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8" r:id="rId3"/>
    <p:sldId id="274" r:id="rId4"/>
    <p:sldId id="273" r:id="rId5"/>
    <p:sldId id="275" r:id="rId6"/>
    <p:sldId id="276" r:id="rId7"/>
    <p:sldId id="267" r:id="rId8"/>
    <p:sldId id="269" r:id="rId9"/>
    <p:sldId id="270" r:id="rId10"/>
    <p:sldId id="268" r:id="rId11"/>
    <p:sldId id="259" r:id="rId12"/>
    <p:sldId id="277" r:id="rId13"/>
    <p:sldId id="278" r:id="rId14"/>
    <p:sldId id="279" r:id="rId15"/>
    <p:sldId id="280" r:id="rId16"/>
    <p:sldId id="265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0566"/>
    <p:restoredTop sz="92969"/>
  </p:normalViewPr>
  <p:slideViewPr>
    <p:cSldViewPr snapToGrid="0">
      <p:cViewPr varScale="1">
        <p:scale>
          <a:sx n="54" d="100"/>
          <a:sy n="54" d="100"/>
        </p:scale>
        <p:origin x="12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A02EB2-1C18-DC46-A255-A4095F051DD5}" type="doc">
      <dgm:prSet loTypeId="urn:microsoft.com/office/officeart/2005/8/layout/list1" loCatId="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04D9F7B-1881-834F-A0AD-77702197ABFD}">
      <dgm:prSet phldrT="[Text]" custT="1"/>
      <dgm:spPr/>
      <dgm:t>
        <a:bodyPr/>
        <a:lstStyle/>
        <a:p>
          <a:r>
            <a:rPr lang="en-US" sz="2000" b="1" dirty="0" smtClean="0"/>
            <a:t>THE TYLER'S MODEL (Ralph Tyler, 1949)</a:t>
          </a:r>
          <a:endParaRPr lang="en-US" sz="2000" b="1" dirty="0"/>
        </a:p>
      </dgm:t>
    </dgm:pt>
    <dgm:pt modelId="{C10BEBBD-EEAE-5F46-9167-9A462700FAF8}" type="parTrans" cxnId="{890534D9-45FF-6146-81DD-3B395D494C98}">
      <dgm:prSet/>
      <dgm:spPr/>
      <dgm:t>
        <a:bodyPr/>
        <a:lstStyle/>
        <a:p>
          <a:endParaRPr lang="en-US" sz="2000" b="1"/>
        </a:p>
      </dgm:t>
    </dgm:pt>
    <dgm:pt modelId="{4D55498C-D45F-4048-9A4E-51518FC8E1F7}" type="sibTrans" cxnId="{890534D9-45FF-6146-81DD-3B395D494C98}">
      <dgm:prSet/>
      <dgm:spPr/>
      <dgm:t>
        <a:bodyPr/>
        <a:lstStyle/>
        <a:p>
          <a:endParaRPr lang="en-US" sz="2000" b="1"/>
        </a:p>
      </dgm:t>
    </dgm:pt>
    <dgm:pt modelId="{2DFB2B3C-C585-9749-94D7-B76290FDEAC1}">
      <dgm:prSet phldrT="[Text]" custT="1"/>
      <dgm:spPr/>
      <dgm:t>
        <a:bodyPr/>
        <a:lstStyle/>
        <a:p>
          <a:r>
            <a:rPr lang="en-US" sz="2000" b="1" dirty="0" smtClean="0"/>
            <a:t>THE TABA’S MODEL (Hilda </a:t>
          </a:r>
          <a:r>
            <a:rPr lang="en-US" sz="2000" b="1" dirty="0" err="1" smtClean="0"/>
            <a:t>Taba</a:t>
          </a:r>
          <a:r>
            <a:rPr lang="en-US" sz="2000" b="1" dirty="0" smtClean="0"/>
            <a:t>, 1962)</a:t>
          </a:r>
          <a:endParaRPr lang="en-US" sz="2000" b="1" dirty="0"/>
        </a:p>
      </dgm:t>
    </dgm:pt>
    <dgm:pt modelId="{12BD74B9-80D6-F24C-8130-55A5C3550361}" type="parTrans" cxnId="{A2FD2AC7-115B-AE41-B0FE-D27D267C7635}">
      <dgm:prSet/>
      <dgm:spPr/>
      <dgm:t>
        <a:bodyPr/>
        <a:lstStyle/>
        <a:p>
          <a:endParaRPr lang="en-US" sz="2000" b="1"/>
        </a:p>
      </dgm:t>
    </dgm:pt>
    <dgm:pt modelId="{89B9C349-8C0D-DD43-AF0B-AF41C5EC8551}" type="sibTrans" cxnId="{A2FD2AC7-115B-AE41-B0FE-D27D267C7635}">
      <dgm:prSet/>
      <dgm:spPr/>
      <dgm:t>
        <a:bodyPr/>
        <a:lstStyle/>
        <a:p>
          <a:endParaRPr lang="en-US" sz="2000" b="1"/>
        </a:p>
      </dgm:t>
    </dgm:pt>
    <dgm:pt modelId="{812890BA-6331-1541-A7B4-855E29547C3D}">
      <dgm:prSet phldrT="[Text]" custT="1"/>
      <dgm:spPr/>
      <dgm:t>
        <a:bodyPr/>
        <a:lstStyle/>
        <a:p>
          <a:r>
            <a:rPr lang="en-US" sz="2000" b="1" dirty="0" smtClean="0"/>
            <a:t>THE OLIVA’S MODEL (Peter F. Oliva)</a:t>
          </a:r>
          <a:endParaRPr lang="en-US" sz="2000" b="1" dirty="0"/>
        </a:p>
      </dgm:t>
    </dgm:pt>
    <dgm:pt modelId="{71EACE8A-C95D-0248-A816-E8828CD74D9E}" type="parTrans" cxnId="{1358A93C-EBA7-4445-8DF0-93F13B26A99E}">
      <dgm:prSet/>
      <dgm:spPr/>
      <dgm:t>
        <a:bodyPr/>
        <a:lstStyle/>
        <a:p>
          <a:endParaRPr lang="en-US" sz="2000" b="1"/>
        </a:p>
      </dgm:t>
    </dgm:pt>
    <dgm:pt modelId="{9094E847-0805-B647-A33B-FB68D662E1E4}" type="sibTrans" cxnId="{1358A93C-EBA7-4445-8DF0-93F13B26A99E}">
      <dgm:prSet/>
      <dgm:spPr/>
      <dgm:t>
        <a:bodyPr/>
        <a:lstStyle/>
        <a:p>
          <a:endParaRPr lang="en-US" sz="2000" b="1"/>
        </a:p>
      </dgm:t>
    </dgm:pt>
    <dgm:pt modelId="{F1E6BBB7-7353-D647-BA6A-3DF03C6030C3}">
      <dgm:prSet/>
      <dgm:spPr/>
      <dgm:t>
        <a:bodyPr/>
        <a:lstStyle/>
        <a:p>
          <a:r>
            <a:rPr lang="en-US" dirty="0" smtClean="0"/>
            <a:t>The instructional strategies model</a:t>
          </a:r>
          <a:endParaRPr lang="en-US" dirty="0"/>
        </a:p>
      </dgm:t>
    </dgm:pt>
    <dgm:pt modelId="{FD42C268-F7F4-3B4A-BE62-14F598046902}" type="parTrans" cxnId="{65A74708-9AF2-584C-A572-522E520E6AA4}">
      <dgm:prSet/>
      <dgm:spPr/>
      <dgm:t>
        <a:bodyPr/>
        <a:lstStyle/>
        <a:p>
          <a:endParaRPr lang="en-US"/>
        </a:p>
      </dgm:t>
    </dgm:pt>
    <dgm:pt modelId="{6528E222-6325-D745-BD84-D553DC359887}" type="sibTrans" cxnId="{65A74708-9AF2-584C-A572-522E520E6AA4}">
      <dgm:prSet/>
      <dgm:spPr/>
      <dgm:t>
        <a:bodyPr/>
        <a:lstStyle/>
        <a:p>
          <a:endParaRPr lang="en-US"/>
        </a:p>
      </dgm:t>
    </dgm:pt>
    <dgm:pt modelId="{361EB377-072C-4945-9590-DDF2DEC83AE2}">
      <dgm:prSet/>
      <dgm:spPr/>
      <dgm:t>
        <a:bodyPr/>
        <a:lstStyle/>
        <a:p>
          <a:r>
            <a:rPr lang="en-US" dirty="0" smtClean="0"/>
            <a:t>The behavioral model</a:t>
          </a:r>
          <a:endParaRPr lang="en-US" dirty="0"/>
        </a:p>
      </dgm:t>
    </dgm:pt>
    <dgm:pt modelId="{D062A2D0-CE91-6645-8674-B3761375A07D}" type="parTrans" cxnId="{10BFE09A-84FF-CB4B-B075-3C2140FF03EF}">
      <dgm:prSet/>
      <dgm:spPr/>
      <dgm:t>
        <a:bodyPr/>
        <a:lstStyle/>
        <a:p>
          <a:endParaRPr lang="en-US"/>
        </a:p>
      </dgm:t>
    </dgm:pt>
    <dgm:pt modelId="{31C0A7FF-448D-2946-9E57-928C2F586A6B}" type="sibTrans" cxnId="{10BFE09A-84FF-CB4B-B075-3C2140FF03EF}">
      <dgm:prSet/>
      <dgm:spPr/>
      <dgm:t>
        <a:bodyPr/>
        <a:lstStyle/>
        <a:p>
          <a:endParaRPr lang="en-US"/>
        </a:p>
      </dgm:t>
    </dgm:pt>
    <dgm:pt modelId="{5BBCD7E6-5F30-D24C-B732-810378371FA7}" type="pres">
      <dgm:prSet presAssocID="{93A02EB2-1C18-DC46-A255-A4095F051D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44363C-2516-9F41-BDCE-8B55DAB06F12}" type="pres">
      <dgm:prSet presAssocID="{104D9F7B-1881-834F-A0AD-77702197ABFD}" presName="parentLin" presStyleCnt="0"/>
      <dgm:spPr/>
    </dgm:pt>
    <dgm:pt modelId="{18FE6EA1-3DFB-2044-A6EB-BB5623602221}" type="pres">
      <dgm:prSet presAssocID="{104D9F7B-1881-834F-A0AD-77702197ABF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BCA8A13-9CAD-0844-B06B-E27FFC8DB588}" type="pres">
      <dgm:prSet presAssocID="{104D9F7B-1881-834F-A0AD-77702197AB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12E3B1-F66D-6346-9433-D688CF3C30AA}" type="pres">
      <dgm:prSet presAssocID="{104D9F7B-1881-834F-A0AD-77702197ABFD}" presName="negativeSpace" presStyleCnt="0"/>
      <dgm:spPr/>
    </dgm:pt>
    <dgm:pt modelId="{E1A3524A-AFB6-044D-A72C-8CD20BCD34B2}" type="pres">
      <dgm:prSet presAssocID="{104D9F7B-1881-834F-A0AD-77702197ABF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3B682-C51E-7C40-85CD-0DE93D35AAA5}" type="pres">
      <dgm:prSet presAssocID="{4D55498C-D45F-4048-9A4E-51518FC8E1F7}" presName="spaceBetweenRectangles" presStyleCnt="0"/>
      <dgm:spPr/>
    </dgm:pt>
    <dgm:pt modelId="{7E494675-530F-884F-A8C9-631A15CEBC39}" type="pres">
      <dgm:prSet presAssocID="{2DFB2B3C-C585-9749-94D7-B76290FDEAC1}" presName="parentLin" presStyleCnt="0"/>
      <dgm:spPr/>
    </dgm:pt>
    <dgm:pt modelId="{68A25E3D-C4A2-6D48-AC31-1AC90F0C748D}" type="pres">
      <dgm:prSet presAssocID="{2DFB2B3C-C585-9749-94D7-B76290FDEAC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B52B801-84A9-4A45-979A-2B5E9ED95ED2}" type="pres">
      <dgm:prSet presAssocID="{2DFB2B3C-C585-9749-94D7-B76290FDEAC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3BCF7-2E6F-F84D-8CFE-F5230320AE00}" type="pres">
      <dgm:prSet presAssocID="{2DFB2B3C-C585-9749-94D7-B76290FDEAC1}" presName="negativeSpace" presStyleCnt="0"/>
      <dgm:spPr/>
    </dgm:pt>
    <dgm:pt modelId="{BF338BBB-5B67-B847-908C-966F72821682}" type="pres">
      <dgm:prSet presAssocID="{2DFB2B3C-C585-9749-94D7-B76290FDEAC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E468A-9B5E-DC4A-9F5D-1E19CA9A0E3B}" type="pres">
      <dgm:prSet presAssocID="{89B9C349-8C0D-DD43-AF0B-AF41C5EC8551}" presName="spaceBetweenRectangles" presStyleCnt="0"/>
      <dgm:spPr/>
    </dgm:pt>
    <dgm:pt modelId="{3FBABD97-3CF6-0149-BFEE-DA5A2AB05F1A}" type="pres">
      <dgm:prSet presAssocID="{812890BA-6331-1541-A7B4-855E29547C3D}" presName="parentLin" presStyleCnt="0"/>
      <dgm:spPr/>
    </dgm:pt>
    <dgm:pt modelId="{80507E47-77E8-EF46-89AD-554A5DBF3E25}" type="pres">
      <dgm:prSet presAssocID="{812890BA-6331-1541-A7B4-855E29547C3D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A010542-5A54-014C-BE88-BFE4D217FA1D}" type="pres">
      <dgm:prSet presAssocID="{812890BA-6331-1541-A7B4-855E29547C3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503624-0839-AD48-AA59-08794D390E96}" type="pres">
      <dgm:prSet presAssocID="{812890BA-6331-1541-A7B4-855E29547C3D}" presName="negativeSpace" presStyleCnt="0"/>
      <dgm:spPr/>
    </dgm:pt>
    <dgm:pt modelId="{3287FD7D-A1D3-AF47-B1A0-B36BC00D8B0F}" type="pres">
      <dgm:prSet presAssocID="{812890BA-6331-1541-A7B4-855E29547C3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CE046C8-B57A-C14D-8ECC-534F30953086}" type="presOf" srcId="{93A02EB2-1C18-DC46-A255-A4095F051DD5}" destId="{5BBCD7E6-5F30-D24C-B732-810378371FA7}" srcOrd="0" destOrd="0" presId="urn:microsoft.com/office/officeart/2005/8/layout/list1"/>
    <dgm:cxn modelId="{1CD777CF-78FC-FB42-BEE7-91A467FC306D}" type="presOf" srcId="{104D9F7B-1881-834F-A0AD-77702197ABFD}" destId="{EBCA8A13-9CAD-0844-B06B-E27FFC8DB588}" srcOrd="1" destOrd="0" presId="urn:microsoft.com/office/officeart/2005/8/layout/list1"/>
    <dgm:cxn modelId="{A2FD2AC7-115B-AE41-B0FE-D27D267C7635}" srcId="{93A02EB2-1C18-DC46-A255-A4095F051DD5}" destId="{2DFB2B3C-C585-9749-94D7-B76290FDEAC1}" srcOrd="1" destOrd="0" parTransId="{12BD74B9-80D6-F24C-8130-55A5C3550361}" sibTransId="{89B9C349-8C0D-DD43-AF0B-AF41C5EC8551}"/>
    <dgm:cxn modelId="{1A8A96B0-CB75-7940-9865-C1CC2FE872B6}" type="presOf" srcId="{812890BA-6331-1541-A7B4-855E29547C3D}" destId="{80507E47-77E8-EF46-89AD-554A5DBF3E25}" srcOrd="0" destOrd="0" presId="urn:microsoft.com/office/officeart/2005/8/layout/list1"/>
    <dgm:cxn modelId="{1358A93C-EBA7-4445-8DF0-93F13B26A99E}" srcId="{93A02EB2-1C18-DC46-A255-A4095F051DD5}" destId="{812890BA-6331-1541-A7B4-855E29547C3D}" srcOrd="2" destOrd="0" parTransId="{71EACE8A-C95D-0248-A816-E8828CD74D9E}" sibTransId="{9094E847-0805-B647-A33B-FB68D662E1E4}"/>
    <dgm:cxn modelId="{B29E8A8E-F7BB-7942-B178-D18D2FC7C2FA}" type="presOf" srcId="{104D9F7B-1881-834F-A0AD-77702197ABFD}" destId="{18FE6EA1-3DFB-2044-A6EB-BB5623602221}" srcOrd="0" destOrd="0" presId="urn:microsoft.com/office/officeart/2005/8/layout/list1"/>
    <dgm:cxn modelId="{E96CCF69-5C9B-DD45-99B3-578536CA98C7}" type="presOf" srcId="{2DFB2B3C-C585-9749-94D7-B76290FDEAC1}" destId="{8B52B801-84A9-4A45-979A-2B5E9ED95ED2}" srcOrd="1" destOrd="0" presId="urn:microsoft.com/office/officeart/2005/8/layout/list1"/>
    <dgm:cxn modelId="{60D8D994-3C94-2B4B-9726-D2C86DFC0270}" type="presOf" srcId="{812890BA-6331-1541-A7B4-855E29547C3D}" destId="{3A010542-5A54-014C-BE88-BFE4D217FA1D}" srcOrd="1" destOrd="0" presId="urn:microsoft.com/office/officeart/2005/8/layout/list1"/>
    <dgm:cxn modelId="{5BADDEA1-AAF9-9544-9717-ADBA22A85B68}" type="presOf" srcId="{F1E6BBB7-7353-D647-BA6A-3DF03C6030C3}" destId="{BF338BBB-5B67-B847-908C-966F72821682}" srcOrd="0" destOrd="0" presId="urn:microsoft.com/office/officeart/2005/8/layout/list1"/>
    <dgm:cxn modelId="{890534D9-45FF-6146-81DD-3B395D494C98}" srcId="{93A02EB2-1C18-DC46-A255-A4095F051DD5}" destId="{104D9F7B-1881-834F-A0AD-77702197ABFD}" srcOrd="0" destOrd="0" parTransId="{C10BEBBD-EEAE-5F46-9167-9A462700FAF8}" sibTransId="{4D55498C-D45F-4048-9A4E-51518FC8E1F7}"/>
    <dgm:cxn modelId="{65A74708-9AF2-584C-A572-522E520E6AA4}" srcId="{2DFB2B3C-C585-9749-94D7-B76290FDEAC1}" destId="{F1E6BBB7-7353-D647-BA6A-3DF03C6030C3}" srcOrd="0" destOrd="0" parTransId="{FD42C268-F7F4-3B4A-BE62-14F598046902}" sibTransId="{6528E222-6325-D745-BD84-D553DC359887}"/>
    <dgm:cxn modelId="{CCB95AC7-0D4F-7942-BA63-D6E73109FEB4}" type="presOf" srcId="{2DFB2B3C-C585-9749-94D7-B76290FDEAC1}" destId="{68A25E3D-C4A2-6D48-AC31-1AC90F0C748D}" srcOrd="0" destOrd="0" presId="urn:microsoft.com/office/officeart/2005/8/layout/list1"/>
    <dgm:cxn modelId="{96EE2512-EA76-114C-86EC-8D7A7D74E5AC}" type="presOf" srcId="{361EB377-072C-4945-9590-DDF2DEC83AE2}" destId="{E1A3524A-AFB6-044D-A72C-8CD20BCD34B2}" srcOrd="0" destOrd="0" presId="urn:microsoft.com/office/officeart/2005/8/layout/list1"/>
    <dgm:cxn modelId="{10BFE09A-84FF-CB4B-B075-3C2140FF03EF}" srcId="{104D9F7B-1881-834F-A0AD-77702197ABFD}" destId="{361EB377-072C-4945-9590-DDF2DEC83AE2}" srcOrd="0" destOrd="0" parTransId="{D062A2D0-CE91-6645-8674-B3761375A07D}" sibTransId="{31C0A7FF-448D-2946-9E57-928C2F586A6B}"/>
    <dgm:cxn modelId="{372761C4-C34E-E74A-8BA1-7B5654DFAE38}" type="presParOf" srcId="{5BBCD7E6-5F30-D24C-B732-810378371FA7}" destId="{5844363C-2516-9F41-BDCE-8B55DAB06F12}" srcOrd="0" destOrd="0" presId="urn:microsoft.com/office/officeart/2005/8/layout/list1"/>
    <dgm:cxn modelId="{03A4DBBC-FE81-9741-A33F-E0CC306747D1}" type="presParOf" srcId="{5844363C-2516-9F41-BDCE-8B55DAB06F12}" destId="{18FE6EA1-3DFB-2044-A6EB-BB5623602221}" srcOrd="0" destOrd="0" presId="urn:microsoft.com/office/officeart/2005/8/layout/list1"/>
    <dgm:cxn modelId="{E89C83EE-EBC3-A34D-8040-33D7E0D1DBD8}" type="presParOf" srcId="{5844363C-2516-9F41-BDCE-8B55DAB06F12}" destId="{EBCA8A13-9CAD-0844-B06B-E27FFC8DB588}" srcOrd="1" destOrd="0" presId="urn:microsoft.com/office/officeart/2005/8/layout/list1"/>
    <dgm:cxn modelId="{D51627CD-E883-1246-8949-C2E400627F4B}" type="presParOf" srcId="{5BBCD7E6-5F30-D24C-B732-810378371FA7}" destId="{2F12E3B1-F66D-6346-9433-D688CF3C30AA}" srcOrd="1" destOrd="0" presId="urn:microsoft.com/office/officeart/2005/8/layout/list1"/>
    <dgm:cxn modelId="{26AED9EE-16DB-BB4D-B771-2A0A1F0F8765}" type="presParOf" srcId="{5BBCD7E6-5F30-D24C-B732-810378371FA7}" destId="{E1A3524A-AFB6-044D-A72C-8CD20BCD34B2}" srcOrd="2" destOrd="0" presId="urn:microsoft.com/office/officeart/2005/8/layout/list1"/>
    <dgm:cxn modelId="{8D963634-4C1C-7D43-BC15-DC2BFE4123FF}" type="presParOf" srcId="{5BBCD7E6-5F30-D24C-B732-810378371FA7}" destId="{4913B682-C51E-7C40-85CD-0DE93D35AAA5}" srcOrd="3" destOrd="0" presId="urn:microsoft.com/office/officeart/2005/8/layout/list1"/>
    <dgm:cxn modelId="{719F510D-6DD9-4140-A292-01B8CE2D7ACD}" type="presParOf" srcId="{5BBCD7E6-5F30-D24C-B732-810378371FA7}" destId="{7E494675-530F-884F-A8C9-631A15CEBC39}" srcOrd="4" destOrd="0" presId="urn:microsoft.com/office/officeart/2005/8/layout/list1"/>
    <dgm:cxn modelId="{34B8720A-906E-EA4B-9A93-41805F7E50D9}" type="presParOf" srcId="{7E494675-530F-884F-A8C9-631A15CEBC39}" destId="{68A25E3D-C4A2-6D48-AC31-1AC90F0C748D}" srcOrd="0" destOrd="0" presId="urn:microsoft.com/office/officeart/2005/8/layout/list1"/>
    <dgm:cxn modelId="{C1C6D3B9-ADDA-6C48-B217-FCDDFC8AA312}" type="presParOf" srcId="{7E494675-530F-884F-A8C9-631A15CEBC39}" destId="{8B52B801-84A9-4A45-979A-2B5E9ED95ED2}" srcOrd="1" destOrd="0" presId="urn:microsoft.com/office/officeart/2005/8/layout/list1"/>
    <dgm:cxn modelId="{502581E5-E2E3-0D43-B7D4-173A18647060}" type="presParOf" srcId="{5BBCD7E6-5F30-D24C-B732-810378371FA7}" destId="{39C3BCF7-2E6F-F84D-8CFE-F5230320AE00}" srcOrd="5" destOrd="0" presId="urn:microsoft.com/office/officeart/2005/8/layout/list1"/>
    <dgm:cxn modelId="{DE281302-B881-244B-8073-0C356E3136DB}" type="presParOf" srcId="{5BBCD7E6-5F30-D24C-B732-810378371FA7}" destId="{BF338BBB-5B67-B847-908C-966F72821682}" srcOrd="6" destOrd="0" presId="urn:microsoft.com/office/officeart/2005/8/layout/list1"/>
    <dgm:cxn modelId="{9B6DFE7A-8E3C-A54F-A401-782751205643}" type="presParOf" srcId="{5BBCD7E6-5F30-D24C-B732-810378371FA7}" destId="{3A4E468A-9B5E-DC4A-9F5D-1E19CA9A0E3B}" srcOrd="7" destOrd="0" presId="urn:microsoft.com/office/officeart/2005/8/layout/list1"/>
    <dgm:cxn modelId="{06C67EAE-A54C-5F44-9F43-449ADA4955FA}" type="presParOf" srcId="{5BBCD7E6-5F30-D24C-B732-810378371FA7}" destId="{3FBABD97-3CF6-0149-BFEE-DA5A2AB05F1A}" srcOrd="8" destOrd="0" presId="urn:microsoft.com/office/officeart/2005/8/layout/list1"/>
    <dgm:cxn modelId="{8ED9E6D0-684C-B348-8C80-D217FDB1259B}" type="presParOf" srcId="{3FBABD97-3CF6-0149-BFEE-DA5A2AB05F1A}" destId="{80507E47-77E8-EF46-89AD-554A5DBF3E25}" srcOrd="0" destOrd="0" presId="urn:microsoft.com/office/officeart/2005/8/layout/list1"/>
    <dgm:cxn modelId="{43E54162-4023-9246-BCFF-F320786551E2}" type="presParOf" srcId="{3FBABD97-3CF6-0149-BFEE-DA5A2AB05F1A}" destId="{3A010542-5A54-014C-BE88-BFE4D217FA1D}" srcOrd="1" destOrd="0" presId="urn:microsoft.com/office/officeart/2005/8/layout/list1"/>
    <dgm:cxn modelId="{A820EAE1-8383-594F-B036-E49A872434FE}" type="presParOf" srcId="{5BBCD7E6-5F30-D24C-B732-810378371FA7}" destId="{62503624-0839-AD48-AA59-08794D390E96}" srcOrd="9" destOrd="0" presId="urn:microsoft.com/office/officeart/2005/8/layout/list1"/>
    <dgm:cxn modelId="{6978DBAD-FA64-8E4F-AE3A-4D9F0671A9AC}" type="presParOf" srcId="{5BBCD7E6-5F30-D24C-B732-810378371FA7}" destId="{3287FD7D-A1D3-AF47-B1A0-B36BC00D8B0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3524A-AFB6-044D-A72C-8CD20BCD34B2}">
      <dsp:nvSpPr>
        <dsp:cNvPr id="0" name=""/>
        <dsp:cNvSpPr/>
      </dsp:nvSpPr>
      <dsp:spPr>
        <a:xfrm>
          <a:off x="0" y="421179"/>
          <a:ext cx="6096000" cy="100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499872" rIns="47311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 smtClean="0"/>
            <a:t>The behavioral model</a:t>
          </a:r>
          <a:endParaRPr lang="en-US" sz="2400" kern="1200" dirty="0"/>
        </a:p>
      </dsp:txBody>
      <dsp:txXfrm>
        <a:off x="0" y="421179"/>
        <a:ext cx="6096000" cy="1001700"/>
      </dsp:txXfrm>
    </dsp:sp>
    <dsp:sp modelId="{EBCA8A13-9CAD-0844-B06B-E27FFC8DB588}">
      <dsp:nvSpPr>
        <dsp:cNvPr id="0" name=""/>
        <dsp:cNvSpPr/>
      </dsp:nvSpPr>
      <dsp:spPr>
        <a:xfrm>
          <a:off x="304800" y="66939"/>
          <a:ext cx="4267200" cy="7084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THE TYLER'S MODEL (Ralph Tyler, 1949)</a:t>
          </a:r>
          <a:endParaRPr lang="en-US" sz="2000" b="1" kern="1200" dirty="0"/>
        </a:p>
      </dsp:txBody>
      <dsp:txXfrm>
        <a:off x="339385" y="101524"/>
        <a:ext cx="4198030" cy="639310"/>
      </dsp:txXfrm>
    </dsp:sp>
    <dsp:sp modelId="{BF338BBB-5B67-B847-908C-966F72821682}">
      <dsp:nvSpPr>
        <dsp:cNvPr id="0" name=""/>
        <dsp:cNvSpPr/>
      </dsp:nvSpPr>
      <dsp:spPr>
        <a:xfrm>
          <a:off x="0" y="1906720"/>
          <a:ext cx="6096000" cy="100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499872" rIns="47311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 smtClean="0"/>
            <a:t>The instructional strategies model</a:t>
          </a:r>
          <a:endParaRPr lang="en-US" sz="2400" kern="1200" dirty="0"/>
        </a:p>
      </dsp:txBody>
      <dsp:txXfrm>
        <a:off x="0" y="1906720"/>
        <a:ext cx="6096000" cy="1001700"/>
      </dsp:txXfrm>
    </dsp:sp>
    <dsp:sp modelId="{8B52B801-84A9-4A45-979A-2B5E9ED95ED2}">
      <dsp:nvSpPr>
        <dsp:cNvPr id="0" name=""/>
        <dsp:cNvSpPr/>
      </dsp:nvSpPr>
      <dsp:spPr>
        <a:xfrm>
          <a:off x="304800" y="1552480"/>
          <a:ext cx="4267200" cy="70848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THE TABA’S MODEL (Hilda </a:t>
          </a:r>
          <a:r>
            <a:rPr lang="en-US" sz="2000" b="1" kern="1200" dirty="0" err="1" smtClean="0"/>
            <a:t>Taba</a:t>
          </a:r>
          <a:r>
            <a:rPr lang="en-US" sz="2000" b="1" kern="1200" dirty="0" smtClean="0"/>
            <a:t>, 1962)</a:t>
          </a:r>
          <a:endParaRPr lang="en-US" sz="2000" b="1" kern="1200" dirty="0"/>
        </a:p>
      </dsp:txBody>
      <dsp:txXfrm>
        <a:off x="339385" y="1587065"/>
        <a:ext cx="4198030" cy="639310"/>
      </dsp:txXfrm>
    </dsp:sp>
    <dsp:sp modelId="{3287FD7D-A1D3-AF47-B1A0-B36BC00D8B0F}">
      <dsp:nvSpPr>
        <dsp:cNvPr id="0" name=""/>
        <dsp:cNvSpPr/>
      </dsp:nvSpPr>
      <dsp:spPr>
        <a:xfrm>
          <a:off x="0" y="3392260"/>
          <a:ext cx="6096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010542-5A54-014C-BE88-BFE4D217FA1D}">
      <dsp:nvSpPr>
        <dsp:cNvPr id="0" name=""/>
        <dsp:cNvSpPr/>
      </dsp:nvSpPr>
      <dsp:spPr>
        <a:xfrm>
          <a:off x="304800" y="3038020"/>
          <a:ext cx="4267200" cy="70848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THE OLIVA’S MODEL (Peter F. Oliva)</a:t>
          </a:r>
          <a:endParaRPr lang="en-US" sz="2000" b="1" kern="1200" dirty="0"/>
        </a:p>
      </dsp:txBody>
      <dsp:txXfrm>
        <a:off x="339385" y="3072605"/>
        <a:ext cx="4198030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5" name="Google Shape;12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5" name="Google Shape;12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0352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0" name="Google Shape;17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1_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C:\Users\arsil\Desktop\Smartcreative.jpg"/>
          <p:cNvPicPr preferRelativeResize="0"/>
          <p:nvPr/>
        </p:nvPicPr>
        <p:blipFill rotWithShape="1">
          <a:blip r:embed="rId3">
            <a:alphaModFix/>
          </a:blip>
          <a:srcRect l="1051" r="800" b="504"/>
          <a:stretch/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2935705" y="3725862"/>
            <a:ext cx="6208295" cy="1423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 dirty="0" smtClean="0">
                <a:solidFill>
                  <a:schemeClr val="lt1"/>
                </a:solidFill>
                <a:sym typeface="Arial"/>
              </a:rPr>
              <a:t>MODELS </a:t>
            </a:r>
            <a:r>
              <a:rPr lang="en-GB" sz="2000" b="1" dirty="0" smtClean="0">
                <a:solidFill>
                  <a:schemeClr val="lt1"/>
                </a:solidFill>
              </a:rPr>
              <a:t>FOR </a:t>
            </a:r>
            <a:r>
              <a:rPr lang="en-GB" sz="2000" b="1" i="0" u="none" strike="noStrike" cap="none" dirty="0" smtClean="0">
                <a:solidFill>
                  <a:schemeClr val="lt1"/>
                </a:solidFill>
                <a:sym typeface="Arial"/>
              </a:rPr>
              <a:t>CURRICULUM DEVELOPMENT</a:t>
            </a:r>
            <a:endParaRPr sz="2000" b="1" i="0" u="none" strike="noStrike" cap="none" dirty="0">
              <a:solidFill>
                <a:schemeClr val="lt1"/>
              </a:solidFill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sym typeface="Arial"/>
              </a:rPr>
              <a:t>SESSION </a:t>
            </a:r>
            <a:r>
              <a:rPr lang="en-US" sz="1800" b="1" dirty="0">
                <a:solidFill>
                  <a:schemeClr val="lt1"/>
                </a:solidFill>
              </a:rPr>
              <a:t>6</a:t>
            </a:r>
            <a:endParaRPr sz="1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1" i="0" u="none" strike="noStrike" cap="none" dirty="0" smtClea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cap="none" dirty="0" smtClean="0">
                <a:solidFill>
                  <a:schemeClr val="lt1"/>
                </a:solidFill>
                <a:sym typeface="Arial"/>
              </a:rPr>
              <a:t>SRI </a:t>
            </a:r>
            <a:r>
              <a:rPr lang="en-US" b="1" i="0" u="none" strike="noStrike" cap="none" dirty="0">
                <a:solidFill>
                  <a:schemeClr val="lt1"/>
                </a:solidFill>
                <a:sym typeface="Arial"/>
              </a:rPr>
              <a:t>LESTARI, </a:t>
            </a:r>
            <a:r>
              <a:rPr lang="en-US" b="1" i="0" u="none" strike="noStrike" cap="none" dirty="0" err="1">
                <a:solidFill>
                  <a:schemeClr val="lt1"/>
                </a:solidFill>
                <a:sym typeface="Arial"/>
              </a:rPr>
              <a:t>S.Pd</a:t>
            </a:r>
            <a:r>
              <a:rPr lang="en-US" b="1" i="0" u="none" strike="noStrike" cap="none" dirty="0">
                <a:solidFill>
                  <a:schemeClr val="lt1"/>
                </a:solidFill>
                <a:sym typeface="Arial"/>
              </a:rPr>
              <a:t>, M.A.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cap="none" dirty="0">
                <a:solidFill>
                  <a:schemeClr val="lt1"/>
                </a:solidFill>
                <a:sym typeface="Arial"/>
              </a:rPr>
              <a:t>ENGLISH EDUCATION DEPT.</a:t>
            </a:r>
            <a:endParaRPr b="1" i="0" u="none" strike="noStrike" cap="none" dirty="0">
              <a:solidFill>
                <a:schemeClr val="lt1"/>
              </a:solidFill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5"/>
            <a:ext cx="8229600" cy="808207"/>
          </a:xfrm>
        </p:spPr>
        <p:txBody>
          <a:bodyPr/>
          <a:lstStyle/>
          <a:p>
            <a:r>
              <a:rPr lang="en-US" sz="3600" b="1" dirty="0" smtClean="0"/>
              <a:t>TABA’S CONCEPTUAL FRAMEWORK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4893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256421" y="5895474"/>
            <a:ext cx="2430379" cy="4953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(Oliva &amp; Gordon, 2012)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91917"/>
            <a:ext cx="8204200" cy="485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597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533400" y="854241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/>
              <a:t>TABA’S FIVE STEPS</a:t>
            </a:r>
            <a:endParaRPr b="1" dirty="0"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2400" dirty="0" smtClean="0"/>
              <a:t>Teachers produce learning units for each grade or subjects (analyze of students’ need, formulate objectives, select content, organize content, select activities, organize activities, create evaluation methods)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400" dirty="0" smtClean="0"/>
              <a:t>Develop a test unit to evaluate the effectiveness of units in actual classroom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400" dirty="0" smtClean="0"/>
              <a:t>Revise and adjust elements of units resulting from the evaluation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400" dirty="0" smtClean="0"/>
              <a:t>Curriculum planners create framework and state rationale for units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400" dirty="0" smtClean="0"/>
              <a:t>Implement the finalized unit into all classrooms</a:t>
            </a:r>
            <a:r>
              <a:rPr lang="en-US" sz="2400" dirty="0"/>
              <a:t> </a:t>
            </a:r>
            <a:endParaRPr sz="2400"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533400" y="854241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/>
              <a:t>THE OLIVA MODEL (Peter F. Oliva)</a:t>
            </a:r>
            <a:endParaRPr b="1" dirty="0"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>
            <a:off x="533400" y="1612230"/>
            <a:ext cx="8229600" cy="46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0" indent="-457200">
              <a:spcBef>
                <a:spcPts val="560"/>
              </a:spcBef>
              <a:buSzPts val="2800"/>
            </a:pPr>
            <a:r>
              <a:rPr lang="en-GB" sz="2800" dirty="0" smtClean="0">
                <a:latin typeface="Calibri" charset="0"/>
                <a:ea typeface="Calibri" charset="0"/>
                <a:cs typeface="Calibri" charset="0"/>
                <a:sym typeface="Arial"/>
              </a:rPr>
              <a:t>Deductive</a:t>
            </a:r>
          </a:p>
          <a:p>
            <a:pPr marL="635000" indent="-457200">
              <a:spcBef>
                <a:spcPts val="560"/>
              </a:spcBef>
              <a:buSzPts val="2800"/>
            </a:pPr>
            <a:r>
              <a:rPr lang="en-GB" sz="2800" dirty="0" smtClean="0">
                <a:latin typeface="Calibri" charset="0"/>
                <a:ea typeface="Calibri" charset="0"/>
                <a:cs typeface="Calibri" charset="0"/>
                <a:sym typeface="Arial"/>
              </a:rPr>
              <a:t>Involve twelve components and two phases (curriculum development and two phases)</a:t>
            </a:r>
          </a:p>
          <a:p>
            <a:r>
              <a:rPr lang="en-GB" sz="2800" dirty="0">
                <a:latin typeface="Calibri" charset="0"/>
                <a:ea typeface="Calibri" charset="0"/>
                <a:cs typeface="Calibri" charset="0"/>
              </a:rPr>
              <a:t>the needs of students in </a:t>
            </a:r>
            <a:r>
              <a:rPr lang="en-GB" sz="2800" dirty="0" smtClean="0">
                <a:latin typeface="Calibri" charset="0"/>
                <a:ea typeface="Calibri" charset="0"/>
                <a:cs typeface="Calibri" charset="0"/>
              </a:rPr>
              <a:t>particular communities </a:t>
            </a:r>
            <a:r>
              <a:rPr lang="en-GB" sz="2800" dirty="0">
                <a:latin typeface="Calibri" charset="0"/>
                <a:ea typeface="Calibri" charset="0"/>
                <a:cs typeface="Calibri" charset="0"/>
              </a:rPr>
              <a:t>are not always the same as </a:t>
            </a:r>
            <a:r>
              <a:rPr lang="en-GB" sz="2800" dirty="0" smtClean="0">
                <a:latin typeface="Calibri" charset="0"/>
                <a:ea typeface="Calibri" charset="0"/>
                <a:cs typeface="Calibri" charset="0"/>
              </a:rPr>
              <a:t>the general </a:t>
            </a:r>
            <a:r>
              <a:rPr lang="en-GB" sz="2800" dirty="0">
                <a:latin typeface="Calibri" charset="0"/>
                <a:ea typeface="Calibri" charset="0"/>
                <a:cs typeface="Calibri" charset="0"/>
              </a:rPr>
              <a:t>needs of students throughout our </a:t>
            </a:r>
            <a:r>
              <a:rPr lang="en-GB" sz="2800" dirty="0" smtClean="0">
                <a:latin typeface="Calibri" charset="0"/>
                <a:ea typeface="Calibri" charset="0"/>
                <a:cs typeface="Calibri" charset="0"/>
              </a:rPr>
              <a:t>society</a:t>
            </a:r>
          </a:p>
          <a:p>
            <a:r>
              <a:rPr lang="en-GB" sz="2800" dirty="0" smtClean="0">
                <a:latin typeface="Calibri" charset="0"/>
                <a:ea typeface="Calibri" charset="0"/>
                <a:cs typeface="Calibri" charset="0"/>
              </a:rPr>
              <a:t>The most comprehensive and detailed</a:t>
            </a:r>
          </a:p>
          <a:p>
            <a:endParaRPr lang="en-GB" sz="2800" dirty="0">
              <a:latin typeface="Calibri" charset="0"/>
              <a:ea typeface="Calibri" charset="0"/>
              <a:cs typeface="Calibri" charset="0"/>
            </a:endParaRPr>
          </a:p>
          <a:p>
            <a:pPr marL="635000" indent="-457200">
              <a:spcBef>
                <a:spcPts val="560"/>
              </a:spcBef>
              <a:buSzPts val="2800"/>
            </a:pPr>
            <a:endParaRPr lang="en-GB" sz="2800" dirty="0" smtClean="0">
              <a:latin typeface="Arial"/>
              <a:ea typeface="Arial"/>
              <a:cs typeface="Arial"/>
              <a:sym typeface="Arial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GB" sz="2800" dirty="0" smtClean="0">
              <a:latin typeface="Arial"/>
              <a:ea typeface="Arial"/>
              <a:cs typeface="Arial"/>
              <a:sym typeface="Arial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04504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205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THE TWELVE STEPS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011" y="1455822"/>
            <a:ext cx="8229600" cy="4824662"/>
          </a:xfrm>
        </p:spPr>
        <p:txBody>
          <a:bodyPr/>
          <a:lstStyle/>
          <a:p>
            <a:pPr marL="628650" indent="-514350">
              <a:buFont typeface="+mj-lt"/>
              <a:buAutoNum type="arabicPeriod"/>
            </a:pPr>
            <a:r>
              <a:rPr lang="en-US" sz="2800" dirty="0" smtClean="0"/>
              <a:t>Establishing educational aims and stating general students’ needs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800" dirty="0" smtClean="0"/>
              <a:t>Analyzing needs of local community and students  then performing each subjects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800" dirty="0" smtClean="0"/>
              <a:t>Establishing curriculum goals (general expectations of the process)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800" dirty="0" smtClean="0"/>
              <a:t>Establishing curriculum objectives (specific criteria)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800" dirty="0" smtClean="0"/>
              <a:t>Organizing and implementing the curriculum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800" dirty="0" smtClean="0"/>
              <a:t>Formulating instructional goals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800" dirty="0" smtClean="0"/>
              <a:t>Formulating instructional objectives</a:t>
            </a:r>
          </a:p>
          <a:p>
            <a:pPr marL="628650" indent="-514350">
              <a:buFont typeface="+mj-lt"/>
              <a:buAutoNum type="arabicPeriod"/>
            </a:pPr>
            <a:endParaRPr lang="en-US" sz="2800" dirty="0" smtClean="0"/>
          </a:p>
          <a:p>
            <a:pPr marL="628650" indent="-514350">
              <a:buFont typeface="+mj-lt"/>
              <a:buAutoNum type="arabicPeriod"/>
            </a:pPr>
            <a:endParaRPr lang="en-US" dirty="0" smtClean="0"/>
          </a:p>
          <a:p>
            <a:pPr marL="6286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04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205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THE TWELVE STEPS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011" y="1455822"/>
            <a:ext cx="8229600" cy="4824662"/>
          </a:xfrm>
        </p:spPr>
        <p:txBody>
          <a:bodyPr/>
          <a:lstStyle/>
          <a:p>
            <a:pPr marL="628650" indent="-514350">
              <a:buFont typeface="+mj-lt"/>
              <a:buAutoNum type="arabicPeriod" startAt="8"/>
            </a:pPr>
            <a:r>
              <a:rPr lang="en-US" sz="2800" dirty="0" smtClean="0"/>
              <a:t>Selecting instructional strategies</a:t>
            </a:r>
          </a:p>
          <a:p>
            <a:pPr marL="628650" indent="-514350">
              <a:buFont typeface="+mj-lt"/>
              <a:buAutoNum type="arabicPeriod" startAt="8"/>
            </a:pPr>
            <a:r>
              <a:rPr lang="en-US" sz="2800" dirty="0" smtClean="0"/>
              <a:t>(A) Selecting evaluation methods for measuring students achievement</a:t>
            </a:r>
          </a:p>
          <a:p>
            <a:pPr marL="628650" indent="-514350">
              <a:buFont typeface="+mj-lt"/>
              <a:buAutoNum type="arabicPeriod" startAt="8"/>
            </a:pPr>
            <a:r>
              <a:rPr lang="en-US" sz="2800" dirty="0" smtClean="0"/>
              <a:t>Implementing instructional strategies</a:t>
            </a:r>
          </a:p>
          <a:p>
            <a:pPr marL="571500" lvl="1" indent="0">
              <a:buNone/>
            </a:pPr>
            <a:r>
              <a:rPr lang="en-US" sz="2400" dirty="0" smtClean="0"/>
              <a:t>(B) Finalizing the selection of evaluation methods</a:t>
            </a:r>
          </a:p>
          <a:p>
            <a:pPr marL="628650" indent="-514350">
              <a:buFont typeface="+mj-lt"/>
              <a:buAutoNum type="arabicPeriod" startAt="8"/>
            </a:pPr>
            <a:r>
              <a:rPr lang="en-US" sz="2800" dirty="0" smtClean="0"/>
              <a:t>Implementing the instructional evaluation and adjusting instructional components</a:t>
            </a:r>
          </a:p>
          <a:p>
            <a:pPr marL="628650" indent="-514350">
              <a:buFont typeface="+mj-lt"/>
              <a:buAutoNum type="arabicPeriod" startAt="8"/>
            </a:pPr>
            <a:r>
              <a:rPr lang="en-US" sz="2800" dirty="0" smtClean="0"/>
              <a:t>Evaluating the curriculum efficacy and adjusting curriculum components</a:t>
            </a:r>
          </a:p>
          <a:p>
            <a:pPr marL="628650" indent="-514350">
              <a:buFont typeface="+mj-lt"/>
              <a:buAutoNum type="arabicPeriod"/>
            </a:pPr>
            <a:endParaRPr lang="en-US" dirty="0" smtClean="0"/>
          </a:p>
          <a:p>
            <a:pPr marL="6286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196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205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EXERCISE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011" y="1455822"/>
            <a:ext cx="8229600" cy="4824662"/>
          </a:xfrm>
        </p:spPr>
        <p:txBody>
          <a:bodyPr/>
          <a:lstStyle/>
          <a:p>
            <a:r>
              <a:rPr lang="en-US" dirty="0" smtClean="0"/>
              <a:t>Compare the models of curriculum development by Tyler, </a:t>
            </a:r>
            <a:r>
              <a:rPr lang="en-US" dirty="0" err="1" smtClean="0"/>
              <a:t>Taba</a:t>
            </a:r>
            <a:r>
              <a:rPr lang="en-US" dirty="0" smtClean="0"/>
              <a:t>, Oliva, Wheeler, Kerr, and Beauchamp. What are their differences? </a:t>
            </a:r>
          </a:p>
          <a:p>
            <a:pPr marL="1085850" lvl="1" indent="-514350">
              <a:buFont typeface="+mj-lt"/>
              <a:buAutoNum type="arabicPeriod"/>
            </a:pPr>
            <a:r>
              <a:rPr lang="en-US" dirty="0" smtClean="0"/>
              <a:t>Year</a:t>
            </a:r>
          </a:p>
          <a:p>
            <a:pPr marL="1085850" lvl="1" indent="-514350">
              <a:buFont typeface="+mj-lt"/>
              <a:buAutoNum type="arabicPeriod"/>
            </a:pPr>
            <a:r>
              <a:rPr lang="en-US" dirty="0" smtClean="0"/>
              <a:t>Focus/approach</a:t>
            </a:r>
          </a:p>
          <a:p>
            <a:pPr marL="1085850" lvl="1" indent="-514350">
              <a:buFont typeface="+mj-lt"/>
              <a:buAutoNum type="arabicPeriod"/>
            </a:pPr>
            <a:r>
              <a:rPr lang="en-US" dirty="0" smtClean="0"/>
              <a:t>Teacher’s role</a:t>
            </a:r>
          </a:p>
          <a:p>
            <a:pPr marL="1085850" lvl="1" indent="-514350">
              <a:buFont typeface="+mj-lt"/>
              <a:buAutoNum type="arabicPeriod"/>
            </a:pPr>
            <a:r>
              <a:rPr lang="en-US" dirty="0" smtClean="0"/>
              <a:t>Steps/stages</a:t>
            </a:r>
            <a:endParaRPr lang="en-US" dirty="0" smtClean="0"/>
          </a:p>
          <a:p>
            <a:pPr marL="6286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613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22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2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Arial"/>
                <a:ea typeface="Arial"/>
                <a:cs typeface="Arial"/>
                <a:sym typeface="Arial"/>
              </a:rPr>
              <a:t>REFERENCES</a:t>
            </a:r>
            <a:endParaRPr dirty="0"/>
          </a:p>
        </p:txBody>
      </p:sp>
      <p:sp>
        <p:nvSpPr>
          <p:cNvPr id="175" name="Google Shape;175;p2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 smtClean="0"/>
              <a:t>Lunenburg, F. (2011). Curriculum development: Deductive Models. </a:t>
            </a:r>
            <a:r>
              <a:rPr lang="en-US" sz="2400" i="1" dirty="0" smtClean="0"/>
              <a:t>Schooling</a:t>
            </a:r>
            <a:r>
              <a:rPr lang="en-US" sz="2400" dirty="0" smtClean="0"/>
              <a:t> Vol 2/1. Sam Houston University.</a:t>
            </a:r>
          </a:p>
          <a:p>
            <a:pPr marL="342900">
              <a:spcBef>
                <a:spcPts val="560"/>
              </a:spcBef>
              <a:buSzPts val="2800"/>
            </a:pPr>
            <a:r>
              <a:rPr lang="en-US" sz="2400" dirty="0"/>
              <a:t>Lunenburg, F. (2011). </a:t>
            </a:r>
            <a:r>
              <a:rPr lang="en-US" sz="2400" dirty="0" smtClean="0"/>
              <a:t>Curriculum development?: Inductive </a:t>
            </a:r>
            <a:r>
              <a:rPr lang="en-US" sz="2400" smtClean="0"/>
              <a:t>learningVol</a:t>
            </a:r>
            <a:r>
              <a:rPr lang="en-US" sz="2400" dirty="0" smtClean="0"/>
              <a:t> </a:t>
            </a:r>
            <a:r>
              <a:rPr lang="en-US" sz="2400" dirty="0"/>
              <a:t>2/1. Sam Houston </a:t>
            </a:r>
            <a:r>
              <a:rPr lang="en-US" sz="2400" dirty="0" smtClean="0"/>
              <a:t>University</a:t>
            </a:r>
            <a:endParaRPr lang="en-US" sz="2400" dirty="0" smtClean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 smtClean="0"/>
              <a:t>Moore</a:t>
            </a:r>
            <a:r>
              <a:rPr lang="en-US" sz="2400" dirty="0"/>
              <a:t>, Alex (2014</a:t>
            </a:r>
            <a:r>
              <a:rPr lang="en-US" sz="2400" dirty="0" smtClean="0"/>
              <a:t>). </a:t>
            </a:r>
            <a:r>
              <a:rPr lang="en-US" sz="2400" i="1" dirty="0" smtClean="0"/>
              <a:t>Understanding </a:t>
            </a:r>
            <a:r>
              <a:rPr lang="en-US" sz="2400" i="1" dirty="0"/>
              <a:t>the school Curriculum: Theory, Politics and principles</a:t>
            </a:r>
            <a:r>
              <a:rPr lang="en-US" sz="2400" dirty="0"/>
              <a:t>. London: </a:t>
            </a:r>
            <a:r>
              <a:rPr lang="en-US" sz="2400" dirty="0" smtClean="0"/>
              <a:t>Routledge</a:t>
            </a: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 smtClean="0"/>
              <a:t>Oliva</a:t>
            </a:r>
            <a:r>
              <a:rPr lang="en-US" sz="2400" dirty="0" smtClean="0"/>
              <a:t>, P &amp; Gordon. W. (2012).</a:t>
            </a:r>
            <a:r>
              <a:rPr lang="en-US" sz="2400" i="1" dirty="0" smtClean="0"/>
              <a:t>Developing the Curriculum</a:t>
            </a:r>
            <a:r>
              <a:rPr lang="en-US" sz="2400" dirty="0" smtClean="0"/>
              <a:t>. Pearson Education</a:t>
            </a: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 smtClean="0"/>
              <a:t>Tyler, Ralph. (1949). Basic Principles of Curriculum and Instruction. in Flinders &amp; Thornton.(2004). </a:t>
            </a:r>
            <a:r>
              <a:rPr lang="en-US" sz="2400" i="1" dirty="0" smtClean="0"/>
              <a:t>The Curriculum Studies Reader. </a:t>
            </a:r>
            <a:r>
              <a:rPr lang="en-US" sz="2400" dirty="0" smtClean="0"/>
              <a:t>London: Routledge</a:t>
            </a: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5" descr="SUB#LIST copy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524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5"/>
          <p:cNvSpPr/>
          <p:nvPr/>
        </p:nvSpPr>
        <p:spPr>
          <a:xfrm>
            <a:off x="3124200" y="2622550"/>
            <a:ext cx="5105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3F3F3F"/>
                </a:solidFill>
              </a:rPr>
              <a:t>The objectives</a:t>
            </a:r>
            <a:endParaRPr sz="2400" b="1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" name="Google Shape;108;p15"/>
          <p:cNvCxnSpPr/>
          <p:nvPr/>
        </p:nvCxnSpPr>
        <p:spPr>
          <a:xfrm>
            <a:off x="3962400" y="3935895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1" name="Google Shape;111;p15"/>
          <p:cNvCxnSpPr/>
          <p:nvPr/>
        </p:nvCxnSpPr>
        <p:spPr>
          <a:xfrm>
            <a:off x="3962400" y="4800600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" name="Google Shape;116;p15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5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 b="1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en-US" sz="1800" b="1" dirty="0" smtClean="0">
                <a:solidFill>
                  <a:srgbClr val="FFFFFF"/>
                </a:solidFill>
              </a:rPr>
              <a:t>Students are able to explain steps in CD in relations to the models</a:t>
            </a:r>
            <a:endParaRPr sz="18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5"/>
          <p:cNvSpPr/>
          <p:nvPr/>
        </p:nvSpPr>
        <p:spPr>
          <a:xfrm>
            <a:off x="3647207" y="4402291"/>
            <a:ext cx="51054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5"/>
          <p:cNvSpPr/>
          <p:nvPr/>
        </p:nvSpPr>
        <p:spPr>
          <a:xfrm>
            <a:off x="3647207" y="4776367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5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5"/>
          <p:cNvSpPr/>
          <p:nvPr/>
        </p:nvSpPr>
        <p:spPr>
          <a:xfrm>
            <a:off x="3647207" y="3248889"/>
            <a:ext cx="5105400" cy="695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01. </a:t>
            </a:r>
            <a:r>
              <a:rPr lang="en-US" sz="1800" b="1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Students are able to discuss and compare various models of CD</a:t>
            </a:r>
            <a:endParaRPr sz="18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5"/>
          <p:cNvSpPr/>
          <p:nvPr/>
        </p:nvSpPr>
        <p:spPr>
          <a:xfrm>
            <a:off x="3733800" y="4419600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394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WHAT IS ‘MODEL’?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something that a copy can be based on because it is an extremely good example of its type (Cambridge Dictionary)</a:t>
            </a:r>
          </a:p>
          <a:p>
            <a:r>
              <a:rPr lang="en-US" dirty="0" smtClean="0"/>
              <a:t>a </a:t>
            </a:r>
            <a:r>
              <a:rPr lang="en-US" dirty="0"/>
              <a:t>system or thing used as an example to follow or </a:t>
            </a:r>
            <a:r>
              <a:rPr lang="en-US" dirty="0" smtClean="0"/>
              <a:t>imitate</a:t>
            </a:r>
          </a:p>
          <a:p>
            <a:r>
              <a:rPr lang="en-US" dirty="0" smtClean="0"/>
              <a:t>patterns as a guideline to action (</a:t>
            </a:r>
            <a:r>
              <a:rPr lang="en-US" dirty="0"/>
              <a:t>O</a:t>
            </a:r>
            <a:r>
              <a:rPr lang="en-US" dirty="0" smtClean="0"/>
              <a:t>liva, 2012)</a:t>
            </a:r>
          </a:p>
          <a:p>
            <a:r>
              <a:rPr lang="en-US" dirty="0" smtClean="0"/>
              <a:t>Based on the theory of teaching and learning</a:t>
            </a:r>
          </a:p>
          <a:p>
            <a:r>
              <a:rPr lang="en-US" dirty="0" smtClean="0"/>
              <a:t>Outline approaches, methods, and procedures for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17278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268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CLASSIFICATION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55822"/>
            <a:ext cx="8229600" cy="4525963"/>
          </a:xfrm>
        </p:spPr>
        <p:txBody>
          <a:bodyPr/>
          <a:lstStyle/>
          <a:p>
            <a:r>
              <a:rPr lang="en-US" b="1" dirty="0" smtClean="0"/>
              <a:t>A deductive model vs inductive model</a:t>
            </a:r>
          </a:p>
          <a:p>
            <a:pPr lvl="1"/>
            <a:r>
              <a:rPr lang="en-US" dirty="0" smtClean="0"/>
              <a:t>from general to specific; from the needs to instructional </a:t>
            </a:r>
            <a:r>
              <a:rPr lang="en-US" dirty="0"/>
              <a:t>objectives) </a:t>
            </a:r>
            <a:endParaRPr lang="en-US" dirty="0" smtClean="0"/>
          </a:p>
          <a:p>
            <a:pPr lvl="1"/>
            <a:r>
              <a:rPr lang="en-US" dirty="0" smtClean="0"/>
              <a:t>Starts </a:t>
            </a:r>
            <a:r>
              <a:rPr lang="en-US" dirty="0"/>
              <a:t>with the development of curriculum to </a:t>
            </a:r>
            <a:r>
              <a:rPr lang="en-US" dirty="0" smtClean="0"/>
              <a:t>generalization</a:t>
            </a:r>
          </a:p>
          <a:p>
            <a:r>
              <a:rPr lang="en-US" b="1" dirty="0" smtClean="0"/>
              <a:t>A linear vs non-linear model</a:t>
            </a:r>
          </a:p>
          <a:p>
            <a:pPr lvl="1"/>
            <a:r>
              <a:rPr lang="en-US" dirty="0" smtClean="0"/>
              <a:t>Standard; sequential steps</a:t>
            </a:r>
          </a:p>
          <a:p>
            <a:r>
              <a:rPr lang="en-US" b="1" dirty="0" smtClean="0"/>
              <a:t>A prescriptive vs descriptive model</a:t>
            </a:r>
          </a:p>
          <a:p>
            <a:pPr lvl="1"/>
            <a:r>
              <a:rPr lang="en-US" dirty="0" smtClean="0"/>
              <a:t>Prescriptive focuses on conclusions rather than a processes of curriculum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135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268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MODELS FOR CURRICULUM DEVELOPMENT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55822"/>
            <a:ext cx="8229600" cy="4525963"/>
          </a:xfrm>
        </p:spPr>
        <p:txBody>
          <a:bodyPr/>
          <a:lstStyle/>
          <a:p>
            <a:endParaRPr lang="en-US" b="1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16998458"/>
              </p:ext>
            </p:extLst>
          </p:nvPr>
        </p:nvGraphicFramePr>
        <p:xfrm>
          <a:off x="1524000" y="20707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1559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142"/>
            <a:ext cx="8229600" cy="1143000"/>
          </a:xfrm>
        </p:spPr>
        <p:txBody>
          <a:bodyPr/>
          <a:lstStyle/>
          <a:p>
            <a:r>
              <a:rPr lang="en-US" b="1" dirty="0" smtClean="0"/>
              <a:t>THE RALPH TYLER MODEL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Behavioral approach</a:t>
            </a:r>
          </a:p>
          <a:p>
            <a:r>
              <a:rPr lang="en-US" dirty="0" smtClean="0"/>
              <a:t>Focuses on planning phase</a:t>
            </a:r>
          </a:p>
          <a:p>
            <a:r>
              <a:rPr lang="en-US" dirty="0" smtClean="0"/>
              <a:t>Deductive</a:t>
            </a:r>
          </a:p>
          <a:p>
            <a:r>
              <a:rPr lang="en-US" dirty="0" smtClean="0"/>
              <a:t>General objectives </a:t>
            </a:r>
            <a:r>
              <a:rPr lang="en-US" dirty="0" smtClean="0">
                <a:sym typeface="Wingdings"/>
              </a:rPr>
              <a:t> three sources of objectives: society, learners, subject matters</a:t>
            </a:r>
            <a:endParaRPr lang="en-US" dirty="0" smtClean="0"/>
          </a:p>
          <a:p>
            <a:r>
              <a:rPr lang="en-US" dirty="0" smtClean="0"/>
              <a:t>Filtering philosophical and psychological screens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6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3079"/>
            <a:ext cx="8229600" cy="1143000"/>
          </a:xfrm>
        </p:spPr>
        <p:txBody>
          <a:bodyPr/>
          <a:lstStyle/>
          <a:p>
            <a:r>
              <a:rPr lang="en-US" b="1" dirty="0" smtClean="0"/>
              <a:t>TYLER’S FOUR RATIONALE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indent="-514350">
              <a:buFont typeface="+mj-lt"/>
              <a:buAutoNum type="arabicParenR"/>
            </a:pPr>
            <a:r>
              <a:rPr lang="en-US" sz="2800" dirty="0" smtClean="0"/>
              <a:t>What educational purposes should the school seek to attain? </a:t>
            </a:r>
          </a:p>
          <a:p>
            <a:pPr marL="628650" indent="-514350">
              <a:buFont typeface="+mj-lt"/>
              <a:buAutoNum type="arabicParenR"/>
            </a:pPr>
            <a:r>
              <a:rPr lang="en-US" sz="2800" dirty="0" smtClean="0"/>
              <a:t>What educational experiences can be provided that are likely to attain these purposes? </a:t>
            </a:r>
          </a:p>
          <a:p>
            <a:pPr marL="628650" indent="-514350">
              <a:buFont typeface="+mj-lt"/>
              <a:buAutoNum type="arabicParenR"/>
            </a:pPr>
            <a:r>
              <a:rPr lang="en-US" sz="2800" dirty="0" smtClean="0"/>
              <a:t>How can these educational experiences be effectively organized? </a:t>
            </a:r>
          </a:p>
          <a:p>
            <a:pPr marL="628650" indent="-514350">
              <a:buFont typeface="+mj-lt"/>
              <a:buAutoNum type="arabicParenR"/>
            </a:pPr>
            <a:r>
              <a:rPr lang="en-US" sz="2800" dirty="0" smtClean="0"/>
              <a:t>How can we determine whether these purposes are being attained or not?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3079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TYLER’S CONCEPTUAL FRAMEWORK</a:t>
            </a:r>
            <a:endParaRPr lang="en-US" sz="36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2952"/>
            <a:ext cx="9144000" cy="399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61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583"/>
            <a:ext cx="8229600" cy="1143000"/>
          </a:xfrm>
        </p:spPr>
        <p:txBody>
          <a:bodyPr/>
          <a:lstStyle/>
          <a:p>
            <a:r>
              <a:rPr lang="en-US" b="1" dirty="0" smtClean="0"/>
              <a:t>THE TABA MODEL (Hilda </a:t>
            </a:r>
            <a:r>
              <a:rPr lang="en-US" b="1" dirty="0" err="1" smtClean="0"/>
              <a:t>Taba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Designed by the teachers</a:t>
            </a:r>
          </a:p>
          <a:p>
            <a:r>
              <a:rPr lang="en-US" dirty="0" smtClean="0"/>
              <a:t>Begin with specific lesson then merges into a curriculum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teachers create specific teaching-learning units</a:t>
            </a:r>
          </a:p>
          <a:p>
            <a:r>
              <a:rPr lang="en-US" dirty="0" smtClean="0"/>
              <a:t>Inductive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216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653</Words>
  <Application>Microsoft Macintosh PowerPoint</Application>
  <PresentationFormat>On-screen Show (4:3)</PresentationFormat>
  <Paragraphs>99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Wingdings</vt:lpstr>
      <vt:lpstr>Arial</vt:lpstr>
      <vt:lpstr>Office Theme</vt:lpstr>
      <vt:lpstr>PowerPoint Presentation</vt:lpstr>
      <vt:lpstr>PowerPoint Presentation</vt:lpstr>
      <vt:lpstr>WHAT IS ‘MODEL’?</vt:lpstr>
      <vt:lpstr>CLASSIFICATION</vt:lpstr>
      <vt:lpstr>MODELS FOR CURRICULUM DEVELOPMENT</vt:lpstr>
      <vt:lpstr>THE RALPH TYLER MODEL</vt:lpstr>
      <vt:lpstr>TYLER’S FOUR RATIONALE</vt:lpstr>
      <vt:lpstr>TYLER’S CONCEPTUAL FRAMEWORK</vt:lpstr>
      <vt:lpstr>THE TABA MODEL (Hilda Taba)</vt:lpstr>
      <vt:lpstr>TABA’S CONCEPTUAL FRAMEWORK</vt:lpstr>
      <vt:lpstr>TABA’S FIVE STEPS</vt:lpstr>
      <vt:lpstr>THE OLIVA MODEL (Peter F. Oliva)</vt:lpstr>
      <vt:lpstr>THE TWELVE STEPS</vt:lpstr>
      <vt:lpstr>THE TWELVE STEPS</vt:lpstr>
      <vt:lpstr>EXERCISE</vt:lpstr>
      <vt:lpstr>REFERENCES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Lestari, Sri</cp:lastModifiedBy>
  <cp:revision>44</cp:revision>
  <dcterms:modified xsi:type="dcterms:W3CDTF">2019-04-09T04:52:31Z</dcterms:modified>
</cp:coreProperties>
</file>