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8" r:id="rId3"/>
    <p:sldId id="274" r:id="rId4"/>
    <p:sldId id="273" r:id="rId5"/>
    <p:sldId id="276" r:id="rId6"/>
    <p:sldId id="281" r:id="rId7"/>
    <p:sldId id="267" r:id="rId8"/>
    <p:sldId id="283" r:id="rId9"/>
    <p:sldId id="282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0566"/>
    <p:restoredTop sz="92969"/>
  </p:normalViewPr>
  <p:slideViewPr>
    <p:cSldViewPr snapToGrid="0">
      <p:cViewPr varScale="1">
        <p:scale>
          <a:sx n="54" d="100"/>
          <a:sy n="54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2E43D-7772-7340-8A13-C9B37B67CEC5}" type="doc">
      <dgm:prSet loTypeId="urn:microsoft.com/office/officeart/2005/8/layout/vList3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AF25C6-88A3-5840-936D-A766FBD281FC}">
      <dgm:prSet phldrT="[Text]"/>
      <dgm:spPr/>
      <dgm:t>
        <a:bodyPr/>
        <a:lstStyle/>
        <a:p>
          <a:r>
            <a:rPr lang="en-US" dirty="0" smtClean="0"/>
            <a:t>TECHNICAL-SCIENTIFIC APPROACHES  (Modernist Perspective)</a:t>
          </a:r>
          <a:endParaRPr lang="en-US" dirty="0"/>
        </a:p>
      </dgm:t>
    </dgm:pt>
    <dgm:pt modelId="{11B10195-EF68-AF4D-BDD4-B0C6A31AB56C}" type="parTrans" cxnId="{28FB5C00-22EC-B74E-A720-4F3851BAFCBF}">
      <dgm:prSet/>
      <dgm:spPr/>
      <dgm:t>
        <a:bodyPr/>
        <a:lstStyle/>
        <a:p>
          <a:endParaRPr lang="en-US"/>
        </a:p>
      </dgm:t>
    </dgm:pt>
    <dgm:pt modelId="{C24CB0ED-1B4A-C34C-834D-6582CD372180}" type="sibTrans" cxnId="{28FB5C00-22EC-B74E-A720-4F3851BAFCBF}">
      <dgm:prSet/>
      <dgm:spPr/>
      <dgm:t>
        <a:bodyPr/>
        <a:lstStyle/>
        <a:p>
          <a:endParaRPr lang="en-US"/>
        </a:p>
      </dgm:t>
    </dgm:pt>
    <dgm:pt modelId="{862393A7-F025-2648-A8A0-F244991C6F91}">
      <dgm:prSet phldrT="[Text]"/>
      <dgm:spPr/>
      <dgm:t>
        <a:bodyPr/>
        <a:lstStyle/>
        <a:p>
          <a:r>
            <a:rPr lang="en-US" dirty="0" smtClean="0"/>
            <a:t>NONTECHNICAL </a:t>
          </a:r>
          <a:r>
            <a:rPr lang="mr-IN" dirty="0" smtClean="0"/>
            <a:t>–</a:t>
          </a:r>
          <a:r>
            <a:rPr lang="en-US" dirty="0" smtClean="0"/>
            <a:t>NONSCIENTIFIC APPROACHES (Postmodernist Perspective)</a:t>
          </a:r>
          <a:endParaRPr lang="en-US" dirty="0"/>
        </a:p>
      </dgm:t>
    </dgm:pt>
    <dgm:pt modelId="{0044B86F-F19C-504B-8CA4-FFF2389CFE5A}" type="parTrans" cxnId="{1B44BC7A-F6D4-4B4B-B491-E4CFAF195A85}">
      <dgm:prSet/>
      <dgm:spPr/>
      <dgm:t>
        <a:bodyPr/>
        <a:lstStyle/>
        <a:p>
          <a:endParaRPr lang="en-US"/>
        </a:p>
      </dgm:t>
    </dgm:pt>
    <dgm:pt modelId="{606D7B73-5597-F142-9520-D77AD6C347F9}" type="sibTrans" cxnId="{1B44BC7A-F6D4-4B4B-B491-E4CFAF195A85}">
      <dgm:prSet/>
      <dgm:spPr/>
      <dgm:t>
        <a:bodyPr/>
        <a:lstStyle/>
        <a:p>
          <a:endParaRPr lang="en-US"/>
        </a:p>
      </dgm:t>
    </dgm:pt>
    <dgm:pt modelId="{12A0231B-CE9D-E34E-8FED-645396B37B48}" type="pres">
      <dgm:prSet presAssocID="{5892E43D-7772-7340-8A13-C9B37B67CEC5}" presName="linearFlow" presStyleCnt="0">
        <dgm:presLayoutVars>
          <dgm:dir/>
          <dgm:resizeHandles val="exact"/>
        </dgm:presLayoutVars>
      </dgm:prSet>
      <dgm:spPr/>
    </dgm:pt>
    <dgm:pt modelId="{0C6BE0DC-08B9-DC48-93AC-784C7043D6E7}" type="pres">
      <dgm:prSet presAssocID="{BFAF25C6-88A3-5840-936D-A766FBD281FC}" presName="composite" presStyleCnt="0"/>
      <dgm:spPr/>
    </dgm:pt>
    <dgm:pt modelId="{53525367-4F2C-CE4C-B96C-DEDABF66DB54}" type="pres">
      <dgm:prSet presAssocID="{BFAF25C6-88A3-5840-936D-A766FBD281FC}" presName="imgShp" presStyleLbl="fgImgPlace1" presStyleIdx="0" presStyleCnt="2"/>
      <dgm:spPr/>
    </dgm:pt>
    <dgm:pt modelId="{2A4AE05A-3D1E-A04A-88B1-A51501F01146}" type="pres">
      <dgm:prSet presAssocID="{BFAF25C6-88A3-5840-936D-A766FBD281FC}" presName="txShp" presStyleLbl="node1" presStyleIdx="0" presStyleCnt="2">
        <dgm:presLayoutVars>
          <dgm:bulletEnabled val="1"/>
        </dgm:presLayoutVars>
      </dgm:prSet>
      <dgm:spPr/>
    </dgm:pt>
    <dgm:pt modelId="{A4E117E7-CB59-8748-A54D-7E53DB4FB5A0}" type="pres">
      <dgm:prSet presAssocID="{C24CB0ED-1B4A-C34C-834D-6582CD372180}" presName="spacing" presStyleCnt="0"/>
      <dgm:spPr/>
    </dgm:pt>
    <dgm:pt modelId="{ECF11CEA-0F2D-3B4C-905D-A617D29B1D00}" type="pres">
      <dgm:prSet presAssocID="{862393A7-F025-2648-A8A0-F244991C6F91}" presName="composite" presStyleCnt="0"/>
      <dgm:spPr/>
    </dgm:pt>
    <dgm:pt modelId="{B9FFCDEF-E631-DC4A-983F-CC53EBF9CAC8}" type="pres">
      <dgm:prSet presAssocID="{862393A7-F025-2648-A8A0-F244991C6F91}" presName="imgShp" presStyleLbl="fgImgPlace1" presStyleIdx="1" presStyleCnt="2"/>
      <dgm:spPr/>
    </dgm:pt>
    <dgm:pt modelId="{53731D54-546F-E740-986C-37E987A64047}" type="pres">
      <dgm:prSet presAssocID="{862393A7-F025-2648-A8A0-F244991C6F91}" presName="txShp" presStyleLbl="node1" presStyleIdx="1" presStyleCnt="2">
        <dgm:presLayoutVars>
          <dgm:bulletEnabled val="1"/>
        </dgm:presLayoutVars>
      </dgm:prSet>
      <dgm:spPr/>
    </dgm:pt>
  </dgm:ptLst>
  <dgm:cxnLst>
    <dgm:cxn modelId="{040A2FFF-9FEE-1347-9237-264180038BD8}" type="presOf" srcId="{862393A7-F025-2648-A8A0-F244991C6F91}" destId="{53731D54-546F-E740-986C-37E987A64047}" srcOrd="0" destOrd="0" presId="urn:microsoft.com/office/officeart/2005/8/layout/vList3"/>
    <dgm:cxn modelId="{1B44BC7A-F6D4-4B4B-B491-E4CFAF195A85}" srcId="{5892E43D-7772-7340-8A13-C9B37B67CEC5}" destId="{862393A7-F025-2648-A8A0-F244991C6F91}" srcOrd="1" destOrd="0" parTransId="{0044B86F-F19C-504B-8CA4-FFF2389CFE5A}" sibTransId="{606D7B73-5597-F142-9520-D77AD6C347F9}"/>
    <dgm:cxn modelId="{CC4471DF-1D58-834F-9A90-CFBF11A5600D}" type="presOf" srcId="{5892E43D-7772-7340-8A13-C9B37B67CEC5}" destId="{12A0231B-CE9D-E34E-8FED-645396B37B48}" srcOrd="0" destOrd="0" presId="urn:microsoft.com/office/officeart/2005/8/layout/vList3"/>
    <dgm:cxn modelId="{28FB5C00-22EC-B74E-A720-4F3851BAFCBF}" srcId="{5892E43D-7772-7340-8A13-C9B37B67CEC5}" destId="{BFAF25C6-88A3-5840-936D-A766FBD281FC}" srcOrd="0" destOrd="0" parTransId="{11B10195-EF68-AF4D-BDD4-B0C6A31AB56C}" sibTransId="{C24CB0ED-1B4A-C34C-834D-6582CD372180}"/>
    <dgm:cxn modelId="{53142294-0365-644B-AF66-430102780887}" type="presOf" srcId="{BFAF25C6-88A3-5840-936D-A766FBD281FC}" destId="{2A4AE05A-3D1E-A04A-88B1-A51501F01146}" srcOrd="0" destOrd="0" presId="urn:microsoft.com/office/officeart/2005/8/layout/vList3"/>
    <dgm:cxn modelId="{DB1CD510-1F98-1F4A-84FA-C401B88C9E97}" type="presParOf" srcId="{12A0231B-CE9D-E34E-8FED-645396B37B48}" destId="{0C6BE0DC-08B9-DC48-93AC-784C7043D6E7}" srcOrd="0" destOrd="0" presId="urn:microsoft.com/office/officeart/2005/8/layout/vList3"/>
    <dgm:cxn modelId="{8FB9335C-1241-0945-9E71-7B262DB77822}" type="presParOf" srcId="{0C6BE0DC-08B9-DC48-93AC-784C7043D6E7}" destId="{53525367-4F2C-CE4C-B96C-DEDABF66DB54}" srcOrd="0" destOrd="0" presId="urn:microsoft.com/office/officeart/2005/8/layout/vList3"/>
    <dgm:cxn modelId="{D881C9C3-8DD2-E647-A974-891E7B43B9BC}" type="presParOf" srcId="{0C6BE0DC-08B9-DC48-93AC-784C7043D6E7}" destId="{2A4AE05A-3D1E-A04A-88B1-A51501F01146}" srcOrd="1" destOrd="0" presId="urn:microsoft.com/office/officeart/2005/8/layout/vList3"/>
    <dgm:cxn modelId="{BB794F8D-02F9-7F42-8CCC-5816BFE30B33}" type="presParOf" srcId="{12A0231B-CE9D-E34E-8FED-645396B37B48}" destId="{A4E117E7-CB59-8748-A54D-7E53DB4FB5A0}" srcOrd="1" destOrd="0" presId="urn:microsoft.com/office/officeart/2005/8/layout/vList3"/>
    <dgm:cxn modelId="{6B2B1E11-1A8D-7F4D-B0C3-03B3B5D65B35}" type="presParOf" srcId="{12A0231B-CE9D-E34E-8FED-645396B37B48}" destId="{ECF11CEA-0F2D-3B4C-905D-A617D29B1D00}" srcOrd="2" destOrd="0" presId="urn:microsoft.com/office/officeart/2005/8/layout/vList3"/>
    <dgm:cxn modelId="{80198AB8-08C3-314E-A387-B2417FA6D68A}" type="presParOf" srcId="{ECF11CEA-0F2D-3B4C-905D-A617D29B1D00}" destId="{B9FFCDEF-E631-DC4A-983F-CC53EBF9CAC8}" srcOrd="0" destOrd="0" presId="urn:microsoft.com/office/officeart/2005/8/layout/vList3"/>
    <dgm:cxn modelId="{DCC3F989-F52A-994E-81AA-CFFB6C7E69DC}" type="presParOf" srcId="{ECF11CEA-0F2D-3B4C-905D-A617D29B1D00}" destId="{53731D54-546F-E740-986C-37E987A6404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AE05A-3D1E-A04A-88B1-A51501F01146}">
      <dsp:nvSpPr>
        <dsp:cNvPr id="0" name=""/>
        <dsp:cNvSpPr/>
      </dsp:nvSpPr>
      <dsp:spPr>
        <a:xfrm rot="10800000">
          <a:off x="1462816" y="1329"/>
          <a:ext cx="4053840" cy="176694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9175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TECHNICAL-SCIENTIFIC APPROACHES  (Modernist Perspective)</a:t>
          </a:r>
          <a:endParaRPr lang="en-US" sz="2300" kern="1200" dirty="0"/>
        </a:p>
      </dsp:txBody>
      <dsp:txXfrm rot="10800000">
        <a:off x="1904553" y="1329"/>
        <a:ext cx="3612103" cy="1766947"/>
      </dsp:txXfrm>
    </dsp:sp>
    <dsp:sp modelId="{53525367-4F2C-CE4C-B96C-DEDABF66DB54}">
      <dsp:nvSpPr>
        <dsp:cNvPr id="0" name=""/>
        <dsp:cNvSpPr/>
      </dsp:nvSpPr>
      <dsp:spPr>
        <a:xfrm>
          <a:off x="579343" y="1329"/>
          <a:ext cx="1766947" cy="176694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31D54-546F-E740-986C-37E987A64047}">
      <dsp:nvSpPr>
        <dsp:cNvPr id="0" name=""/>
        <dsp:cNvSpPr/>
      </dsp:nvSpPr>
      <dsp:spPr>
        <a:xfrm rot="10800000">
          <a:off x="1462816" y="2295723"/>
          <a:ext cx="4053840" cy="1766947"/>
        </a:xfrm>
        <a:prstGeom prst="homePlat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9175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NONTECHNICAL </a:t>
          </a:r>
          <a:r>
            <a:rPr lang="mr-IN" sz="2300" kern="1200" dirty="0" smtClean="0"/>
            <a:t>–</a:t>
          </a:r>
          <a:r>
            <a:rPr lang="en-US" sz="2300" kern="1200" dirty="0" smtClean="0"/>
            <a:t>NONSCIENTIFIC APPROACHES (Postmodernist Perspective)</a:t>
          </a:r>
          <a:endParaRPr lang="en-US" sz="2300" kern="1200" dirty="0"/>
        </a:p>
      </dsp:txBody>
      <dsp:txXfrm rot="10800000">
        <a:off x="1904553" y="2295723"/>
        <a:ext cx="3612103" cy="1766947"/>
      </dsp:txXfrm>
    </dsp:sp>
    <dsp:sp modelId="{B9FFCDEF-E631-DC4A-983F-CC53EBF9CAC8}">
      <dsp:nvSpPr>
        <dsp:cNvPr id="0" name=""/>
        <dsp:cNvSpPr/>
      </dsp:nvSpPr>
      <dsp:spPr>
        <a:xfrm>
          <a:off x="579343" y="2295723"/>
          <a:ext cx="1766947" cy="1766947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0" name="Google Shape;17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1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2935705" y="3725862"/>
            <a:ext cx="6208295" cy="142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APPROACH TO CURRICULUM DEVELOPMENT</a:t>
            </a:r>
            <a:endParaRPr sz="2000" b="1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US" sz="1800" b="1" dirty="0">
                <a:solidFill>
                  <a:schemeClr val="lt1"/>
                </a:solidFill>
              </a:rPr>
              <a:t>7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i="0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cap="none" dirty="0" smtClean="0">
                <a:solidFill>
                  <a:schemeClr val="lt1"/>
                </a:solidFill>
                <a:sym typeface="Arial"/>
              </a:rPr>
              <a:t>SRI </a:t>
            </a: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LESTARI, </a:t>
            </a:r>
            <a:r>
              <a:rPr lang="en-US" b="1" i="0" u="none" strike="noStrike" cap="none" dirty="0" err="1">
                <a:solidFill>
                  <a:schemeClr val="lt1"/>
                </a:solidFill>
                <a:sym typeface="Arial"/>
              </a:rPr>
              <a:t>S.Pd</a:t>
            </a: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, M.A.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ENGLISH EDUCATION DEPT.</a:t>
            </a:r>
            <a:endParaRPr b="1" i="0" u="none" strike="noStrike" cap="none" dirty="0">
              <a:solidFill>
                <a:schemeClr val="lt1"/>
              </a:solidFill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Arial"/>
                <a:ea typeface="Arial"/>
                <a:cs typeface="Arial"/>
                <a:sym typeface="Arial"/>
              </a:rPr>
              <a:t>REFERENCES</a:t>
            </a:r>
            <a:endParaRPr dirty="0"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Moore</a:t>
            </a:r>
            <a:r>
              <a:rPr lang="en-US" sz="2400" dirty="0"/>
              <a:t>, Alex (2014</a:t>
            </a:r>
            <a:r>
              <a:rPr lang="en-US" sz="2400" dirty="0" smtClean="0"/>
              <a:t>). </a:t>
            </a:r>
            <a:r>
              <a:rPr lang="en-US" sz="2400" i="1" dirty="0" smtClean="0"/>
              <a:t>Understanding </a:t>
            </a:r>
            <a:r>
              <a:rPr lang="en-US" sz="2400" i="1" dirty="0"/>
              <a:t>the school Curriculum: Theory, Politics and principles</a:t>
            </a:r>
            <a:r>
              <a:rPr lang="en-US" sz="2400" dirty="0"/>
              <a:t>. London: </a:t>
            </a:r>
            <a:r>
              <a:rPr lang="en-US" sz="2400" dirty="0" smtClean="0"/>
              <a:t>Routledge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Oliva, P &amp; Gordon. W. (2012).</a:t>
            </a:r>
            <a:r>
              <a:rPr lang="en-US" sz="2400" i="1" dirty="0" smtClean="0"/>
              <a:t>Developing the Curriculum</a:t>
            </a:r>
            <a:r>
              <a:rPr lang="en-US" sz="2400" dirty="0" smtClean="0"/>
              <a:t>. Pearson Education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Tyler, Ralph. (1949). Basic Principles of Curriculum and Instruction. in Flinders &amp; Thornton.(2004). </a:t>
            </a:r>
            <a:r>
              <a:rPr lang="en-US" sz="2400" i="1" dirty="0" smtClean="0"/>
              <a:t>The Curriculum Studies Reader. </a:t>
            </a:r>
            <a:r>
              <a:rPr lang="en-US" sz="2400" dirty="0" smtClean="0"/>
              <a:t>London: </a:t>
            </a:r>
            <a:r>
              <a:rPr lang="en-US" sz="2400" dirty="0" smtClean="0"/>
              <a:t>Routledge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err="1" smtClean="0"/>
              <a:t>Offorma</a:t>
            </a:r>
            <a:r>
              <a:rPr lang="en-US" sz="2400" dirty="0" smtClean="0"/>
              <a:t>, G.C. (2014). Approaches to Curriculum Development. in </a:t>
            </a:r>
            <a:r>
              <a:rPr lang="en-US" sz="2400" i="1" dirty="0" smtClean="0"/>
              <a:t>Education in Nigeria: Development and Challenges. </a:t>
            </a:r>
            <a:endParaRPr lang="en-US" sz="2400" i="1" dirty="0" smtClean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5" descr="SUB#LIST cop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24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/>
          <p:nvPr/>
        </p:nvSpPr>
        <p:spPr>
          <a:xfrm>
            <a:off x="3124200" y="2622550"/>
            <a:ext cx="5105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3F3F3F"/>
                </a:solidFill>
              </a:rPr>
              <a:t>The objectives</a:t>
            </a:r>
            <a:endParaRPr sz="24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5"/>
          <p:cNvCxnSpPr/>
          <p:nvPr/>
        </p:nvCxnSpPr>
        <p:spPr>
          <a:xfrm>
            <a:off x="3962400" y="3935895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3962400" y="4800600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5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1800" b="1" dirty="0" smtClean="0">
                <a:solidFill>
                  <a:srgbClr val="FFFFFF"/>
                </a:solidFill>
              </a:rPr>
              <a:t>Students are able to explain 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smtClean="0">
                <a:solidFill>
                  <a:srgbClr val="FFFFFF"/>
                </a:solidFill>
              </a:rPr>
              <a:t>how to develop curriculum using the approach</a:t>
            </a: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3647207" y="4402291"/>
            <a:ext cx="5105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3647207" y="4776367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3647207" y="3248889"/>
            <a:ext cx="5105400" cy="69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01. </a:t>
            </a:r>
            <a:r>
              <a:rPr lang="en-US" sz="18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are able to discuss </a:t>
            </a:r>
            <a:r>
              <a:rPr lang="en-US" sz="1800" b="1" dirty="0" smtClean="0">
                <a:solidFill>
                  <a:srgbClr val="FFFFFF"/>
                </a:solidFill>
              </a:rPr>
              <a:t>the approaches to curriculum development</a:t>
            </a: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3733800" y="441960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WHAT IS </a:t>
            </a:r>
            <a:r>
              <a:rPr lang="en-US" sz="3600" b="1" dirty="0" smtClean="0"/>
              <a:t>APPROACHES TO CD?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strategies employed </a:t>
            </a:r>
            <a:r>
              <a:rPr lang="en-US" b="1" dirty="0"/>
              <a:t>in </a:t>
            </a:r>
            <a:r>
              <a:rPr lang="en-US" dirty="0" smtClean="0"/>
              <a:t>organizing curriculum </a:t>
            </a:r>
            <a:r>
              <a:rPr lang="en-US" dirty="0"/>
              <a:t>content and learning </a:t>
            </a:r>
            <a:r>
              <a:rPr lang="en-US" dirty="0" smtClean="0"/>
              <a:t>activities that </a:t>
            </a:r>
            <a:r>
              <a:rPr lang="en-US" dirty="0"/>
              <a:t>are presented to the learners.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ways of attaining a functional curriculum development. </a:t>
            </a:r>
            <a:endParaRPr lang="en-US" dirty="0" smtClean="0"/>
          </a:p>
          <a:p>
            <a:r>
              <a:rPr lang="en-US" dirty="0" smtClean="0"/>
              <a:t>also refers to models of curriculum development</a:t>
            </a:r>
            <a:endParaRPr lang="en-US" dirty="0"/>
          </a:p>
          <a:p>
            <a:pPr lvl="5"/>
            <a:r>
              <a:rPr lang="en-US" dirty="0" smtClean="0"/>
              <a:t>(</a:t>
            </a:r>
            <a:r>
              <a:rPr lang="en-US" dirty="0" err="1" smtClean="0"/>
              <a:t>Offorma</a:t>
            </a:r>
            <a:r>
              <a:rPr lang="en-US" dirty="0" smtClean="0"/>
              <a:t>, 2014:77)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278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268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APPROACHES 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5822"/>
            <a:ext cx="8229600" cy="4525963"/>
          </a:xfrm>
        </p:spPr>
        <p:txBody>
          <a:bodyPr/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0894941"/>
              </p:ext>
            </p:extLst>
          </p:nvPr>
        </p:nvGraphicFramePr>
        <p:xfrm>
          <a:off x="1524000" y="178201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0135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r>
              <a:rPr lang="en-US" b="1" dirty="0" smtClean="0"/>
              <a:t>TECHNICAL-SCIENTIFIC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stresses students learning </a:t>
            </a:r>
            <a:r>
              <a:rPr lang="en-US" dirty="0" smtClean="0"/>
              <a:t>specific subject </a:t>
            </a:r>
            <a:r>
              <a:rPr lang="en-US" dirty="0"/>
              <a:t>matter with specific </a:t>
            </a:r>
            <a:r>
              <a:rPr lang="en-US" dirty="0" smtClean="0"/>
              <a:t>outputs</a:t>
            </a:r>
          </a:p>
          <a:p>
            <a:r>
              <a:rPr lang="en-US" dirty="0" smtClean="0"/>
              <a:t>applies scientific </a:t>
            </a:r>
            <a:r>
              <a:rPr lang="en-US" dirty="0"/>
              <a:t>principles and </a:t>
            </a:r>
            <a:r>
              <a:rPr lang="en-US" dirty="0" smtClean="0"/>
              <a:t>involves detailed </a:t>
            </a:r>
            <a:r>
              <a:rPr lang="en-US" dirty="0"/>
              <a:t>monitoring of the components </a:t>
            </a:r>
            <a:r>
              <a:rPr lang="en-US" dirty="0" smtClean="0"/>
              <a:t>of curriculum design</a:t>
            </a:r>
          </a:p>
          <a:p>
            <a:r>
              <a:rPr lang="en-US" dirty="0"/>
              <a:t>systematically outline </a:t>
            </a:r>
            <a:r>
              <a:rPr lang="en-US" dirty="0" smtClean="0"/>
              <a:t>those procedures </a:t>
            </a:r>
            <a:r>
              <a:rPr lang="en-US" dirty="0"/>
              <a:t>that facilitate curriculum </a:t>
            </a:r>
            <a:r>
              <a:rPr lang="en-US" dirty="0" smtClean="0"/>
              <a:t>development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r>
              <a:rPr lang="en-US" b="1" dirty="0" smtClean="0"/>
              <a:t>TECHNICAL-SCIENTIFIC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Bobbit</a:t>
            </a:r>
            <a:r>
              <a:rPr lang="en-US" dirty="0" smtClean="0"/>
              <a:t> and Charter model</a:t>
            </a:r>
          </a:p>
          <a:p>
            <a:r>
              <a:rPr lang="en-US" dirty="0" smtClean="0"/>
              <a:t>Tyler Model (four basic principles)</a:t>
            </a:r>
          </a:p>
          <a:p>
            <a:r>
              <a:rPr lang="en-US" dirty="0" err="1" smtClean="0"/>
              <a:t>Taba</a:t>
            </a:r>
            <a:r>
              <a:rPr lang="en-US" dirty="0" smtClean="0"/>
              <a:t> Model (Grassroots rationale)</a:t>
            </a:r>
          </a:p>
          <a:p>
            <a:r>
              <a:rPr lang="en-US" dirty="0" smtClean="0"/>
              <a:t>Wiggins and </a:t>
            </a:r>
            <a:r>
              <a:rPr lang="en-US" dirty="0" err="1" smtClean="0"/>
              <a:t>McTighe</a:t>
            </a:r>
            <a:r>
              <a:rPr lang="en-US" dirty="0" smtClean="0"/>
              <a:t> (Backward-Design Model)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6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3600" b="1" dirty="0" smtClean="0"/>
              <a:t>NONTECHNICAL NONSCIENTIFIC APPROACH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suggests that the process of </a:t>
            </a:r>
            <a:r>
              <a:rPr lang="en-US" dirty="0" smtClean="0"/>
              <a:t>curriculum development </a:t>
            </a:r>
            <a:r>
              <a:rPr lang="en-US" dirty="0"/>
              <a:t>is highly objective, universal, and </a:t>
            </a:r>
            <a:r>
              <a:rPr lang="en-US" dirty="0" smtClean="0"/>
              <a:t>logical</a:t>
            </a:r>
          </a:p>
          <a:p>
            <a:r>
              <a:rPr lang="en-US" dirty="0" smtClean="0"/>
              <a:t>modernist; it </a:t>
            </a:r>
            <a:r>
              <a:rPr lang="en-US" dirty="0"/>
              <a:t>rests on a belief in rationality, objectivity, and </a:t>
            </a:r>
            <a:r>
              <a:rPr lang="en-US" dirty="0" smtClean="0"/>
              <a:t>certainty</a:t>
            </a:r>
          </a:p>
          <a:p>
            <a:r>
              <a:rPr lang="en-US" dirty="0"/>
              <a:t>the learner is the central focus, not the </a:t>
            </a:r>
            <a:r>
              <a:rPr lang="en-US" dirty="0" smtClean="0"/>
              <a:t>learner’s output </a:t>
            </a:r>
            <a:r>
              <a:rPr lang="en-US" dirty="0"/>
              <a:t>of inert </a:t>
            </a:r>
            <a:r>
              <a:rPr lang="en-US" dirty="0" smtClean="0"/>
              <a:t>information.</a:t>
            </a:r>
          </a:p>
          <a:p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/>
              <a:t>are always </a:t>
            </a:r>
            <a:r>
              <a:rPr lang="en-US" dirty="0" smtClean="0"/>
              <a:t>evolving (child-centered)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3600" b="1" dirty="0" smtClean="0"/>
              <a:t>NONTECHNICAL NONSCIENTIFIC APPROACH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Deliberation Model</a:t>
            </a:r>
          </a:p>
          <a:p>
            <a:r>
              <a:rPr lang="en-US" dirty="0" smtClean="0"/>
              <a:t>Slattery’s Approach</a:t>
            </a:r>
          </a:p>
          <a:p>
            <a:r>
              <a:rPr lang="en-US" dirty="0" smtClean="0"/>
              <a:t>Doll’s Model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5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73767"/>
            <a:ext cx="8229600" cy="577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0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308</Words>
  <Application>Microsoft Macintosh PowerPoint</Application>
  <PresentationFormat>On-screen Show (4:3)</PresentationFormat>
  <Paragraphs>55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PowerPoint Presentation</vt:lpstr>
      <vt:lpstr>PowerPoint Presentation</vt:lpstr>
      <vt:lpstr>WHAT IS APPROACHES TO CD?</vt:lpstr>
      <vt:lpstr>APPROACHES </vt:lpstr>
      <vt:lpstr>TECHNICAL-SCIENTIFIC</vt:lpstr>
      <vt:lpstr>TECHNICAL-SCIENTIFIC</vt:lpstr>
      <vt:lpstr>NONTECHNICAL NONSCIENTIFIC APPROACH</vt:lpstr>
      <vt:lpstr>NONTECHNICAL NONSCIENTIFIC APPROACH</vt:lpstr>
      <vt:lpstr>PowerPoint Presentation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52</cp:revision>
  <dcterms:modified xsi:type="dcterms:W3CDTF">2019-04-19T03:36:29Z</dcterms:modified>
</cp:coreProperties>
</file>