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8" r:id="rId3"/>
    <p:sldId id="274" r:id="rId4"/>
    <p:sldId id="276" r:id="rId5"/>
    <p:sldId id="281" r:id="rId6"/>
    <p:sldId id="267" r:id="rId7"/>
    <p:sldId id="283" r:id="rId8"/>
    <p:sldId id="282" r:id="rId9"/>
    <p:sldId id="284" r:id="rId10"/>
    <p:sldId id="285" r:id="rId11"/>
    <p:sldId id="288" r:id="rId12"/>
    <p:sldId id="286" r:id="rId13"/>
    <p:sldId id="287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0566"/>
    <p:restoredTop sz="92969"/>
  </p:normalViewPr>
  <p:slideViewPr>
    <p:cSldViewPr snapToGrid="0">
      <p:cViewPr varScale="1">
        <p:scale>
          <a:sx n="54" d="100"/>
          <a:sy n="54" d="100"/>
        </p:scale>
        <p:origin x="122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7" name="Google Shape;27;p3" descr="C:\Users\arsil\Desktop\Smartcreative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 preserve="1">
  <p:cSld name="1_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7" name="Google Shape;27;p3" descr="C:\Users\arsil\Desktop\Smartcreative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 descr="C:\Users\arsil\Desktop\Smartcreative.jpg"/>
          <p:cNvPicPr preferRelativeResize="0"/>
          <p:nvPr/>
        </p:nvPicPr>
        <p:blipFill rotWithShape="1">
          <a:blip r:embed="rId3">
            <a:alphaModFix/>
          </a:blip>
          <a:srcRect l="1051" r="800" b="504"/>
          <a:stretch/>
        </p:blipFill>
        <p:spPr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/>
        </p:nvSpPr>
        <p:spPr>
          <a:xfrm>
            <a:off x="2935705" y="3725862"/>
            <a:ext cx="6208295" cy="1423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 smtClean="0">
                <a:solidFill>
                  <a:schemeClr val="lt1"/>
                </a:solidFill>
              </a:rPr>
              <a:t>THE NATIONAL CURRICULUM IN INDONESIA</a:t>
            </a:r>
            <a:endParaRPr sz="2000" b="1" i="0" u="none" strike="noStrike" cap="none" dirty="0">
              <a:solidFill>
                <a:schemeClr val="lt1"/>
              </a:solidFill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sym typeface="Arial"/>
              </a:rPr>
              <a:t>SESSION </a:t>
            </a:r>
            <a:r>
              <a:rPr lang="en-US" sz="1800" b="1" dirty="0">
                <a:solidFill>
                  <a:schemeClr val="lt1"/>
                </a:solidFill>
              </a:rPr>
              <a:t>8</a:t>
            </a:r>
            <a:endParaRPr sz="18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b="1" i="0" u="none" strike="noStrike" cap="none" dirty="0" smtClean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0" u="none" strike="noStrike" cap="none" dirty="0" smtClean="0">
                <a:solidFill>
                  <a:schemeClr val="lt1"/>
                </a:solidFill>
                <a:sym typeface="Arial"/>
              </a:rPr>
              <a:t>SRI </a:t>
            </a:r>
            <a:r>
              <a:rPr lang="en-US" b="1" i="0" u="none" strike="noStrike" cap="none" dirty="0">
                <a:solidFill>
                  <a:schemeClr val="lt1"/>
                </a:solidFill>
                <a:sym typeface="Arial"/>
              </a:rPr>
              <a:t>LESTARI, </a:t>
            </a:r>
            <a:r>
              <a:rPr lang="en-US" b="1" i="0" u="none" strike="noStrike" cap="none" dirty="0" err="1">
                <a:solidFill>
                  <a:schemeClr val="lt1"/>
                </a:solidFill>
                <a:sym typeface="Arial"/>
              </a:rPr>
              <a:t>S.Pd</a:t>
            </a:r>
            <a:r>
              <a:rPr lang="en-US" b="1" i="0" u="none" strike="noStrike" cap="none" dirty="0">
                <a:solidFill>
                  <a:schemeClr val="lt1"/>
                </a:solidFill>
                <a:sym typeface="Arial"/>
              </a:rPr>
              <a:t>, M.A.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0" u="none" strike="noStrike" cap="none" dirty="0">
                <a:solidFill>
                  <a:schemeClr val="lt1"/>
                </a:solidFill>
                <a:sym typeface="Arial"/>
              </a:rPr>
              <a:t>ENGLISH EDUCATION DEPT.</a:t>
            </a:r>
            <a:endParaRPr b="1" i="0" u="none" strike="noStrike" cap="none" dirty="0">
              <a:solidFill>
                <a:schemeClr val="lt1"/>
              </a:solidFill>
              <a:sym typeface="Aria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3767"/>
            <a:ext cx="8229600" cy="912311"/>
          </a:xfrm>
        </p:spPr>
        <p:txBody>
          <a:bodyPr/>
          <a:lstStyle/>
          <a:p>
            <a:r>
              <a:rPr lang="en-US" sz="3600" b="1" dirty="0" smtClean="0"/>
              <a:t>CURRICULUM 2013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3948"/>
            <a:ext cx="8229600" cy="4525963"/>
          </a:xfrm>
        </p:spPr>
        <p:txBody>
          <a:bodyPr/>
          <a:lstStyle/>
          <a:p>
            <a:pPr indent="-457200">
              <a:spcBef>
                <a:spcPts val="0"/>
              </a:spcBef>
              <a:buClrTx/>
              <a:buSzTx/>
              <a:defRPr/>
            </a:pPr>
            <a:r>
              <a:rPr lang="en-US" sz="2800" dirty="0" smtClean="0"/>
              <a:t>Developing balanced social, spiritual, knowledge and skills.</a:t>
            </a:r>
          </a:p>
          <a:p>
            <a:pPr indent="-457200">
              <a:spcBef>
                <a:spcPts val="0"/>
              </a:spcBef>
              <a:buClrTx/>
              <a:buSzTx/>
              <a:defRPr/>
            </a:pPr>
            <a:r>
              <a:rPr lang="en-US" sz="2800" dirty="0" smtClean="0"/>
              <a:t>Preparing students to be ready for living in a society; school is a part of society</a:t>
            </a:r>
          </a:p>
          <a:p>
            <a:pPr indent="-457200">
              <a:spcBef>
                <a:spcPts val="0"/>
              </a:spcBef>
              <a:buClrTx/>
              <a:buSzTx/>
              <a:defRPr/>
            </a:pPr>
            <a:r>
              <a:rPr lang="en-US" sz="2800" dirty="0" smtClean="0"/>
              <a:t>Developing competence (</a:t>
            </a:r>
            <a:r>
              <a:rPr lang="en-US" sz="2800" dirty="0" err="1" smtClean="0"/>
              <a:t>Kompetensi</a:t>
            </a:r>
            <a:r>
              <a:rPr lang="en-US" sz="2800" dirty="0" smtClean="0"/>
              <a:t> Inti) </a:t>
            </a:r>
            <a:r>
              <a:rPr lang="en-US" sz="2800" dirty="0" smtClean="0">
                <a:sym typeface="Wingdings"/>
              </a:rPr>
              <a:t> detailed in </a:t>
            </a:r>
            <a:r>
              <a:rPr lang="en-US" sz="2800" dirty="0" err="1" smtClean="0">
                <a:sym typeface="Wingdings"/>
              </a:rPr>
              <a:t>Kompetensi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Dasar</a:t>
            </a:r>
            <a:endParaRPr lang="en-US" sz="2800" dirty="0" smtClean="0">
              <a:sym typeface="Wingdings"/>
            </a:endParaRPr>
          </a:p>
          <a:p>
            <a:pPr indent="-457200">
              <a:spcBef>
                <a:spcPts val="0"/>
              </a:spcBef>
              <a:buClrTx/>
              <a:buSzTx/>
              <a:defRPr/>
            </a:pPr>
            <a:r>
              <a:rPr lang="en-US" sz="2800" dirty="0" smtClean="0">
                <a:sym typeface="Wingdings"/>
              </a:rPr>
              <a:t>Educational &amp; socio-economic context</a:t>
            </a:r>
          </a:p>
          <a:p>
            <a:pPr indent="-457200">
              <a:spcBef>
                <a:spcPts val="0"/>
              </a:spcBef>
              <a:buClrTx/>
              <a:buSzTx/>
              <a:defRPr/>
            </a:pPr>
            <a:r>
              <a:rPr lang="en-US" sz="2800" dirty="0" smtClean="0">
                <a:sym typeface="Wingdings"/>
              </a:rPr>
              <a:t>5M  </a:t>
            </a:r>
            <a:r>
              <a:rPr lang="en-US" sz="2800" dirty="0" err="1" smtClean="0">
                <a:sym typeface="Wingdings"/>
              </a:rPr>
              <a:t>mengingat</a:t>
            </a:r>
            <a:r>
              <a:rPr lang="en-US" sz="2800" dirty="0" smtClean="0">
                <a:sym typeface="Wingdings"/>
              </a:rPr>
              <a:t>, </a:t>
            </a:r>
            <a:r>
              <a:rPr lang="en-US" sz="2800" dirty="0" err="1" smtClean="0">
                <a:sym typeface="Wingdings"/>
              </a:rPr>
              <a:t>memahami</a:t>
            </a:r>
            <a:r>
              <a:rPr lang="en-US" sz="2800" dirty="0" smtClean="0">
                <a:sym typeface="Wingdings"/>
              </a:rPr>
              <a:t>, </a:t>
            </a:r>
            <a:r>
              <a:rPr lang="en-US" sz="2800" dirty="0" err="1" smtClean="0">
                <a:sym typeface="Wingdings"/>
              </a:rPr>
              <a:t>menerapkan</a:t>
            </a:r>
            <a:r>
              <a:rPr lang="en-US" sz="2800" dirty="0" smtClean="0">
                <a:sym typeface="Wingdings"/>
              </a:rPr>
              <a:t>, </a:t>
            </a:r>
            <a:r>
              <a:rPr lang="en-US" sz="2800" dirty="0" err="1" smtClean="0">
                <a:sym typeface="Wingdings"/>
              </a:rPr>
              <a:t>menganalisis</a:t>
            </a:r>
            <a:r>
              <a:rPr lang="en-US" sz="2800" dirty="0" smtClean="0">
                <a:sym typeface="Wingdings"/>
              </a:rPr>
              <a:t>, </a:t>
            </a:r>
            <a:r>
              <a:rPr lang="en-US" sz="2800" dirty="0" err="1" smtClean="0">
                <a:sym typeface="Wingdings"/>
              </a:rPr>
              <a:t>mencipta</a:t>
            </a:r>
            <a:endParaRPr lang="en-US" sz="2800" dirty="0" smtClean="0">
              <a:sym typeface="Wingdings"/>
            </a:endParaRPr>
          </a:p>
          <a:p>
            <a:pPr indent="-457200">
              <a:spcBef>
                <a:spcPts val="0"/>
              </a:spcBef>
              <a:buClrTx/>
              <a:buSzTx/>
              <a:defRPr/>
            </a:pPr>
            <a:r>
              <a:rPr lang="en-US" sz="2800" dirty="0" smtClean="0">
                <a:sym typeface="Wingdings"/>
              </a:rPr>
              <a:t>Revision  spiritual and social evaluation; KI-KD coherence; </a:t>
            </a:r>
          </a:p>
          <a:p>
            <a:pPr indent="-457200">
              <a:spcBef>
                <a:spcPts val="0"/>
              </a:spcBef>
              <a:buClrTx/>
              <a:buSzTx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83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3767"/>
            <a:ext cx="8229600" cy="912311"/>
          </a:xfrm>
        </p:spPr>
        <p:txBody>
          <a:bodyPr/>
          <a:lstStyle/>
          <a:p>
            <a:r>
              <a:rPr lang="en-US" sz="3600" b="1" dirty="0" smtClean="0"/>
              <a:t>CURRICULUM EVALUATION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3948"/>
            <a:ext cx="8229600" cy="4525963"/>
          </a:xfrm>
        </p:spPr>
        <p:txBody>
          <a:bodyPr/>
          <a:lstStyle/>
          <a:p>
            <a:pPr indent="-457200">
              <a:spcBef>
                <a:spcPts val="0"/>
              </a:spcBef>
              <a:buClrTx/>
              <a:buSzTx/>
              <a:defRPr/>
            </a:pPr>
            <a:r>
              <a:rPr lang="en-US" dirty="0" smtClean="0"/>
              <a:t>Content or program</a:t>
            </a:r>
          </a:p>
          <a:p>
            <a:pPr indent="-457200">
              <a:spcBef>
                <a:spcPts val="0"/>
              </a:spcBef>
              <a:buClrTx/>
              <a:buSzTx/>
              <a:defRPr/>
            </a:pPr>
            <a:r>
              <a:rPr lang="en-US" dirty="0" smtClean="0"/>
              <a:t>Process</a:t>
            </a:r>
          </a:p>
          <a:p>
            <a:pPr indent="-457200">
              <a:spcBef>
                <a:spcPts val="0"/>
              </a:spcBef>
              <a:buClrTx/>
              <a:buSzTx/>
              <a:defRPr/>
            </a:pPr>
            <a:r>
              <a:rPr lang="en-US" dirty="0" smtClean="0"/>
              <a:t>Learning Outcome (Result)</a:t>
            </a:r>
          </a:p>
          <a:p>
            <a:pPr indent="-457200">
              <a:spcBef>
                <a:spcPts val="0"/>
              </a:spcBef>
              <a:buClrTx/>
              <a:buSzTx/>
              <a:defRPr/>
            </a:pPr>
            <a:r>
              <a:rPr lang="en-US" dirty="0" smtClean="0"/>
              <a:t>Effects </a:t>
            </a:r>
            <a:r>
              <a:rPr lang="en-US" smtClean="0"/>
              <a:t>or Implication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58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3767"/>
            <a:ext cx="8229600" cy="912311"/>
          </a:xfrm>
        </p:spPr>
        <p:txBody>
          <a:bodyPr/>
          <a:lstStyle/>
          <a:p>
            <a:r>
              <a:rPr lang="en-US" sz="3600" b="1" dirty="0" smtClean="0"/>
              <a:t>REMEMBER THE COMPONENTS OF CURRICULUM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16767"/>
            <a:ext cx="8229600" cy="4525963"/>
          </a:xfrm>
        </p:spPr>
        <p:txBody>
          <a:bodyPr/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Learning Objectives or Outcomes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Content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Method or Strategies of Teaching and Learning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93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3767"/>
            <a:ext cx="8229600" cy="912311"/>
          </a:xfrm>
        </p:spPr>
        <p:txBody>
          <a:bodyPr/>
          <a:lstStyle/>
          <a:p>
            <a:r>
              <a:rPr lang="en-US" sz="4000" b="1" dirty="0" smtClean="0"/>
              <a:t>EXERCISE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3948"/>
            <a:ext cx="8229600" cy="4525963"/>
          </a:xfrm>
        </p:spPr>
        <p:txBody>
          <a:bodyPr/>
          <a:lstStyle/>
          <a:p>
            <a:pPr marL="514350" indent="-514350">
              <a:spcBef>
                <a:spcPts val="0"/>
              </a:spcBef>
              <a:buClrTx/>
              <a:buSzTx/>
              <a:defRPr/>
            </a:pPr>
            <a:r>
              <a:rPr lang="en-US" dirty="0" smtClean="0"/>
              <a:t>Review the curriculum development in Indonesia from 1975 to present. Focus on </a:t>
            </a:r>
            <a:r>
              <a:rPr lang="en-US" dirty="0"/>
              <a:t>E</a:t>
            </a:r>
            <a:r>
              <a:rPr lang="en-US" dirty="0" smtClean="0"/>
              <a:t>nglish subject.</a:t>
            </a:r>
            <a:r>
              <a:rPr lang="en-US" dirty="0"/>
              <a:t> </a:t>
            </a:r>
            <a:r>
              <a:rPr lang="en-US" dirty="0" smtClean="0"/>
              <a:t>How is English subject developed in Indonesia since 1975 to present? Analyze from the component of curriculum.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6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15" descr="SUB#LIST copy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5240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5"/>
          <p:cNvSpPr/>
          <p:nvPr/>
        </p:nvSpPr>
        <p:spPr>
          <a:xfrm>
            <a:off x="3124200" y="2622550"/>
            <a:ext cx="51054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3F3F3F"/>
                </a:solidFill>
              </a:rPr>
              <a:t>The objectives</a:t>
            </a:r>
            <a:endParaRPr sz="2400" b="1" i="0" u="none" strike="noStrike" cap="none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5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5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0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8" name="Google Shape;108;p15"/>
          <p:cNvCxnSpPr/>
          <p:nvPr/>
        </p:nvCxnSpPr>
        <p:spPr>
          <a:xfrm>
            <a:off x="3962400" y="3935895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1" name="Google Shape;111;p15"/>
          <p:cNvCxnSpPr/>
          <p:nvPr/>
        </p:nvCxnSpPr>
        <p:spPr>
          <a:xfrm>
            <a:off x="3962400" y="4800600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6" name="Google Shape;116;p15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5"/>
          <p:cNvSpPr/>
          <p:nvPr/>
        </p:nvSpPr>
        <p:spPr>
          <a:xfrm>
            <a:off x="3709005" y="3966417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1800" b="1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lang="en-US" sz="1800" b="1" dirty="0" smtClean="0">
                <a:solidFill>
                  <a:srgbClr val="FFFFFF"/>
                </a:solidFill>
              </a:rPr>
              <a:t>Students are able to analyze the development of the national curriculum in Indonesia</a:t>
            </a:r>
            <a:endParaRPr sz="18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5"/>
          <p:cNvSpPr/>
          <p:nvPr/>
        </p:nvSpPr>
        <p:spPr>
          <a:xfrm>
            <a:off x="3647207" y="4402291"/>
            <a:ext cx="510540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5"/>
          <p:cNvSpPr/>
          <p:nvPr/>
        </p:nvSpPr>
        <p:spPr>
          <a:xfrm>
            <a:off x="3647207" y="4776367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5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5"/>
          <p:cNvSpPr/>
          <p:nvPr/>
        </p:nvSpPr>
        <p:spPr>
          <a:xfrm>
            <a:off x="3647207" y="3248889"/>
            <a:ext cx="5105400" cy="695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01. </a:t>
            </a:r>
            <a:r>
              <a:rPr lang="en-US" sz="1800" b="1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Students are able to discuss the national curriculum in Indonesia</a:t>
            </a:r>
            <a:endParaRPr sz="18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5"/>
          <p:cNvSpPr/>
          <p:nvPr/>
        </p:nvSpPr>
        <p:spPr>
          <a:xfrm>
            <a:off x="3733800" y="4419600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3394"/>
            <a:ext cx="8229600" cy="1143000"/>
          </a:xfrm>
        </p:spPr>
        <p:txBody>
          <a:bodyPr/>
          <a:lstStyle/>
          <a:p>
            <a:r>
              <a:rPr lang="en-US" sz="3600" b="1" dirty="0" smtClean="0"/>
              <a:t>AFTER-INDEPENDENCE CURRICULUM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08095"/>
          </a:xfrm>
        </p:spPr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sz="2400" dirty="0" smtClean="0"/>
              <a:t>Curriculum 1947 (</a:t>
            </a:r>
            <a:r>
              <a:rPr lang="en-US" sz="2400" dirty="0" err="1" smtClean="0"/>
              <a:t>Rentjana</a:t>
            </a:r>
            <a:r>
              <a:rPr lang="en-US" sz="2400" dirty="0" smtClean="0"/>
              <a:t> </a:t>
            </a:r>
            <a:r>
              <a:rPr lang="en-US" sz="2400" dirty="0" err="1" smtClean="0"/>
              <a:t>Pelajaran</a:t>
            </a:r>
            <a:r>
              <a:rPr lang="en-US" sz="2400" dirty="0" smtClean="0"/>
              <a:t> 1947)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 smtClean="0"/>
              <a:t>Curriculum 1952 (</a:t>
            </a:r>
            <a:r>
              <a:rPr lang="en-US" sz="2400" dirty="0" err="1" smtClean="0"/>
              <a:t>Rentjana</a:t>
            </a:r>
            <a:r>
              <a:rPr lang="en-US" sz="2400" dirty="0" smtClean="0"/>
              <a:t> </a:t>
            </a:r>
            <a:r>
              <a:rPr lang="en-US" sz="2400" dirty="0" err="1" smtClean="0"/>
              <a:t>Pelajaran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Terurai</a:t>
            </a:r>
            <a:r>
              <a:rPr lang="en-US" sz="2400" dirty="0" smtClean="0"/>
              <a:t> 1952)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 smtClean="0"/>
              <a:t>Curriculum 1964 (</a:t>
            </a:r>
            <a:r>
              <a:rPr lang="en-US" sz="2400" dirty="0" err="1" smtClean="0"/>
              <a:t>Rentjana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1964)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 smtClean="0"/>
              <a:t>Curriculum 1968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 smtClean="0"/>
              <a:t>Curriculum 1975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 smtClean="0"/>
              <a:t>Curriculum </a:t>
            </a:r>
            <a:r>
              <a:rPr lang="en-US" sz="2400" dirty="0" smtClean="0"/>
              <a:t>1984</a:t>
            </a:r>
            <a:endParaRPr lang="en-US" sz="2400" dirty="0" smtClean="0"/>
          </a:p>
          <a:p>
            <a:pPr marL="571500" indent="-457200">
              <a:buFont typeface="+mj-lt"/>
              <a:buAutoNum type="arabicPeriod"/>
            </a:pPr>
            <a:r>
              <a:rPr lang="en-US" sz="2400" dirty="0" smtClean="0"/>
              <a:t>Curriculum 1994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 smtClean="0"/>
              <a:t>Curriculum 1999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 smtClean="0"/>
              <a:t>Curriculum 2004 (Competency-based Curriculum or KBK)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 smtClean="0"/>
              <a:t>Curriculum 2006 (School-based Curriculum or KTSP)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 smtClean="0"/>
              <a:t>Curriculum 2013 (and Curriculum 2013 Revision)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278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7142"/>
            <a:ext cx="8229600" cy="1143000"/>
          </a:xfrm>
        </p:spPr>
        <p:txBody>
          <a:bodyPr/>
          <a:lstStyle/>
          <a:p>
            <a:r>
              <a:rPr lang="en-US" b="1" dirty="0" smtClean="0"/>
              <a:t>CURRICULUM 1947 -1968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3948"/>
            <a:ext cx="8229600" cy="4525963"/>
          </a:xfrm>
        </p:spPr>
        <p:txBody>
          <a:bodyPr/>
          <a:lstStyle/>
          <a:p>
            <a:r>
              <a:rPr lang="en-US" sz="2200" dirty="0" smtClean="0"/>
              <a:t>To replace colonial education system </a:t>
            </a:r>
          </a:p>
          <a:p>
            <a:r>
              <a:rPr lang="en-US" sz="2200" dirty="0" smtClean="0"/>
              <a:t>To build freedom and equal values</a:t>
            </a:r>
          </a:p>
          <a:p>
            <a:r>
              <a:rPr lang="en-US" sz="2200" dirty="0" smtClean="0"/>
              <a:t>Developed by the school manager or institution</a:t>
            </a:r>
          </a:p>
          <a:p>
            <a:r>
              <a:rPr lang="en-US" sz="2200" dirty="0" smtClean="0"/>
              <a:t>Separated-subject curriculum (1947) ; correlated-subject curriculum (1968) </a:t>
            </a:r>
          </a:p>
          <a:p>
            <a:r>
              <a:rPr lang="en-US" sz="2200" dirty="0" smtClean="0"/>
              <a:t>Using Bahasa Indonesia </a:t>
            </a:r>
          </a:p>
          <a:p>
            <a:r>
              <a:rPr lang="en-US" sz="2200" dirty="0" smtClean="0"/>
              <a:t>1947: </a:t>
            </a:r>
            <a:r>
              <a:rPr lang="en-US" sz="2200" dirty="0" err="1" smtClean="0"/>
              <a:t>Sekolah</a:t>
            </a:r>
            <a:r>
              <a:rPr lang="en-US" sz="2200" dirty="0" smtClean="0"/>
              <a:t> Rakyat (SR) or Elementary school </a:t>
            </a:r>
            <a:r>
              <a:rPr lang="en-US" sz="2200" dirty="0" smtClean="0">
                <a:sym typeface="Wingdings"/>
              </a:rPr>
              <a:t> 16 subjects; JHS  17 subjects; SHS  19 subjects </a:t>
            </a:r>
          </a:p>
          <a:p>
            <a:r>
              <a:rPr lang="en-US" sz="2200" dirty="0" smtClean="0">
                <a:sym typeface="Wingdings"/>
              </a:rPr>
              <a:t>1968: ES (10 subjects); JHS (18 subjects); SHS (18 subjects)  Sastra </a:t>
            </a:r>
            <a:r>
              <a:rPr lang="en-US" sz="2200" dirty="0" err="1" smtClean="0">
                <a:sym typeface="Wingdings"/>
              </a:rPr>
              <a:t>Sosial</a:t>
            </a:r>
            <a:r>
              <a:rPr lang="en-US" sz="2200" dirty="0" smtClean="0">
                <a:sym typeface="Wingdings"/>
              </a:rPr>
              <a:t> </a:t>
            </a:r>
            <a:r>
              <a:rPr lang="en-US" sz="2200" dirty="0" err="1" smtClean="0">
                <a:sym typeface="Wingdings"/>
              </a:rPr>
              <a:t>Budaya</a:t>
            </a:r>
            <a:r>
              <a:rPr lang="en-US" sz="2200" dirty="0" smtClean="0">
                <a:sym typeface="Wingdings"/>
              </a:rPr>
              <a:t> and </a:t>
            </a:r>
            <a:r>
              <a:rPr lang="en-US" sz="2200" dirty="0" err="1" smtClean="0">
                <a:sym typeface="Wingdings"/>
              </a:rPr>
              <a:t>Ilmu</a:t>
            </a:r>
            <a:r>
              <a:rPr lang="en-US" sz="2200" dirty="0" smtClean="0">
                <a:sym typeface="Wingdings"/>
              </a:rPr>
              <a:t> </a:t>
            </a:r>
            <a:r>
              <a:rPr lang="en-US" sz="2200" dirty="0" err="1" smtClean="0">
                <a:sym typeface="Wingdings"/>
              </a:rPr>
              <a:t>Pasti</a:t>
            </a:r>
            <a:r>
              <a:rPr lang="en-US" sz="2200" dirty="0" smtClean="0">
                <a:sym typeface="Wingdings"/>
              </a:rPr>
              <a:t> </a:t>
            </a:r>
            <a:r>
              <a:rPr lang="en-US" sz="2200" dirty="0" err="1" smtClean="0">
                <a:sym typeface="Wingdings"/>
              </a:rPr>
              <a:t>Pengetahuan</a:t>
            </a:r>
            <a:r>
              <a:rPr lang="en-US" sz="2200" dirty="0" smtClean="0">
                <a:sym typeface="Wingdings"/>
              </a:rPr>
              <a:t> </a:t>
            </a:r>
            <a:r>
              <a:rPr lang="en-US" sz="2200" dirty="0" err="1" smtClean="0">
                <a:sym typeface="Wingdings"/>
              </a:rPr>
              <a:t>Alam</a:t>
            </a:r>
            <a:r>
              <a:rPr lang="en-US" sz="2200" dirty="0" smtClean="0">
                <a:sym typeface="Wingdings"/>
              </a:rPr>
              <a:t> (year 2)</a:t>
            </a:r>
          </a:p>
          <a:p>
            <a:r>
              <a:rPr lang="en-US" sz="2200" dirty="0" smtClean="0">
                <a:sym typeface="Wingdings"/>
              </a:rPr>
              <a:t>Almost no subject changed, but </a:t>
            </a:r>
            <a:r>
              <a:rPr lang="en-US" sz="2200" i="1" dirty="0" err="1" smtClean="0">
                <a:sym typeface="Wingdings"/>
              </a:rPr>
              <a:t>Kewarganegaraan</a:t>
            </a:r>
            <a:r>
              <a:rPr lang="en-US" sz="2200" i="1" dirty="0" smtClean="0">
                <a:sym typeface="Wingdings"/>
              </a:rPr>
              <a:t> and </a:t>
            </a:r>
            <a:r>
              <a:rPr lang="en-US" sz="2200" i="1" dirty="0" err="1" smtClean="0">
                <a:sym typeface="Wingdings"/>
              </a:rPr>
              <a:t>Sejarah</a:t>
            </a:r>
            <a:r>
              <a:rPr lang="en-US" sz="2200" dirty="0" smtClean="0">
                <a:sym typeface="Wingdings"/>
              </a:rPr>
              <a:t> as political changes</a:t>
            </a:r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76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7142"/>
            <a:ext cx="8229600" cy="1143000"/>
          </a:xfrm>
        </p:spPr>
        <p:txBody>
          <a:bodyPr/>
          <a:lstStyle/>
          <a:p>
            <a:r>
              <a:rPr lang="en-US" b="1" dirty="0" smtClean="0"/>
              <a:t>CURRICULUM 1975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Objective oriented (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Instruksional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(TIU) and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Instruksional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(TIK)) </a:t>
            </a:r>
            <a:r>
              <a:rPr lang="en-US" sz="2400" dirty="0" smtClean="0">
                <a:sym typeface="Wingdings"/>
              </a:rPr>
              <a:t> management by objective</a:t>
            </a:r>
            <a:endParaRPr lang="en-US" sz="2400" dirty="0" smtClean="0"/>
          </a:p>
          <a:p>
            <a:r>
              <a:rPr lang="en-US" sz="2400" dirty="0" smtClean="0"/>
              <a:t>Integrated to achieve the measured objectives efficiently and effectively</a:t>
            </a:r>
          </a:p>
          <a:p>
            <a:r>
              <a:rPr lang="en-US" sz="2400" dirty="0" smtClean="0"/>
              <a:t>Developed by </a:t>
            </a:r>
            <a:r>
              <a:rPr lang="en-US" sz="2400" dirty="0" err="1" smtClean="0"/>
              <a:t>Pusat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Sarana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endParaRPr lang="en-US" sz="2400" dirty="0" smtClean="0"/>
          </a:p>
          <a:p>
            <a:r>
              <a:rPr lang="en-US" sz="2400" dirty="0" err="1" smtClean="0"/>
              <a:t>Prosedur</a:t>
            </a:r>
            <a:r>
              <a:rPr lang="en-US" sz="2400" dirty="0" smtClean="0"/>
              <a:t> </a:t>
            </a:r>
            <a:r>
              <a:rPr lang="en-US" sz="2400" dirty="0" err="1"/>
              <a:t>P</a:t>
            </a:r>
            <a:r>
              <a:rPr lang="en-US" sz="2400" dirty="0" err="1" smtClean="0"/>
              <a:t>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Instruksional</a:t>
            </a:r>
            <a:r>
              <a:rPr lang="en-US" sz="2400" dirty="0" smtClean="0"/>
              <a:t> (PPSI) </a:t>
            </a:r>
            <a:r>
              <a:rPr lang="en-US" sz="2400" dirty="0" smtClean="0">
                <a:sym typeface="Wingdings"/>
              </a:rPr>
              <a:t> lesson plan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Stimulus-response; Drilling</a:t>
            </a:r>
          </a:p>
          <a:p>
            <a:r>
              <a:rPr lang="en-US" sz="2400" dirty="0" smtClean="0"/>
              <a:t>3 options: IPA; IPS and Bahasa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66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3767"/>
            <a:ext cx="8229600" cy="912311"/>
          </a:xfrm>
        </p:spPr>
        <p:txBody>
          <a:bodyPr/>
          <a:lstStyle/>
          <a:p>
            <a:r>
              <a:rPr lang="en-US" sz="3600" b="1" dirty="0" smtClean="0"/>
              <a:t>CURRICULUM 1984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Or curriculum 1975 revised</a:t>
            </a:r>
          </a:p>
          <a:p>
            <a:r>
              <a:rPr lang="en-US" sz="2800" dirty="0" smtClean="0"/>
              <a:t>Process skill approach (still focus on objectives too)</a:t>
            </a:r>
          </a:p>
          <a:p>
            <a:r>
              <a:rPr lang="en-US" sz="2800" dirty="0" smtClean="0"/>
              <a:t>Students as subjects </a:t>
            </a:r>
            <a:r>
              <a:rPr lang="en-US" sz="2800" dirty="0" smtClean="0">
                <a:sym typeface="Wingdings"/>
              </a:rPr>
              <a:t> Cara </a:t>
            </a:r>
            <a:r>
              <a:rPr lang="en-US" sz="2800" dirty="0" err="1" smtClean="0">
                <a:sym typeface="Wingdings"/>
              </a:rPr>
              <a:t>Belajar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Siswa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Aktif</a:t>
            </a:r>
            <a:r>
              <a:rPr lang="en-US" sz="2800" dirty="0" smtClean="0">
                <a:sym typeface="Wingdings"/>
              </a:rPr>
              <a:t> (CBSA) or Student Active Learning (SAL): categorize, discuss, report</a:t>
            </a:r>
          </a:p>
          <a:p>
            <a:r>
              <a:rPr lang="en-US" sz="2800" dirty="0" smtClean="0">
                <a:sym typeface="Wingdings"/>
              </a:rPr>
              <a:t>Focus on learning experiences (refer to objectives (TIK)</a:t>
            </a:r>
          </a:p>
          <a:p>
            <a:r>
              <a:rPr lang="en-US" sz="2800" dirty="0" smtClean="0">
                <a:sym typeface="Wingdings"/>
              </a:rPr>
              <a:t>Programs: A1 Physics; A2 Biology ; A3 Economics; A4 Language and Culture; B  skills (vocational)</a:t>
            </a:r>
            <a:endParaRPr lang="en-US" sz="2800" dirty="0" smtClean="0"/>
          </a:p>
          <a:p>
            <a:endParaRPr lang="en-US" dirty="0"/>
          </a:p>
          <a:p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2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3767"/>
            <a:ext cx="8229600" cy="912311"/>
          </a:xfrm>
        </p:spPr>
        <p:txBody>
          <a:bodyPr/>
          <a:lstStyle/>
          <a:p>
            <a:r>
              <a:rPr lang="en-US" sz="3600" b="1" dirty="0" smtClean="0"/>
              <a:t>CURRICULUM 1994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revise the curriculum 1984</a:t>
            </a:r>
          </a:p>
          <a:p>
            <a:r>
              <a:rPr lang="en-US" dirty="0" smtClean="0"/>
              <a:t>From semester to quarter (</a:t>
            </a:r>
            <a:r>
              <a:rPr lang="en-US" dirty="0" err="1" smtClean="0"/>
              <a:t>caturwulan</a:t>
            </a:r>
            <a:r>
              <a:rPr lang="en-US" dirty="0" smtClean="0"/>
              <a:t>) </a:t>
            </a:r>
            <a:r>
              <a:rPr lang="en-US" dirty="0" smtClean="0">
                <a:sym typeface="Wingdings"/>
              </a:rPr>
              <a:t> to get more materials</a:t>
            </a:r>
            <a:endParaRPr lang="en-US" dirty="0" smtClean="0"/>
          </a:p>
          <a:p>
            <a:r>
              <a:rPr lang="en-US" dirty="0" smtClean="0"/>
              <a:t>Emphasizing on concept understanding and problem solving skill (needs reviews)</a:t>
            </a:r>
          </a:p>
          <a:p>
            <a:r>
              <a:rPr lang="en-US" dirty="0" smtClean="0"/>
              <a:t>Content-oriented</a:t>
            </a:r>
          </a:p>
          <a:p>
            <a:r>
              <a:rPr lang="en-US" dirty="0" smtClean="0"/>
              <a:t>Populist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One system for all, </a:t>
            </a:r>
          </a:p>
          <a:p>
            <a:r>
              <a:rPr lang="en-US" dirty="0" smtClean="0"/>
              <a:t>Problems: overload materials; irrelevant;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55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3767"/>
            <a:ext cx="8229600" cy="912311"/>
          </a:xfrm>
        </p:spPr>
        <p:txBody>
          <a:bodyPr/>
          <a:lstStyle/>
          <a:p>
            <a:r>
              <a:rPr lang="en-US" sz="3600" b="1" dirty="0" smtClean="0"/>
              <a:t>CURRICULUM 2004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Competence-based Curriculum</a:t>
            </a:r>
          </a:p>
          <a:p>
            <a:r>
              <a:rPr lang="en-US" dirty="0" smtClean="0"/>
              <a:t>Preparing individuals to perform identified competencies</a:t>
            </a:r>
          </a:p>
          <a:p>
            <a:r>
              <a:rPr lang="en-US" dirty="0" smtClean="0"/>
              <a:t>Focus on meaningful learning experiences to achieve the targeted competencies</a:t>
            </a:r>
          </a:p>
          <a:p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0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3767"/>
            <a:ext cx="8229600" cy="912311"/>
          </a:xfrm>
        </p:spPr>
        <p:txBody>
          <a:bodyPr/>
          <a:lstStyle/>
          <a:p>
            <a:r>
              <a:rPr lang="en-US" sz="3600" b="1" dirty="0" smtClean="0"/>
              <a:t>CURRICULUM 2006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3948"/>
            <a:ext cx="8229600" cy="4525963"/>
          </a:xfrm>
        </p:spPr>
        <p:txBody>
          <a:bodyPr/>
          <a:lstStyle/>
          <a:p>
            <a:r>
              <a:rPr lang="en-US" sz="2500" dirty="0" smtClean="0"/>
              <a:t>School-based curriculum</a:t>
            </a:r>
          </a:p>
          <a:p>
            <a:r>
              <a:rPr lang="en-US" sz="2500" dirty="0" smtClean="0"/>
              <a:t>Adapt to the characteristics, conditions, and needs of local area, schools and learners.</a:t>
            </a:r>
          </a:p>
          <a:p>
            <a:r>
              <a:rPr lang="en-US" sz="2500" dirty="0" smtClean="0"/>
              <a:t>Giving more freedom to teachers to plan their lessons based on the learners’ need and school environment</a:t>
            </a:r>
          </a:p>
          <a:p>
            <a:r>
              <a:rPr lang="en-US" sz="2500" dirty="0" smtClean="0"/>
              <a:t>Ministry of Education decided </a:t>
            </a:r>
            <a:r>
              <a:rPr lang="en-US" sz="2500" dirty="0" err="1" smtClean="0"/>
              <a:t>Kerangka</a:t>
            </a:r>
            <a:r>
              <a:rPr lang="en-US" sz="2500" dirty="0" smtClean="0"/>
              <a:t> </a:t>
            </a:r>
            <a:r>
              <a:rPr lang="en-US" sz="2500" dirty="0" err="1" smtClean="0"/>
              <a:t>Dasar</a:t>
            </a:r>
            <a:r>
              <a:rPr lang="en-US" sz="2500" dirty="0" smtClean="0"/>
              <a:t> (KD), </a:t>
            </a:r>
            <a:r>
              <a:rPr lang="en-US" sz="2500" dirty="0" err="1" smtClean="0"/>
              <a:t>Standar</a:t>
            </a:r>
            <a:r>
              <a:rPr lang="en-US" sz="2500" dirty="0" smtClean="0"/>
              <a:t> </a:t>
            </a:r>
            <a:r>
              <a:rPr lang="en-US" sz="2500" dirty="0" err="1" smtClean="0"/>
              <a:t>Kompetensi</a:t>
            </a:r>
            <a:r>
              <a:rPr lang="en-US" sz="2500" dirty="0" smtClean="0"/>
              <a:t> </a:t>
            </a:r>
            <a:r>
              <a:rPr lang="en-US" sz="2500" dirty="0" err="1" smtClean="0"/>
              <a:t>Lulusan</a:t>
            </a:r>
            <a:r>
              <a:rPr lang="en-US" sz="2500" dirty="0" smtClean="0"/>
              <a:t> (SKL), </a:t>
            </a:r>
            <a:r>
              <a:rPr lang="en-US" sz="2500" dirty="0" err="1" smtClean="0"/>
              <a:t>Standar</a:t>
            </a:r>
            <a:r>
              <a:rPr lang="en-US" sz="2500" dirty="0" smtClean="0"/>
              <a:t> </a:t>
            </a:r>
            <a:r>
              <a:rPr lang="en-US" sz="2500" dirty="0" err="1" smtClean="0"/>
              <a:t>Kompetensi</a:t>
            </a:r>
            <a:r>
              <a:rPr lang="en-US" sz="2500" dirty="0" smtClean="0"/>
              <a:t>/</a:t>
            </a:r>
            <a:r>
              <a:rPr lang="en-US" sz="2500" dirty="0" err="1" smtClean="0"/>
              <a:t>Kompetensi</a:t>
            </a:r>
            <a:r>
              <a:rPr lang="en-US" sz="2500" dirty="0" smtClean="0"/>
              <a:t> </a:t>
            </a:r>
            <a:r>
              <a:rPr lang="en-US" sz="2500" dirty="0" err="1" smtClean="0"/>
              <a:t>Dasar</a:t>
            </a:r>
            <a:r>
              <a:rPr lang="en-US" sz="2500" dirty="0" smtClean="0"/>
              <a:t> (SK/KD)</a:t>
            </a:r>
          </a:p>
          <a:p>
            <a:r>
              <a:rPr lang="en-US" sz="2500" dirty="0" smtClean="0"/>
              <a:t>Syllabus and evaluation are created by school teachers under local government supervision</a:t>
            </a:r>
          </a:p>
          <a:p>
            <a:r>
              <a:rPr lang="en-US" sz="2500" dirty="0" smtClean="0"/>
              <a:t>Learning outcomes oriented</a:t>
            </a:r>
            <a:endParaRPr lang="en-US" sz="25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53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623</Words>
  <Application>Microsoft Macintosh PowerPoint</Application>
  <PresentationFormat>On-screen Show (4:3)</PresentationFormat>
  <Paragraphs>89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Wingdings</vt:lpstr>
      <vt:lpstr>Arial</vt:lpstr>
      <vt:lpstr>Office Theme</vt:lpstr>
      <vt:lpstr>PowerPoint Presentation</vt:lpstr>
      <vt:lpstr>PowerPoint Presentation</vt:lpstr>
      <vt:lpstr>AFTER-INDEPENDENCE CURRICULUM</vt:lpstr>
      <vt:lpstr>CURRICULUM 1947 -1968</vt:lpstr>
      <vt:lpstr>CURRICULUM 1975</vt:lpstr>
      <vt:lpstr>CURRICULUM 1984</vt:lpstr>
      <vt:lpstr>CURRICULUM 1994</vt:lpstr>
      <vt:lpstr>CURRICULUM 2004</vt:lpstr>
      <vt:lpstr>CURRICULUM 2006</vt:lpstr>
      <vt:lpstr>CURRICULUM 2013</vt:lpstr>
      <vt:lpstr>CURRICULUM EVALUATION</vt:lpstr>
      <vt:lpstr>REMEMBER THE COMPONENTS OF CURRICULUM</vt:lpstr>
      <vt:lpstr>EXERCISE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Lestari, Sri</cp:lastModifiedBy>
  <cp:revision>69</cp:revision>
  <dcterms:modified xsi:type="dcterms:W3CDTF">2019-05-07T05:13:20Z</dcterms:modified>
</cp:coreProperties>
</file>