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74" r:id="rId4"/>
    <p:sldId id="281" r:id="rId5"/>
    <p:sldId id="267" r:id="rId6"/>
    <p:sldId id="283" r:id="rId7"/>
    <p:sldId id="282" r:id="rId8"/>
    <p:sldId id="284" r:id="rId9"/>
    <p:sldId id="285" r:id="rId10"/>
    <p:sldId id="28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0579"/>
    <p:restoredTop sz="92969"/>
  </p:normalViewPr>
  <p:slideViewPr>
    <p:cSldViewPr snapToGrid="0">
      <p:cViewPr varScale="1">
        <p:scale>
          <a:sx n="54" d="100"/>
          <a:sy n="54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D3E6E-1AA7-234F-8C2E-9E316FB75AF7}" type="doc">
      <dgm:prSet loTypeId="urn:microsoft.com/office/officeart/2005/8/layout/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80CC56-371E-AB4F-B235-6FB2DB0A5A6D}">
      <dgm:prSet phldrT="[Text]"/>
      <dgm:spPr/>
      <dgm:t>
        <a:bodyPr/>
        <a:lstStyle/>
        <a:p>
          <a:r>
            <a:rPr lang="en-US" dirty="0" smtClean="0"/>
            <a:t>MACRO CURRICULUM</a:t>
          </a:r>
          <a:endParaRPr lang="en-US" dirty="0"/>
        </a:p>
      </dgm:t>
    </dgm:pt>
    <dgm:pt modelId="{D894B678-F272-EC47-ACB2-547F2624ECDC}" type="parTrans" cxnId="{41F3C248-8436-AD4D-8D94-8A1F65D4E181}">
      <dgm:prSet/>
      <dgm:spPr/>
      <dgm:t>
        <a:bodyPr/>
        <a:lstStyle/>
        <a:p>
          <a:endParaRPr lang="en-US"/>
        </a:p>
      </dgm:t>
    </dgm:pt>
    <dgm:pt modelId="{73545956-041D-4047-A8B4-875D60F5AFF6}" type="sibTrans" cxnId="{41F3C248-8436-AD4D-8D94-8A1F65D4E181}">
      <dgm:prSet/>
      <dgm:spPr/>
      <dgm:t>
        <a:bodyPr/>
        <a:lstStyle/>
        <a:p>
          <a:endParaRPr lang="en-US"/>
        </a:p>
      </dgm:t>
    </dgm:pt>
    <dgm:pt modelId="{48FA9F1B-FF5E-7F4D-B52E-7F05CFA395FB}">
      <dgm:prSet phldrT="[Text]"/>
      <dgm:spPr/>
      <dgm:t>
        <a:bodyPr/>
        <a:lstStyle/>
        <a:p>
          <a:r>
            <a:rPr lang="en-US" dirty="0" smtClean="0"/>
            <a:t>MESO CURRICULUM</a:t>
          </a:r>
          <a:endParaRPr lang="en-US" dirty="0"/>
        </a:p>
      </dgm:t>
    </dgm:pt>
    <dgm:pt modelId="{17B8A09F-EBAF-8940-989F-B147F66412BB}" type="parTrans" cxnId="{C5479790-BB33-904A-8725-7A32DFE345DA}">
      <dgm:prSet/>
      <dgm:spPr/>
      <dgm:t>
        <a:bodyPr/>
        <a:lstStyle/>
        <a:p>
          <a:endParaRPr lang="en-US"/>
        </a:p>
      </dgm:t>
    </dgm:pt>
    <dgm:pt modelId="{7BEEF000-9689-374D-B84F-3C8BF47B7CB2}" type="sibTrans" cxnId="{C5479790-BB33-904A-8725-7A32DFE345DA}">
      <dgm:prSet/>
      <dgm:spPr/>
      <dgm:t>
        <a:bodyPr/>
        <a:lstStyle/>
        <a:p>
          <a:endParaRPr lang="en-US"/>
        </a:p>
      </dgm:t>
    </dgm:pt>
    <dgm:pt modelId="{BF019D16-4E20-BC4F-A9CD-678852BD27FC}">
      <dgm:prSet phldrT="[Text]"/>
      <dgm:spPr/>
      <dgm:t>
        <a:bodyPr/>
        <a:lstStyle/>
        <a:p>
          <a:r>
            <a:rPr lang="en-US" dirty="0" smtClean="0"/>
            <a:t>MICRO CURRICULUM</a:t>
          </a:r>
          <a:endParaRPr lang="en-US" dirty="0"/>
        </a:p>
      </dgm:t>
    </dgm:pt>
    <dgm:pt modelId="{C21A1C22-0B36-3843-9483-C83AFE9CF480}" type="parTrans" cxnId="{1DB54A65-6169-AD4B-89A7-414D71696299}">
      <dgm:prSet/>
      <dgm:spPr/>
      <dgm:t>
        <a:bodyPr/>
        <a:lstStyle/>
        <a:p>
          <a:endParaRPr lang="en-US"/>
        </a:p>
      </dgm:t>
    </dgm:pt>
    <dgm:pt modelId="{5D5B03DE-3D3A-D84F-89EC-EA957079CA5A}" type="sibTrans" cxnId="{1DB54A65-6169-AD4B-89A7-414D71696299}">
      <dgm:prSet/>
      <dgm:spPr/>
      <dgm:t>
        <a:bodyPr/>
        <a:lstStyle/>
        <a:p>
          <a:endParaRPr lang="en-US"/>
        </a:p>
      </dgm:t>
    </dgm:pt>
    <dgm:pt modelId="{1E4BD9D3-FD7F-8047-AD10-A6DF500CB7F0}" type="pres">
      <dgm:prSet presAssocID="{82CD3E6E-1AA7-234F-8C2E-9E316FB75AF7}" presName="linear" presStyleCnt="0">
        <dgm:presLayoutVars>
          <dgm:dir/>
          <dgm:animLvl val="lvl"/>
          <dgm:resizeHandles val="exact"/>
        </dgm:presLayoutVars>
      </dgm:prSet>
      <dgm:spPr/>
    </dgm:pt>
    <dgm:pt modelId="{DB47BB59-6A2B-5B4E-982D-55B144075365}" type="pres">
      <dgm:prSet presAssocID="{C380CC56-371E-AB4F-B235-6FB2DB0A5A6D}" presName="parentLin" presStyleCnt="0"/>
      <dgm:spPr/>
    </dgm:pt>
    <dgm:pt modelId="{22DC3706-45D8-1745-A329-60709BA5576D}" type="pres">
      <dgm:prSet presAssocID="{C380CC56-371E-AB4F-B235-6FB2DB0A5A6D}" presName="parentLeftMargin" presStyleLbl="node1" presStyleIdx="0" presStyleCnt="3"/>
      <dgm:spPr/>
    </dgm:pt>
    <dgm:pt modelId="{D40410E2-70F5-1542-97CA-389488CAA820}" type="pres">
      <dgm:prSet presAssocID="{C380CC56-371E-AB4F-B235-6FB2DB0A5A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DD20FE-9603-5D4B-86DA-A620A4D9FC6E}" type="pres">
      <dgm:prSet presAssocID="{C380CC56-371E-AB4F-B235-6FB2DB0A5A6D}" presName="negativeSpace" presStyleCnt="0"/>
      <dgm:spPr/>
    </dgm:pt>
    <dgm:pt modelId="{5C646A08-41B8-064C-AD15-A2A57869DF2E}" type="pres">
      <dgm:prSet presAssocID="{C380CC56-371E-AB4F-B235-6FB2DB0A5A6D}" presName="childText" presStyleLbl="conFgAcc1" presStyleIdx="0" presStyleCnt="3">
        <dgm:presLayoutVars>
          <dgm:bulletEnabled val="1"/>
        </dgm:presLayoutVars>
      </dgm:prSet>
      <dgm:spPr/>
    </dgm:pt>
    <dgm:pt modelId="{2A531C74-D3FE-7C45-8333-9FAFE325B6A2}" type="pres">
      <dgm:prSet presAssocID="{73545956-041D-4047-A8B4-875D60F5AFF6}" presName="spaceBetweenRectangles" presStyleCnt="0"/>
      <dgm:spPr/>
    </dgm:pt>
    <dgm:pt modelId="{DE219F8B-48D1-6D41-8E84-50291170F060}" type="pres">
      <dgm:prSet presAssocID="{48FA9F1B-FF5E-7F4D-B52E-7F05CFA395FB}" presName="parentLin" presStyleCnt="0"/>
      <dgm:spPr/>
    </dgm:pt>
    <dgm:pt modelId="{128803E5-EF80-7440-BC04-95782911EA88}" type="pres">
      <dgm:prSet presAssocID="{48FA9F1B-FF5E-7F4D-B52E-7F05CFA395FB}" presName="parentLeftMargin" presStyleLbl="node1" presStyleIdx="0" presStyleCnt="3"/>
      <dgm:spPr/>
    </dgm:pt>
    <dgm:pt modelId="{4AD92F86-B870-F748-9A70-477E4D7DDED3}" type="pres">
      <dgm:prSet presAssocID="{48FA9F1B-FF5E-7F4D-B52E-7F05CFA395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CA3448-70AF-1D40-B1A6-3A50AF777D67}" type="pres">
      <dgm:prSet presAssocID="{48FA9F1B-FF5E-7F4D-B52E-7F05CFA395FB}" presName="negativeSpace" presStyleCnt="0"/>
      <dgm:spPr/>
    </dgm:pt>
    <dgm:pt modelId="{2E5F0E19-787F-F940-B4D0-C957C266FCC8}" type="pres">
      <dgm:prSet presAssocID="{48FA9F1B-FF5E-7F4D-B52E-7F05CFA395FB}" presName="childText" presStyleLbl="conFgAcc1" presStyleIdx="1" presStyleCnt="3">
        <dgm:presLayoutVars>
          <dgm:bulletEnabled val="1"/>
        </dgm:presLayoutVars>
      </dgm:prSet>
      <dgm:spPr/>
    </dgm:pt>
    <dgm:pt modelId="{5345429C-7287-A848-BAA7-4E2CC89F0C3A}" type="pres">
      <dgm:prSet presAssocID="{7BEEF000-9689-374D-B84F-3C8BF47B7CB2}" presName="spaceBetweenRectangles" presStyleCnt="0"/>
      <dgm:spPr/>
    </dgm:pt>
    <dgm:pt modelId="{22E9BAE4-FEC6-654E-8568-1D517F1D9DCD}" type="pres">
      <dgm:prSet presAssocID="{BF019D16-4E20-BC4F-A9CD-678852BD27FC}" presName="parentLin" presStyleCnt="0"/>
      <dgm:spPr/>
    </dgm:pt>
    <dgm:pt modelId="{C1AB2BEE-0F21-4E4C-8458-68B3C65BA315}" type="pres">
      <dgm:prSet presAssocID="{BF019D16-4E20-BC4F-A9CD-678852BD27FC}" presName="parentLeftMargin" presStyleLbl="node1" presStyleIdx="1" presStyleCnt="3"/>
      <dgm:spPr/>
    </dgm:pt>
    <dgm:pt modelId="{77971A28-D32D-FA44-8750-F3888B9E7FB0}" type="pres">
      <dgm:prSet presAssocID="{BF019D16-4E20-BC4F-A9CD-678852BD27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102106-088C-AF43-AFF5-629E386C3FFA}" type="pres">
      <dgm:prSet presAssocID="{BF019D16-4E20-BC4F-A9CD-678852BD27FC}" presName="negativeSpace" presStyleCnt="0"/>
      <dgm:spPr/>
    </dgm:pt>
    <dgm:pt modelId="{09A4C23D-9B8A-4D4B-85D3-056D7CAE1497}" type="pres">
      <dgm:prSet presAssocID="{BF019D16-4E20-BC4F-A9CD-678852BD27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479790-BB33-904A-8725-7A32DFE345DA}" srcId="{82CD3E6E-1AA7-234F-8C2E-9E316FB75AF7}" destId="{48FA9F1B-FF5E-7F4D-B52E-7F05CFA395FB}" srcOrd="1" destOrd="0" parTransId="{17B8A09F-EBAF-8940-989F-B147F66412BB}" sibTransId="{7BEEF000-9689-374D-B84F-3C8BF47B7CB2}"/>
    <dgm:cxn modelId="{D9E60970-3E41-DE49-92AF-C47A8571089F}" type="presOf" srcId="{C380CC56-371E-AB4F-B235-6FB2DB0A5A6D}" destId="{D40410E2-70F5-1542-97CA-389488CAA820}" srcOrd="1" destOrd="0" presId="urn:microsoft.com/office/officeart/2005/8/layout/list1"/>
    <dgm:cxn modelId="{BC909EA5-6475-C84F-A47E-0593F50BCC48}" type="presOf" srcId="{BF019D16-4E20-BC4F-A9CD-678852BD27FC}" destId="{77971A28-D32D-FA44-8750-F3888B9E7FB0}" srcOrd="1" destOrd="0" presId="urn:microsoft.com/office/officeart/2005/8/layout/list1"/>
    <dgm:cxn modelId="{DBE3CF9A-D48A-804B-989F-160B20A786D6}" type="presOf" srcId="{C380CC56-371E-AB4F-B235-6FB2DB0A5A6D}" destId="{22DC3706-45D8-1745-A329-60709BA5576D}" srcOrd="0" destOrd="0" presId="urn:microsoft.com/office/officeart/2005/8/layout/list1"/>
    <dgm:cxn modelId="{41F3C248-8436-AD4D-8D94-8A1F65D4E181}" srcId="{82CD3E6E-1AA7-234F-8C2E-9E316FB75AF7}" destId="{C380CC56-371E-AB4F-B235-6FB2DB0A5A6D}" srcOrd="0" destOrd="0" parTransId="{D894B678-F272-EC47-ACB2-547F2624ECDC}" sibTransId="{73545956-041D-4047-A8B4-875D60F5AFF6}"/>
    <dgm:cxn modelId="{A27753F4-F189-E547-833B-1CE61DD3292F}" type="presOf" srcId="{48FA9F1B-FF5E-7F4D-B52E-7F05CFA395FB}" destId="{4AD92F86-B870-F748-9A70-477E4D7DDED3}" srcOrd="1" destOrd="0" presId="urn:microsoft.com/office/officeart/2005/8/layout/list1"/>
    <dgm:cxn modelId="{931236CB-ABD1-384A-A8E2-9DB0F28F2A3C}" type="presOf" srcId="{BF019D16-4E20-BC4F-A9CD-678852BD27FC}" destId="{C1AB2BEE-0F21-4E4C-8458-68B3C65BA315}" srcOrd="0" destOrd="0" presId="urn:microsoft.com/office/officeart/2005/8/layout/list1"/>
    <dgm:cxn modelId="{1DB54A65-6169-AD4B-89A7-414D71696299}" srcId="{82CD3E6E-1AA7-234F-8C2E-9E316FB75AF7}" destId="{BF019D16-4E20-BC4F-A9CD-678852BD27FC}" srcOrd="2" destOrd="0" parTransId="{C21A1C22-0B36-3843-9483-C83AFE9CF480}" sibTransId="{5D5B03DE-3D3A-D84F-89EC-EA957079CA5A}"/>
    <dgm:cxn modelId="{6D3165C5-9C78-2D4A-B8D5-106001DD0607}" type="presOf" srcId="{48FA9F1B-FF5E-7F4D-B52E-7F05CFA395FB}" destId="{128803E5-EF80-7440-BC04-95782911EA88}" srcOrd="0" destOrd="0" presId="urn:microsoft.com/office/officeart/2005/8/layout/list1"/>
    <dgm:cxn modelId="{09203B7C-83CD-6C42-9991-E2E0863A1CA6}" type="presOf" srcId="{82CD3E6E-1AA7-234F-8C2E-9E316FB75AF7}" destId="{1E4BD9D3-FD7F-8047-AD10-A6DF500CB7F0}" srcOrd="0" destOrd="0" presId="urn:microsoft.com/office/officeart/2005/8/layout/list1"/>
    <dgm:cxn modelId="{72DD0E25-DBDE-DC42-9A61-CDFDE9A7D43F}" type="presParOf" srcId="{1E4BD9D3-FD7F-8047-AD10-A6DF500CB7F0}" destId="{DB47BB59-6A2B-5B4E-982D-55B144075365}" srcOrd="0" destOrd="0" presId="urn:microsoft.com/office/officeart/2005/8/layout/list1"/>
    <dgm:cxn modelId="{C9E65D30-3587-A146-A693-5A3268EEDA81}" type="presParOf" srcId="{DB47BB59-6A2B-5B4E-982D-55B144075365}" destId="{22DC3706-45D8-1745-A329-60709BA5576D}" srcOrd="0" destOrd="0" presId="urn:microsoft.com/office/officeart/2005/8/layout/list1"/>
    <dgm:cxn modelId="{C0EE76D2-0700-3A4B-B3E3-D3858EB57CFC}" type="presParOf" srcId="{DB47BB59-6A2B-5B4E-982D-55B144075365}" destId="{D40410E2-70F5-1542-97CA-389488CAA820}" srcOrd="1" destOrd="0" presId="urn:microsoft.com/office/officeart/2005/8/layout/list1"/>
    <dgm:cxn modelId="{38D08ECC-278A-B847-BD84-2D71840CBBE1}" type="presParOf" srcId="{1E4BD9D3-FD7F-8047-AD10-A6DF500CB7F0}" destId="{33DD20FE-9603-5D4B-86DA-A620A4D9FC6E}" srcOrd="1" destOrd="0" presId="urn:microsoft.com/office/officeart/2005/8/layout/list1"/>
    <dgm:cxn modelId="{7197B66C-50AD-F746-B7AA-FC912641772B}" type="presParOf" srcId="{1E4BD9D3-FD7F-8047-AD10-A6DF500CB7F0}" destId="{5C646A08-41B8-064C-AD15-A2A57869DF2E}" srcOrd="2" destOrd="0" presId="urn:microsoft.com/office/officeart/2005/8/layout/list1"/>
    <dgm:cxn modelId="{37043045-6AAC-E240-A486-32EA78E1950D}" type="presParOf" srcId="{1E4BD9D3-FD7F-8047-AD10-A6DF500CB7F0}" destId="{2A531C74-D3FE-7C45-8333-9FAFE325B6A2}" srcOrd="3" destOrd="0" presId="urn:microsoft.com/office/officeart/2005/8/layout/list1"/>
    <dgm:cxn modelId="{CA1C831F-0902-5A45-955D-8A8442B14C18}" type="presParOf" srcId="{1E4BD9D3-FD7F-8047-AD10-A6DF500CB7F0}" destId="{DE219F8B-48D1-6D41-8E84-50291170F060}" srcOrd="4" destOrd="0" presId="urn:microsoft.com/office/officeart/2005/8/layout/list1"/>
    <dgm:cxn modelId="{4D5ACEB9-3AF9-7540-86AD-BC5FADE0E101}" type="presParOf" srcId="{DE219F8B-48D1-6D41-8E84-50291170F060}" destId="{128803E5-EF80-7440-BC04-95782911EA88}" srcOrd="0" destOrd="0" presId="urn:microsoft.com/office/officeart/2005/8/layout/list1"/>
    <dgm:cxn modelId="{ACFCF698-1D2F-494B-9F60-63BC0FAE9F32}" type="presParOf" srcId="{DE219F8B-48D1-6D41-8E84-50291170F060}" destId="{4AD92F86-B870-F748-9A70-477E4D7DDED3}" srcOrd="1" destOrd="0" presId="urn:microsoft.com/office/officeart/2005/8/layout/list1"/>
    <dgm:cxn modelId="{A1C5DF99-EBDF-4542-8BA2-F7E9D2CE243B}" type="presParOf" srcId="{1E4BD9D3-FD7F-8047-AD10-A6DF500CB7F0}" destId="{13CA3448-70AF-1D40-B1A6-3A50AF777D67}" srcOrd="5" destOrd="0" presId="urn:microsoft.com/office/officeart/2005/8/layout/list1"/>
    <dgm:cxn modelId="{30AA39A4-B755-5B48-AAF2-6DF45EB9EBF2}" type="presParOf" srcId="{1E4BD9D3-FD7F-8047-AD10-A6DF500CB7F0}" destId="{2E5F0E19-787F-F940-B4D0-C957C266FCC8}" srcOrd="6" destOrd="0" presId="urn:microsoft.com/office/officeart/2005/8/layout/list1"/>
    <dgm:cxn modelId="{BC09953D-236D-654A-A0F8-E797A9985472}" type="presParOf" srcId="{1E4BD9D3-FD7F-8047-AD10-A6DF500CB7F0}" destId="{5345429C-7287-A848-BAA7-4E2CC89F0C3A}" srcOrd="7" destOrd="0" presId="urn:microsoft.com/office/officeart/2005/8/layout/list1"/>
    <dgm:cxn modelId="{C909AD33-0A89-674A-9595-EA7668B55926}" type="presParOf" srcId="{1E4BD9D3-FD7F-8047-AD10-A6DF500CB7F0}" destId="{22E9BAE4-FEC6-654E-8568-1D517F1D9DCD}" srcOrd="8" destOrd="0" presId="urn:microsoft.com/office/officeart/2005/8/layout/list1"/>
    <dgm:cxn modelId="{67840B4E-BE11-4A45-867C-A79BB03F689F}" type="presParOf" srcId="{22E9BAE4-FEC6-654E-8568-1D517F1D9DCD}" destId="{C1AB2BEE-0F21-4E4C-8458-68B3C65BA315}" srcOrd="0" destOrd="0" presId="urn:microsoft.com/office/officeart/2005/8/layout/list1"/>
    <dgm:cxn modelId="{5021B913-11BF-594D-B142-BC9D271A97F9}" type="presParOf" srcId="{22E9BAE4-FEC6-654E-8568-1D517F1D9DCD}" destId="{77971A28-D32D-FA44-8750-F3888B9E7FB0}" srcOrd="1" destOrd="0" presId="urn:microsoft.com/office/officeart/2005/8/layout/list1"/>
    <dgm:cxn modelId="{45047F68-9D02-B849-B455-633DB90391E2}" type="presParOf" srcId="{1E4BD9D3-FD7F-8047-AD10-A6DF500CB7F0}" destId="{6D102106-088C-AF43-AFF5-629E386C3FFA}" srcOrd="9" destOrd="0" presId="urn:microsoft.com/office/officeart/2005/8/layout/list1"/>
    <dgm:cxn modelId="{EFA54208-5703-4C49-86AB-2D8A9573B56B}" type="presParOf" srcId="{1E4BD9D3-FD7F-8047-AD10-A6DF500CB7F0}" destId="{09A4C23D-9B8A-4D4B-85D3-056D7CAE14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46A08-41B8-064C-AD15-A2A57869DF2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10E2-70F5-1542-97CA-389488CAA820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MACRO CURRICULUM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2E5F0E19-787F-F940-B4D0-C957C266FCC8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92F86-B870-F748-9A70-477E4D7DDED3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MESO CURRICULUM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09A4C23D-9B8A-4D4B-85D3-056D7CAE1497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71A28-D32D-FA44-8750-F3888B9E7FB0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MICRO CURRICULUM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lideshare.net/triajeng/pengembngan-kurikulum-makr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arsil\Desktop\Smartcreative.jpg"/>
          <p:cNvPicPr preferRelativeResize="0"/>
          <p:nvPr/>
        </p:nvPicPr>
        <p:blipFill rotWithShape="1">
          <a:blip r:embed="rId3">
            <a:alphaModFix/>
          </a:blip>
          <a:srcRect l="1051" r="800" b="504"/>
          <a:stretch/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935705" y="3725862"/>
            <a:ext cx="6208295" cy="142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lt1"/>
                </a:solidFill>
              </a:rPr>
              <a:t> </a:t>
            </a:r>
            <a:r>
              <a:rPr lang="en-GB" sz="1800" b="1" dirty="0" smtClean="0">
                <a:solidFill>
                  <a:schemeClr val="lt1"/>
                </a:solidFill>
              </a:rPr>
              <a:t>PRODUCTS AND PROBLEMS OF CURRICULUM DEVELOPMENT IN FORMAL EDUCATION</a:t>
            </a:r>
            <a:endParaRPr sz="1800" b="1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sym typeface="Arial"/>
              </a:rPr>
              <a:t>SESSION </a:t>
            </a:r>
            <a:r>
              <a:rPr lang="en-US" sz="1800" b="1" dirty="0">
                <a:solidFill>
                  <a:schemeClr val="lt1"/>
                </a:solidFill>
              </a:rPr>
              <a:t>9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lt1"/>
                </a:solidFill>
                <a:sym typeface="Arial"/>
              </a:rPr>
              <a:t>SRI 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LESTARI,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sym typeface="Arial"/>
              </a:rPr>
              <a:t>S.Pd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, M.A.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ENGLISH EDUCATION DEPT.</a:t>
            </a:r>
            <a:endParaRPr sz="120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268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Sukmadinata</a:t>
            </a:r>
            <a:r>
              <a:rPr lang="en-US" dirty="0" smtClean="0"/>
              <a:t>, Nana. (2010). </a:t>
            </a:r>
            <a:r>
              <a:rPr lang="en-US" i="1" dirty="0" err="1" smtClean="0"/>
              <a:t>Pengembangan</a:t>
            </a:r>
            <a:r>
              <a:rPr lang="en-US" i="1" dirty="0" smtClean="0"/>
              <a:t> </a:t>
            </a:r>
            <a:r>
              <a:rPr lang="en-US" i="1" dirty="0" err="1" smtClean="0"/>
              <a:t>Kurikulum</a:t>
            </a:r>
            <a:r>
              <a:rPr lang="en-US" i="1" dirty="0" smtClean="0"/>
              <a:t>, </a:t>
            </a:r>
            <a:r>
              <a:rPr lang="en-US" i="1" dirty="0" err="1" smtClean="0"/>
              <a:t>Teori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Praktik</a:t>
            </a:r>
            <a:r>
              <a:rPr lang="en-US" dirty="0" smtClean="0"/>
              <a:t>. Bandung: </a:t>
            </a:r>
            <a:r>
              <a:rPr lang="en-US" dirty="0" err="1" smtClean="0"/>
              <a:t>Rosda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https://www.slideshare.net/triajeng/pengembngan-kurikulum-makro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SUB#LIST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3F3F3F"/>
                </a:solidFill>
              </a:rPr>
              <a:t>The objectives</a:t>
            </a:r>
            <a:endParaRPr sz="24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3962400" y="3935895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3962400" y="4800600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709005" y="396641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647207" y="3248889"/>
            <a:ext cx="5105400" cy="69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01.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are able to discuss </a:t>
            </a:r>
            <a:r>
              <a:rPr lang="en-US" sz="1800" b="1" dirty="0" smtClean="0">
                <a:solidFill>
                  <a:srgbClr val="FFFFFF"/>
                </a:solidFill>
              </a:rPr>
              <a:t>curriculum development in formal education.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2. Students are able to identify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problems of curriculum development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formal education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733800" y="4419600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394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CD FOR FORMAL EDUCATION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08095"/>
          </a:xfrm>
        </p:spPr>
        <p:txBody>
          <a:bodyPr/>
          <a:lstStyle/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6353086"/>
              </p:ext>
            </p:extLst>
          </p:nvPr>
        </p:nvGraphicFramePr>
        <p:xfrm>
          <a:off x="1524000" y="18301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7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142"/>
            <a:ext cx="8229600" cy="1143000"/>
          </a:xfrm>
        </p:spPr>
        <p:txBody>
          <a:bodyPr/>
          <a:lstStyle/>
          <a:p>
            <a:r>
              <a:rPr lang="en-US" b="1" dirty="0" smtClean="0"/>
              <a:t>MACRO CURRICULUM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menyeluruh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jenjang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.” (</a:t>
            </a:r>
            <a:r>
              <a:rPr lang="en-US" sz="2400" dirty="0" err="1" smtClean="0"/>
              <a:t>Sukmadinata</a:t>
            </a:r>
            <a:r>
              <a:rPr lang="en-US" sz="2400" dirty="0" smtClean="0"/>
              <a:t>, 2010: 199)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eveloped by a team of experts</a:t>
            </a:r>
          </a:p>
          <a:p>
            <a:r>
              <a:rPr lang="en-US" sz="2400" dirty="0" smtClean="0"/>
              <a:t>Steps:</a:t>
            </a:r>
          </a:p>
          <a:p>
            <a:pPr lvl="1"/>
            <a:r>
              <a:rPr lang="en-US" sz="2000" dirty="0" smtClean="0"/>
              <a:t>Analyzing and developing the standards of graduate competence (SKL)</a:t>
            </a:r>
          </a:p>
          <a:p>
            <a:pPr lvl="1"/>
            <a:r>
              <a:rPr lang="en-US" sz="2000" dirty="0" smtClean="0"/>
              <a:t>Formulate vision and mission, and the objectives of education institution</a:t>
            </a:r>
          </a:p>
          <a:p>
            <a:pPr lvl="1"/>
            <a:r>
              <a:rPr lang="en-US" sz="2000" dirty="0" smtClean="0"/>
              <a:t> developing subjects to achieve vision, mission and objectives</a:t>
            </a:r>
          </a:p>
          <a:p>
            <a:pPr lvl="1"/>
            <a:r>
              <a:rPr lang="en-US" sz="2000" dirty="0" smtClean="0"/>
              <a:t>Identifying and developing teachers and staffs to fulfill the qualifications</a:t>
            </a:r>
          </a:p>
          <a:p>
            <a:pPr lvl="1"/>
            <a:r>
              <a:rPr lang="en-US" sz="2000" dirty="0" smtClean="0"/>
              <a:t>Identifying learning facilities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MESO CURRICULUM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Elaborating the macro curriculum into programs</a:t>
            </a:r>
          </a:p>
          <a:p>
            <a:r>
              <a:rPr lang="en-US" dirty="0" smtClean="0"/>
              <a:t>Including institutional context; organizing context; institutional approach and curriculum orientation and organizing structure of curriculum.</a:t>
            </a:r>
          </a:p>
          <a:p>
            <a:r>
              <a:rPr lang="en-US" dirty="0" smtClean="0"/>
              <a:t>For example: deciding standard of competencies and basic competencies of English for junior high school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MICRO CURRICULUM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Institutional level (school level); elaborating the </a:t>
            </a:r>
            <a:r>
              <a:rPr lang="en-US" dirty="0" err="1" smtClean="0"/>
              <a:t>meso</a:t>
            </a:r>
            <a:r>
              <a:rPr lang="en-US" dirty="0" smtClean="0"/>
              <a:t> curriculum</a:t>
            </a:r>
          </a:p>
          <a:p>
            <a:r>
              <a:rPr lang="en-US" dirty="0" smtClean="0"/>
              <a:t>Also known as ’instructional curriculum’ </a:t>
            </a:r>
            <a:r>
              <a:rPr lang="en-US" dirty="0" smtClean="0">
                <a:sym typeface="Wingdings"/>
              </a:rPr>
              <a:t> planning specific instruction for  a classroom activity including the objective, the material, methods, media and evaluation </a:t>
            </a:r>
          </a:p>
          <a:p>
            <a:r>
              <a:rPr lang="en-US" dirty="0" smtClean="0">
                <a:sym typeface="Wingdings"/>
              </a:rPr>
              <a:t>Developed by teacher annually, per semester, per quarter or per week.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THE NATIONAL CURRICULUM 2013 DEVT PROCESS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240"/>
            <a:ext cx="9144000" cy="48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CURRICULUM </a:t>
            </a:r>
            <a:r>
              <a:rPr lang="en-US" sz="3600" b="1" dirty="0" smtClean="0"/>
              <a:t>IN FORMAL EDUCATION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3948"/>
            <a:ext cx="8229600" cy="4525963"/>
          </a:xfrm>
        </p:spPr>
        <p:txBody>
          <a:bodyPr/>
          <a:lstStyle/>
          <a:p>
            <a:pPr indent="-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The national curriculum (in public and private schools)</a:t>
            </a:r>
          </a:p>
          <a:p>
            <a:pPr indent="-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The international curriculum (in private schools)</a:t>
            </a:r>
          </a:p>
          <a:p>
            <a:pPr indent="-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The national plus curriculum (in private schools)</a:t>
            </a:r>
          </a:p>
          <a:p>
            <a:pPr indent="-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Pioneer of international school standard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GROUP DISCUSSION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3948"/>
            <a:ext cx="8229600" cy="4525963"/>
          </a:xfrm>
        </p:spPr>
        <p:txBody>
          <a:bodyPr/>
          <a:lstStyle/>
          <a:p>
            <a:pPr indent="-457200">
              <a:spcBef>
                <a:spcPts val="0"/>
              </a:spcBef>
              <a:buClrTx/>
              <a:buSzTx/>
              <a:defRPr/>
            </a:pPr>
            <a:r>
              <a:rPr lang="en-US" sz="2800" dirty="0" smtClean="0"/>
              <a:t>Discuss the problems of curriculum developmen</a:t>
            </a:r>
            <a:r>
              <a:rPr lang="en-US" sz="2800" dirty="0" smtClean="0"/>
              <a:t>t in Indonesia</a:t>
            </a:r>
          </a:p>
          <a:p>
            <a:pPr indent="-457200">
              <a:spcBef>
                <a:spcPts val="0"/>
              </a:spcBef>
              <a:buClrTx/>
              <a:buSzTx/>
              <a:defRPr/>
            </a:pPr>
            <a:r>
              <a:rPr lang="en-US" sz="2800" dirty="0" smtClean="0">
                <a:sym typeface="Wingdings"/>
              </a:rPr>
              <a:t>Compare those three kinds of curriculum in formal education in Indonesia: national, national-plus, and international</a:t>
            </a:r>
          </a:p>
          <a:p>
            <a:pPr indent="-457200">
              <a:spcBef>
                <a:spcPts val="0"/>
              </a:spcBef>
              <a:buClrTx/>
              <a:buSzTx/>
              <a:defRPr/>
            </a:pPr>
            <a:endParaRPr lang="en-US" sz="2800" dirty="0" smtClean="0">
              <a:sym typeface="Wingdings"/>
            </a:endParaRPr>
          </a:p>
          <a:p>
            <a:pPr indent="-457200">
              <a:spcBef>
                <a:spcPts val="0"/>
              </a:spcBef>
              <a:buClrTx/>
              <a:buSzTx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339</Words>
  <Application>Microsoft Macintosh PowerPoint</Application>
  <PresentationFormat>On-screen Show (4:3)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CD FOR FORMAL EDUCATION</vt:lpstr>
      <vt:lpstr>MACRO CURRICULUM</vt:lpstr>
      <vt:lpstr>MESO CURRICULUM</vt:lpstr>
      <vt:lpstr>MICRO CURRICULUM</vt:lpstr>
      <vt:lpstr>THE NATIONAL CURRICULUM 2013 DEVT PROCESS</vt:lpstr>
      <vt:lpstr>CURRICULUM IN FORMAL EDUCATION</vt:lpstr>
      <vt:lpstr>GROUP DISCUSSION</vt:lpstr>
      <vt:lpstr>REFERENCES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Lestari, Sri</cp:lastModifiedBy>
  <cp:revision>76</cp:revision>
  <dcterms:modified xsi:type="dcterms:W3CDTF">2019-05-16T13:50:41Z</dcterms:modified>
</cp:coreProperties>
</file>