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5" r:id="rId8"/>
    <p:sldId id="262" r:id="rId9"/>
    <p:sldId id="263" r:id="rId10"/>
    <p:sldId id="264"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2ECC1A37-E9E7-4B8F-8310-355B0B53D96B}"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9FA70C6-3D0C-4E81-A5D2-405C8777B198}"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ECC1A37-E9E7-4B8F-8310-355B0B53D96B}"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9FA70C6-3D0C-4E81-A5D2-405C8777B198}"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ECC1A37-E9E7-4B8F-8310-355B0B53D96B}"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9FA70C6-3D0C-4E81-A5D2-405C8777B198}"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ECC1A37-E9E7-4B8F-8310-355B0B53D96B}"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9FA70C6-3D0C-4E81-A5D2-405C8777B198}"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CC1A37-E9E7-4B8F-8310-355B0B53D96B}"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9FA70C6-3D0C-4E81-A5D2-405C8777B198}"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2ECC1A37-E9E7-4B8F-8310-355B0B53D96B}" type="datetimeFigureOut">
              <a:rPr lang="id-ID" smtClean="0"/>
              <a:pPr/>
              <a:t>05/05/2016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9FA70C6-3D0C-4E81-A5D2-405C8777B198}"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2ECC1A37-E9E7-4B8F-8310-355B0B53D96B}" type="datetimeFigureOut">
              <a:rPr lang="id-ID" smtClean="0"/>
              <a:pPr/>
              <a:t>05/05/2016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9FA70C6-3D0C-4E81-A5D2-405C8777B198}"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2ECC1A37-E9E7-4B8F-8310-355B0B53D96B}" type="datetimeFigureOut">
              <a:rPr lang="id-ID" smtClean="0"/>
              <a:pPr/>
              <a:t>05/05/2016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9FA70C6-3D0C-4E81-A5D2-405C8777B198}"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CC1A37-E9E7-4B8F-8310-355B0B53D96B}" type="datetimeFigureOut">
              <a:rPr lang="id-ID" smtClean="0"/>
              <a:pPr/>
              <a:t>05/05/2016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9FA70C6-3D0C-4E81-A5D2-405C8777B198}"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CC1A37-E9E7-4B8F-8310-355B0B53D96B}" type="datetimeFigureOut">
              <a:rPr lang="id-ID" smtClean="0"/>
              <a:pPr/>
              <a:t>05/05/2016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9FA70C6-3D0C-4E81-A5D2-405C8777B198}"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CC1A37-E9E7-4B8F-8310-355B0B53D96B}" type="datetimeFigureOut">
              <a:rPr lang="id-ID" smtClean="0"/>
              <a:pPr/>
              <a:t>05/05/2016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9FA70C6-3D0C-4E81-A5D2-405C8777B198}"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CC1A37-E9E7-4B8F-8310-355B0B53D96B}" type="datetimeFigureOut">
              <a:rPr lang="id-ID" smtClean="0"/>
              <a:pPr/>
              <a:t>05/05/2016</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FA70C6-3D0C-4E81-A5D2-405C8777B198}"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9"/>
            <a:ext cx="7772400" cy="1512167"/>
          </a:xfrm>
        </p:spPr>
        <p:txBody>
          <a:bodyPr/>
          <a:lstStyle/>
          <a:p>
            <a:r>
              <a:rPr lang="id-ID" dirty="0" smtClean="0"/>
              <a:t>PERTEMUAN 1</a:t>
            </a:r>
            <a:endParaRPr lang="id-ID" dirty="0"/>
          </a:p>
        </p:txBody>
      </p:sp>
      <p:sp>
        <p:nvSpPr>
          <p:cNvPr id="3" name="Subtitle 2"/>
          <p:cNvSpPr>
            <a:spLocks noGrp="1"/>
          </p:cNvSpPr>
          <p:nvPr>
            <p:ph type="subTitle" idx="1"/>
          </p:nvPr>
        </p:nvSpPr>
        <p:spPr>
          <a:xfrm>
            <a:off x="1371600" y="1916832"/>
            <a:ext cx="6400800" cy="1152128"/>
          </a:xfrm>
        </p:spPr>
        <p:txBody>
          <a:bodyPr/>
          <a:lstStyle/>
          <a:p>
            <a:r>
              <a:rPr lang="id-ID" dirty="0" smtClean="0">
                <a:solidFill>
                  <a:schemeClr val="tx1"/>
                </a:solidFill>
              </a:rPr>
              <a:t>Pengertian dan metode penelitian Kuantitatif</a:t>
            </a:r>
            <a:endParaRPr lang="id-ID"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571184" cy="5962674"/>
          </a:xfrm>
        </p:spPr>
        <p:txBody>
          <a:bodyPr>
            <a:normAutofit fontScale="90000"/>
          </a:bodyPr>
          <a:lstStyle/>
          <a:p>
            <a:pPr algn="l"/>
            <a:r>
              <a:rPr lang="id-ID" dirty="0" smtClean="0"/>
              <a:t>2. </a:t>
            </a:r>
            <a:r>
              <a:rPr lang="id-ID" dirty="0" smtClean="0"/>
              <a:t>Buatlah contoh-contoh </a:t>
            </a:r>
            <a:r>
              <a:rPr lang="id-ID" dirty="0" smtClean="0"/>
              <a:t>permasalahan </a:t>
            </a:r>
            <a:r>
              <a:rPr lang="id-ID" dirty="0" smtClean="0"/>
              <a:t>dalam dunia pendidikan, khususnya di SD pada jenis penelitian:</a:t>
            </a:r>
            <a:br>
              <a:rPr lang="id-ID" dirty="0" smtClean="0"/>
            </a:br>
            <a:r>
              <a:rPr lang="id-ID" dirty="0" smtClean="0"/>
              <a:t>1. Deskriptif </a:t>
            </a:r>
            <a:br>
              <a:rPr lang="id-ID" dirty="0" smtClean="0"/>
            </a:br>
            <a:r>
              <a:rPr lang="id-ID" dirty="0" smtClean="0"/>
              <a:t>2. Komparatif </a:t>
            </a:r>
            <a:br>
              <a:rPr lang="id-ID" dirty="0" smtClean="0"/>
            </a:br>
            <a:r>
              <a:rPr lang="id-ID" dirty="0" smtClean="0"/>
              <a:t>3. Korelasional </a:t>
            </a:r>
            <a:br>
              <a:rPr lang="id-ID" dirty="0" smtClean="0"/>
            </a:br>
            <a:r>
              <a:rPr lang="id-ID" dirty="0" smtClean="0"/>
              <a:t>4. Survei </a:t>
            </a:r>
            <a:br>
              <a:rPr lang="id-ID" dirty="0" smtClean="0"/>
            </a:br>
            <a:r>
              <a:rPr lang="id-ID" dirty="0" smtClean="0"/>
              <a:t>5. Tindakan</a:t>
            </a:r>
            <a:br>
              <a:rPr lang="id-ID" dirty="0" smtClean="0"/>
            </a:br>
            <a:r>
              <a:rPr lang="id-ID" dirty="0" smtClean="0"/>
              <a:t>6. Eksperimen semu</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1224135"/>
          </a:xfrm>
        </p:spPr>
        <p:txBody>
          <a:bodyPr>
            <a:normAutofit fontScale="90000"/>
          </a:bodyPr>
          <a:lstStyle/>
          <a:p>
            <a:pPr algn="l"/>
            <a:r>
              <a:rPr lang="id-ID" dirty="0" smtClean="0"/>
              <a:t>Indikator : </a:t>
            </a:r>
            <a:br>
              <a:rPr lang="id-ID" dirty="0" smtClean="0"/>
            </a:br>
            <a:r>
              <a:rPr lang="id-ID" dirty="0" smtClean="0"/>
              <a:t>Mahasiswa mampu:</a:t>
            </a:r>
            <a:endParaRPr lang="id-ID" dirty="0"/>
          </a:p>
        </p:txBody>
      </p:sp>
      <p:sp>
        <p:nvSpPr>
          <p:cNvPr id="3" name="Subtitle 2"/>
          <p:cNvSpPr>
            <a:spLocks noGrp="1"/>
          </p:cNvSpPr>
          <p:nvPr>
            <p:ph type="subTitle" idx="1"/>
          </p:nvPr>
        </p:nvSpPr>
        <p:spPr>
          <a:xfrm>
            <a:off x="755576" y="1628800"/>
            <a:ext cx="7704856" cy="4464496"/>
          </a:xfrm>
        </p:spPr>
        <p:txBody>
          <a:bodyPr>
            <a:normAutofit lnSpcReduction="10000"/>
          </a:bodyPr>
          <a:lstStyle/>
          <a:p>
            <a:pPr algn="l"/>
            <a:r>
              <a:rPr lang="id-ID" dirty="0" smtClean="0">
                <a:solidFill>
                  <a:schemeClr val="tx1"/>
                </a:solidFill>
              </a:rPr>
              <a:t>1</a:t>
            </a:r>
            <a:r>
              <a:rPr lang="id-ID" dirty="0">
                <a:solidFill>
                  <a:schemeClr val="tx1"/>
                </a:solidFill>
              </a:rPr>
              <a:t>. Mendeskripsikan metode penelitian kuantitatif</a:t>
            </a:r>
          </a:p>
          <a:p>
            <a:pPr algn="l"/>
            <a:r>
              <a:rPr lang="id-ID" dirty="0">
                <a:solidFill>
                  <a:schemeClr val="tx1"/>
                </a:solidFill>
              </a:rPr>
              <a:t>2.  </a:t>
            </a:r>
            <a:r>
              <a:rPr lang="id-ID" dirty="0" smtClean="0">
                <a:solidFill>
                  <a:schemeClr val="tx1"/>
                </a:solidFill>
              </a:rPr>
              <a:t>Menjelaskan </a:t>
            </a:r>
            <a:r>
              <a:rPr lang="id-ID" dirty="0">
                <a:solidFill>
                  <a:schemeClr val="tx1"/>
                </a:solidFill>
              </a:rPr>
              <a:t>jenis-jenis penelitian kuantitatif (diutamakan survei dan eksperimen).</a:t>
            </a:r>
          </a:p>
          <a:p>
            <a:pPr algn="l"/>
            <a:r>
              <a:rPr lang="id-ID" dirty="0">
                <a:solidFill>
                  <a:schemeClr val="tx1"/>
                </a:solidFill>
              </a:rPr>
              <a:t>3.  </a:t>
            </a:r>
            <a:r>
              <a:rPr lang="id-ID" dirty="0" smtClean="0">
                <a:solidFill>
                  <a:schemeClr val="tx1"/>
                </a:solidFill>
              </a:rPr>
              <a:t>Memberi </a:t>
            </a:r>
            <a:r>
              <a:rPr lang="id-ID" dirty="0">
                <a:solidFill>
                  <a:schemeClr val="tx1"/>
                </a:solidFill>
              </a:rPr>
              <a:t>contoh berbagai jenis penelitian kuantitatif </a:t>
            </a:r>
          </a:p>
          <a:p>
            <a:pPr algn="l"/>
            <a:r>
              <a:rPr lang="id-ID" dirty="0">
                <a:solidFill>
                  <a:schemeClr val="tx1"/>
                </a:solidFill>
              </a:rPr>
              <a:t>4. Membuat rumusan masalah </a:t>
            </a:r>
            <a:r>
              <a:rPr lang="id-ID" dirty="0" smtClean="0">
                <a:solidFill>
                  <a:schemeClr val="tx1"/>
                </a:solidFill>
              </a:rPr>
              <a:t>penelitian kuantitatif</a:t>
            </a:r>
            <a:endParaRPr lang="id-ID" dirty="0">
              <a:solidFill>
                <a:schemeClr val="tx1"/>
              </a:solidFill>
            </a:endParaRPr>
          </a:p>
          <a:p>
            <a:pPr algn="l"/>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1. Pengertian </a:t>
            </a:r>
            <a:r>
              <a:rPr lang="id-ID" dirty="0" smtClean="0"/>
              <a:t>Metodologi Penelitian</a:t>
            </a:r>
            <a:endParaRPr lang="id-ID" dirty="0"/>
          </a:p>
        </p:txBody>
      </p:sp>
      <p:sp>
        <p:nvSpPr>
          <p:cNvPr id="3" name="Content Placeholder 2"/>
          <p:cNvSpPr>
            <a:spLocks noGrp="1"/>
          </p:cNvSpPr>
          <p:nvPr>
            <p:ph idx="1"/>
          </p:nvPr>
        </p:nvSpPr>
        <p:spPr>
          <a:xfrm>
            <a:off x="457200" y="1711349"/>
            <a:ext cx="8229600" cy="4525963"/>
          </a:xfrm>
        </p:spPr>
        <p:txBody>
          <a:bodyPr>
            <a:normAutofit fontScale="77500" lnSpcReduction="20000"/>
          </a:bodyPr>
          <a:lstStyle/>
          <a:p>
            <a:pPr>
              <a:buNone/>
            </a:pPr>
            <a:r>
              <a:rPr lang="id-ID" dirty="0"/>
              <a:t>	</a:t>
            </a:r>
            <a:r>
              <a:rPr lang="id-ID" b="1" dirty="0" smtClean="0"/>
              <a:t>Metodologi</a:t>
            </a:r>
            <a:r>
              <a:rPr lang="id-ID" dirty="0" smtClean="0"/>
              <a:t> </a:t>
            </a:r>
            <a:r>
              <a:rPr lang="id-ID" dirty="0" smtClean="0"/>
              <a:t>merupakan analisis teoritis mengenai suatu cara atau metode. </a:t>
            </a:r>
            <a:endParaRPr lang="id-ID" dirty="0" smtClean="0"/>
          </a:p>
          <a:p>
            <a:pPr>
              <a:buNone/>
            </a:pPr>
            <a:r>
              <a:rPr lang="id-ID" dirty="0" smtClean="0"/>
              <a:t>	</a:t>
            </a:r>
            <a:r>
              <a:rPr lang="id-ID" dirty="0" smtClean="0"/>
              <a:t>Pengertian </a:t>
            </a:r>
            <a:r>
              <a:rPr lang="id-ID" b="1" dirty="0" smtClean="0"/>
              <a:t>metode</a:t>
            </a:r>
            <a:r>
              <a:rPr lang="id-ID" dirty="0" smtClean="0"/>
              <a:t>, berasal dari bahasa Yunani yakni methodos yang dimaksud adalah cara atau menuju suatu jalan. </a:t>
            </a:r>
            <a:endParaRPr lang="id-ID" dirty="0" smtClean="0"/>
          </a:p>
          <a:p>
            <a:pPr>
              <a:buNone/>
            </a:pPr>
            <a:r>
              <a:rPr lang="id-ID" dirty="0" smtClean="0"/>
              <a:t>	</a:t>
            </a:r>
            <a:r>
              <a:rPr lang="id-ID" b="1" dirty="0" smtClean="0"/>
              <a:t>Penelitian</a:t>
            </a:r>
            <a:r>
              <a:rPr lang="id-ID" dirty="0" smtClean="0"/>
              <a:t> </a:t>
            </a:r>
            <a:r>
              <a:rPr lang="id-ID" dirty="0" smtClean="0"/>
              <a:t>merupakan suatu penyelidikan yang sistematis untuk meningkatkan sejumlah pengetahuan, juga merupakan suatu usaha yang sistematis dan terorganisasi untuk menyelidiki masalah tertentu yang memerlukan jawaban. </a:t>
            </a:r>
            <a:r>
              <a:rPr lang="id-ID" dirty="0" smtClean="0"/>
              <a:t>Hakikat </a:t>
            </a:r>
            <a:r>
              <a:rPr lang="id-ID" dirty="0" smtClean="0"/>
              <a:t>penelitian dapat dipahami dengan mempelajari berbagai aspek yang mendorong penelitian untuk melakukan penelitian.</a:t>
            </a:r>
            <a:endParaRPr lang="id-ID" dirty="0" smtClean="0"/>
          </a:p>
          <a:p>
            <a:pPr>
              <a:buNone/>
            </a:pPr>
            <a:r>
              <a:rPr lang="id-ID" dirty="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6650"/>
          </a:xfrm>
        </p:spPr>
        <p:txBody>
          <a:bodyPr>
            <a:normAutofit/>
          </a:bodyPr>
          <a:lstStyle/>
          <a:p>
            <a:pPr algn="l"/>
            <a:r>
              <a:rPr lang="id-ID" sz="3200" b="1" dirty="0" smtClean="0"/>
              <a:t>Metodologi Penelitian </a:t>
            </a:r>
            <a:r>
              <a:rPr lang="id-ID" sz="3200" dirty="0" smtClean="0"/>
              <a:t>merupakan kegiatan </a:t>
            </a:r>
            <a:r>
              <a:rPr lang="id-ID" sz="3200" dirty="0" smtClean="0">
                <a:solidFill>
                  <a:srgbClr val="FF0000"/>
                </a:solidFill>
              </a:rPr>
              <a:t>ilmiah </a:t>
            </a:r>
            <a:r>
              <a:rPr lang="id-ID" sz="3200" dirty="0" smtClean="0"/>
              <a:t>yang berkaitan dengan suatu cara kerja (sistematis) untuk memahami suatu subjek atau objek penelitian, sebagai upaya untuk menemukan jawaban yang dapat dipertanggung jawabkan secara ilmiah dan termasuk </a:t>
            </a:r>
            <a:r>
              <a:rPr lang="id-ID" sz="3200" dirty="0" smtClean="0"/>
              <a:t>keabsahannya.</a:t>
            </a:r>
            <a:r>
              <a:rPr lang="id-ID" sz="3200" b="1" dirty="0" smtClean="0"/>
              <a:t/>
            </a:r>
            <a:br>
              <a:rPr lang="id-ID" sz="3200" b="1" dirty="0" smtClean="0"/>
            </a:br>
            <a:r>
              <a:rPr lang="id-ID" sz="3200" dirty="0" smtClean="0"/>
              <a:t>Dengan kata lain </a:t>
            </a:r>
            <a:r>
              <a:rPr lang="id-ID" sz="3200" b="1" dirty="0" smtClean="0"/>
              <a:t>Metodologi </a:t>
            </a:r>
            <a:r>
              <a:rPr lang="id-ID" sz="3200" b="1" dirty="0" smtClean="0"/>
              <a:t>penelitian </a:t>
            </a:r>
            <a:r>
              <a:rPr lang="id-ID" sz="3200" dirty="0" smtClean="0"/>
              <a:t>adalah sekumpulan peraturan, kegiatan, dan prosedur yang digunakan oleh pelaku suatu disiplin ilmu.</a:t>
            </a:r>
            <a:endParaRPr lang="id-ID"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60648"/>
            <a:ext cx="7772400" cy="576063"/>
          </a:xfrm>
        </p:spPr>
        <p:txBody>
          <a:bodyPr>
            <a:normAutofit fontScale="90000"/>
          </a:bodyPr>
          <a:lstStyle/>
          <a:p>
            <a:r>
              <a:rPr lang="id-ID" dirty="0" smtClean="0"/>
              <a:t>Jenis-jenis</a:t>
            </a:r>
            <a:r>
              <a:rPr lang="id-ID" dirty="0" smtClean="0"/>
              <a:t> </a:t>
            </a:r>
            <a:r>
              <a:rPr lang="id-ID" dirty="0" smtClean="0"/>
              <a:t>Penelitian</a:t>
            </a:r>
            <a:endParaRPr lang="id-ID" dirty="0"/>
          </a:p>
        </p:txBody>
      </p:sp>
      <p:sp>
        <p:nvSpPr>
          <p:cNvPr id="3" name="Subtitle 2"/>
          <p:cNvSpPr>
            <a:spLocks noGrp="1"/>
          </p:cNvSpPr>
          <p:nvPr>
            <p:ph type="subTitle" idx="1"/>
          </p:nvPr>
        </p:nvSpPr>
        <p:spPr>
          <a:xfrm>
            <a:off x="1043608" y="1052736"/>
            <a:ext cx="7416824" cy="5112568"/>
          </a:xfrm>
        </p:spPr>
        <p:txBody>
          <a:bodyPr>
            <a:noAutofit/>
          </a:bodyPr>
          <a:lstStyle/>
          <a:p>
            <a:pPr algn="l"/>
            <a:r>
              <a:rPr lang="id-ID" sz="2800" dirty="0" smtClean="0">
                <a:solidFill>
                  <a:schemeClr val="tx1"/>
                </a:solidFill>
              </a:rPr>
              <a:t>Secara </a:t>
            </a:r>
            <a:r>
              <a:rPr lang="id-ID" sz="2800" dirty="0" smtClean="0">
                <a:solidFill>
                  <a:schemeClr val="tx1"/>
                </a:solidFill>
              </a:rPr>
              <a:t>umum dapat digolongkan sebagai berikut:</a:t>
            </a:r>
            <a:br>
              <a:rPr lang="id-ID" sz="2800" dirty="0" smtClean="0">
                <a:solidFill>
                  <a:schemeClr val="tx1"/>
                </a:solidFill>
              </a:rPr>
            </a:br>
            <a:r>
              <a:rPr lang="id-ID" sz="2800" dirty="0" smtClean="0">
                <a:solidFill>
                  <a:schemeClr val="tx1"/>
                </a:solidFill>
              </a:rPr>
              <a:t>1. Menurut bidangnya: </a:t>
            </a:r>
            <a:r>
              <a:rPr lang="id-ID" sz="2800" dirty="0" smtClean="0">
                <a:solidFill>
                  <a:srgbClr val="FF0000"/>
                </a:solidFill>
              </a:rPr>
              <a:t>penelitian pendidikan</a:t>
            </a:r>
            <a:r>
              <a:rPr lang="id-ID" sz="2800" dirty="0" smtClean="0">
                <a:solidFill>
                  <a:schemeClr val="tx1"/>
                </a:solidFill>
              </a:rPr>
              <a:t>, penelitian sejarah, penelitian bahasa, penelitian ilmu teknik, penelitian biologi, ekonomi, dsb</a:t>
            </a:r>
            <a:br>
              <a:rPr lang="id-ID" sz="2800" dirty="0" smtClean="0">
                <a:solidFill>
                  <a:schemeClr val="tx1"/>
                </a:solidFill>
              </a:rPr>
            </a:br>
            <a:r>
              <a:rPr lang="id-ID" sz="2800" dirty="0" smtClean="0">
                <a:solidFill>
                  <a:schemeClr val="tx1"/>
                </a:solidFill>
              </a:rPr>
              <a:t>2. Menurut tempatnya: penelitian laboratorium, penelitian perpustakaan, penelitian kancah</a:t>
            </a:r>
            <a:r>
              <a:rPr lang="id-ID" sz="2800" dirty="0" smtClean="0">
                <a:solidFill>
                  <a:srgbClr val="FF0000"/>
                </a:solidFill>
              </a:rPr>
              <a:t>. Penelitian sekolah</a:t>
            </a:r>
            <a:r>
              <a:rPr lang="id-ID" sz="2800" dirty="0" smtClean="0">
                <a:solidFill>
                  <a:schemeClr val="tx1"/>
                </a:solidFill>
              </a:rPr>
              <a:t>.</a:t>
            </a:r>
            <a:br>
              <a:rPr lang="id-ID" sz="2800" dirty="0" smtClean="0">
                <a:solidFill>
                  <a:schemeClr val="tx1"/>
                </a:solidFill>
              </a:rPr>
            </a:br>
            <a:r>
              <a:rPr lang="id-ID" sz="2800" dirty="0" smtClean="0">
                <a:solidFill>
                  <a:schemeClr val="tx1"/>
                </a:solidFill>
              </a:rPr>
              <a:t>3. Menurut pemakaiannnya: penelitian murni (pure research) dan penelitian terpakai (applied research)</a:t>
            </a:r>
            <a:r>
              <a:rPr lang="id-ID" sz="2400" b="1" dirty="0" smtClean="0">
                <a:solidFill>
                  <a:schemeClr val="tx1"/>
                </a:solidFill>
              </a:rPr>
              <a:t/>
            </a:r>
            <a:br>
              <a:rPr lang="id-ID" sz="2400" b="1" dirty="0" smtClean="0">
                <a:solidFill>
                  <a:schemeClr val="tx1"/>
                </a:solidFill>
              </a:rPr>
            </a:br>
            <a:endParaRPr lang="id-ID" sz="2000" b="1" dirty="0" smtClean="0">
              <a:solidFill>
                <a:schemeClr val="tx1"/>
              </a:solidFill>
            </a:endParaRPr>
          </a:p>
          <a:p>
            <a:pPr algn="l"/>
            <a:endParaRPr lang="id-ID" sz="2000" b="1"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08720"/>
            <a:ext cx="7931224" cy="4824536"/>
          </a:xfrm>
        </p:spPr>
        <p:txBody>
          <a:bodyPr>
            <a:normAutofit fontScale="90000"/>
          </a:bodyPr>
          <a:lstStyle/>
          <a:p>
            <a:pPr algn="l"/>
            <a:r>
              <a:rPr lang="id-ID" sz="3600" dirty="0" smtClean="0"/>
              <a:t>4. Menurut tujuan umumnya: penelitian eksploratif, penelitian developmental, dan penelitian verifikatif</a:t>
            </a:r>
            <a:br>
              <a:rPr lang="id-ID" sz="3600" dirty="0" smtClean="0"/>
            </a:br>
            <a:r>
              <a:rPr lang="id-ID" sz="3600" dirty="0" smtClean="0"/>
              <a:t>5. Menurut tarafnya: penelitian deskriptif dan penelitian inferensial</a:t>
            </a:r>
            <a:br>
              <a:rPr lang="id-ID" sz="3600" dirty="0" smtClean="0"/>
            </a:br>
            <a:r>
              <a:rPr lang="id-ID" sz="3600" dirty="0" smtClean="0"/>
              <a:t>6. Menurut Pendekatannya (approach): penelitian longitudinal dan penelitian cross-sectional. </a:t>
            </a:r>
            <a:br>
              <a:rPr lang="id-ID" sz="3600" dirty="0" smtClean="0"/>
            </a:br>
            <a:endParaRPr lang="id-ID"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1368151"/>
          </a:xfrm>
        </p:spPr>
        <p:txBody>
          <a:bodyPr>
            <a:normAutofit/>
          </a:bodyPr>
          <a:lstStyle/>
          <a:p>
            <a:r>
              <a:rPr lang="id-ID" dirty="0" smtClean="0"/>
              <a:t>Pendekatan Kuantitatif</a:t>
            </a:r>
            <a:endParaRPr lang="id-ID" dirty="0"/>
          </a:p>
        </p:txBody>
      </p:sp>
      <p:sp>
        <p:nvSpPr>
          <p:cNvPr id="3" name="Subtitle 2"/>
          <p:cNvSpPr>
            <a:spLocks noGrp="1"/>
          </p:cNvSpPr>
          <p:nvPr>
            <p:ph type="subTitle" idx="1"/>
          </p:nvPr>
        </p:nvSpPr>
        <p:spPr>
          <a:xfrm>
            <a:off x="1371600" y="1556792"/>
            <a:ext cx="6400800" cy="4082008"/>
          </a:xfrm>
        </p:spPr>
        <p:txBody>
          <a:bodyPr>
            <a:normAutofit fontScale="85000" lnSpcReduction="10000"/>
          </a:bodyPr>
          <a:lstStyle/>
          <a:p>
            <a:pPr algn="l"/>
            <a:r>
              <a:rPr lang="id-ID" dirty="0" smtClean="0">
                <a:solidFill>
                  <a:schemeClr val="tx1"/>
                </a:solidFill>
              </a:rPr>
              <a:t>Suatu </a:t>
            </a:r>
            <a:r>
              <a:rPr lang="id-ID" dirty="0" smtClean="0">
                <a:solidFill>
                  <a:schemeClr val="tx1"/>
                </a:solidFill>
              </a:rPr>
              <a:t>pendekatan penelitian yang secara primer menggunakan paradigma postpositivist (</a:t>
            </a:r>
            <a:r>
              <a:rPr lang="id-ID" i="1" dirty="0" smtClean="0">
                <a:solidFill>
                  <a:schemeClr val="tx1"/>
                </a:solidFill>
              </a:rPr>
              <a:t>seperti pemikiran tentang sebab akibat, reduksi kepada variabel, hipotesis dan pertanyaan spesifik, menggunakan pengukuran dan observasi, serta pengujian teori</a:t>
            </a:r>
            <a:r>
              <a:rPr lang="id-ID" dirty="0" smtClean="0">
                <a:solidFill>
                  <a:schemeClr val="tx1"/>
                </a:solidFill>
              </a:rPr>
              <a:t>) dalam mengembangkan ilmu pengetahuan, menggunakan strategi seperti eksperimen dan survei yang memerlukan data statistika</a:t>
            </a:r>
            <a:r>
              <a:rPr lang="id-ID" dirty="0" smtClean="0">
                <a:solidFill>
                  <a:schemeClr val="tx1"/>
                </a:solidFill>
              </a:rPr>
              <a:t>.</a:t>
            </a:r>
          </a:p>
          <a:p>
            <a:pPr algn="l"/>
            <a:endParaRPr lang="id-ID"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260648"/>
            <a:ext cx="7772400" cy="720080"/>
          </a:xfrm>
        </p:spPr>
        <p:txBody>
          <a:bodyPr>
            <a:normAutofit fontScale="90000"/>
          </a:bodyPr>
          <a:lstStyle/>
          <a:p>
            <a:pPr algn="l"/>
            <a:r>
              <a:rPr lang="id-ID" sz="3600" dirty="0" smtClean="0"/>
              <a:t>METODE-METODE PENELITIAN </a:t>
            </a:r>
            <a:r>
              <a:rPr lang="id-ID" sz="3600" dirty="0" smtClean="0"/>
              <a:t>KUANTITATIF</a:t>
            </a:r>
            <a:endParaRPr lang="id-ID" sz="4000" dirty="0"/>
          </a:p>
        </p:txBody>
      </p:sp>
      <p:sp>
        <p:nvSpPr>
          <p:cNvPr id="3" name="Subtitle 2"/>
          <p:cNvSpPr>
            <a:spLocks noGrp="1"/>
          </p:cNvSpPr>
          <p:nvPr>
            <p:ph type="subTitle" idx="1"/>
          </p:nvPr>
        </p:nvSpPr>
        <p:spPr>
          <a:xfrm>
            <a:off x="1979712" y="1196752"/>
            <a:ext cx="6476256" cy="4392488"/>
          </a:xfrm>
        </p:spPr>
        <p:txBody>
          <a:bodyPr>
            <a:normAutofit fontScale="92500" lnSpcReduction="20000"/>
          </a:bodyPr>
          <a:lstStyle/>
          <a:p>
            <a:pPr algn="l"/>
            <a:r>
              <a:rPr lang="id-ID" sz="3000" b="1" dirty="0" smtClean="0">
                <a:solidFill>
                  <a:schemeClr val="tx1"/>
                </a:solidFill>
              </a:rPr>
              <a:t>EKSPERIMENTAL </a:t>
            </a:r>
            <a:endParaRPr lang="id-ID" sz="3000" dirty="0" smtClean="0">
              <a:solidFill>
                <a:schemeClr val="tx1"/>
              </a:solidFill>
            </a:endParaRPr>
          </a:p>
          <a:p>
            <a:pPr algn="l"/>
            <a:r>
              <a:rPr lang="id-ID" sz="3000" dirty="0" smtClean="0">
                <a:solidFill>
                  <a:schemeClr val="tx1"/>
                </a:solidFill>
              </a:rPr>
              <a:t>1. Eksperimental murni </a:t>
            </a:r>
          </a:p>
          <a:p>
            <a:pPr algn="l"/>
            <a:r>
              <a:rPr lang="id-ID" sz="3000" dirty="0" smtClean="0">
                <a:solidFill>
                  <a:schemeClr val="tx1"/>
                </a:solidFill>
              </a:rPr>
              <a:t>2. Eksperimental kuasi </a:t>
            </a:r>
          </a:p>
          <a:p>
            <a:pPr algn="l"/>
            <a:r>
              <a:rPr lang="id-ID" sz="3000" dirty="0" smtClean="0">
                <a:solidFill>
                  <a:schemeClr val="tx1"/>
                </a:solidFill>
              </a:rPr>
              <a:t>3. Eksperimental lemah </a:t>
            </a:r>
          </a:p>
          <a:p>
            <a:pPr algn="l"/>
            <a:r>
              <a:rPr lang="id-ID" sz="3000" b="1" dirty="0" smtClean="0">
                <a:solidFill>
                  <a:schemeClr val="tx1"/>
                </a:solidFill>
              </a:rPr>
              <a:t>NON EKSPERIMENTAL</a:t>
            </a:r>
            <a:r>
              <a:rPr lang="id-ID" sz="3000" dirty="0" smtClean="0">
                <a:solidFill>
                  <a:schemeClr val="tx1"/>
                </a:solidFill>
              </a:rPr>
              <a:t> </a:t>
            </a:r>
          </a:p>
          <a:p>
            <a:pPr algn="l"/>
            <a:r>
              <a:rPr lang="id-ID" sz="3000" dirty="0" smtClean="0">
                <a:solidFill>
                  <a:schemeClr val="tx1"/>
                </a:solidFill>
              </a:rPr>
              <a:t>1. Deskriptif </a:t>
            </a:r>
          </a:p>
          <a:p>
            <a:pPr algn="l"/>
            <a:r>
              <a:rPr lang="id-ID" sz="3000" dirty="0" smtClean="0">
                <a:solidFill>
                  <a:schemeClr val="tx1"/>
                </a:solidFill>
              </a:rPr>
              <a:t>2. Komparatif </a:t>
            </a:r>
          </a:p>
          <a:p>
            <a:pPr algn="l"/>
            <a:r>
              <a:rPr lang="id-ID" sz="3000" dirty="0" smtClean="0">
                <a:solidFill>
                  <a:schemeClr val="tx1"/>
                </a:solidFill>
              </a:rPr>
              <a:t>3. Korelasional </a:t>
            </a:r>
          </a:p>
          <a:p>
            <a:pPr algn="l"/>
            <a:r>
              <a:rPr lang="id-ID" sz="3000" dirty="0" smtClean="0">
                <a:solidFill>
                  <a:schemeClr val="tx1"/>
                </a:solidFill>
              </a:rPr>
              <a:t>4. Survei </a:t>
            </a:r>
          </a:p>
          <a:p>
            <a:pPr algn="l"/>
            <a:r>
              <a:rPr lang="id-ID" sz="3000" dirty="0" smtClean="0">
                <a:solidFill>
                  <a:schemeClr val="tx1"/>
                </a:solidFill>
              </a:rPr>
              <a:t>5. Tindakan</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5818658"/>
          </a:xfrm>
        </p:spPr>
        <p:txBody>
          <a:bodyPr>
            <a:normAutofit fontScale="90000"/>
          </a:bodyPr>
          <a:lstStyle/>
          <a:p>
            <a:pPr algn="l"/>
            <a:r>
              <a:rPr lang="id-ID" dirty="0" smtClean="0"/>
              <a:t>TUGAS</a:t>
            </a:r>
            <a:br>
              <a:rPr lang="id-ID" dirty="0" smtClean="0"/>
            </a:br>
            <a:r>
              <a:rPr lang="id-ID" dirty="0" smtClean="0"/>
              <a:t>1. Buatlah contoh-contoh penelitian dalam dunia pendidikan, khususnya di SD pada jenis penelitian:</a:t>
            </a:r>
            <a:br>
              <a:rPr lang="id-ID" dirty="0" smtClean="0"/>
            </a:br>
            <a:r>
              <a:rPr lang="id-ID" dirty="0" smtClean="0"/>
              <a:t>1. Deskriptif </a:t>
            </a:r>
            <a:br>
              <a:rPr lang="id-ID" dirty="0" smtClean="0"/>
            </a:br>
            <a:r>
              <a:rPr lang="id-ID" dirty="0" smtClean="0"/>
              <a:t>2. Komparatif </a:t>
            </a:r>
            <a:br>
              <a:rPr lang="id-ID" dirty="0" smtClean="0"/>
            </a:br>
            <a:r>
              <a:rPr lang="id-ID" dirty="0" smtClean="0"/>
              <a:t>3. Korelasional </a:t>
            </a:r>
            <a:br>
              <a:rPr lang="id-ID" dirty="0" smtClean="0"/>
            </a:br>
            <a:r>
              <a:rPr lang="id-ID" dirty="0" smtClean="0"/>
              <a:t>4. Survei </a:t>
            </a:r>
            <a:br>
              <a:rPr lang="id-ID" dirty="0" smtClean="0"/>
            </a:br>
            <a:r>
              <a:rPr lang="id-ID" dirty="0" smtClean="0"/>
              <a:t>5. </a:t>
            </a:r>
            <a:r>
              <a:rPr lang="id-ID" dirty="0" smtClean="0"/>
              <a:t>Tindakan</a:t>
            </a:r>
            <a:br>
              <a:rPr lang="id-ID" dirty="0" smtClean="0"/>
            </a:br>
            <a:r>
              <a:rPr lang="id-ID" dirty="0" smtClean="0"/>
              <a:t>6. Eksperimen semu</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210</Words>
  <Application>Microsoft Office PowerPoint</Application>
  <PresentationFormat>On-screen Show (4:3)</PresentationFormat>
  <Paragraphs>31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PERTEMUAN 1</vt:lpstr>
      <vt:lpstr>Indikator :  Mahasiswa mampu:</vt:lpstr>
      <vt:lpstr>1. Pengertian Metodologi Penelitian</vt:lpstr>
      <vt:lpstr>Metodologi Penelitian merupakan kegiatan ilmiah yang berkaitan dengan suatu cara kerja (sistematis) untuk memahami suatu subjek atau objek penelitian, sebagai upaya untuk menemukan jawaban yang dapat dipertanggung jawabkan secara ilmiah dan termasuk keabsahannya. Dengan kata lain Metodologi penelitian adalah sekumpulan peraturan, kegiatan, dan prosedur yang digunakan oleh pelaku suatu disiplin ilmu.</vt:lpstr>
      <vt:lpstr>Jenis-jenis Penelitian</vt:lpstr>
      <vt:lpstr>4. Menurut tujuan umumnya: penelitian eksploratif, penelitian developmental, dan penelitian verifikatif 5. Menurut tarafnya: penelitian deskriptif dan penelitian inferensial 6. Menurut Pendekatannya (approach): penelitian longitudinal dan penelitian cross-sectional.  </vt:lpstr>
      <vt:lpstr>Pendekatan Kuantitatif</vt:lpstr>
      <vt:lpstr>METODE-METODE PENELITIAN KUANTITATIF</vt:lpstr>
      <vt:lpstr>TUGAS 1. Buatlah contoh-contoh penelitian dalam dunia pendidikan, khususnya di SD pada jenis penelitian: 1. Deskriptif  2. Komparatif  3. Korelasional  4. Survei  5. Tindakan 6. Eksperimen semu</vt:lpstr>
      <vt:lpstr>2. Buatlah contoh-contoh permasalahan dalam dunia pendidikan, khususnya di SD pada jenis penelitian: 1. Deskriptif  2. Komparatif  3. Korelasional  4. Survei  5. Tindakan 6. Eksperimen semu</vt:lpstr>
    </vt:vector>
  </TitlesOfParts>
  <Company>DELLNBX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1</dc:title>
  <dc:creator>supriatna</dc:creator>
  <cp:lastModifiedBy>supriatna</cp:lastModifiedBy>
  <cp:revision>3</cp:revision>
  <dcterms:created xsi:type="dcterms:W3CDTF">2016-05-04T12:32:56Z</dcterms:created>
  <dcterms:modified xsi:type="dcterms:W3CDTF">2016-05-05T15:41:41Z</dcterms:modified>
</cp:coreProperties>
</file>