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59F8-A591-4FDE-8F9D-569D386493BC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1177-F229-4413-A93F-2D3A4752B64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72207"/>
          </a:xfrm>
        </p:spPr>
        <p:txBody>
          <a:bodyPr/>
          <a:lstStyle/>
          <a:p>
            <a:r>
              <a:rPr lang="id-ID" dirty="0" smtClean="0"/>
              <a:t>PERTEMUAN 10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PROPOSAL 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PENELITIAN KUALITATIF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id-ID" dirty="0" smtClean="0"/>
              <a:t>D. Kegunaan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id-ID" dirty="0" smtClean="0"/>
              <a:t>Kegunaan </a:t>
            </a:r>
            <a:r>
              <a:rPr lang="id-ID" dirty="0"/>
              <a:t>teoritis adalah bagaimana hasil penelitian jadi bagian pengembangan ilmu.</a:t>
            </a:r>
          </a:p>
          <a:p>
            <a:r>
              <a:rPr lang="id-ID" dirty="0"/>
              <a:t>Kegunaan praktis adalah bagaimana hasil penelitian digunakan untuk memecahkan masalah dalam kehidupan.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id-ID" dirty="0" smtClean="0"/>
              <a:t>BAB II</a:t>
            </a:r>
            <a:br>
              <a:rPr lang="id-ID" dirty="0" smtClean="0"/>
            </a:br>
            <a:r>
              <a:rPr lang="id-ID" dirty="0" smtClean="0"/>
              <a:t>KAJIAN TEORITIS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id-ID" dirty="0" smtClean="0"/>
              <a:t>A</a:t>
            </a:r>
            <a:r>
              <a:rPr lang="id-ID" dirty="0"/>
              <a:t>. Deskripsi Konseptual Fokus dan Subfokus Penelitian</a:t>
            </a:r>
          </a:p>
          <a:p>
            <a:r>
              <a:rPr lang="id-ID" dirty="0"/>
              <a:t>B. Hasil Penelitian yang Relevan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000" dirty="0"/>
              <a:t>BAB III</a:t>
            </a:r>
          </a:p>
          <a:p>
            <a:pPr algn="ctr">
              <a:buNone/>
            </a:pPr>
            <a:r>
              <a:rPr lang="id-ID" sz="4000" dirty="0"/>
              <a:t>METODOLOGI PENELITIAN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id-ID" dirty="0" smtClean="0"/>
              <a:t>A. Tujuan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id-ID" dirty="0" smtClean="0"/>
              <a:t>Penelitian </a:t>
            </a:r>
            <a:r>
              <a:rPr lang="id-ID" dirty="0"/>
              <a:t>menjelaskan tujuan penelitian yaitu untuk memperoleh pemahaman yang mendalam tentang fokus dan sub-sub fokus.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r>
              <a:rPr lang="id-ID" dirty="0" smtClean="0"/>
              <a:t>B. Tempat dan Waktu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id-ID" dirty="0" smtClean="0"/>
              <a:t>Sejak </a:t>
            </a:r>
            <a:r>
              <a:rPr lang="id-ID" dirty="0"/>
              <a:t>melakukan observasi awal sebagai persiapan proposal sampai laporan akhir.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id-ID" dirty="0" smtClean="0"/>
              <a:t>C. latar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id-ID" dirty="0" smtClean="0"/>
              <a:t>Menjelaskan </a:t>
            </a:r>
            <a:r>
              <a:rPr lang="id-ID" dirty="0"/>
              <a:t>situasi sosial budaya yang menjadi latar penelitian yang menjadi karakteristik subyek.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id-ID" dirty="0" smtClean="0"/>
              <a:t>D. Metode dan Prosedur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id-ID" dirty="0" smtClean="0"/>
              <a:t>Pendekatan </a:t>
            </a:r>
            <a:r>
              <a:rPr lang="id-ID" dirty="0"/>
              <a:t>penelitian kualitatis</a:t>
            </a:r>
          </a:p>
          <a:p>
            <a:r>
              <a:rPr lang="id-ID" dirty="0"/>
              <a:t>Metode penelitian (etnografi, </a:t>
            </a:r>
            <a:r>
              <a:rPr lang="id-ID" b="1" dirty="0">
                <a:solidFill>
                  <a:srgbClr val="FF0000"/>
                </a:solidFill>
              </a:rPr>
              <a:t>studi kasus</a:t>
            </a:r>
            <a:r>
              <a:rPr lang="id-ID" dirty="0"/>
              <a:t>, </a:t>
            </a:r>
            <a:r>
              <a:rPr lang="id-ID" b="1" dirty="0">
                <a:solidFill>
                  <a:srgbClr val="FF0000"/>
                </a:solidFill>
              </a:rPr>
              <a:t>fenomenologi</a:t>
            </a:r>
            <a:r>
              <a:rPr lang="id-ID" dirty="0"/>
              <a:t>, grounded theory, naratif atau analisis isi)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id-ID" dirty="0" smtClean="0"/>
              <a:t>E. Data dan Sumber data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id-ID" dirty="0" smtClean="0"/>
              <a:t>Sumber </a:t>
            </a:r>
            <a:r>
              <a:rPr lang="id-ID" dirty="0"/>
              <a:t>data primer : Peneliti pada subyek penelitian</a:t>
            </a:r>
          </a:p>
          <a:p>
            <a:r>
              <a:rPr lang="id-ID" dirty="0"/>
              <a:t>Sumber data sekunder : informan, dokumen, peristiwa.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id-ID" dirty="0" smtClean="0"/>
              <a:t>F. Teknik dan Prosedur Pengumpulan Data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Menjelaskan </a:t>
            </a:r>
            <a:r>
              <a:rPr lang="id-ID" dirty="0"/>
              <a:t>teknik dan prosedur diantaranya:</a:t>
            </a:r>
          </a:p>
          <a:p>
            <a:r>
              <a:rPr lang="id-ID" dirty="0"/>
              <a:t>1. Observasi</a:t>
            </a:r>
          </a:p>
          <a:p>
            <a:r>
              <a:rPr lang="id-ID" dirty="0"/>
              <a:t>2. Wawancara</a:t>
            </a:r>
          </a:p>
          <a:p>
            <a:r>
              <a:rPr lang="id-ID" dirty="0"/>
              <a:t>3. Dokumen</a:t>
            </a:r>
          </a:p>
          <a:p>
            <a:r>
              <a:rPr lang="id-ID" dirty="0"/>
              <a:t>4. Fokus group discusion (FGD)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id-ID" dirty="0" smtClean="0"/>
              <a:t>G. Prosedur Analisis Data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    Model-model </a:t>
            </a:r>
            <a:r>
              <a:rPr lang="id-ID" dirty="0"/>
              <a:t>analisis data yang dapat </a:t>
            </a:r>
            <a:r>
              <a:rPr lang="id-ID" dirty="0" smtClean="0"/>
              <a:t>digunakan  diantaranya</a:t>
            </a:r>
            <a:r>
              <a:rPr lang="id-ID" dirty="0"/>
              <a:t>:</a:t>
            </a:r>
          </a:p>
          <a:p>
            <a:r>
              <a:rPr lang="id-ID" dirty="0"/>
              <a:t>1. Model Milles &amp; Hubberman</a:t>
            </a:r>
          </a:p>
          <a:p>
            <a:r>
              <a:rPr lang="id-ID" dirty="0"/>
              <a:t>2. Spradley</a:t>
            </a:r>
          </a:p>
          <a:p>
            <a:r>
              <a:rPr lang="id-ID" dirty="0"/>
              <a:t>3. Bogdan &amp; Biklen</a:t>
            </a:r>
          </a:p>
          <a:p>
            <a:r>
              <a:rPr lang="id-ID" dirty="0"/>
              <a:t>4. Strauss &amp; Corbin</a:t>
            </a:r>
          </a:p>
          <a:p>
            <a:r>
              <a:rPr lang="id-ID" dirty="0"/>
              <a:t>5. Yin</a:t>
            </a:r>
          </a:p>
          <a:p>
            <a:r>
              <a:rPr lang="id-ID" dirty="0"/>
              <a:t>6. Analisi isi.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id-ID" dirty="0" smtClean="0"/>
              <a:t>Mahasiswa mampu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>
                <a:solidFill>
                  <a:schemeClr val="tx1"/>
                </a:solidFill>
              </a:rPr>
              <a:t>. mengidentifikasi format proposal penelitian kualitatif.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2. memahami susunan atau isi porposal penelitian kualitatif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3.  menyusun proposal sesuai dengan aturan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id-ID" dirty="0" smtClean="0"/>
              <a:t>H. Pemeriksaan Keabsahan Data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Teknik  </a:t>
            </a:r>
            <a:r>
              <a:rPr lang="id-ID" dirty="0"/>
              <a:t>pemeriksaan keabsahan data untuk setiap jenis metode kualitatif berbeda-beda. Oleh karena itu teknik disesuaikan dengan kaidah yang berlaku. Jenis keabsahan data antara lain:</a:t>
            </a:r>
          </a:p>
          <a:p>
            <a:r>
              <a:rPr lang="id-ID" dirty="0"/>
              <a:t>1. Kredibilitas</a:t>
            </a:r>
          </a:p>
          <a:p>
            <a:r>
              <a:rPr lang="id-ID" dirty="0"/>
              <a:t>2. Transferabilitas</a:t>
            </a:r>
          </a:p>
          <a:p>
            <a:r>
              <a:rPr lang="id-ID" dirty="0"/>
              <a:t>3. Dependabilitas</a:t>
            </a:r>
          </a:p>
          <a:p>
            <a:r>
              <a:rPr lang="id-ID" dirty="0"/>
              <a:t>4. Konfirmabilitas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id-ID" dirty="0" smtClean="0"/>
              <a:t>BAB I</a:t>
            </a:r>
            <a:br>
              <a:rPr lang="id-ID" dirty="0" smtClean="0"/>
            </a:br>
            <a:r>
              <a:rPr lang="id-ID" dirty="0" smtClean="0"/>
              <a:t>PENDAHULUAN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id-ID" dirty="0" smtClean="0"/>
              <a:t>A. Latar Belakang Masalah</a:t>
            </a:r>
          </a:p>
          <a:p>
            <a:r>
              <a:rPr lang="id-ID" dirty="0" smtClean="0"/>
              <a:t>B. Fokus dan Sub Fokus Penelitian</a:t>
            </a:r>
          </a:p>
          <a:p>
            <a:r>
              <a:rPr lang="id-ID" dirty="0" smtClean="0"/>
              <a:t>C. Rumusan Masalah</a:t>
            </a:r>
          </a:p>
          <a:p>
            <a:r>
              <a:rPr lang="id-ID" dirty="0" smtClean="0"/>
              <a:t>D. Kegunaan Penelitian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id-ID" dirty="0" smtClean="0"/>
              <a:t>BAB II</a:t>
            </a:r>
            <a:br>
              <a:rPr lang="id-ID" dirty="0" smtClean="0"/>
            </a:br>
            <a:r>
              <a:rPr lang="id-ID" dirty="0" smtClean="0"/>
              <a:t>KAJIAN TEORITIS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id-ID" dirty="0" smtClean="0"/>
              <a:t>A. Deskripsi Konseptual Fokus dan Subfokus Penelitian</a:t>
            </a:r>
          </a:p>
          <a:p>
            <a:r>
              <a:rPr lang="id-ID" dirty="0" smtClean="0"/>
              <a:t>B. Hasil Penelitian yang Relevan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BAB III</a:t>
            </a:r>
            <a:br>
              <a:rPr lang="id-ID" dirty="0" smtClean="0"/>
            </a:br>
            <a:r>
              <a:rPr lang="id-ID" dirty="0" smtClean="0"/>
              <a:t>METODOLOGI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A. Tujuan Penelitian</a:t>
            </a:r>
          </a:p>
          <a:p>
            <a:r>
              <a:rPr lang="id-ID" dirty="0" smtClean="0"/>
              <a:t>B. Tempat dan Waktu penelitian</a:t>
            </a:r>
          </a:p>
          <a:p>
            <a:r>
              <a:rPr lang="id-ID" dirty="0" smtClean="0"/>
              <a:t>C. latar Penelitian</a:t>
            </a:r>
          </a:p>
          <a:p>
            <a:r>
              <a:rPr lang="id-ID" dirty="0" smtClean="0"/>
              <a:t>D. Metode dan Prosedur Penelitian</a:t>
            </a:r>
          </a:p>
          <a:p>
            <a:r>
              <a:rPr lang="id-ID" dirty="0" smtClean="0"/>
              <a:t>E. Data dan Sumber data</a:t>
            </a:r>
          </a:p>
          <a:p>
            <a:r>
              <a:rPr lang="id-ID" dirty="0" smtClean="0"/>
              <a:t>F. Teknik dan Prosedur Pengumpulan Data</a:t>
            </a:r>
          </a:p>
          <a:p>
            <a:r>
              <a:rPr lang="id-ID" dirty="0" smtClean="0"/>
              <a:t>G. Prosedur Analisis Data</a:t>
            </a:r>
          </a:p>
          <a:p>
            <a:r>
              <a:rPr lang="id-ID" dirty="0" smtClean="0"/>
              <a:t>H. Pemeriksaan </a:t>
            </a:r>
            <a:r>
              <a:rPr lang="id-ID" smtClean="0"/>
              <a:t>Keabsahan Data.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id-ID" dirty="0" smtClean="0"/>
              <a:t>BAB 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PENDAHULUAN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id-ID" dirty="0" smtClean="0"/>
              <a:t>A. Latar Belakang Masalah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id-ID" dirty="0" smtClean="0"/>
              <a:t>Peneliti </a:t>
            </a:r>
            <a:r>
              <a:rPr lang="id-ID" dirty="0"/>
              <a:t>menguraikan  konteks atau situasi yang mendasari munculnya permasalahan yang menjadi fokus penelitian. </a:t>
            </a:r>
          </a:p>
          <a:p>
            <a:r>
              <a:rPr lang="id-ID" dirty="0"/>
              <a:t>Konteks permasalahan dapat ditinjau historis, ekonomis, sosial dan kultural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r>
              <a:rPr lang="id-ID" dirty="0" smtClean="0"/>
              <a:t>B. Fokus dan Sub Fokus Penelitian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id-ID" dirty="0" smtClean="0"/>
              <a:t>Menentukan </a:t>
            </a:r>
            <a:r>
              <a:rPr lang="id-ID" dirty="0"/>
              <a:t>area spesifik yang akan diteliti. Tentukan sudut tinjauan dari fokus tersebut sebagai sub-sub fokus penelitian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id-ID" dirty="0" smtClean="0"/>
              <a:t>C. Rumusan Masalah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id-ID" dirty="0" smtClean="0"/>
              <a:t>Merumuskan </a:t>
            </a:r>
            <a:r>
              <a:rPr lang="id-ID" dirty="0"/>
              <a:t>masalah penelitian dalam bentuk kalimat tanya yang bersifat umum (grand tour question) sebagai pertanyaan payung (fokus). Kemudian rumusan masalah ini dikembangkan menjadi pertanyaan-pertanyaan yang lebih spesifik (research question) sebagai sub-sub fokus.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483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PERTEMUAN 10</vt:lpstr>
      <vt:lpstr>Mahasiswa mampu</vt:lpstr>
      <vt:lpstr>BAB I PENDAHULUAN </vt:lpstr>
      <vt:lpstr>BAB II KAJIAN TEORITIS </vt:lpstr>
      <vt:lpstr>BAB III METODOLOGI PENELITIAN </vt:lpstr>
      <vt:lpstr>BAB I </vt:lpstr>
      <vt:lpstr>A. Latar Belakang Masalah </vt:lpstr>
      <vt:lpstr>B. Fokus dan Sub Fokus Penelitian </vt:lpstr>
      <vt:lpstr>C. Rumusan Masalah </vt:lpstr>
      <vt:lpstr>D. Kegunaan Penelitian </vt:lpstr>
      <vt:lpstr>BAB II KAJIAN TEORITIS </vt:lpstr>
      <vt:lpstr>Slide 12</vt:lpstr>
      <vt:lpstr>A. Tujuan Penelitian </vt:lpstr>
      <vt:lpstr>B. Tempat dan Waktu penelitian </vt:lpstr>
      <vt:lpstr>C. latar Penelitian </vt:lpstr>
      <vt:lpstr>D. Metode dan Prosedur Penelitian </vt:lpstr>
      <vt:lpstr>E. Data dan Sumber data </vt:lpstr>
      <vt:lpstr>F. Teknik dan Prosedur Pengumpulan Data </vt:lpstr>
      <vt:lpstr>G. Prosedur Analisis Data </vt:lpstr>
      <vt:lpstr>H. Pemeriksaan Keabsahan Data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supriatna</dc:creator>
  <cp:lastModifiedBy>supriatna</cp:lastModifiedBy>
  <cp:revision>2</cp:revision>
  <dcterms:created xsi:type="dcterms:W3CDTF">2016-05-04T13:28:07Z</dcterms:created>
  <dcterms:modified xsi:type="dcterms:W3CDTF">2016-05-06T10:09:14Z</dcterms:modified>
</cp:coreProperties>
</file>