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72D8-00A2-45D0-A642-608DD6169B85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95E8-C75A-49CD-9CF7-BDD1853455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72D8-00A2-45D0-A642-608DD6169B85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95E8-C75A-49CD-9CF7-BDD1853455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72D8-00A2-45D0-A642-608DD6169B85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95E8-C75A-49CD-9CF7-BDD1853455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72D8-00A2-45D0-A642-608DD6169B85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95E8-C75A-49CD-9CF7-BDD1853455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72D8-00A2-45D0-A642-608DD6169B85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95E8-C75A-49CD-9CF7-BDD1853455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72D8-00A2-45D0-A642-608DD6169B85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95E8-C75A-49CD-9CF7-BDD1853455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72D8-00A2-45D0-A642-608DD6169B85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95E8-C75A-49CD-9CF7-BDD1853455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72D8-00A2-45D0-A642-608DD6169B85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95E8-C75A-49CD-9CF7-BDD1853455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72D8-00A2-45D0-A642-608DD6169B85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95E8-C75A-49CD-9CF7-BDD1853455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72D8-00A2-45D0-A642-608DD6169B85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95E8-C75A-49CD-9CF7-BDD1853455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72D8-00A2-45D0-A642-608DD6169B85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495E8-C75A-49CD-9CF7-BDD18534553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A72D8-00A2-45D0-A642-608DD6169B85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495E8-C75A-49CD-9CF7-BDD18534553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368151"/>
          </a:xfrm>
        </p:spPr>
        <p:txBody>
          <a:bodyPr/>
          <a:lstStyle/>
          <a:p>
            <a:r>
              <a:rPr lang="id-ID" dirty="0" smtClean="0"/>
              <a:t>PERTEMUAN 11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Pengertian M</a:t>
            </a:r>
            <a:r>
              <a:rPr lang="en-US" dirty="0" err="1" smtClean="0">
                <a:solidFill>
                  <a:schemeClr val="tx1"/>
                </a:solidFill>
              </a:rPr>
              <a:t>etode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err="1">
                <a:solidFill>
                  <a:schemeClr val="tx1"/>
                </a:solidFill>
              </a:rPr>
              <a:t>P</a:t>
            </a:r>
            <a:r>
              <a:rPr lang="en-US" dirty="0" err="1" smtClean="0">
                <a:solidFill>
                  <a:schemeClr val="tx1"/>
                </a:solidFill>
              </a:rPr>
              <a:t>enelitian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P</a:t>
            </a:r>
            <a:r>
              <a:rPr lang="en-US" dirty="0" err="1" smtClean="0">
                <a:solidFill>
                  <a:schemeClr val="tx1"/>
                </a:solidFill>
              </a:rPr>
              <a:t>engembangan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(R&amp;D)</a:t>
            </a:r>
            <a:endParaRPr lang="id-ID" dirty="0" smtClean="0">
              <a:solidFill>
                <a:schemeClr val="tx1"/>
              </a:solidFill>
            </a:endParaRPr>
          </a:p>
          <a:p>
            <a:pPr algn="l"/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96143"/>
          </a:xfrm>
        </p:spPr>
        <p:txBody>
          <a:bodyPr>
            <a:normAutofit/>
          </a:bodyPr>
          <a:lstStyle/>
          <a:p>
            <a:r>
              <a:rPr lang="id-ID" dirty="0" smtClean="0"/>
              <a:t>Mahasiswa mampu: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154016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id-ID" dirty="0">
                <a:solidFill>
                  <a:schemeClr val="tx1"/>
                </a:solidFill>
              </a:rPr>
              <a:t> Menjelaskan </a:t>
            </a:r>
            <a:r>
              <a:rPr lang="en-US" dirty="0" err="1">
                <a:solidFill>
                  <a:schemeClr val="tx1"/>
                </a:solidFill>
              </a:rPr>
              <a:t>metode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penelitian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pengembangan</a:t>
            </a:r>
            <a:r>
              <a:rPr lang="en-US" dirty="0">
                <a:solidFill>
                  <a:schemeClr val="tx1"/>
                </a:solidFill>
              </a:rPr>
              <a:t> (R&amp;D)</a:t>
            </a:r>
            <a:endParaRPr lang="id-ID" dirty="0">
              <a:solidFill>
                <a:schemeClr val="tx1"/>
              </a:solidFill>
            </a:endParaRPr>
          </a:p>
          <a:p>
            <a:pPr algn="l"/>
            <a:r>
              <a:rPr lang="id-ID" dirty="0">
                <a:solidFill>
                  <a:schemeClr val="tx1"/>
                </a:solidFill>
              </a:rPr>
              <a:t>2. Jenis-jenis Penelitian dan pengembangan </a:t>
            </a:r>
          </a:p>
          <a:p>
            <a:pPr algn="l"/>
            <a:r>
              <a:rPr lang="id-ID" dirty="0">
                <a:solidFill>
                  <a:schemeClr val="tx1"/>
                </a:solidFill>
              </a:rPr>
              <a:t>3</a:t>
            </a:r>
            <a:r>
              <a:rPr lang="id-ID" dirty="0" smtClean="0">
                <a:solidFill>
                  <a:schemeClr val="tx1"/>
                </a:solidFill>
              </a:rPr>
              <a:t>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>
                <a:solidFill>
                  <a:schemeClr val="tx1"/>
                </a:solidFill>
              </a:rPr>
              <a:t>Membuat </a:t>
            </a:r>
            <a:r>
              <a:rPr lang="en-US" dirty="0" err="1">
                <a:solidFill>
                  <a:schemeClr val="tx1"/>
                </a:solidFill>
              </a:rPr>
              <a:t>Judul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penelitian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id-ID" dirty="0">
                <a:solidFill>
                  <a:schemeClr val="tx1"/>
                </a:solidFill>
              </a:rPr>
              <a:t>R and D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pengembangan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22511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PENGERTIAN </a:t>
            </a:r>
            <a:r>
              <a:rPr lang="id-ID" b="1" dirty="0" smtClean="0"/>
              <a:t>R&amp;D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052736"/>
            <a:ext cx="8064896" cy="4586064"/>
          </a:xfrm>
        </p:spPr>
        <p:txBody>
          <a:bodyPr>
            <a:noAutofit/>
          </a:bodyPr>
          <a:lstStyle/>
          <a:p>
            <a:pPr algn="l"/>
            <a:r>
              <a:rPr lang="id-ID" sz="2800" dirty="0" smtClean="0">
                <a:solidFill>
                  <a:schemeClr val="tx1"/>
                </a:solidFill>
              </a:rPr>
              <a:t>1</a:t>
            </a:r>
            <a:r>
              <a:rPr lang="id-ID" sz="2800" dirty="0" smtClean="0">
                <a:solidFill>
                  <a:schemeClr val="tx1"/>
                </a:solidFill>
              </a:rPr>
              <a:t>. Pendekatan penelitian dan pengembangan</a:t>
            </a:r>
          </a:p>
          <a:p>
            <a:pPr algn="l"/>
            <a:r>
              <a:rPr lang="id-ID" sz="2800" dirty="0" smtClean="0">
                <a:solidFill>
                  <a:schemeClr val="tx1"/>
                </a:solidFill>
              </a:rPr>
              <a:t>merupakan suatu proses yang digunakan untuk</a:t>
            </a:r>
          </a:p>
          <a:p>
            <a:pPr algn="l"/>
            <a:r>
              <a:rPr lang="id-ID" sz="2800" dirty="0" smtClean="0">
                <a:solidFill>
                  <a:schemeClr val="tx1"/>
                </a:solidFill>
              </a:rPr>
              <a:t>mengembangkan dan memvalidasi produkproduk</a:t>
            </a:r>
          </a:p>
          <a:p>
            <a:pPr algn="l"/>
            <a:r>
              <a:rPr lang="id-ID" sz="2800" dirty="0" smtClean="0">
                <a:solidFill>
                  <a:schemeClr val="tx1"/>
                </a:solidFill>
              </a:rPr>
              <a:t>pendidikan.</a:t>
            </a:r>
          </a:p>
          <a:p>
            <a:pPr algn="l"/>
            <a:r>
              <a:rPr lang="id-ID" sz="2800" dirty="0" smtClean="0">
                <a:solidFill>
                  <a:schemeClr val="tx1"/>
                </a:solidFill>
              </a:rPr>
              <a:t>2. Pendekatan penelitian dan pengembangan</a:t>
            </a:r>
          </a:p>
          <a:p>
            <a:pPr algn="l"/>
            <a:r>
              <a:rPr lang="id-ID" sz="2800" dirty="0" smtClean="0">
                <a:solidFill>
                  <a:schemeClr val="tx1"/>
                </a:solidFill>
              </a:rPr>
              <a:t>seringkali disebut </a:t>
            </a:r>
            <a:r>
              <a:rPr lang="id-ID" sz="2800" i="1" dirty="0" smtClean="0">
                <a:solidFill>
                  <a:schemeClr val="tx1"/>
                </a:solidFill>
              </a:rPr>
              <a:t>research </a:t>
            </a:r>
            <a:r>
              <a:rPr lang="id-ID" sz="2800" i="1" dirty="0" smtClean="0">
                <a:solidFill>
                  <a:schemeClr val="tx1"/>
                </a:solidFill>
              </a:rPr>
              <a:t>based development</a:t>
            </a:r>
            <a:r>
              <a:rPr lang="id-ID" sz="2800" i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id-ID" sz="2800" dirty="0" smtClean="0">
                <a:solidFill>
                  <a:schemeClr val="tx1"/>
                </a:solidFill>
              </a:rPr>
              <a:t>3. Penelitian dan pengembangan berbeda dengan</a:t>
            </a:r>
          </a:p>
          <a:p>
            <a:pPr algn="l"/>
            <a:r>
              <a:rPr lang="id-ID" sz="2800" dirty="0" smtClean="0">
                <a:solidFill>
                  <a:schemeClr val="tx1"/>
                </a:solidFill>
              </a:rPr>
              <a:t>penelitian pengembangan (</a:t>
            </a:r>
            <a:r>
              <a:rPr lang="id-ID" sz="2800" i="1" dirty="0" smtClean="0">
                <a:solidFill>
                  <a:schemeClr val="tx1"/>
                </a:solidFill>
              </a:rPr>
              <a:t>developmental research</a:t>
            </a:r>
            <a:r>
              <a:rPr lang="id-ID" sz="2800" i="1" dirty="0" smtClean="0">
                <a:solidFill>
                  <a:schemeClr val="tx1"/>
                </a:solidFill>
              </a:rPr>
              <a:t>).</a:t>
            </a:r>
            <a:endParaRPr lang="id-ID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938535"/>
          </a:xfrm>
        </p:spPr>
        <p:txBody>
          <a:bodyPr/>
          <a:lstStyle/>
          <a:p>
            <a:r>
              <a:rPr lang="id-ID" b="1" dirty="0" smtClean="0"/>
              <a:t>TUJUAN </a:t>
            </a:r>
            <a:r>
              <a:rPr lang="id-ID" b="1" dirty="0" smtClean="0"/>
              <a:t>R&amp;D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944816" cy="4082008"/>
          </a:xfrm>
        </p:spPr>
        <p:txBody>
          <a:bodyPr>
            <a:normAutofit lnSpcReduction="10000"/>
          </a:bodyPr>
          <a:lstStyle/>
          <a:p>
            <a:pPr algn="l"/>
            <a:r>
              <a:rPr lang="id-ID" dirty="0" smtClean="0">
                <a:solidFill>
                  <a:schemeClr val="tx1"/>
                </a:solidFill>
              </a:rPr>
              <a:t>1</a:t>
            </a:r>
            <a:r>
              <a:rPr lang="id-ID" dirty="0" smtClean="0">
                <a:solidFill>
                  <a:schemeClr val="tx1"/>
                </a:solidFill>
              </a:rPr>
              <a:t>. Menjembatani kesenjangan antara</a:t>
            </a:r>
          </a:p>
          <a:p>
            <a:pPr algn="l"/>
            <a:r>
              <a:rPr lang="nb-NO" dirty="0" smtClean="0">
                <a:solidFill>
                  <a:schemeClr val="tx1"/>
                </a:solidFill>
              </a:rPr>
              <a:t>sesuatu yang terjadi dalam penelitian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pendidikan dengan praktik pendidikan.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2. Menghasilkan produk penelitian yang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dapat digunakan </a:t>
            </a:r>
            <a:r>
              <a:rPr lang="id-ID" dirty="0" smtClean="0">
                <a:solidFill>
                  <a:schemeClr val="tx1"/>
                </a:solidFill>
              </a:rPr>
              <a:t>untuk mengembangkan</a:t>
            </a:r>
            <a:endParaRPr lang="id-ID" dirty="0" smtClean="0">
              <a:solidFill>
                <a:schemeClr val="tx1"/>
              </a:solidFill>
            </a:endParaRP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mutu pendidikan dan pembelajaran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secara efektif.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MASALAH-MASALAH DI BIDANG</a:t>
            </a:r>
            <a:br>
              <a:rPr lang="id-ID" b="1" dirty="0" smtClean="0"/>
            </a:br>
            <a:r>
              <a:rPr lang="id-ID" b="1" dirty="0" smtClean="0"/>
              <a:t>PEMBIAYAAN </a:t>
            </a:r>
            <a:r>
              <a:rPr lang="id-ID" b="1" dirty="0" smtClean="0"/>
              <a:t>PENDIDIKAN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>
            <a:noAutofit/>
          </a:bodyPr>
          <a:lstStyle/>
          <a:p>
            <a:pPr algn="l"/>
            <a:r>
              <a:rPr lang="id-ID" sz="3600" dirty="0" smtClean="0">
                <a:solidFill>
                  <a:schemeClr val="tx1"/>
                </a:solidFill>
              </a:rPr>
              <a:t>1</a:t>
            </a:r>
            <a:r>
              <a:rPr lang="id-ID" sz="3600" dirty="0" smtClean="0">
                <a:solidFill>
                  <a:schemeClr val="tx1"/>
                </a:solidFill>
              </a:rPr>
              <a:t>. Model pembiayaan sekolah</a:t>
            </a:r>
            <a:r>
              <a:rPr lang="id-ID" sz="3600" dirty="0" smtClean="0">
                <a:solidFill>
                  <a:schemeClr val="tx1"/>
                </a:solidFill>
              </a:rPr>
              <a:t>/ satuan pendidikan</a:t>
            </a:r>
            <a:endParaRPr lang="id-ID" sz="3600" dirty="0" smtClean="0">
              <a:solidFill>
                <a:schemeClr val="tx1"/>
              </a:solidFill>
            </a:endParaRPr>
          </a:p>
          <a:p>
            <a:pPr algn="l"/>
            <a:r>
              <a:rPr lang="id-ID" sz="3600" dirty="0" smtClean="0">
                <a:solidFill>
                  <a:schemeClr val="tx1"/>
                </a:solidFill>
              </a:rPr>
              <a:t>2. Model penggajian guru</a:t>
            </a:r>
          </a:p>
          <a:p>
            <a:pPr algn="l"/>
            <a:r>
              <a:rPr lang="id-ID" sz="3600" dirty="0" smtClean="0">
                <a:solidFill>
                  <a:schemeClr val="tx1"/>
                </a:solidFill>
              </a:rPr>
              <a:t>3. Model pendanaan masyarakat</a:t>
            </a:r>
          </a:p>
          <a:p>
            <a:pPr algn="l"/>
            <a:r>
              <a:rPr lang="id-ID" sz="3600" dirty="0" smtClean="0">
                <a:solidFill>
                  <a:schemeClr val="tx1"/>
                </a:solidFill>
              </a:rPr>
              <a:t>4. Model beasiswa</a:t>
            </a:r>
            <a:endParaRPr lang="id-ID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>
            <a:normAutofit/>
          </a:bodyPr>
          <a:lstStyle/>
          <a:p>
            <a:r>
              <a:rPr lang="id-ID" sz="4000" b="1" dirty="0" smtClean="0"/>
              <a:t>MASALAH-MASALAH DI BIDANG </a:t>
            </a:r>
            <a:r>
              <a:rPr lang="id-ID" sz="4000" b="1" dirty="0" smtClean="0"/>
              <a:t>MUTU PEMBELAJARAN</a:t>
            </a:r>
            <a:endParaRPr lang="id-ID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208912" cy="3793976"/>
          </a:xfrm>
        </p:spPr>
        <p:txBody>
          <a:bodyPr>
            <a:noAutofit/>
          </a:bodyPr>
          <a:lstStyle/>
          <a:p>
            <a:pPr algn="l"/>
            <a:r>
              <a:rPr lang="id-ID" sz="4000" dirty="0" smtClean="0">
                <a:solidFill>
                  <a:schemeClr val="tx1"/>
                </a:solidFill>
              </a:rPr>
              <a:t>1</a:t>
            </a:r>
            <a:r>
              <a:rPr lang="id-ID" sz="4000" dirty="0" smtClean="0">
                <a:solidFill>
                  <a:schemeClr val="tx1"/>
                </a:solidFill>
              </a:rPr>
              <a:t>. Implementasi KBK</a:t>
            </a:r>
          </a:p>
          <a:p>
            <a:pPr algn="l"/>
            <a:r>
              <a:rPr lang="id-ID" sz="4000" dirty="0" smtClean="0">
                <a:solidFill>
                  <a:schemeClr val="tx1"/>
                </a:solidFill>
              </a:rPr>
              <a:t>2. Efektivitas kinerja program (</a:t>
            </a:r>
            <a:r>
              <a:rPr lang="id-ID" sz="4000" dirty="0" smtClean="0">
                <a:solidFill>
                  <a:schemeClr val="tx1"/>
                </a:solidFill>
              </a:rPr>
              <a:t>akselerasi, unggulan</a:t>
            </a:r>
            <a:r>
              <a:rPr lang="id-ID" sz="4000" dirty="0" smtClean="0">
                <a:solidFill>
                  <a:schemeClr val="tx1"/>
                </a:solidFill>
              </a:rPr>
              <a:t>, pengembangan kultur, </a:t>
            </a:r>
            <a:r>
              <a:rPr lang="id-ID" sz="4000" dirty="0" smtClean="0">
                <a:solidFill>
                  <a:schemeClr val="tx1"/>
                </a:solidFill>
              </a:rPr>
              <a:t>ujian akhir</a:t>
            </a:r>
            <a:r>
              <a:rPr lang="id-ID" sz="40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id-ID" sz="4000" dirty="0" smtClean="0">
                <a:solidFill>
                  <a:schemeClr val="tx1"/>
                </a:solidFill>
              </a:rPr>
              <a:t>3. Model-model pembelajaran aktif </a:t>
            </a:r>
            <a:r>
              <a:rPr lang="id-ID" sz="4000" dirty="0" smtClean="0">
                <a:solidFill>
                  <a:schemeClr val="tx1"/>
                </a:solidFill>
              </a:rPr>
              <a:t>dan berbasis </a:t>
            </a:r>
            <a:r>
              <a:rPr lang="id-ID" sz="4000" dirty="0" smtClean="0">
                <a:solidFill>
                  <a:schemeClr val="tx1"/>
                </a:solidFill>
              </a:rPr>
              <a:t>budaya</a:t>
            </a:r>
            <a:endParaRPr lang="id-ID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404665"/>
            <a:ext cx="8568952" cy="1008112"/>
          </a:xfrm>
        </p:spPr>
        <p:txBody>
          <a:bodyPr>
            <a:normAutofit fontScale="90000"/>
          </a:bodyPr>
          <a:lstStyle/>
          <a:p>
            <a:r>
              <a:rPr lang="id-ID" sz="4000" dirty="0" smtClean="0"/>
              <a:t>MASALAH-MASALAH BIDANG</a:t>
            </a:r>
            <a:br>
              <a:rPr lang="id-ID" sz="4000" dirty="0" smtClean="0"/>
            </a:br>
            <a:r>
              <a:rPr lang="id-ID" sz="4000" dirty="0" smtClean="0"/>
              <a:t>GURU</a:t>
            </a:r>
            <a:endParaRPr lang="id-ID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226024"/>
          </a:xfrm>
        </p:spPr>
        <p:txBody>
          <a:bodyPr>
            <a:noAutofit/>
          </a:bodyPr>
          <a:lstStyle/>
          <a:p>
            <a:pPr algn="l"/>
            <a:r>
              <a:rPr lang="sv-SE" sz="3600" dirty="0" smtClean="0">
                <a:solidFill>
                  <a:schemeClr val="tx1"/>
                </a:solidFill>
              </a:rPr>
              <a:t>1</a:t>
            </a:r>
            <a:r>
              <a:rPr lang="sv-SE" sz="3600" dirty="0" smtClean="0">
                <a:solidFill>
                  <a:schemeClr val="tx1"/>
                </a:solidFill>
              </a:rPr>
              <a:t>. Model diklat yang efektif</a:t>
            </a:r>
          </a:p>
          <a:p>
            <a:pPr algn="l"/>
            <a:r>
              <a:rPr lang="id-ID" sz="3600" dirty="0" smtClean="0">
                <a:solidFill>
                  <a:schemeClr val="tx1"/>
                </a:solidFill>
              </a:rPr>
              <a:t>2. Model LPMP yang efektif sebagai </a:t>
            </a:r>
            <a:r>
              <a:rPr lang="id-ID" sz="3600" dirty="0" smtClean="0">
                <a:solidFill>
                  <a:schemeClr val="tx1"/>
                </a:solidFill>
              </a:rPr>
              <a:t>pusat pengembangan </a:t>
            </a:r>
            <a:r>
              <a:rPr lang="id-ID" sz="3600" dirty="0" smtClean="0">
                <a:solidFill>
                  <a:schemeClr val="tx1"/>
                </a:solidFill>
              </a:rPr>
              <a:t>karier guru</a:t>
            </a:r>
          </a:p>
          <a:p>
            <a:pPr algn="l"/>
            <a:r>
              <a:rPr lang="nn-NO" sz="3600" dirty="0" smtClean="0">
                <a:solidFill>
                  <a:schemeClr val="tx1"/>
                </a:solidFill>
              </a:rPr>
              <a:t>3. Model peningkatan insentive </a:t>
            </a:r>
            <a:r>
              <a:rPr lang="nn-NO" sz="3600" dirty="0" smtClean="0">
                <a:solidFill>
                  <a:schemeClr val="tx1"/>
                </a:solidFill>
              </a:rPr>
              <a:t>atau</a:t>
            </a:r>
            <a:r>
              <a:rPr lang="id-ID" sz="3600" dirty="0" smtClean="0">
                <a:solidFill>
                  <a:schemeClr val="tx1"/>
                </a:solidFill>
              </a:rPr>
              <a:t> kesejahteraan </a:t>
            </a:r>
            <a:r>
              <a:rPr lang="id-ID" sz="3600" dirty="0" smtClean="0">
                <a:solidFill>
                  <a:schemeClr val="tx1"/>
                </a:solidFill>
              </a:rPr>
              <a:t>guru</a:t>
            </a:r>
          </a:p>
          <a:p>
            <a:pPr algn="l"/>
            <a:r>
              <a:rPr lang="id-ID" sz="3600" dirty="0" smtClean="0">
                <a:solidFill>
                  <a:schemeClr val="tx1"/>
                </a:solidFill>
              </a:rPr>
              <a:t>4. Advokasi profesi</a:t>
            </a:r>
            <a:endParaRPr lang="id-ID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TUGAS</a:t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1. Tentukan bidang kajian R and D yang menurut Anda dapat lakukan.</a:t>
            </a:r>
            <a:br>
              <a:rPr lang="id-ID" dirty="0" smtClean="0"/>
            </a:br>
            <a:r>
              <a:rPr lang="id-ID" dirty="0" smtClean="0"/>
              <a:t>2. Buat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id-ID" dirty="0" smtClean="0"/>
              <a:t>R and </a:t>
            </a:r>
            <a:r>
              <a:rPr lang="id-ID" dirty="0" smtClean="0"/>
              <a:t>D pada bidang tersebut.</a:t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210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PERTEMUAN 11</vt:lpstr>
      <vt:lpstr>Mahasiswa mampu: </vt:lpstr>
      <vt:lpstr>PENGERTIAN R&amp;D</vt:lpstr>
      <vt:lpstr>TUJUAN R&amp;D</vt:lpstr>
      <vt:lpstr>MASALAH-MASALAH DI BIDANG PEMBIAYAAN PENDIDIKAN</vt:lpstr>
      <vt:lpstr>MASALAH-MASALAH DI BIDANG MUTU PEMBELAJARAN</vt:lpstr>
      <vt:lpstr>MASALAH-MASALAH BIDANG GURU</vt:lpstr>
      <vt:lpstr> TUGAS  1. Tentukan bidang kajian R and D yang menurut Anda dapat lakukan. 2. Buat Judul penelitian R and D pada bidang tersebut.  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11</dc:title>
  <dc:creator>supriatna</dc:creator>
  <cp:lastModifiedBy>supriatna</cp:lastModifiedBy>
  <cp:revision>2</cp:revision>
  <dcterms:created xsi:type="dcterms:W3CDTF">2016-05-04T13:31:16Z</dcterms:created>
  <dcterms:modified xsi:type="dcterms:W3CDTF">2016-05-06T10:29:00Z</dcterms:modified>
</cp:coreProperties>
</file>