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BD35F-F667-43D1-A04C-C4C8E5B90FFE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7A42C-1C47-4C54-B2A8-4DA1527ED3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38BD-3187-4A8B-91CF-40A43993AF2C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9B58-6EE4-434E-B77E-32DE44402CA8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09BC-AF8E-4CE6-8786-25343D85F923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30F3-82AD-4910-87C8-3CF9D460CA4D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4EB-DC86-481B-9CC7-BDBFAEDE971A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08AB-5D8E-4603-BD5A-4AF563B720D6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03E-E26F-4D77-902C-941E576F6AC4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175A-8EF5-4F2C-9B6E-3C3787D26BDE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3DF-F977-4F25-90C0-75E865C4038E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C71F-A09A-472E-A21C-1D77BA6242F5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696-7B52-42E6-9163-EC1D4129643F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3818-413F-4390-B556-496CDB3B083A}" type="datetime1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Metodologi Penelitian, Oleh: A. R. Supriatna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71E1-FB95-4A41-924C-41FAF615911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19"/>
          </a:xfrm>
        </p:spPr>
        <p:txBody>
          <a:bodyPr/>
          <a:lstStyle/>
          <a:p>
            <a:r>
              <a:rPr lang="id-ID" dirty="0" smtClean="0"/>
              <a:t>PERTEMUAN 12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Prosedur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(R&amp;D)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28184" y="6356350"/>
            <a:ext cx="2736304" cy="365125"/>
          </a:xfrm>
        </p:spPr>
        <p:txBody>
          <a:bodyPr/>
          <a:lstStyle/>
          <a:p>
            <a:r>
              <a:rPr lang="id-ID" dirty="0" smtClean="0"/>
              <a:t>Metodologi Penelitian Pendidikan</a:t>
            </a:r>
          </a:p>
          <a:p>
            <a:r>
              <a:rPr lang="id-ID" dirty="0" smtClean="0"/>
              <a:t>Oleh: A. R. Supriatna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DISEMINASI DAN </a:t>
            </a:r>
            <a:r>
              <a:rPr lang="id-ID" b="1" dirty="0" smtClean="0"/>
              <a:t>IMPLEMENTASI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/>
          </a:bodyPr>
          <a:lstStyle/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1</a:t>
            </a:r>
            <a:r>
              <a:rPr lang="id-ID" sz="3600" dirty="0" smtClean="0">
                <a:solidFill>
                  <a:schemeClr val="tx1"/>
                </a:solidFill>
              </a:rPr>
              <a:t>. Melakukan sosialisasi model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hasil pengembangan.</a:t>
            </a:r>
          </a:p>
          <a:p>
            <a:pPr algn="l"/>
            <a:r>
              <a:rPr lang="it-IT" sz="3600" dirty="0" smtClean="0">
                <a:solidFill>
                  <a:schemeClr val="tx1"/>
                </a:solidFill>
              </a:rPr>
              <a:t>2. Pola sosialisasi bisa berupa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seminar, pelatihan, dan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publikasi.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59"/>
          </a:xfrm>
        </p:spPr>
        <p:txBody>
          <a:bodyPr/>
          <a:lstStyle/>
          <a:p>
            <a:r>
              <a:rPr lang="id-ID" dirty="0" smtClean="0"/>
              <a:t>Mahasiswa mampu: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>
                <a:solidFill>
                  <a:schemeClr val="tx1"/>
                </a:solidFill>
              </a:rPr>
              <a:t>. </a:t>
            </a:r>
            <a:r>
              <a:rPr lang="id-ID" dirty="0" smtClean="0">
                <a:solidFill>
                  <a:schemeClr val="tx1"/>
                </a:solidFill>
              </a:rPr>
              <a:t>Mengenal </a:t>
            </a:r>
            <a:r>
              <a:rPr lang="id-ID" dirty="0">
                <a:solidFill>
                  <a:schemeClr val="tx1"/>
                </a:solidFill>
              </a:rPr>
              <a:t>langkah-langkah penelitian dan pengembangan.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2. Menerapkan p</a:t>
            </a:r>
            <a:r>
              <a:rPr lang="en-US" dirty="0">
                <a:solidFill>
                  <a:schemeClr val="tx1"/>
                </a:solidFill>
              </a:rPr>
              <a:t>roses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(R&amp;D)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76056" y="6356350"/>
            <a:ext cx="3672408" cy="365125"/>
          </a:xfrm>
        </p:spPr>
        <p:txBody>
          <a:bodyPr/>
          <a:lstStyle/>
          <a:p>
            <a:r>
              <a:rPr lang="id-ID" dirty="0" smtClean="0"/>
              <a:t>Metodologi Penelitian Pendidikan</a:t>
            </a:r>
          </a:p>
          <a:p>
            <a:r>
              <a:rPr lang="id-ID" dirty="0" smtClean="0"/>
              <a:t>Oleh: A. R. Supriatna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866527"/>
          </a:xfrm>
        </p:spPr>
        <p:txBody>
          <a:bodyPr/>
          <a:lstStyle/>
          <a:p>
            <a:r>
              <a:rPr lang="id-ID" b="1" dirty="0" smtClean="0"/>
              <a:t>MODEL R&amp;D </a:t>
            </a:r>
            <a:r>
              <a:rPr lang="id-ID" b="1" i="1" dirty="0" smtClean="0"/>
              <a:t>versi Borg dan </a:t>
            </a:r>
            <a:r>
              <a:rPr lang="id-ID" b="1" i="1" dirty="0" smtClean="0"/>
              <a:t>Gall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 smtClean="0">
                <a:solidFill>
                  <a:schemeClr val="tx1"/>
                </a:solidFill>
              </a:rPr>
              <a:t>. Studi pendahuluan (kaji pustaka dan survei awal)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2. Perencanaan penelitian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3. Pengembangan produk awal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 err="1" smtClean="0">
                <a:solidFill>
                  <a:schemeClr val="tx1"/>
                </a:solidFill>
              </a:rPr>
              <a:t>Uji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terbatas</a:t>
            </a:r>
            <a:r>
              <a:rPr lang="en-US" dirty="0" smtClean="0">
                <a:solidFill>
                  <a:schemeClr val="tx1"/>
                </a:solidFill>
              </a:rPr>
              <a:t> (preliminary field test)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5. Revisi hasil uji lapangan terbatas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6. </a:t>
            </a:r>
            <a:r>
              <a:rPr lang="en-US" dirty="0" err="1" smtClean="0">
                <a:solidFill>
                  <a:schemeClr val="tx1"/>
                </a:solidFill>
              </a:rPr>
              <a:t>Uji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luas</a:t>
            </a:r>
            <a:r>
              <a:rPr lang="en-US" dirty="0" smtClean="0">
                <a:solidFill>
                  <a:schemeClr val="tx1"/>
                </a:solidFill>
              </a:rPr>
              <a:t> (main field test)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7. Revisi hasil uji lapangan lebih luas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8. </a:t>
            </a:r>
            <a:r>
              <a:rPr lang="en-US" dirty="0" err="1" smtClean="0">
                <a:solidFill>
                  <a:schemeClr val="tx1"/>
                </a:solidFill>
              </a:rPr>
              <a:t>Uji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kelayakan</a:t>
            </a:r>
            <a:r>
              <a:rPr lang="en-US" dirty="0" smtClean="0">
                <a:solidFill>
                  <a:schemeClr val="tx1"/>
                </a:solidFill>
              </a:rPr>
              <a:t> (operational field test)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9. Revisi hasil uji kelayakan</a:t>
            </a:r>
          </a:p>
          <a:p>
            <a:pPr algn="l"/>
            <a:r>
              <a:rPr lang="nn-NO" dirty="0" smtClean="0">
                <a:solidFill>
                  <a:schemeClr val="tx1"/>
                </a:solidFill>
              </a:rPr>
              <a:t>10.Diseminasi dan sosialisasi produk akhir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794519"/>
          </a:xfrm>
        </p:spPr>
        <p:txBody>
          <a:bodyPr/>
          <a:lstStyle/>
          <a:p>
            <a:r>
              <a:rPr lang="id-ID" b="1" dirty="0" smtClean="0"/>
              <a:t>STUDI </a:t>
            </a:r>
            <a:r>
              <a:rPr lang="id-ID" b="1" dirty="0" smtClean="0"/>
              <a:t>PENDAHULUAN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 smtClean="0">
                <a:solidFill>
                  <a:schemeClr val="tx1"/>
                </a:solidFill>
              </a:rPr>
              <a:t>. Studi pustaka (kaji teori dan </a:t>
            </a:r>
            <a:r>
              <a:rPr lang="id-ID" dirty="0" smtClean="0">
                <a:solidFill>
                  <a:schemeClr val="tx1"/>
                </a:solidFill>
              </a:rPr>
              <a:t>hasilhasil penelitian </a:t>
            </a:r>
            <a:r>
              <a:rPr lang="id-ID" dirty="0" smtClean="0">
                <a:solidFill>
                  <a:schemeClr val="tx1"/>
                </a:solidFill>
              </a:rPr>
              <a:t>yang relevan).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2. Survei awal lokasi penelitian </a:t>
            </a:r>
            <a:r>
              <a:rPr lang="fi-FI" dirty="0" smtClean="0">
                <a:solidFill>
                  <a:schemeClr val="tx1"/>
                </a:solidFill>
              </a:rPr>
              <a:t>untuk</a:t>
            </a:r>
            <a:r>
              <a:rPr lang="id-ID" dirty="0" smtClean="0">
                <a:solidFill>
                  <a:schemeClr val="tx1"/>
                </a:solidFill>
              </a:rPr>
              <a:t> mengetahui </a:t>
            </a:r>
            <a:r>
              <a:rPr lang="id-ID" dirty="0" smtClean="0">
                <a:solidFill>
                  <a:schemeClr val="tx1"/>
                </a:solidFill>
              </a:rPr>
              <a:t>profil </a:t>
            </a:r>
            <a:r>
              <a:rPr lang="id-ID" dirty="0" smtClean="0">
                <a:solidFill>
                  <a:schemeClr val="tx1"/>
                </a:solidFill>
              </a:rPr>
              <a:t>dan kemungkinan- kemungkinan jika </a:t>
            </a:r>
            <a:r>
              <a:rPr lang="id-ID" dirty="0" smtClean="0">
                <a:solidFill>
                  <a:schemeClr val="tx1"/>
                </a:solidFill>
              </a:rPr>
              <a:t>model </a:t>
            </a:r>
            <a:r>
              <a:rPr lang="id-ID" dirty="0" smtClean="0">
                <a:solidFill>
                  <a:schemeClr val="tx1"/>
                </a:solidFill>
              </a:rPr>
              <a:t>hasil pengembangan </a:t>
            </a:r>
            <a:r>
              <a:rPr lang="id-ID" dirty="0" smtClean="0">
                <a:solidFill>
                  <a:schemeClr val="tx1"/>
                </a:solidFill>
              </a:rPr>
              <a:t>diterapkan.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id-ID" b="1" dirty="0" smtClean="0"/>
              <a:t>PERENCANAAN </a:t>
            </a:r>
            <a:r>
              <a:rPr lang="id-ID" b="1" dirty="0" smtClean="0"/>
              <a:t>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 smtClean="0">
                <a:solidFill>
                  <a:schemeClr val="tx1"/>
                </a:solidFill>
              </a:rPr>
              <a:t>. Merumuskan tujuan penelitian.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2. Memperkirakan dana, tenaga, </a:t>
            </a:r>
            <a:r>
              <a:rPr lang="nl-NL" dirty="0" smtClean="0">
                <a:solidFill>
                  <a:schemeClr val="tx1"/>
                </a:solidFill>
              </a:rPr>
              <a:t>dan</a:t>
            </a:r>
            <a:r>
              <a:rPr lang="id-ID" dirty="0" smtClean="0">
                <a:solidFill>
                  <a:schemeClr val="tx1"/>
                </a:solidFill>
              </a:rPr>
              <a:t> waktu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3. Merumuskan kualifikasi peneliti </a:t>
            </a:r>
            <a:r>
              <a:rPr lang="fi-FI" dirty="0" smtClean="0">
                <a:solidFill>
                  <a:schemeClr val="tx1"/>
                </a:solidFill>
              </a:rPr>
              <a:t>dan</a:t>
            </a:r>
            <a:r>
              <a:rPr lang="id-ID" dirty="0" smtClean="0">
                <a:solidFill>
                  <a:schemeClr val="tx1"/>
                </a:solidFill>
              </a:rPr>
              <a:t> bentuk-bentuk </a:t>
            </a:r>
            <a:r>
              <a:rPr lang="id-ID" dirty="0" smtClean="0">
                <a:solidFill>
                  <a:schemeClr val="tx1"/>
                </a:solidFill>
              </a:rPr>
              <a:t>partisipasinya </a:t>
            </a:r>
            <a:r>
              <a:rPr lang="id-ID" dirty="0" smtClean="0">
                <a:solidFill>
                  <a:schemeClr val="tx1"/>
                </a:solidFill>
              </a:rPr>
              <a:t>dalam penelitian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id-ID" b="1" dirty="0" smtClean="0"/>
              <a:t>PENGEMBANGAN </a:t>
            </a:r>
            <a:r>
              <a:rPr lang="id-ID" b="1" dirty="0" smtClean="0"/>
              <a:t>DESAIN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n-NO" dirty="0" smtClean="0">
                <a:solidFill>
                  <a:schemeClr val="tx1"/>
                </a:solidFill>
              </a:rPr>
              <a:t>1</a:t>
            </a:r>
            <a:r>
              <a:rPr lang="nn-NO" dirty="0" smtClean="0">
                <a:solidFill>
                  <a:schemeClr val="tx1"/>
                </a:solidFill>
              </a:rPr>
              <a:t>. Menentukan desain produk yang akan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dikembangkan (</a:t>
            </a:r>
            <a:r>
              <a:rPr lang="id-ID" i="1" dirty="0" smtClean="0">
                <a:solidFill>
                  <a:schemeClr val="tx1"/>
                </a:solidFill>
              </a:rPr>
              <a:t>desain hipotetik).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2. Menentukan sarana dan prasarana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penelitian yang dibutuhkan selama proses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penelitian dan pengembangan.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3. Menentukan tahap-tahap pelaksanaan uji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desain di lapangan.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4. Menentukan deskripsi tugas pihak-pihak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yang terlibat dalam penelitian.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578495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PRELIMINARY FIELD </a:t>
            </a:r>
            <a:r>
              <a:rPr lang="id-ID" b="1" dirty="0" smtClean="0"/>
              <a:t>TEST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i-FI" dirty="0" smtClean="0">
                <a:solidFill>
                  <a:schemeClr val="tx1"/>
                </a:solidFill>
              </a:rPr>
              <a:t>1</a:t>
            </a:r>
            <a:r>
              <a:rPr lang="fi-FI" dirty="0" smtClean="0">
                <a:solidFill>
                  <a:schemeClr val="tx1"/>
                </a:solidFill>
              </a:rPr>
              <a:t>. Melakukan uji lapangan awal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terhadap desain produk.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2. Bersifat terbatas, baik substansi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desain maupun pihak-pihak yang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terlibat.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3. Uji lapangan awal dilakukan secara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berulang-ulang sehingga diperoleh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desain </a:t>
            </a:r>
            <a:r>
              <a:rPr lang="fi-FI" i="1" dirty="0" smtClean="0">
                <a:solidFill>
                  <a:schemeClr val="tx1"/>
                </a:solidFill>
              </a:rPr>
              <a:t>layak, baik substansi maupun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metodologi.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938535"/>
          </a:xfrm>
        </p:spPr>
        <p:txBody>
          <a:bodyPr/>
          <a:lstStyle/>
          <a:p>
            <a:r>
              <a:rPr lang="id-ID" b="1" dirty="0" smtClean="0"/>
              <a:t>MAIN FIELD </a:t>
            </a:r>
            <a:r>
              <a:rPr lang="id-ID" b="1" dirty="0" smtClean="0"/>
              <a:t>TEST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 smtClean="0">
                <a:solidFill>
                  <a:schemeClr val="tx1"/>
                </a:solidFill>
              </a:rPr>
              <a:t>. Melakukan uji efektivitas desain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produk.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2. Uji efektivitas desain, pada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umumnya, menggunakan teknik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eksperimen model pengulangan.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3. Hasil uji lapangan adalah diperoleh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desain yang </a:t>
            </a:r>
            <a:r>
              <a:rPr lang="id-ID" i="1" dirty="0" smtClean="0">
                <a:solidFill>
                  <a:schemeClr val="tx1"/>
                </a:solidFill>
              </a:rPr>
              <a:t>efektif, baik dari sisi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substansi maupun metodologi.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OPERATIONAL FIELD </a:t>
            </a:r>
            <a:r>
              <a:rPr lang="id-ID" b="1" dirty="0" smtClean="0"/>
              <a:t>TEST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 smtClean="0">
                <a:solidFill>
                  <a:schemeClr val="tx1"/>
                </a:solidFill>
              </a:rPr>
              <a:t>. Melakukan uji efektivitas dan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adaptabilitas desain produk.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2. Uji efektivitas dan adaptabilitas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desain melibatkan para calon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pemakai produk.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3. Hasil uji lapangan adalah diperoleh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model desain yang </a:t>
            </a:r>
            <a:r>
              <a:rPr lang="id-ID" i="1" dirty="0" smtClean="0">
                <a:solidFill>
                  <a:schemeClr val="tx1"/>
                </a:solidFill>
              </a:rPr>
              <a:t>siap diterapkan,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baik dari sisi substansi maupun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metodologi.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Metodologi Penelitian, Oleh: A. R. Supriatna</a:t>
            </a:r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483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12</vt:lpstr>
      <vt:lpstr>Mahasiswa mampu:</vt:lpstr>
      <vt:lpstr>MODEL R&amp;D versi Borg dan Gall</vt:lpstr>
      <vt:lpstr>STUDI PENDAHULUAN</vt:lpstr>
      <vt:lpstr>PERENCANAAN PENELITIAN</vt:lpstr>
      <vt:lpstr>PENGEMBANGAN DESAIN</vt:lpstr>
      <vt:lpstr>PRELIMINARY FIELD TEST</vt:lpstr>
      <vt:lpstr>MAIN FIELD TEST</vt:lpstr>
      <vt:lpstr>OPERATIONAL FIELD TEST</vt:lpstr>
      <vt:lpstr>DISEMINASI DAN IMPLEMENTASI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supriatna</dc:creator>
  <cp:lastModifiedBy>supriatna</cp:lastModifiedBy>
  <cp:revision>2</cp:revision>
  <dcterms:created xsi:type="dcterms:W3CDTF">2016-05-04T13:34:59Z</dcterms:created>
  <dcterms:modified xsi:type="dcterms:W3CDTF">2016-05-06T10:37:16Z</dcterms:modified>
</cp:coreProperties>
</file>