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57" r:id="rId2"/>
    <p:sldId id="256" r:id="rId3"/>
    <p:sldId id="258" r:id="rId4"/>
    <p:sldId id="259" r:id="rId5"/>
    <p:sldId id="260" r:id="rId6"/>
    <p:sldId id="261" r:id="rId7"/>
    <p:sldId id="262" r:id="rId8"/>
    <p:sldId id="263" r:id="rId9"/>
    <p:sldId id="264" r:id="rId10"/>
    <p:sldId id="279" r:id="rId11"/>
    <p:sldId id="265" r:id="rId12"/>
    <p:sldId id="266" r:id="rId13"/>
    <p:sldId id="267" r:id="rId14"/>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d-ID"/>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926BBD0-3C8C-4EF6-9AB6-7C652CB6CCD5}" type="datetimeFigureOut">
              <a:rPr lang="id-ID" smtClean="0"/>
              <a:t>06/05/2016</a:t>
            </a:fld>
            <a:endParaRPr lang="id-ID"/>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d-ID"/>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d-ID"/>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F87A43D-B4B6-4DAF-ADD2-8C177CFA55B1}" type="slidenum">
              <a:rPr lang="id-ID" smtClean="0"/>
              <a:t>‹#›</a:t>
            </a:fld>
            <a:endParaRPr lang="id-ID"/>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id-ID"/>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id-ID"/>
          </a:p>
        </p:txBody>
      </p:sp>
      <p:sp>
        <p:nvSpPr>
          <p:cNvPr id="4" name="Date Placeholder 3"/>
          <p:cNvSpPr>
            <a:spLocks noGrp="1"/>
          </p:cNvSpPr>
          <p:nvPr>
            <p:ph type="dt" sz="half" idx="10"/>
          </p:nvPr>
        </p:nvSpPr>
        <p:spPr/>
        <p:txBody>
          <a:bodyPr/>
          <a:lstStyle/>
          <a:p>
            <a:fld id="{D0EBC22F-D299-485A-9903-A7D828F6EE0E}" type="datetimeFigureOut">
              <a:rPr lang="id-ID" smtClean="0"/>
              <a:pPr/>
              <a:t>06/05/2016</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14988217-89B6-403A-BE3B-C4BEF0705E71}" type="slidenum">
              <a:rPr lang="id-ID" smtClean="0"/>
              <a:pPr/>
              <a:t>‹#›</a:t>
            </a:fld>
            <a:endParaRPr lang="id-I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D0EBC22F-D299-485A-9903-A7D828F6EE0E}" type="datetimeFigureOut">
              <a:rPr lang="id-ID" smtClean="0"/>
              <a:pPr/>
              <a:t>06/05/2016</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14988217-89B6-403A-BE3B-C4BEF0705E71}" type="slidenum">
              <a:rPr lang="id-ID" smtClean="0"/>
              <a:pPr/>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D0EBC22F-D299-485A-9903-A7D828F6EE0E}" type="datetimeFigureOut">
              <a:rPr lang="id-ID" smtClean="0"/>
              <a:pPr/>
              <a:t>06/05/2016</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14988217-89B6-403A-BE3B-C4BEF0705E71}" type="slidenum">
              <a:rPr lang="id-ID" smtClean="0"/>
              <a:pPr/>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D0EBC22F-D299-485A-9903-A7D828F6EE0E}" type="datetimeFigureOut">
              <a:rPr lang="id-ID" smtClean="0"/>
              <a:pPr/>
              <a:t>06/05/2016</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14988217-89B6-403A-BE3B-C4BEF0705E71}" type="slidenum">
              <a:rPr lang="id-ID" smtClean="0"/>
              <a:pPr/>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d-ID"/>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0EBC22F-D299-485A-9903-A7D828F6EE0E}" type="datetimeFigureOut">
              <a:rPr lang="id-ID" smtClean="0"/>
              <a:pPr/>
              <a:t>06/05/2016</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14988217-89B6-403A-BE3B-C4BEF0705E71}" type="slidenum">
              <a:rPr lang="id-ID" smtClean="0"/>
              <a:pPr/>
              <a:t>‹#›</a:t>
            </a:fld>
            <a:endParaRPr lang="id-I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4"/>
          <p:cNvSpPr>
            <a:spLocks noGrp="1"/>
          </p:cNvSpPr>
          <p:nvPr>
            <p:ph type="dt" sz="half" idx="10"/>
          </p:nvPr>
        </p:nvSpPr>
        <p:spPr/>
        <p:txBody>
          <a:bodyPr/>
          <a:lstStyle/>
          <a:p>
            <a:fld id="{D0EBC22F-D299-485A-9903-A7D828F6EE0E}" type="datetimeFigureOut">
              <a:rPr lang="id-ID" smtClean="0"/>
              <a:pPr/>
              <a:t>06/05/2016</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14988217-89B6-403A-BE3B-C4BEF0705E71}" type="slidenum">
              <a:rPr lang="id-ID" smtClean="0"/>
              <a:pPr/>
              <a:t>‹#›</a:t>
            </a:fld>
            <a:endParaRPr lang="id-I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6"/>
          <p:cNvSpPr>
            <a:spLocks noGrp="1"/>
          </p:cNvSpPr>
          <p:nvPr>
            <p:ph type="dt" sz="half" idx="10"/>
          </p:nvPr>
        </p:nvSpPr>
        <p:spPr/>
        <p:txBody>
          <a:bodyPr/>
          <a:lstStyle/>
          <a:p>
            <a:fld id="{D0EBC22F-D299-485A-9903-A7D828F6EE0E}" type="datetimeFigureOut">
              <a:rPr lang="id-ID" smtClean="0"/>
              <a:pPr/>
              <a:t>06/05/2016</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14988217-89B6-403A-BE3B-C4BEF0705E71}" type="slidenum">
              <a:rPr lang="id-ID" smtClean="0"/>
              <a:pPr/>
              <a:t>‹#›</a:t>
            </a:fld>
            <a:endParaRPr lang="id-I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p:txBody>
          <a:bodyPr/>
          <a:lstStyle/>
          <a:p>
            <a:fld id="{D0EBC22F-D299-485A-9903-A7D828F6EE0E}" type="datetimeFigureOut">
              <a:rPr lang="id-ID" smtClean="0"/>
              <a:pPr/>
              <a:t>06/05/2016</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14988217-89B6-403A-BE3B-C4BEF0705E71}" type="slidenum">
              <a:rPr lang="id-ID" smtClean="0"/>
              <a:pPr/>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0EBC22F-D299-485A-9903-A7D828F6EE0E}" type="datetimeFigureOut">
              <a:rPr lang="id-ID" smtClean="0"/>
              <a:pPr/>
              <a:t>06/05/2016</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14988217-89B6-403A-BE3B-C4BEF0705E71}" type="slidenum">
              <a:rPr lang="id-ID" smtClean="0"/>
              <a:pPr/>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0EBC22F-D299-485A-9903-A7D828F6EE0E}" type="datetimeFigureOut">
              <a:rPr lang="id-ID" smtClean="0"/>
              <a:pPr/>
              <a:t>06/05/2016</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14988217-89B6-403A-BE3B-C4BEF0705E71}" type="slidenum">
              <a:rPr lang="id-ID" smtClean="0"/>
              <a:pPr/>
              <a:t>‹#›</a:t>
            </a:fld>
            <a:endParaRPr lang="id-I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0EBC22F-D299-485A-9903-A7D828F6EE0E}" type="datetimeFigureOut">
              <a:rPr lang="id-ID" smtClean="0"/>
              <a:pPr/>
              <a:t>06/05/2016</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14988217-89B6-403A-BE3B-C4BEF0705E71}" type="slidenum">
              <a:rPr lang="id-ID" smtClean="0"/>
              <a:pPr/>
              <a:t>‹#›</a:t>
            </a:fld>
            <a:endParaRPr lang="id-ID"/>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id-ID"/>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0EBC22F-D299-485A-9903-A7D828F6EE0E}" type="datetimeFigureOut">
              <a:rPr lang="id-ID" smtClean="0"/>
              <a:pPr/>
              <a:t>06/05/2016</a:t>
            </a:fld>
            <a:endParaRPr lang="id-ID"/>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d-ID"/>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4988217-89B6-403A-BE3B-C4BEF0705E71}" type="slidenum">
              <a:rPr lang="id-ID" smtClean="0"/>
              <a:pPr/>
              <a:t>‹#›</a:t>
            </a:fld>
            <a:endParaRPr lang="id-ID"/>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32657"/>
            <a:ext cx="7772400" cy="2016223"/>
          </a:xfrm>
        </p:spPr>
        <p:txBody>
          <a:bodyPr/>
          <a:lstStyle/>
          <a:p>
            <a:r>
              <a:rPr lang="id-ID" dirty="0" smtClean="0"/>
              <a:t>PERTEMUAN 3</a:t>
            </a:r>
            <a:endParaRPr lang="id-ID" dirty="0"/>
          </a:p>
        </p:txBody>
      </p:sp>
      <p:sp>
        <p:nvSpPr>
          <p:cNvPr id="3" name="Subtitle 2"/>
          <p:cNvSpPr>
            <a:spLocks noGrp="1"/>
          </p:cNvSpPr>
          <p:nvPr>
            <p:ph type="subTitle" idx="1"/>
          </p:nvPr>
        </p:nvSpPr>
        <p:spPr>
          <a:xfrm>
            <a:off x="1371600" y="2420888"/>
            <a:ext cx="6944816" cy="3217912"/>
          </a:xfrm>
        </p:spPr>
        <p:txBody>
          <a:bodyPr>
            <a:normAutofit/>
          </a:bodyPr>
          <a:lstStyle/>
          <a:p>
            <a:r>
              <a:rPr lang="id-ID" dirty="0" smtClean="0">
                <a:solidFill>
                  <a:schemeClr val="tx1"/>
                </a:solidFill>
              </a:rPr>
              <a:t>Skala Pengukuran, </a:t>
            </a:r>
            <a:r>
              <a:rPr lang="id-ID" dirty="0">
                <a:solidFill>
                  <a:schemeClr val="tx1"/>
                </a:solidFill>
              </a:rPr>
              <a:t>T</a:t>
            </a:r>
            <a:r>
              <a:rPr lang="id-ID" dirty="0" smtClean="0">
                <a:solidFill>
                  <a:schemeClr val="tx1"/>
                </a:solidFill>
              </a:rPr>
              <a:t>eknik Pengumpulan </a:t>
            </a:r>
            <a:r>
              <a:rPr lang="id-ID" dirty="0">
                <a:solidFill>
                  <a:schemeClr val="tx1"/>
                </a:solidFill>
              </a:rPr>
              <a:t>D</a:t>
            </a:r>
            <a:r>
              <a:rPr lang="id-ID" dirty="0" smtClean="0">
                <a:solidFill>
                  <a:schemeClr val="tx1"/>
                </a:solidFill>
              </a:rPr>
              <a:t>ata, Instrumen Penelitian, dan Uji Validitas serta Reliabilitas</a:t>
            </a:r>
          </a:p>
          <a:p>
            <a:pPr algn="l"/>
            <a:endParaRPr lang="id-ID"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457200" y="274638"/>
            <a:ext cx="8229600" cy="563562"/>
          </a:xfrm>
        </p:spPr>
        <p:txBody>
          <a:bodyPr>
            <a:normAutofit fontScale="90000"/>
          </a:bodyPr>
          <a:lstStyle/>
          <a:p>
            <a:pPr eaLnBrk="1" hangingPunct="1"/>
            <a:r>
              <a:rPr lang="en-US" sz="3200" smtClean="0"/>
              <a:t>METODE PENGUMPULAN DATA</a:t>
            </a:r>
          </a:p>
        </p:txBody>
      </p:sp>
      <p:sp>
        <p:nvSpPr>
          <p:cNvPr id="14339" name="Rectangle 3"/>
          <p:cNvSpPr>
            <a:spLocks noGrp="1" noChangeArrowheads="1"/>
          </p:cNvSpPr>
          <p:nvPr>
            <p:ph type="body" idx="1"/>
          </p:nvPr>
        </p:nvSpPr>
        <p:spPr>
          <a:xfrm>
            <a:off x="457200" y="1143000"/>
            <a:ext cx="8229600" cy="4983163"/>
          </a:xfrm>
        </p:spPr>
        <p:txBody>
          <a:bodyPr/>
          <a:lstStyle/>
          <a:p>
            <a:pPr marL="990600" lvl="1" indent="-533400" eaLnBrk="1" hangingPunct="1"/>
            <a:r>
              <a:rPr lang="en-US" sz="2400" smtClean="0"/>
              <a:t>Angket; digunakan bila responden jumlahnya besar dapat membaca dengan baik, dan dapat mengungkapkan hal-hal yang sifatnya rahasia.</a:t>
            </a:r>
          </a:p>
          <a:p>
            <a:pPr marL="990600" lvl="1" indent="-533400" eaLnBrk="1" hangingPunct="1"/>
            <a:r>
              <a:rPr lang="en-US" sz="2400" smtClean="0"/>
              <a:t>Observasi; digunakan bila obyek penelitian bersifat perilaku manusia, proses kerja, gejala alam, responden kecil.</a:t>
            </a:r>
          </a:p>
          <a:p>
            <a:pPr marL="990600" lvl="1" indent="-533400" eaLnBrk="1" hangingPunct="1"/>
            <a:r>
              <a:rPr lang="en-US" sz="2400" smtClean="0"/>
              <a:t>Wawancara; digunakan bila ingin mengetahui hal-hal dari responden secara lebih mendalam serta jumlah responden sedikit.</a:t>
            </a:r>
          </a:p>
          <a:p>
            <a:pPr marL="990600" lvl="1" indent="-533400" eaLnBrk="1" hangingPunct="1"/>
            <a:r>
              <a:rPr lang="en-US" sz="2400" smtClean="0"/>
              <a:t>Gabungan ketiganya digunakan bila ingin mendapatkan data yang lengkap, akuran dan konsisten.</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rtlCol="0">
            <a:normAutofit fontScale="90000"/>
          </a:bodyPr>
          <a:lstStyle/>
          <a:p>
            <a:pPr eaLnBrk="1" fontAlgn="auto" hangingPunct="1">
              <a:spcAft>
                <a:spcPts val="0"/>
              </a:spcAft>
              <a:defRPr/>
            </a:pPr>
            <a:r>
              <a:rPr lang="en-US" b="1" dirty="0" smtClean="0"/>
              <a:t/>
            </a:r>
            <a:br>
              <a:rPr lang="en-US" b="1" dirty="0" smtClean="0"/>
            </a:br>
            <a:r>
              <a:rPr lang="en-US" b="1" dirty="0" err="1" smtClean="0"/>
              <a:t>Uji</a:t>
            </a:r>
            <a:r>
              <a:rPr lang="en-US" b="1" dirty="0" smtClean="0"/>
              <a:t> </a:t>
            </a:r>
            <a:r>
              <a:rPr lang="en-US" b="1" dirty="0" err="1" smtClean="0"/>
              <a:t>Validitas</a:t>
            </a:r>
            <a:r>
              <a:rPr lang="en-US" b="1" dirty="0" smtClean="0"/>
              <a:t> &amp; </a:t>
            </a:r>
            <a:br>
              <a:rPr lang="en-US" b="1" dirty="0" smtClean="0"/>
            </a:br>
            <a:r>
              <a:rPr lang="en-US" b="1" dirty="0" err="1" smtClean="0"/>
              <a:t>Reliabilitas</a:t>
            </a:r>
            <a:r>
              <a:rPr lang="en-US" b="1" dirty="0" smtClean="0"/>
              <a:t> </a:t>
            </a:r>
            <a:r>
              <a:rPr lang="en-US" b="1" dirty="0" err="1" smtClean="0"/>
              <a:t>butir</a:t>
            </a:r>
            <a:r>
              <a:rPr lang="en-US" b="1" dirty="0" smtClean="0"/>
              <a:t> </a:t>
            </a:r>
            <a:r>
              <a:rPr lang="en-US" b="1" dirty="0" err="1" smtClean="0"/>
              <a:t>kuesioner</a:t>
            </a:r>
            <a:r>
              <a:rPr lang="en-US" b="1" dirty="0" smtClean="0"/>
              <a:t/>
            </a:r>
            <a:br>
              <a:rPr lang="en-US" b="1" dirty="0" smtClean="0"/>
            </a:br>
            <a:endParaRPr lang="en-US" dirty="0"/>
          </a:p>
        </p:txBody>
      </p:sp>
      <p:sp>
        <p:nvSpPr>
          <p:cNvPr id="3" name="Content Placeholder 2"/>
          <p:cNvSpPr>
            <a:spLocks noGrp="1"/>
          </p:cNvSpPr>
          <p:nvPr>
            <p:ph idx="1"/>
          </p:nvPr>
        </p:nvSpPr>
        <p:spPr/>
        <p:txBody>
          <a:bodyPr rtlCol="0">
            <a:normAutofit/>
          </a:bodyPr>
          <a:lstStyle/>
          <a:p>
            <a:pPr marL="514350" indent="-514350" eaLnBrk="1" fontAlgn="auto" hangingPunct="1">
              <a:spcAft>
                <a:spcPts val="0"/>
              </a:spcAft>
              <a:buFont typeface="Arial" pitchFamily="34" charset="0"/>
              <a:buAutoNum type="arabicPeriod"/>
              <a:defRPr/>
            </a:pPr>
            <a:endParaRPr lang="en-US" b="1" dirty="0" smtClean="0"/>
          </a:p>
          <a:p>
            <a:pPr eaLnBrk="1" fontAlgn="auto" hangingPunct="1">
              <a:spcAft>
                <a:spcPts val="0"/>
              </a:spcAft>
              <a:buFont typeface="Arial" pitchFamily="34" charset="0"/>
              <a:buChar char="•"/>
              <a:defRPr/>
            </a:pPr>
            <a:r>
              <a:rPr lang="en-US" dirty="0" err="1" smtClean="0"/>
              <a:t>Jelaskan</a:t>
            </a:r>
            <a:r>
              <a:rPr lang="en-US" dirty="0" smtClean="0"/>
              <a:t> </a:t>
            </a:r>
            <a:r>
              <a:rPr lang="en-US" dirty="0" err="1" smtClean="0"/>
              <a:t>tentang</a:t>
            </a:r>
            <a:r>
              <a:rPr lang="en-US" dirty="0" smtClean="0"/>
              <a:t> </a:t>
            </a:r>
            <a:r>
              <a:rPr lang="en-US" dirty="0" err="1" smtClean="0"/>
              <a:t>uji</a:t>
            </a:r>
            <a:r>
              <a:rPr lang="en-US" dirty="0" smtClean="0"/>
              <a:t> </a:t>
            </a:r>
            <a:r>
              <a:rPr lang="en-US" dirty="0" err="1" smtClean="0"/>
              <a:t>validitas</a:t>
            </a:r>
            <a:r>
              <a:rPr lang="en-US" dirty="0" smtClean="0"/>
              <a:t> </a:t>
            </a:r>
            <a:r>
              <a:rPr lang="en-US" dirty="0" err="1" smtClean="0"/>
              <a:t>dan</a:t>
            </a:r>
            <a:r>
              <a:rPr lang="en-US" dirty="0" smtClean="0"/>
              <a:t> </a:t>
            </a:r>
            <a:r>
              <a:rPr lang="en-US" dirty="0" err="1" smtClean="0"/>
              <a:t>reliabilitas</a:t>
            </a:r>
            <a:r>
              <a:rPr lang="en-US" dirty="0" smtClean="0"/>
              <a:t> </a:t>
            </a:r>
            <a:r>
              <a:rPr lang="en-US" dirty="0" err="1" smtClean="0"/>
              <a:t>serta</a:t>
            </a:r>
            <a:r>
              <a:rPr lang="en-US" dirty="0" smtClean="0"/>
              <a:t> </a:t>
            </a:r>
            <a:r>
              <a:rPr lang="en-US" dirty="0" err="1" smtClean="0"/>
              <a:t>rumus</a:t>
            </a:r>
            <a:r>
              <a:rPr lang="en-US" dirty="0" smtClean="0"/>
              <a:t> yang </a:t>
            </a:r>
            <a:r>
              <a:rPr lang="en-US" dirty="0" err="1" smtClean="0"/>
              <a:t>dipakai</a:t>
            </a:r>
            <a:endParaRPr lang="en-US" dirty="0" smtClean="0"/>
          </a:p>
          <a:p>
            <a:pPr eaLnBrk="1" fontAlgn="auto" hangingPunct="1">
              <a:spcAft>
                <a:spcPts val="0"/>
              </a:spcAft>
              <a:buFont typeface="Arial" pitchFamily="34" charset="0"/>
              <a:buChar char="•"/>
              <a:defRPr/>
            </a:pPr>
            <a:r>
              <a:rPr lang="en-US" dirty="0" err="1" smtClean="0"/>
              <a:t>Jangan</a:t>
            </a:r>
            <a:r>
              <a:rPr lang="en-US" dirty="0" smtClean="0"/>
              <a:t> </a:t>
            </a:r>
            <a:r>
              <a:rPr lang="en-US" dirty="0" err="1" smtClean="0"/>
              <a:t>lupa</a:t>
            </a:r>
            <a:r>
              <a:rPr lang="en-US" dirty="0" smtClean="0"/>
              <a:t> </a:t>
            </a:r>
            <a:r>
              <a:rPr lang="en-US" dirty="0" err="1" smtClean="0"/>
              <a:t>cantumkan</a:t>
            </a:r>
            <a:r>
              <a:rPr lang="en-US" dirty="0" smtClean="0"/>
              <a:t> </a:t>
            </a:r>
            <a:r>
              <a:rPr lang="en-US" dirty="0" err="1" smtClean="0"/>
              <a:t>sumber</a:t>
            </a:r>
            <a:r>
              <a:rPr lang="en-US" dirty="0" smtClean="0"/>
              <a:t> </a:t>
            </a:r>
            <a:r>
              <a:rPr lang="en-US" dirty="0" err="1" smtClean="0"/>
              <a:t>referensi</a:t>
            </a:r>
            <a:endParaRPr lang="en-US" dirty="0" smtClean="0"/>
          </a:p>
          <a:p>
            <a:pPr eaLnBrk="1" fontAlgn="auto" hangingPunct="1">
              <a:spcAft>
                <a:spcPts val="0"/>
              </a:spcAft>
              <a:buFont typeface="Arial" pitchFamily="34" charset="0"/>
              <a:buChar char="•"/>
              <a:defRPr/>
            </a:pP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457200" y="457200"/>
            <a:ext cx="8229600" cy="630238"/>
          </a:xfrm>
        </p:spPr>
        <p:txBody>
          <a:bodyPr>
            <a:normAutofit fontScale="90000"/>
          </a:bodyPr>
          <a:lstStyle/>
          <a:p>
            <a:pPr eaLnBrk="1" hangingPunct="1"/>
            <a:r>
              <a:rPr lang="id-ID" sz="3600" b="1" smtClean="0">
                <a:solidFill>
                  <a:srgbClr val="FF0000"/>
                </a:solidFill>
              </a:rPr>
              <a:t>1. VALIDITAS</a:t>
            </a:r>
            <a:r>
              <a:rPr lang="en-US" sz="3200" smtClean="0">
                <a:solidFill>
                  <a:srgbClr val="FF0000"/>
                </a:solidFill>
              </a:rPr>
              <a:t/>
            </a:r>
            <a:br>
              <a:rPr lang="en-US" sz="3200" smtClean="0">
                <a:solidFill>
                  <a:srgbClr val="FF0000"/>
                </a:solidFill>
              </a:rPr>
            </a:br>
            <a:endParaRPr lang="en-US" sz="3200" smtClean="0">
              <a:solidFill>
                <a:srgbClr val="FF0000"/>
              </a:solidFill>
            </a:endParaRPr>
          </a:p>
        </p:txBody>
      </p:sp>
      <p:sp>
        <p:nvSpPr>
          <p:cNvPr id="108547" name="Rectangle 3"/>
          <p:cNvSpPr>
            <a:spLocks noGrp="1" noChangeArrowheads="1"/>
          </p:cNvSpPr>
          <p:nvPr>
            <p:ph type="body" idx="1"/>
          </p:nvPr>
        </p:nvSpPr>
        <p:spPr>
          <a:xfrm>
            <a:off x="685800" y="1143000"/>
            <a:ext cx="7772400" cy="5486400"/>
          </a:xfrm>
        </p:spPr>
        <p:txBody>
          <a:bodyPr rtlCol="0">
            <a:normAutofit fontScale="92500" lnSpcReduction="10000"/>
          </a:bodyPr>
          <a:lstStyle/>
          <a:p>
            <a:pPr marL="609600" indent="-609600" eaLnBrk="1" fontAlgn="auto" hangingPunct="1">
              <a:lnSpc>
                <a:spcPct val="80000"/>
              </a:lnSpc>
              <a:spcAft>
                <a:spcPts val="0"/>
              </a:spcAft>
              <a:buFont typeface="Wingdings" pitchFamily="2" charset="2"/>
              <a:buNone/>
              <a:defRPr/>
            </a:pPr>
            <a:r>
              <a:rPr lang="id-ID" sz="1400" dirty="0" smtClean="0"/>
              <a:t>	</a:t>
            </a:r>
            <a:r>
              <a:rPr lang="id-ID" sz="3600" dirty="0" smtClean="0"/>
              <a:t>Menunjukkan sejauhmana suatu alat (instrum</a:t>
            </a:r>
            <a:r>
              <a:rPr lang="en-US" sz="3600" dirty="0" smtClean="0"/>
              <a:t>e</a:t>
            </a:r>
            <a:r>
              <a:rPr lang="id-ID" sz="3600" dirty="0" smtClean="0"/>
              <a:t>n) mengukur apa yang seharusnya diukur (Ghiselli, 1981). Sementara itu Azwar (2000) mengartikan validitas sebagai sejauhmana ketepatan dan kecermatan suatu alat ukur dalam melakukan fungsi ukurnya. Isaac dan Michael (1981) menjelaskan bahwa informasi validitas menunjukkan tingkat dari kemampuan test untuk mencapai sasarannya. Dengan demikian validitas mengukur </a:t>
            </a:r>
            <a:r>
              <a:rPr lang="id-ID" sz="3600" b="1" i="1" dirty="0" smtClean="0"/>
              <a:t>ketepatan (akurasi).</a:t>
            </a:r>
          </a:p>
          <a:p>
            <a:pPr marL="609600" indent="-609600" eaLnBrk="1" fontAlgn="auto" hangingPunct="1">
              <a:lnSpc>
                <a:spcPct val="80000"/>
              </a:lnSpc>
              <a:spcAft>
                <a:spcPts val="0"/>
              </a:spcAft>
              <a:buFont typeface="Wingdings" pitchFamily="2" charset="2"/>
              <a:buNone/>
              <a:defRPr/>
            </a:pPr>
            <a:endParaRPr lang="id-ID" sz="1800" b="1" i="1" dirty="0" smtClean="0"/>
          </a:p>
          <a:p>
            <a:pPr marL="609600" indent="-609600" eaLnBrk="1" fontAlgn="auto" hangingPunct="1">
              <a:lnSpc>
                <a:spcPct val="80000"/>
              </a:lnSpc>
              <a:spcAft>
                <a:spcPts val="0"/>
              </a:spcAft>
              <a:buFont typeface="Wingdings" pitchFamily="2" charset="2"/>
              <a:buNone/>
              <a:defRPr/>
            </a:pPr>
            <a:endParaRPr lang="id-ID" sz="1800" dirty="0" smtClean="0"/>
          </a:p>
          <a:p>
            <a:pPr marL="609600" indent="-609600" eaLnBrk="1" fontAlgn="auto" hangingPunct="1">
              <a:lnSpc>
                <a:spcPct val="80000"/>
              </a:lnSpc>
              <a:spcAft>
                <a:spcPts val="0"/>
              </a:spcAft>
              <a:buFont typeface="Wingdings" pitchFamily="2" charset="2"/>
              <a:buNone/>
              <a:defRPr/>
            </a:pPr>
            <a:r>
              <a:rPr lang="id-ID" sz="1400" dirty="0" smtClean="0"/>
              <a:t> </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pPr eaLnBrk="1" hangingPunct="1"/>
            <a:r>
              <a:rPr lang="id-ID" b="1" smtClean="0">
                <a:solidFill>
                  <a:srgbClr val="FF0000"/>
                </a:solidFill>
              </a:rPr>
              <a:t>2. RELIABILITAS</a:t>
            </a:r>
            <a:endParaRPr lang="en-US" smtClean="0">
              <a:solidFill>
                <a:srgbClr val="FF0000"/>
              </a:solidFill>
            </a:endParaRPr>
          </a:p>
        </p:txBody>
      </p:sp>
      <p:sp>
        <p:nvSpPr>
          <p:cNvPr id="3" name="Content Placeholder 2"/>
          <p:cNvSpPr>
            <a:spLocks noGrp="1"/>
          </p:cNvSpPr>
          <p:nvPr>
            <p:ph idx="1"/>
          </p:nvPr>
        </p:nvSpPr>
        <p:spPr/>
        <p:txBody>
          <a:bodyPr rtlCol="0">
            <a:normAutofit fontScale="92500" lnSpcReduction="20000"/>
          </a:bodyPr>
          <a:lstStyle/>
          <a:p>
            <a:pPr marL="609600" indent="-609600" eaLnBrk="1" fontAlgn="auto" hangingPunct="1">
              <a:lnSpc>
                <a:spcPct val="80000"/>
              </a:lnSpc>
              <a:spcAft>
                <a:spcPts val="0"/>
              </a:spcAft>
              <a:buFont typeface="Arial" pitchFamily="34" charset="0"/>
              <a:buNone/>
              <a:defRPr/>
            </a:pPr>
            <a:r>
              <a:rPr lang="id-ID" sz="2400" dirty="0" smtClean="0"/>
              <a:t>	</a:t>
            </a:r>
            <a:r>
              <a:rPr lang="id-ID" dirty="0" smtClean="0"/>
              <a:t>Seberapa besar variasi tidak sistematik dari penjelasan kuantitatif dari karakteristik individu jika individu yang sama diukur berkali kali (Ghiseli, 1981). Ukuran yang menunjukkan stabilitas dan konsistensi suatu instrumen yang mengukur suatu konsep dan berguna untuk mengukur </a:t>
            </a:r>
            <a:r>
              <a:rPr lang="id-ID" i="1" dirty="0" smtClean="0"/>
              <a:t>kebaikan</a:t>
            </a:r>
            <a:r>
              <a:rPr lang="id-ID" dirty="0" smtClean="0"/>
              <a:t> (</a:t>
            </a:r>
            <a:r>
              <a:rPr lang="id-ID" i="1" dirty="0" smtClean="0"/>
              <a:t>goodness)</a:t>
            </a:r>
            <a:r>
              <a:rPr lang="id-ID" dirty="0" smtClean="0"/>
              <a:t> dari suatu pengukur (Sekaran, 2003).	</a:t>
            </a:r>
          </a:p>
          <a:p>
            <a:pPr marL="609600" indent="-609600" eaLnBrk="1" fontAlgn="auto" hangingPunct="1">
              <a:lnSpc>
                <a:spcPct val="80000"/>
              </a:lnSpc>
              <a:spcAft>
                <a:spcPts val="0"/>
              </a:spcAft>
              <a:buFont typeface="Arial" pitchFamily="34" charset="0"/>
              <a:buNone/>
              <a:defRPr/>
            </a:pPr>
            <a:r>
              <a:rPr lang="id-ID" dirty="0" smtClean="0"/>
              <a:t>		Dengan demikian  reliabilitas pada dasarnya adalah </a:t>
            </a:r>
            <a:r>
              <a:rPr lang="id-ID" b="1" dirty="0" smtClean="0"/>
              <a:t> </a:t>
            </a:r>
            <a:r>
              <a:rPr lang="id-ID" dirty="0" smtClean="0"/>
              <a:t>sejauh mana hasil suatu pengukuran dapat dipercaya. Kepercayaan itu dalam bentuk keandalan instrumen yaitu </a:t>
            </a:r>
            <a:r>
              <a:rPr lang="id-ID" b="1" i="1" dirty="0" smtClean="0"/>
              <a:t>konsistensi</a:t>
            </a:r>
            <a:r>
              <a:rPr lang="id-ID" dirty="0" smtClean="0"/>
              <a:t> hasil dari waktu kewaktu jika suatu instrumen digunakan pada subjek.</a:t>
            </a:r>
          </a:p>
          <a:p>
            <a:pPr eaLnBrk="1" fontAlgn="auto" hangingPunct="1">
              <a:spcAft>
                <a:spcPts val="0"/>
              </a:spcAft>
              <a:buFont typeface="Arial" pitchFamily="34" charset="0"/>
              <a:buChar char="•"/>
              <a:defRPr/>
            </a:pP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32657"/>
            <a:ext cx="7772400" cy="1296143"/>
          </a:xfrm>
        </p:spPr>
        <p:txBody>
          <a:bodyPr>
            <a:normAutofit/>
          </a:bodyPr>
          <a:lstStyle/>
          <a:p>
            <a:r>
              <a:rPr lang="id-ID" dirty="0" smtClean="0">
                <a:solidFill>
                  <a:schemeClr val="tx1"/>
                </a:solidFill>
              </a:rPr>
              <a:t>Mahasiswa mampu:</a:t>
            </a:r>
            <a:endParaRPr lang="id-ID" dirty="0"/>
          </a:p>
        </p:txBody>
      </p:sp>
      <p:sp>
        <p:nvSpPr>
          <p:cNvPr id="3" name="Subtitle 2"/>
          <p:cNvSpPr>
            <a:spLocks noGrp="1"/>
          </p:cNvSpPr>
          <p:nvPr>
            <p:ph type="subTitle" idx="1"/>
          </p:nvPr>
        </p:nvSpPr>
        <p:spPr>
          <a:xfrm>
            <a:off x="1371600" y="1844824"/>
            <a:ext cx="6400800" cy="3793976"/>
          </a:xfrm>
        </p:spPr>
        <p:txBody>
          <a:bodyPr>
            <a:normAutofit/>
          </a:bodyPr>
          <a:lstStyle/>
          <a:p>
            <a:pPr algn="l"/>
            <a:r>
              <a:rPr lang="id-ID" dirty="0" smtClean="0">
                <a:solidFill>
                  <a:schemeClr val="tx1"/>
                </a:solidFill>
              </a:rPr>
              <a:t>1</a:t>
            </a:r>
            <a:r>
              <a:rPr lang="id-ID" dirty="0">
                <a:solidFill>
                  <a:schemeClr val="tx1"/>
                </a:solidFill>
              </a:rPr>
              <a:t>.  Mengenal skala pengukuran </a:t>
            </a:r>
          </a:p>
          <a:p>
            <a:pPr algn="l"/>
            <a:r>
              <a:rPr lang="id-ID" dirty="0">
                <a:solidFill>
                  <a:schemeClr val="tx1"/>
                </a:solidFill>
              </a:rPr>
              <a:t>2.  Menjelaskan teknik pengumpulan data penelitian kuantitatif </a:t>
            </a:r>
          </a:p>
          <a:p>
            <a:pPr algn="l"/>
            <a:r>
              <a:rPr lang="id-ID" dirty="0">
                <a:solidFill>
                  <a:schemeClr val="tx1"/>
                </a:solidFill>
              </a:rPr>
              <a:t>3.  Membuat intrumen penelitian</a:t>
            </a:r>
          </a:p>
          <a:p>
            <a:pPr algn="l"/>
            <a:r>
              <a:rPr lang="id-ID" dirty="0">
                <a:solidFill>
                  <a:schemeClr val="tx1"/>
                </a:solidFill>
              </a:rPr>
              <a:t>4.  Melakukan Uji validitas</a:t>
            </a:r>
          </a:p>
          <a:p>
            <a:pPr algn="l"/>
            <a:r>
              <a:rPr lang="id-ID" dirty="0">
                <a:solidFill>
                  <a:schemeClr val="tx1"/>
                </a:solidFill>
              </a:rPr>
              <a:t>5.  Melakukan reliabilitas</a:t>
            </a:r>
          </a:p>
          <a:p>
            <a:pPr algn="l"/>
            <a:endParaRPr lang="id-ID"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n-US" smtClean="0"/>
              <a:t>Skala Pengukuran</a:t>
            </a:r>
          </a:p>
        </p:txBody>
      </p:sp>
      <p:sp>
        <p:nvSpPr>
          <p:cNvPr id="5123" name="Rectangle 3"/>
          <p:cNvSpPr>
            <a:spLocks noGrp="1" noChangeArrowheads="1"/>
          </p:cNvSpPr>
          <p:nvPr>
            <p:ph type="body" idx="1"/>
          </p:nvPr>
        </p:nvSpPr>
        <p:spPr/>
        <p:txBody>
          <a:bodyPr/>
          <a:lstStyle/>
          <a:p>
            <a:pPr eaLnBrk="1" hangingPunct="1"/>
            <a:r>
              <a:rPr lang="sv-SE" smtClean="0">
                <a:solidFill>
                  <a:srgbClr val="000000"/>
                </a:solidFill>
                <a:cs typeface="Arial" charset="0"/>
              </a:rPr>
              <a:t>Ada empat tipe skala pengukuran dalam penelitian, yaitu nominal, ordinal, interval dan ratio. </a:t>
            </a:r>
            <a:endParaRPr lang="en-US" smtClean="0">
              <a:latin typeface="Courier New" pitchFamily="49" charset="0"/>
              <a:cs typeface="Courier New" pitchFamily="49" charset="0"/>
            </a:endParaRPr>
          </a:p>
          <a:p>
            <a:pPr eaLnBrk="1" hangingPunct="1">
              <a:buFont typeface="Wingdings" pitchFamily="2" charset="2"/>
              <a:buNone/>
            </a:pPr>
            <a:endParaRPr lang="en-US"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457200" y="274638"/>
            <a:ext cx="8229600" cy="778098"/>
          </a:xfrm>
        </p:spPr>
        <p:txBody>
          <a:bodyPr>
            <a:normAutofit fontScale="90000"/>
          </a:bodyPr>
          <a:lstStyle/>
          <a:p>
            <a:pPr eaLnBrk="1" hangingPunct="1">
              <a:defRPr/>
            </a:pPr>
            <a:r>
              <a:rPr lang="sv-SE" sz="5300" dirty="0" smtClean="0">
                <a:solidFill>
                  <a:srgbClr val="000000"/>
                </a:solidFill>
                <a:effectLst>
                  <a:outerShdw blurRad="38100" dist="38100" dir="2700000" algn="tl">
                    <a:srgbClr val="C0C0C0"/>
                  </a:outerShdw>
                </a:effectLst>
                <a:cs typeface="Times New Roman" pitchFamily="18" charset="0"/>
              </a:rPr>
              <a:t>Nominal</a:t>
            </a:r>
            <a:r>
              <a:rPr lang="en-US" sz="8000" dirty="0" smtClean="0">
                <a:effectLst>
                  <a:outerShdw blurRad="38100" dist="38100" dir="2700000" algn="tl">
                    <a:srgbClr val="C0C0C0"/>
                  </a:outerShdw>
                </a:effectLst>
              </a:rPr>
              <a:t> </a:t>
            </a:r>
          </a:p>
        </p:txBody>
      </p:sp>
      <p:sp>
        <p:nvSpPr>
          <p:cNvPr id="6147" name="Rectangle 3"/>
          <p:cNvSpPr>
            <a:spLocks noGrp="1" noChangeArrowheads="1"/>
          </p:cNvSpPr>
          <p:nvPr>
            <p:ph type="body" idx="1"/>
          </p:nvPr>
        </p:nvSpPr>
        <p:spPr>
          <a:xfrm>
            <a:off x="809625" y="1268760"/>
            <a:ext cx="7958138" cy="5040560"/>
          </a:xfrm>
        </p:spPr>
        <p:txBody>
          <a:bodyPr>
            <a:normAutofit/>
          </a:bodyPr>
          <a:lstStyle/>
          <a:p>
            <a:pPr eaLnBrk="1" hangingPunct="1">
              <a:lnSpc>
                <a:spcPct val="90000"/>
              </a:lnSpc>
            </a:pPr>
            <a:r>
              <a:rPr lang="sv-SE" sz="2400" b="1" dirty="0" smtClean="0">
                <a:solidFill>
                  <a:srgbClr val="000000"/>
                </a:solidFill>
                <a:cs typeface="Arial" charset="0"/>
              </a:rPr>
              <a:t>Skala pengukuran nominal digunakan untuk mengklasifikasikan obyek, individual atau kelompok; sebagai contoh mengklasifikasi jenis kelamin, agama, pekerjaan, dan area geografis. </a:t>
            </a:r>
          </a:p>
          <a:p>
            <a:pPr eaLnBrk="1" hangingPunct="1">
              <a:lnSpc>
                <a:spcPct val="90000"/>
              </a:lnSpc>
            </a:pPr>
            <a:endParaRPr lang="sv-SE" sz="1000" b="1" dirty="0" smtClean="0">
              <a:solidFill>
                <a:srgbClr val="000000"/>
              </a:solidFill>
              <a:cs typeface="Arial" charset="0"/>
            </a:endParaRPr>
          </a:p>
          <a:p>
            <a:pPr eaLnBrk="1" hangingPunct="1">
              <a:lnSpc>
                <a:spcPct val="90000"/>
              </a:lnSpc>
            </a:pPr>
            <a:r>
              <a:rPr lang="sv-SE" sz="2400" b="1" dirty="0" smtClean="0">
                <a:solidFill>
                  <a:srgbClr val="000000"/>
                </a:solidFill>
                <a:cs typeface="Arial" charset="0"/>
              </a:rPr>
              <a:t>Dalam mengidentifikasi hal-hal di atas digunakan angka-angka sebagai symbol. Apabila kita menggunakan skala pengukuran nominal, maka statistik non-parametrik digunakan untuk menganalisa datanya.</a:t>
            </a:r>
          </a:p>
          <a:p>
            <a:pPr eaLnBrk="1" hangingPunct="1">
              <a:lnSpc>
                <a:spcPct val="90000"/>
              </a:lnSpc>
              <a:buFont typeface="Wingdings" pitchFamily="2" charset="2"/>
              <a:buNone/>
            </a:pPr>
            <a:r>
              <a:rPr lang="sv-SE" sz="900" b="1" dirty="0" smtClean="0">
                <a:solidFill>
                  <a:srgbClr val="000000"/>
                </a:solidFill>
                <a:cs typeface="Arial" charset="0"/>
              </a:rPr>
              <a:t> </a:t>
            </a:r>
          </a:p>
          <a:p>
            <a:pPr eaLnBrk="1" hangingPunct="1">
              <a:lnSpc>
                <a:spcPct val="90000"/>
              </a:lnSpc>
            </a:pPr>
            <a:r>
              <a:rPr lang="sv-SE" sz="2400" b="1" dirty="0" smtClean="0">
                <a:solidFill>
                  <a:srgbClr val="000000"/>
                </a:solidFill>
                <a:cs typeface="Arial" charset="0"/>
              </a:rPr>
              <a:t>Hasil analisa dipresentasikan dalam bentuk persentase. </a:t>
            </a:r>
          </a:p>
          <a:p>
            <a:pPr eaLnBrk="1" hangingPunct="1">
              <a:lnSpc>
                <a:spcPct val="90000"/>
              </a:lnSpc>
            </a:pPr>
            <a:endParaRPr lang="sv-SE" sz="900" b="1" dirty="0" smtClean="0">
              <a:solidFill>
                <a:srgbClr val="000000"/>
              </a:solidFill>
              <a:cs typeface="Arial" charset="0"/>
            </a:endParaRPr>
          </a:p>
          <a:p>
            <a:pPr eaLnBrk="1" hangingPunct="1">
              <a:lnSpc>
                <a:spcPct val="90000"/>
              </a:lnSpc>
            </a:pPr>
            <a:r>
              <a:rPr lang="sv-SE" sz="2400" b="1" dirty="0" smtClean="0">
                <a:solidFill>
                  <a:srgbClr val="000000"/>
                </a:solidFill>
                <a:cs typeface="Arial" charset="0"/>
              </a:rPr>
              <a:t>Sebagai contoh kita mengklasifikasi variable jenis kelamin menjadi sebagai berikut: laki-laki kita beri simbol angka 1 dan wanita angka 2. </a:t>
            </a:r>
            <a:endParaRPr lang="en-US" sz="2400" b="1" dirty="0"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normAutofit/>
          </a:bodyPr>
          <a:lstStyle/>
          <a:p>
            <a:pPr eaLnBrk="1" hangingPunct="1">
              <a:defRPr/>
            </a:pPr>
            <a:r>
              <a:rPr lang="sv-SE" sz="4800" dirty="0" smtClean="0">
                <a:solidFill>
                  <a:srgbClr val="000000"/>
                </a:solidFill>
                <a:effectLst>
                  <a:outerShdw blurRad="38100" dist="38100" dir="2700000" algn="tl">
                    <a:srgbClr val="C0C0C0"/>
                  </a:outerShdw>
                </a:effectLst>
                <a:cs typeface="Times New Roman" pitchFamily="18" charset="0"/>
              </a:rPr>
              <a:t>Ordinal</a:t>
            </a:r>
            <a:r>
              <a:rPr lang="en-US" sz="4800" dirty="0" smtClean="0">
                <a:effectLst>
                  <a:outerShdw blurRad="38100" dist="38100" dir="2700000" algn="tl">
                    <a:srgbClr val="C0C0C0"/>
                  </a:outerShdw>
                </a:effectLst>
              </a:rPr>
              <a:t> </a:t>
            </a:r>
          </a:p>
        </p:txBody>
      </p:sp>
      <p:sp>
        <p:nvSpPr>
          <p:cNvPr id="7171" name="Rectangle 3"/>
          <p:cNvSpPr>
            <a:spLocks noGrp="1" noChangeArrowheads="1"/>
          </p:cNvSpPr>
          <p:nvPr>
            <p:ph type="body" idx="1"/>
          </p:nvPr>
        </p:nvSpPr>
        <p:spPr>
          <a:xfrm>
            <a:off x="809625" y="1412776"/>
            <a:ext cx="7958138" cy="4968551"/>
          </a:xfrm>
        </p:spPr>
        <p:txBody>
          <a:bodyPr>
            <a:normAutofit/>
          </a:bodyPr>
          <a:lstStyle/>
          <a:p>
            <a:pPr eaLnBrk="1" hangingPunct="1">
              <a:lnSpc>
                <a:spcPct val="90000"/>
              </a:lnSpc>
            </a:pPr>
            <a:r>
              <a:rPr lang="sv-SE" sz="2400" dirty="0" smtClean="0">
                <a:solidFill>
                  <a:srgbClr val="000000"/>
                </a:solidFill>
                <a:cs typeface="Arial" charset="0"/>
              </a:rPr>
              <a:t>Skala pengukuran ordinal memberikan informasi tentang jumlah relatif karakteristik berbeda yang dimiliki oleh obyek atau individu tertentu. </a:t>
            </a:r>
          </a:p>
          <a:p>
            <a:pPr eaLnBrk="1" hangingPunct="1">
              <a:lnSpc>
                <a:spcPct val="90000"/>
              </a:lnSpc>
            </a:pPr>
            <a:r>
              <a:rPr lang="sv-SE" sz="2400" dirty="0" smtClean="0">
                <a:solidFill>
                  <a:srgbClr val="000000"/>
                </a:solidFill>
                <a:cs typeface="Arial" charset="0"/>
              </a:rPr>
              <a:t>Tingkat pengukuran ini mempunyai informasi skala nominal ditambah dengan sarana peringkat relatif tertentu yang memberikan informasi apakah suatu obyek memiliki karakteristik yang lebih atau kurang tetapi bukan berapa banyak kekurangan dan kelebihannya. </a:t>
            </a:r>
          </a:p>
          <a:p>
            <a:pPr eaLnBrk="1" hangingPunct="1">
              <a:lnSpc>
                <a:spcPct val="90000"/>
              </a:lnSpc>
            </a:pPr>
            <a:r>
              <a:rPr lang="sv-SE" sz="2400" dirty="0" smtClean="0">
                <a:solidFill>
                  <a:srgbClr val="000000"/>
                </a:solidFill>
                <a:cs typeface="Times New Roman" pitchFamily="18" charset="0"/>
              </a:rPr>
              <a:t>Jawaban pertanyaan berupa peringkat misalnya: sangat tidak setuju, tidak setuju, netral, setuju dan sangat setuju dapat diberi symbol angka 1, 2, 3, 4 dan 5. Angka-angka ini hanya merupakan simbol peringkat,  tidak mengekspresikan jumlah.</a:t>
            </a:r>
            <a:r>
              <a:rPr lang="en-US" sz="2400" dirty="0" smtClean="0">
                <a:latin typeface="Courier New" pitchFamily="49" charset="0"/>
                <a:cs typeface="Courier New" pitchFamily="49" charset="0"/>
              </a:rPr>
              <a:t> </a:t>
            </a:r>
          </a:p>
          <a:p>
            <a:pPr eaLnBrk="1" hangingPunct="1">
              <a:lnSpc>
                <a:spcPct val="90000"/>
              </a:lnSpc>
            </a:pPr>
            <a:endParaRPr lang="en-US" sz="2400" b="1" dirty="0"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457200" y="274638"/>
            <a:ext cx="8229600" cy="778098"/>
          </a:xfrm>
        </p:spPr>
        <p:txBody>
          <a:bodyPr>
            <a:normAutofit fontScale="90000"/>
          </a:bodyPr>
          <a:lstStyle/>
          <a:p>
            <a:pPr eaLnBrk="1" hangingPunct="1">
              <a:defRPr/>
            </a:pPr>
            <a:r>
              <a:rPr lang="en-US" sz="5300" dirty="0" smtClean="0">
                <a:solidFill>
                  <a:srgbClr val="000000"/>
                </a:solidFill>
                <a:effectLst>
                  <a:outerShdw blurRad="38100" dist="38100" dir="2700000" algn="tl">
                    <a:srgbClr val="C0C0C0"/>
                  </a:outerShdw>
                </a:effectLst>
                <a:cs typeface="Times New Roman" pitchFamily="18" charset="0"/>
              </a:rPr>
              <a:t>Interval</a:t>
            </a:r>
            <a:r>
              <a:rPr lang="en-US" sz="8000" dirty="0" smtClean="0">
                <a:effectLst>
                  <a:outerShdw blurRad="38100" dist="38100" dir="2700000" algn="tl">
                    <a:srgbClr val="C0C0C0"/>
                  </a:outerShdw>
                </a:effectLst>
              </a:rPr>
              <a:t> </a:t>
            </a:r>
          </a:p>
        </p:txBody>
      </p:sp>
      <p:sp>
        <p:nvSpPr>
          <p:cNvPr id="8195" name="Rectangle 3"/>
          <p:cNvSpPr>
            <a:spLocks noGrp="1" noChangeArrowheads="1"/>
          </p:cNvSpPr>
          <p:nvPr>
            <p:ph type="body" idx="1"/>
          </p:nvPr>
        </p:nvSpPr>
        <p:spPr>
          <a:xfrm>
            <a:off x="685800" y="1196752"/>
            <a:ext cx="7958138" cy="4742086"/>
          </a:xfrm>
        </p:spPr>
        <p:txBody>
          <a:bodyPr>
            <a:normAutofit fontScale="92500" lnSpcReduction="20000"/>
          </a:bodyPr>
          <a:lstStyle/>
          <a:p>
            <a:pPr eaLnBrk="1" hangingPunct="1">
              <a:lnSpc>
                <a:spcPct val="90000"/>
              </a:lnSpc>
            </a:pPr>
            <a:r>
              <a:rPr lang="sv-SE" sz="2800" dirty="0" smtClean="0">
                <a:solidFill>
                  <a:srgbClr val="000000"/>
                </a:solidFill>
                <a:cs typeface="Arial" charset="0"/>
              </a:rPr>
              <a:t>Skala interval mempunyai karakteristik seperti yang dimiliki oleh skala nominal dan ordinal dengan ditambah karakteristik lain, yaitu berupa adanya interval yang tetap. </a:t>
            </a:r>
          </a:p>
          <a:p>
            <a:pPr eaLnBrk="1" hangingPunct="1">
              <a:lnSpc>
                <a:spcPct val="90000"/>
              </a:lnSpc>
            </a:pPr>
            <a:r>
              <a:rPr lang="sv-SE" sz="2800" dirty="0" smtClean="0">
                <a:solidFill>
                  <a:srgbClr val="000000"/>
                </a:solidFill>
                <a:cs typeface="Arial" charset="0"/>
              </a:rPr>
              <a:t>Dengan demikian peneliti dapat melihat besarnya perbedaan karaktersitik antara satu individu atau obyek dengan lainnya. </a:t>
            </a:r>
          </a:p>
          <a:p>
            <a:pPr eaLnBrk="1" hangingPunct="1">
              <a:lnSpc>
                <a:spcPct val="90000"/>
              </a:lnSpc>
            </a:pPr>
            <a:r>
              <a:rPr lang="sv-SE" sz="2800" dirty="0" smtClean="0">
                <a:solidFill>
                  <a:srgbClr val="000000"/>
                </a:solidFill>
                <a:cs typeface="Arial" charset="0"/>
              </a:rPr>
              <a:t>Skala pengukuran interval benar-benar merupakan angka. </a:t>
            </a:r>
          </a:p>
          <a:p>
            <a:pPr eaLnBrk="1" hangingPunct="1">
              <a:lnSpc>
                <a:spcPct val="90000"/>
              </a:lnSpc>
            </a:pPr>
            <a:r>
              <a:rPr lang="sv-SE" sz="2800" dirty="0" smtClean="0">
                <a:solidFill>
                  <a:srgbClr val="000000"/>
                </a:solidFill>
                <a:cs typeface="Arial" charset="0"/>
              </a:rPr>
              <a:t>Angka-angka yang digunakan dapat dipergunakan dapat dilakukan operasi aritmatika, misalnya dijumlahkan atau dikalikan. Untuk melakukan analisa, skala pengukuran ini menggunakan statistik parametric. </a:t>
            </a:r>
            <a:endParaRPr lang="en-US" sz="2800" dirty="0" smtClean="0">
              <a:latin typeface="Courier New" pitchFamily="49" charset="0"/>
              <a:cs typeface="Courier New" pitchFamily="49" charset="0"/>
            </a:endParaRPr>
          </a:p>
          <a:p>
            <a:pPr eaLnBrk="1" hangingPunct="1">
              <a:lnSpc>
                <a:spcPct val="90000"/>
              </a:lnSpc>
            </a:pPr>
            <a:endParaRPr lang="en-US" sz="2400" b="1" dirty="0"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457200" y="274638"/>
            <a:ext cx="8229600" cy="706090"/>
          </a:xfrm>
        </p:spPr>
        <p:txBody>
          <a:bodyPr>
            <a:normAutofit fontScale="90000"/>
          </a:bodyPr>
          <a:lstStyle/>
          <a:p>
            <a:pPr eaLnBrk="1" hangingPunct="1">
              <a:defRPr/>
            </a:pPr>
            <a:r>
              <a:rPr lang="en-US" sz="5300" dirty="0" smtClean="0">
                <a:solidFill>
                  <a:srgbClr val="000000"/>
                </a:solidFill>
                <a:effectLst>
                  <a:outerShdw blurRad="38100" dist="38100" dir="2700000" algn="tl">
                    <a:srgbClr val="C0C0C0"/>
                  </a:outerShdw>
                </a:effectLst>
                <a:cs typeface="Times New Roman" pitchFamily="18" charset="0"/>
              </a:rPr>
              <a:t>Ratio</a:t>
            </a:r>
            <a:r>
              <a:rPr lang="en-US" sz="8000" dirty="0" smtClean="0">
                <a:effectLst>
                  <a:outerShdw blurRad="38100" dist="38100" dir="2700000" algn="tl">
                    <a:srgbClr val="C0C0C0"/>
                  </a:outerShdw>
                </a:effectLst>
              </a:rPr>
              <a:t> </a:t>
            </a:r>
          </a:p>
        </p:txBody>
      </p:sp>
      <p:sp>
        <p:nvSpPr>
          <p:cNvPr id="9219" name="Rectangle 3"/>
          <p:cNvSpPr>
            <a:spLocks noGrp="1" noChangeArrowheads="1"/>
          </p:cNvSpPr>
          <p:nvPr>
            <p:ph type="body" idx="1"/>
          </p:nvPr>
        </p:nvSpPr>
        <p:spPr/>
        <p:txBody>
          <a:bodyPr>
            <a:normAutofit fontScale="85000" lnSpcReduction="20000"/>
          </a:bodyPr>
          <a:lstStyle/>
          <a:p>
            <a:pPr eaLnBrk="1" hangingPunct="1">
              <a:lnSpc>
                <a:spcPct val="90000"/>
              </a:lnSpc>
            </a:pPr>
            <a:r>
              <a:rPr lang="sv-SE" sz="3600" dirty="0" smtClean="0">
                <a:solidFill>
                  <a:srgbClr val="000000"/>
                </a:solidFill>
                <a:cs typeface="Arial" charset="0"/>
              </a:rPr>
              <a:t>Skala pengukuran ratio mempunyai semua karakteristik yang dipunyai oleh skala nominal, ordinal dan interval dengan kelebihan skala ini mempunyai nilai 0 (nol) empiris absolut. </a:t>
            </a:r>
          </a:p>
          <a:p>
            <a:pPr eaLnBrk="1" hangingPunct="1">
              <a:lnSpc>
                <a:spcPct val="90000"/>
              </a:lnSpc>
              <a:buFont typeface="Wingdings" pitchFamily="2" charset="2"/>
              <a:buNone/>
            </a:pPr>
            <a:endParaRPr lang="sv-SE" sz="3600" dirty="0" smtClean="0">
              <a:solidFill>
                <a:srgbClr val="000000"/>
              </a:solidFill>
              <a:cs typeface="Arial" charset="0"/>
            </a:endParaRPr>
          </a:p>
          <a:p>
            <a:pPr eaLnBrk="1" hangingPunct="1">
              <a:lnSpc>
                <a:spcPct val="90000"/>
              </a:lnSpc>
            </a:pPr>
            <a:r>
              <a:rPr lang="sv-SE" sz="3600" dirty="0" smtClean="0">
                <a:solidFill>
                  <a:srgbClr val="000000"/>
                </a:solidFill>
                <a:cs typeface="Arial" charset="0"/>
              </a:rPr>
              <a:t>Nilai absolut nol tersebut terjadi pada saat ketidakhadirannya suatu karakteristik yang sedang diukur. </a:t>
            </a:r>
          </a:p>
          <a:p>
            <a:pPr eaLnBrk="1" hangingPunct="1">
              <a:lnSpc>
                <a:spcPct val="90000"/>
              </a:lnSpc>
              <a:buFont typeface="Wingdings" pitchFamily="2" charset="2"/>
              <a:buNone/>
            </a:pPr>
            <a:endParaRPr lang="sv-SE" sz="3600" dirty="0" smtClean="0">
              <a:solidFill>
                <a:srgbClr val="000000"/>
              </a:solidFill>
              <a:cs typeface="Arial" charset="0"/>
            </a:endParaRPr>
          </a:p>
          <a:p>
            <a:pPr eaLnBrk="1" hangingPunct="1">
              <a:lnSpc>
                <a:spcPct val="90000"/>
              </a:lnSpc>
            </a:pPr>
            <a:r>
              <a:rPr lang="sv-SE" sz="3600" dirty="0" smtClean="0">
                <a:solidFill>
                  <a:srgbClr val="000000"/>
                </a:solidFill>
                <a:cs typeface="Arial" charset="0"/>
              </a:rPr>
              <a:t>Pengukuran ratio biasanya dalam bentuk perbandingan antara satu individu atau obyek tertentu dengan lainnya.</a:t>
            </a:r>
            <a:endParaRPr lang="en-US" sz="3600" dirty="0" smtClean="0">
              <a:latin typeface="Courier New" pitchFamily="49" charset="0"/>
              <a:cs typeface="Courier New" pitchFamily="49" charset="0"/>
            </a:endParaRPr>
          </a:p>
          <a:p>
            <a:pPr eaLnBrk="1" hangingPunct="1">
              <a:lnSpc>
                <a:spcPct val="90000"/>
              </a:lnSpc>
            </a:pPr>
            <a:endParaRPr lang="en-US" sz="2400" b="1" dirty="0"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Grp="1" noChangeArrowheads="1"/>
          </p:cNvSpPr>
          <p:nvPr>
            <p:ph type="body" idx="4294967295"/>
          </p:nvPr>
        </p:nvSpPr>
        <p:spPr>
          <a:xfrm>
            <a:off x="0" y="1219200"/>
            <a:ext cx="8229600" cy="4800600"/>
          </a:xfrm>
        </p:spPr>
        <p:txBody>
          <a:bodyPr/>
          <a:lstStyle/>
          <a:p>
            <a:pPr eaLnBrk="1" hangingPunct="1">
              <a:lnSpc>
                <a:spcPct val="80000"/>
              </a:lnSpc>
              <a:buFont typeface="Wingdings" pitchFamily="2" charset="2"/>
              <a:buNone/>
              <a:defRPr/>
            </a:pPr>
            <a:endParaRPr lang="en-US" sz="2000" smtClean="0"/>
          </a:p>
          <a:p>
            <a:pPr eaLnBrk="1" hangingPunct="1">
              <a:lnSpc>
                <a:spcPct val="80000"/>
              </a:lnSpc>
              <a:buFont typeface="Wingdings" pitchFamily="2" charset="2"/>
              <a:buNone/>
              <a:defRPr/>
            </a:pPr>
            <a:endParaRPr lang="en-US" sz="2000" smtClean="0"/>
          </a:p>
        </p:txBody>
      </p:sp>
      <p:sp>
        <p:nvSpPr>
          <p:cNvPr id="16387" name="AutoShape 4"/>
          <p:cNvSpPr>
            <a:spLocks noChangeArrowheads="1"/>
          </p:cNvSpPr>
          <p:nvPr/>
        </p:nvSpPr>
        <p:spPr bwMode="auto">
          <a:xfrm>
            <a:off x="228600" y="1981200"/>
            <a:ext cx="1371600" cy="762000"/>
          </a:xfrm>
          <a:prstGeom prst="roundRect">
            <a:avLst>
              <a:gd name="adj" fmla="val 16667"/>
            </a:avLst>
          </a:prstGeom>
          <a:solidFill>
            <a:schemeClr val="accent1"/>
          </a:solidFill>
          <a:ln w="9525">
            <a:solidFill>
              <a:schemeClr val="tx1"/>
            </a:solidFill>
            <a:round/>
            <a:headEnd/>
            <a:tailEnd/>
          </a:ln>
        </p:spPr>
        <p:txBody>
          <a:bodyPr wrap="none" anchor="ctr"/>
          <a:lstStyle/>
          <a:p>
            <a:pPr algn="ctr"/>
            <a:r>
              <a:rPr lang="en-US" sz="2400" b="1"/>
              <a:t>MACAM</a:t>
            </a:r>
          </a:p>
          <a:p>
            <a:pPr algn="ctr"/>
            <a:r>
              <a:rPr lang="en-US" sz="2400" b="1"/>
              <a:t>DATA</a:t>
            </a:r>
          </a:p>
        </p:txBody>
      </p:sp>
      <p:sp>
        <p:nvSpPr>
          <p:cNvPr id="16388" name="AutoShape 5"/>
          <p:cNvSpPr>
            <a:spLocks noChangeArrowheads="1"/>
          </p:cNvSpPr>
          <p:nvPr/>
        </p:nvSpPr>
        <p:spPr bwMode="auto">
          <a:xfrm>
            <a:off x="1981200" y="457200"/>
            <a:ext cx="2057400" cy="762000"/>
          </a:xfrm>
          <a:prstGeom prst="roundRect">
            <a:avLst>
              <a:gd name="adj" fmla="val 16667"/>
            </a:avLst>
          </a:prstGeom>
          <a:solidFill>
            <a:schemeClr val="accent1"/>
          </a:solidFill>
          <a:ln w="9525">
            <a:solidFill>
              <a:schemeClr val="tx1"/>
            </a:solidFill>
            <a:round/>
            <a:headEnd/>
            <a:tailEnd/>
          </a:ln>
        </p:spPr>
        <p:txBody>
          <a:bodyPr wrap="none" anchor="ctr"/>
          <a:lstStyle/>
          <a:p>
            <a:pPr algn="ctr"/>
            <a:r>
              <a:rPr lang="en-US" sz="2400" b="1"/>
              <a:t>KUALITATIF</a:t>
            </a:r>
          </a:p>
        </p:txBody>
      </p:sp>
      <p:sp>
        <p:nvSpPr>
          <p:cNvPr id="16389" name="AutoShape 6"/>
          <p:cNvSpPr>
            <a:spLocks noChangeArrowheads="1"/>
          </p:cNvSpPr>
          <p:nvPr/>
        </p:nvSpPr>
        <p:spPr bwMode="auto">
          <a:xfrm>
            <a:off x="1981200" y="3352800"/>
            <a:ext cx="2057400" cy="762000"/>
          </a:xfrm>
          <a:prstGeom prst="roundRect">
            <a:avLst>
              <a:gd name="adj" fmla="val 16667"/>
            </a:avLst>
          </a:prstGeom>
          <a:solidFill>
            <a:schemeClr val="accent1"/>
          </a:solidFill>
          <a:ln w="9525">
            <a:solidFill>
              <a:schemeClr val="tx1"/>
            </a:solidFill>
            <a:round/>
            <a:headEnd/>
            <a:tailEnd/>
          </a:ln>
        </p:spPr>
        <p:txBody>
          <a:bodyPr wrap="none" anchor="ctr"/>
          <a:lstStyle/>
          <a:p>
            <a:pPr algn="ctr"/>
            <a:r>
              <a:rPr lang="en-US" sz="2400" b="1"/>
              <a:t>KUANTITATIF</a:t>
            </a:r>
          </a:p>
        </p:txBody>
      </p:sp>
      <p:sp>
        <p:nvSpPr>
          <p:cNvPr id="16390" name="AutoShape 7"/>
          <p:cNvSpPr>
            <a:spLocks noChangeArrowheads="1"/>
          </p:cNvSpPr>
          <p:nvPr/>
        </p:nvSpPr>
        <p:spPr bwMode="auto">
          <a:xfrm>
            <a:off x="4343400" y="1981200"/>
            <a:ext cx="2209800" cy="762000"/>
          </a:xfrm>
          <a:prstGeom prst="roundRect">
            <a:avLst>
              <a:gd name="adj" fmla="val 16667"/>
            </a:avLst>
          </a:prstGeom>
          <a:solidFill>
            <a:schemeClr val="accent1"/>
          </a:solidFill>
          <a:ln w="9525">
            <a:solidFill>
              <a:schemeClr val="tx1"/>
            </a:solidFill>
            <a:round/>
            <a:headEnd/>
            <a:tailEnd/>
          </a:ln>
        </p:spPr>
        <p:txBody>
          <a:bodyPr wrap="none" anchor="ctr"/>
          <a:lstStyle/>
          <a:p>
            <a:pPr algn="ctr"/>
            <a:r>
              <a:rPr lang="en-US" sz="2400" b="1"/>
              <a:t>DISKRIT/</a:t>
            </a:r>
          </a:p>
          <a:p>
            <a:pPr algn="ctr"/>
            <a:r>
              <a:rPr lang="en-US" sz="2400" b="1"/>
              <a:t>NOMINAL</a:t>
            </a:r>
          </a:p>
        </p:txBody>
      </p:sp>
      <p:sp>
        <p:nvSpPr>
          <p:cNvPr id="16391" name="AutoShape 8"/>
          <p:cNvSpPr>
            <a:spLocks noChangeArrowheads="1"/>
          </p:cNvSpPr>
          <p:nvPr/>
        </p:nvSpPr>
        <p:spPr bwMode="auto">
          <a:xfrm>
            <a:off x="4343400" y="4876800"/>
            <a:ext cx="2286000" cy="762000"/>
          </a:xfrm>
          <a:prstGeom prst="roundRect">
            <a:avLst>
              <a:gd name="adj" fmla="val 16667"/>
            </a:avLst>
          </a:prstGeom>
          <a:solidFill>
            <a:schemeClr val="accent1"/>
          </a:solidFill>
          <a:ln w="9525">
            <a:solidFill>
              <a:schemeClr val="tx1"/>
            </a:solidFill>
            <a:round/>
            <a:headEnd/>
            <a:tailEnd/>
          </a:ln>
        </p:spPr>
        <p:txBody>
          <a:bodyPr wrap="none" anchor="ctr"/>
          <a:lstStyle/>
          <a:p>
            <a:pPr algn="ctr"/>
            <a:r>
              <a:rPr lang="en-US" b="1"/>
              <a:t>KONTINUM/</a:t>
            </a:r>
          </a:p>
          <a:p>
            <a:pPr algn="ctr"/>
            <a:r>
              <a:rPr lang="en-US" b="1"/>
              <a:t>HSL PENGUKURAN</a:t>
            </a:r>
          </a:p>
        </p:txBody>
      </p:sp>
      <p:sp>
        <p:nvSpPr>
          <p:cNvPr id="16392" name="AutoShape 9"/>
          <p:cNvSpPr>
            <a:spLocks noChangeArrowheads="1"/>
          </p:cNvSpPr>
          <p:nvPr/>
        </p:nvSpPr>
        <p:spPr bwMode="auto">
          <a:xfrm>
            <a:off x="7239000" y="3657600"/>
            <a:ext cx="1676400" cy="762000"/>
          </a:xfrm>
          <a:prstGeom prst="roundRect">
            <a:avLst>
              <a:gd name="adj" fmla="val 16667"/>
            </a:avLst>
          </a:prstGeom>
          <a:solidFill>
            <a:schemeClr val="accent1"/>
          </a:solidFill>
          <a:ln w="9525">
            <a:solidFill>
              <a:schemeClr val="tx1"/>
            </a:solidFill>
            <a:round/>
            <a:headEnd/>
            <a:tailEnd/>
          </a:ln>
        </p:spPr>
        <p:txBody>
          <a:bodyPr wrap="none" anchor="ctr"/>
          <a:lstStyle/>
          <a:p>
            <a:pPr algn="ctr"/>
            <a:r>
              <a:rPr lang="en-US"/>
              <a:t>ORDINAL</a:t>
            </a:r>
          </a:p>
        </p:txBody>
      </p:sp>
      <p:sp>
        <p:nvSpPr>
          <p:cNvPr id="16393" name="AutoShape 10"/>
          <p:cNvSpPr>
            <a:spLocks noChangeArrowheads="1"/>
          </p:cNvSpPr>
          <p:nvPr/>
        </p:nvSpPr>
        <p:spPr bwMode="auto">
          <a:xfrm>
            <a:off x="7239000" y="4800600"/>
            <a:ext cx="1676400" cy="762000"/>
          </a:xfrm>
          <a:prstGeom prst="roundRect">
            <a:avLst>
              <a:gd name="adj" fmla="val 16667"/>
            </a:avLst>
          </a:prstGeom>
          <a:solidFill>
            <a:schemeClr val="accent1"/>
          </a:solidFill>
          <a:ln w="9525">
            <a:solidFill>
              <a:schemeClr val="tx1"/>
            </a:solidFill>
            <a:round/>
            <a:headEnd/>
            <a:tailEnd/>
          </a:ln>
        </p:spPr>
        <p:txBody>
          <a:bodyPr wrap="none" anchor="ctr"/>
          <a:lstStyle/>
          <a:p>
            <a:pPr algn="ctr"/>
            <a:r>
              <a:rPr lang="en-US"/>
              <a:t>INTERVAL</a:t>
            </a:r>
          </a:p>
        </p:txBody>
      </p:sp>
      <p:sp>
        <p:nvSpPr>
          <p:cNvPr id="16394" name="AutoShape 11"/>
          <p:cNvSpPr>
            <a:spLocks noChangeArrowheads="1"/>
          </p:cNvSpPr>
          <p:nvPr/>
        </p:nvSpPr>
        <p:spPr bwMode="auto">
          <a:xfrm>
            <a:off x="7315200" y="5867400"/>
            <a:ext cx="1600200" cy="762000"/>
          </a:xfrm>
          <a:prstGeom prst="roundRect">
            <a:avLst>
              <a:gd name="adj" fmla="val 16667"/>
            </a:avLst>
          </a:prstGeom>
          <a:solidFill>
            <a:schemeClr val="accent1"/>
          </a:solidFill>
          <a:ln w="9525">
            <a:solidFill>
              <a:schemeClr val="tx1"/>
            </a:solidFill>
            <a:round/>
            <a:headEnd/>
            <a:tailEnd/>
          </a:ln>
        </p:spPr>
        <p:txBody>
          <a:bodyPr wrap="none" anchor="ctr"/>
          <a:lstStyle/>
          <a:p>
            <a:pPr algn="ctr"/>
            <a:r>
              <a:rPr lang="en-US"/>
              <a:t>RATIO</a:t>
            </a:r>
          </a:p>
        </p:txBody>
      </p:sp>
      <p:sp>
        <p:nvSpPr>
          <p:cNvPr id="16395" name="Line 12"/>
          <p:cNvSpPr>
            <a:spLocks noChangeShapeType="1"/>
          </p:cNvSpPr>
          <p:nvPr/>
        </p:nvSpPr>
        <p:spPr bwMode="auto">
          <a:xfrm>
            <a:off x="1752600" y="762000"/>
            <a:ext cx="0" cy="2971800"/>
          </a:xfrm>
          <a:prstGeom prst="line">
            <a:avLst/>
          </a:prstGeom>
          <a:noFill/>
          <a:ln w="9525">
            <a:solidFill>
              <a:schemeClr val="tx1"/>
            </a:solidFill>
            <a:round/>
            <a:headEnd/>
            <a:tailEnd/>
          </a:ln>
        </p:spPr>
        <p:txBody>
          <a:bodyPr/>
          <a:lstStyle/>
          <a:p>
            <a:endParaRPr lang="id-ID"/>
          </a:p>
        </p:txBody>
      </p:sp>
      <p:sp>
        <p:nvSpPr>
          <p:cNvPr id="16396" name="Line 13"/>
          <p:cNvSpPr>
            <a:spLocks noChangeShapeType="1"/>
          </p:cNvSpPr>
          <p:nvPr/>
        </p:nvSpPr>
        <p:spPr bwMode="auto">
          <a:xfrm>
            <a:off x="1600200" y="2362200"/>
            <a:ext cx="152400" cy="0"/>
          </a:xfrm>
          <a:prstGeom prst="line">
            <a:avLst/>
          </a:prstGeom>
          <a:noFill/>
          <a:ln w="9525">
            <a:solidFill>
              <a:schemeClr val="tx1"/>
            </a:solidFill>
            <a:round/>
            <a:headEnd/>
            <a:tailEnd/>
          </a:ln>
        </p:spPr>
        <p:txBody>
          <a:bodyPr/>
          <a:lstStyle/>
          <a:p>
            <a:endParaRPr lang="id-ID"/>
          </a:p>
        </p:txBody>
      </p:sp>
      <p:sp>
        <p:nvSpPr>
          <p:cNvPr id="16397" name="Line 14"/>
          <p:cNvSpPr>
            <a:spLocks noChangeShapeType="1"/>
          </p:cNvSpPr>
          <p:nvPr/>
        </p:nvSpPr>
        <p:spPr bwMode="auto">
          <a:xfrm>
            <a:off x="1752600" y="762000"/>
            <a:ext cx="228600" cy="0"/>
          </a:xfrm>
          <a:prstGeom prst="line">
            <a:avLst/>
          </a:prstGeom>
          <a:noFill/>
          <a:ln w="9525">
            <a:solidFill>
              <a:schemeClr val="tx1"/>
            </a:solidFill>
            <a:round/>
            <a:headEnd/>
            <a:tailEnd/>
          </a:ln>
        </p:spPr>
        <p:txBody>
          <a:bodyPr/>
          <a:lstStyle/>
          <a:p>
            <a:endParaRPr lang="id-ID"/>
          </a:p>
        </p:txBody>
      </p:sp>
      <p:sp>
        <p:nvSpPr>
          <p:cNvPr id="16398" name="Line 15"/>
          <p:cNvSpPr>
            <a:spLocks noChangeShapeType="1"/>
          </p:cNvSpPr>
          <p:nvPr/>
        </p:nvSpPr>
        <p:spPr bwMode="auto">
          <a:xfrm>
            <a:off x="1752600" y="3733800"/>
            <a:ext cx="228600" cy="0"/>
          </a:xfrm>
          <a:prstGeom prst="line">
            <a:avLst/>
          </a:prstGeom>
          <a:noFill/>
          <a:ln w="9525">
            <a:solidFill>
              <a:schemeClr val="tx1"/>
            </a:solidFill>
            <a:round/>
            <a:headEnd/>
            <a:tailEnd/>
          </a:ln>
        </p:spPr>
        <p:txBody>
          <a:bodyPr/>
          <a:lstStyle/>
          <a:p>
            <a:endParaRPr lang="id-ID"/>
          </a:p>
        </p:txBody>
      </p:sp>
      <p:sp>
        <p:nvSpPr>
          <p:cNvPr id="16399" name="Line 16"/>
          <p:cNvSpPr>
            <a:spLocks noChangeShapeType="1"/>
          </p:cNvSpPr>
          <p:nvPr/>
        </p:nvSpPr>
        <p:spPr bwMode="auto">
          <a:xfrm>
            <a:off x="4191000" y="2438400"/>
            <a:ext cx="0" cy="2895600"/>
          </a:xfrm>
          <a:prstGeom prst="line">
            <a:avLst/>
          </a:prstGeom>
          <a:noFill/>
          <a:ln w="9525">
            <a:solidFill>
              <a:schemeClr val="tx1"/>
            </a:solidFill>
            <a:round/>
            <a:headEnd/>
            <a:tailEnd/>
          </a:ln>
        </p:spPr>
        <p:txBody>
          <a:bodyPr/>
          <a:lstStyle/>
          <a:p>
            <a:endParaRPr lang="id-ID"/>
          </a:p>
        </p:txBody>
      </p:sp>
      <p:sp>
        <p:nvSpPr>
          <p:cNvPr id="16400" name="Line 17"/>
          <p:cNvSpPr>
            <a:spLocks noChangeShapeType="1"/>
          </p:cNvSpPr>
          <p:nvPr/>
        </p:nvSpPr>
        <p:spPr bwMode="auto">
          <a:xfrm>
            <a:off x="4038600" y="3733800"/>
            <a:ext cx="152400" cy="0"/>
          </a:xfrm>
          <a:prstGeom prst="line">
            <a:avLst/>
          </a:prstGeom>
          <a:noFill/>
          <a:ln w="9525">
            <a:solidFill>
              <a:schemeClr val="tx1"/>
            </a:solidFill>
            <a:round/>
            <a:headEnd/>
            <a:tailEnd/>
          </a:ln>
        </p:spPr>
        <p:txBody>
          <a:bodyPr/>
          <a:lstStyle/>
          <a:p>
            <a:endParaRPr lang="id-ID"/>
          </a:p>
        </p:txBody>
      </p:sp>
      <p:sp>
        <p:nvSpPr>
          <p:cNvPr id="16401" name="Line 18"/>
          <p:cNvSpPr>
            <a:spLocks noChangeShapeType="1"/>
          </p:cNvSpPr>
          <p:nvPr/>
        </p:nvSpPr>
        <p:spPr bwMode="auto">
          <a:xfrm>
            <a:off x="4191000" y="2438400"/>
            <a:ext cx="152400" cy="0"/>
          </a:xfrm>
          <a:prstGeom prst="line">
            <a:avLst/>
          </a:prstGeom>
          <a:noFill/>
          <a:ln w="9525">
            <a:solidFill>
              <a:schemeClr val="tx1"/>
            </a:solidFill>
            <a:round/>
            <a:headEnd/>
            <a:tailEnd/>
          </a:ln>
        </p:spPr>
        <p:txBody>
          <a:bodyPr/>
          <a:lstStyle/>
          <a:p>
            <a:endParaRPr lang="id-ID"/>
          </a:p>
        </p:txBody>
      </p:sp>
      <p:sp>
        <p:nvSpPr>
          <p:cNvPr id="16402" name="Line 19"/>
          <p:cNvSpPr>
            <a:spLocks noChangeShapeType="1"/>
          </p:cNvSpPr>
          <p:nvPr/>
        </p:nvSpPr>
        <p:spPr bwMode="auto">
          <a:xfrm>
            <a:off x="4191000" y="5334000"/>
            <a:ext cx="152400" cy="0"/>
          </a:xfrm>
          <a:prstGeom prst="line">
            <a:avLst/>
          </a:prstGeom>
          <a:noFill/>
          <a:ln w="9525">
            <a:solidFill>
              <a:schemeClr val="tx1"/>
            </a:solidFill>
            <a:round/>
            <a:headEnd/>
            <a:tailEnd/>
          </a:ln>
        </p:spPr>
        <p:txBody>
          <a:bodyPr/>
          <a:lstStyle/>
          <a:p>
            <a:endParaRPr lang="id-ID"/>
          </a:p>
        </p:txBody>
      </p:sp>
      <p:sp>
        <p:nvSpPr>
          <p:cNvPr id="16403" name="Line 20"/>
          <p:cNvSpPr>
            <a:spLocks noChangeShapeType="1"/>
          </p:cNvSpPr>
          <p:nvPr/>
        </p:nvSpPr>
        <p:spPr bwMode="auto">
          <a:xfrm>
            <a:off x="6858000" y="4038600"/>
            <a:ext cx="0" cy="2286000"/>
          </a:xfrm>
          <a:prstGeom prst="line">
            <a:avLst/>
          </a:prstGeom>
          <a:noFill/>
          <a:ln w="9525">
            <a:solidFill>
              <a:schemeClr val="tx1"/>
            </a:solidFill>
            <a:round/>
            <a:headEnd/>
            <a:tailEnd/>
          </a:ln>
        </p:spPr>
        <p:txBody>
          <a:bodyPr/>
          <a:lstStyle/>
          <a:p>
            <a:endParaRPr lang="id-ID"/>
          </a:p>
        </p:txBody>
      </p:sp>
      <p:sp>
        <p:nvSpPr>
          <p:cNvPr id="16404" name="Line 21"/>
          <p:cNvSpPr>
            <a:spLocks noChangeShapeType="1"/>
          </p:cNvSpPr>
          <p:nvPr/>
        </p:nvSpPr>
        <p:spPr bwMode="auto">
          <a:xfrm>
            <a:off x="6629400" y="5257800"/>
            <a:ext cx="609600" cy="0"/>
          </a:xfrm>
          <a:prstGeom prst="line">
            <a:avLst/>
          </a:prstGeom>
          <a:noFill/>
          <a:ln w="9525">
            <a:solidFill>
              <a:schemeClr val="tx1"/>
            </a:solidFill>
            <a:round/>
            <a:headEnd/>
            <a:tailEnd/>
          </a:ln>
        </p:spPr>
        <p:txBody>
          <a:bodyPr/>
          <a:lstStyle/>
          <a:p>
            <a:endParaRPr lang="id-ID"/>
          </a:p>
        </p:txBody>
      </p:sp>
      <p:sp>
        <p:nvSpPr>
          <p:cNvPr id="16405" name="Line 22"/>
          <p:cNvSpPr>
            <a:spLocks noChangeShapeType="1"/>
          </p:cNvSpPr>
          <p:nvPr/>
        </p:nvSpPr>
        <p:spPr bwMode="auto">
          <a:xfrm>
            <a:off x="6858000" y="4038600"/>
            <a:ext cx="381000" cy="0"/>
          </a:xfrm>
          <a:prstGeom prst="line">
            <a:avLst/>
          </a:prstGeom>
          <a:noFill/>
          <a:ln w="9525">
            <a:solidFill>
              <a:schemeClr val="tx1"/>
            </a:solidFill>
            <a:round/>
            <a:headEnd/>
            <a:tailEnd/>
          </a:ln>
        </p:spPr>
        <p:txBody>
          <a:bodyPr/>
          <a:lstStyle/>
          <a:p>
            <a:endParaRPr lang="id-ID"/>
          </a:p>
        </p:txBody>
      </p:sp>
      <p:sp>
        <p:nvSpPr>
          <p:cNvPr id="16406" name="Line 23"/>
          <p:cNvSpPr>
            <a:spLocks noChangeShapeType="1"/>
          </p:cNvSpPr>
          <p:nvPr/>
        </p:nvSpPr>
        <p:spPr bwMode="auto">
          <a:xfrm>
            <a:off x="6858000" y="6324600"/>
            <a:ext cx="457200" cy="0"/>
          </a:xfrm>
          <a:prstGeom prst="line">
            <a:avLst/>
          </a:prstGeom>
          <a:noFill/>
          <a:ln w="9525">
            <a:solidFill>
              <a:schemeClr val="tx1"/>
            </a:solidFill>
            <a:round/>
            <a:headEnd/>
            <a:tailEnd/>
          </a:ln>
        </p:spPr>
        <p:txBody>
          <a:bodyPr/>
          <a:lstStyle/>
          <a:p>
            <a:endParaRPr lang="id-ID"/>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solidFill>
            <a:schemeClr val="accent2"/>
          </a:solidFill>
        </p:spPr>
        <p:txBody>
          <a:bodyPr/>
          <a:lstStyle/>
          <a:p>
            <a:pPr eaLnBrk="1" hangingPunct="1"/>
            <a:r>
              <a:rPr lang="en-US" sz="4000" smtClean="0"/>
              <a:t>Ragam Metode Pengumpulan Data</a:t>
            </a:r>
          </a:p>
        </p:txBody>
      </p:sp>
      <p:sp>
        <p:nvSpPr>
          <p:cNvPr id="18435" name="Rectangle 3"/>
          <p:cNvSpPr>
            <a:spLocks noGrp="1" noChangeArrowheads="1"/>
          </p:cNvSpPr>
          <p:nvPr>
            <p:ph type="body" idx="1"/>
          </p:nvPr>
        </p:nvSpPr>
        <p:spPr>
          <a:xfrm>
            <a:off x="457200" y="2209800"/>
            <a:ext cx="8229600" cy="4525963"/>
          </a:xfrm>
        </p:spPr>
        <p:txBody>
          <a:bodyPr/>
          <a:lstStyle/>
          <a:p>
            <a:pPr eaLnBrk="1" hangingPunct="1"/>
            <a:r>
              <a:rPr lang="en-US" smtClean="0">
                <a:solidFill>
                  <a:srgbClr val="0000CC"/>
                </a:solidFill>
              </a:rPr>
              <a:t>Metode Angket</a:t>
            </a:r>
          </a:p>
          <a:p>
            <a:pPr eaLnBrk="1" hangingPunct="1"/>
            <a:r>
              <a:rPr lang="en-US" smtClean="0">
                <a:solidFill>
                  <a:srgbClr val="0000CC"/>
                </a:solidFill>
              </a:rPr>
              <a:t>Metode Wawancara</a:t>
            </a:r>
          </a:p>
          <a:p>
            <a:pPr eaLnBrk="1" hangingPunct="1"/>
            <a:r>
              <a:rPr lang="en-US" smtClean="0">
                <a:solidFill>
                  <a:srgbClr val="0000CC"/>
                </a:solidFill>
              </a:rPr>
              <a:t>Metode Observasi</a:t>
            </a:r>
          </a:p>
          <a:p>
            <a:pPr eaLnBrk="1" hangingPunct="1"/>
            <a:r>
              <a:rPr lang="en-US" smtClean="0">
                <a:solidFill>
                  <a:srgbClr val="0000CC"/>
                </a:solidFill>
              </a:rPr>
              <a:t>Metode Dokumenter</a:t>
            </a:r>
          </a:p>
          <a:p>
            <a:pPr eaLnBrk="1" hangingPunct="1"/>
            <a:r>
              <a:rPr lang="en-US" smtClean="0">
                <a:solidFill>
                  <a:srgbClr val="0000CC"/>
                </a:solidFill>
              </a:rPr>
              <a:t>Metode Eksperimental</a:t>
            </a:r>
          </a:p>
          <a:p>
            <a:pPr eaLnBrk="1" hangingPunct="1"/>
            <a:r>
              <a:rPr lang="en-US" smtClean="0">
                <a:solidFill>
                  <a:srgbClr val="0000CC"/>
                </a:solidFill>
              </a:rPr>
              <a:t>Metode Penelusuran Data Online</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54</TotalTime>
  <Words>502</Words>
  <Application>Microsoft Office PowerPoint</Application>
  <PresentationFormat>On-screen Show (4:3)</PresentationFormat>
  <Paragraphs>68</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PERTEMUAN 3</vt:lpstr>
      <vt:lpstr>Mahasiswa mampu:</vt:lpstr>
      <vt:lpstr>Skala Pengukuran</vt:lpstr>
      <vt:lpstr>Nominal </vt:lpstr>
      <vt:lpstr>Ordinal </vt:lpstr>
      <vt:lpstr>Interval </vt:lpstr>
      <vt:lpstr>Ratio </vt:lpstr>
      <vt:lpstr>Slide 8</vt:lpstr>
      <vt:lpstr>Ragam Metode Pengumpulan Data</vt:lpstr>
      <vt:lpstr>METODE PENGUMPULAN DATA</vt:lpstr>
      <vt:lpstr> Uji Validitas &amp;  Reliabilitas butir kuesioner </vt:lpstr>
      <vt:lpstr>1. VALIDITAS </vt:lpstr>
      <vt:lpstr>2. RELIABILITAS</vt:lpstr>
    </vt:vector>
  </TitlesOfParts>
  <Company>DELLNBX</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PERTEMUAN 3</dc:title>
  <dc:creator>supriatna</dc:creator>
  <cp:lastModifiedBy>supriatna</cp:lastModifiedBy>
  <cp:revision>4</cp:revision>
  <dcterms:created xsi:type="dcterms:W3CDTF">2016-05-04T13:00:27Z</dcterms:created>
  <dcterms:modified xsi:type="dcterms:W3CDTF">2016-05-06T08:49:53Z</dcterms:modified>
</cp:coreProperties>
</file>