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56" r:id="rId3"/>
    <p:sldId id="258" r:id="rId4"/>
    <p:sldId id="259"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60" r:id="rId25"/>
    <p:sldId id="261" r:id="rId26"/>
    <p:sldId id="262" r:id="rId27"/>
    <p:sldId id="263" r:id="rId28"/>
    <p:sldId id="265" r:id="rId29"/>
    <p:sldId id="266" r:id="rId30"/>
    <p:sldId id="267" r:id="rId3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22DF19-DB0E-4044-885F-C06D0B709869}" type="datetimeFigureOut">
              <a:rPr lang="id-ID" smtClean="0"/>
              <a:t>06/05/2016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EA28AD-F087-48EB-BFAF-9972429CB26A}"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7F87A43D-B4B6-4DAF-ADD2-8C177CFA55B1}" type="slidenum">
              <a:rPr lang="id-ID" smtClean="0"/>
              <a:t>3</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570CF19F-B862-45CF-8D94-FDC95FBFAF26}" type="datetimeFigureOut">
              <a:rPr lang="id-ID" smtClean="0"/>
              <a:pPr/>
              <a:t>06/05/2016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08BE14-F191-42BE-93FF-A3CC5158134A}"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70CF19F-B862-45CF-8D94-FDC95FBFAF26}" type="datetimeFigureOut">
              <a:rPr lang="id-ID" smtClean="0"/>
              <a:pPr/>
              <a:t>06/05/2016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08BE14-F191-42BE-93FF-A3CC5158134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70CF19F-B862-45CF-8D94-FDC95FBFAF26}" type="datetimeFigureOut">
              <a:rPr lang="id-ID" smtClean="0"/>
              <a:pPr/>
              <a:t>06/05/2016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08BE14-F191-42BE-93FF-A3CC5158134A}"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p:txBody>
          <a:bodyPr/>
          <a:lstStyle>
            <a:lvl1pPr>
              <a:defRPr/>
            </a:lvl1pPr>
          </a:lstStyle>
          <a:p>
            <a:pPr>
              <a:defRPr/>
            </a:pPr>
            <a:endParaRPr lang="en-US"/>
          </a:p>
        </p:txBody>
      </p:sp>
      <p:sp>
        <p:nvSpPr>
          <p:cNvPr id="6" name="Rectangle 12"/>
          <p:cNvSpPr>
            <a:spLocks noGrp="1" noChangeArrowheads="1"/>
          </p:cNvSpPr>
          <p:nvPr>
            <p:ph type="ftr" sz="quarter" idx="11"/>
          </p:nvPr>
        </p:nvSpPr>
        <p:spPr/>
        <p:txBody>
          <a:bodyPr/>
          <a:lstStyle>
            <a:lvl1pPr>
              <a:defRPr/>
            </a:lvl1pPr>
          </a:lstStyle>
          <a:p>
            <a:pPr>
              <a:defRPr/>
            </a:pPr>
            <a:endParaRPr lang="en-US"/>
          </a:p>
        </p:txBody>
      </p:sp>
      <p:sp>
        <p:nvSpPr>
          <p:cNvPr id="7" name="Rectangle 13"/>
          <p:cNvSpPr>
            <a:spLocks noGrp="1" noChangeArrowheads="1"/>
          </p:cNvSpPr>
          <p:nvPr>
            <p:ph type="sldNum" sz="quarter" idx="12"/>
          </p:nvPr>
        </p:nvSpPr>
        <p:spPr/>
        <p:txBody>
          <a:bodyPr/>
          <a:lstStyle>
            <a:lvl1pPr>
              <a:defRPr/>
            </a:lvl1pPr>
          </a:lstStyle>
          <a:p>
            <a:pPr>
              <a:defRPr/>
            </a:pPr>
            <a:fld id="{D342E4A3-008C-41D1-9669-41BA5CEB5CB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70CF19F-B862-45CF-8D94-FDC95FBFAF26}" type="datetimeFigureOut">
              <a:rPr lang="id-ID" smtClean="0"/>
              <a:pPr/>
              <a:t>06/05/2016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08BE14-F191-42BE-93FF-A3CC5158134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0CF19F-B862-45CF-8D94-FDC95FBFAF26}" type="datetimeFigureOut">
              <a:rPr lang="id-ID" smtClean="0"/>
              <a:pPr/>
              <a:t>06/05/2016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08BE14-F191-42BE-93FF-A3CC5158134A}"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70CF19F-B862-45CF-8D94-FDC95FBFAF26}" type="datetimeFigureOut">
              <a:rPr lang="id-ID" smtClean="0"/>
              <a:pPr/>
              <a:t>06/05/2016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908BE14-F191-42BE-93FF-A3CC5158134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70CF19F-B862-45CF-8D94-FDC95FBFAF26}" type="datetimeFigureOut">
              <a:rPr lang="id-ID" smtClean="0"/>
              <a:pPr/>
              <a:t>06/05/2016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908BE14-F191-42BE-93FF-A3CC5158134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570CF19F-B862-45CF-8D94-FDC95FBFAF26}" type="datetimeFigureOut">
              <a:rPr lang="id-ID" smtClean="0"/>
              <a:pPr/>
              <a:t>06/05/2016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908BE14-F191-42BE-93FF-A3CC5158134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0CF19F-B862-45CF-8D94-FDC95FBFAF26}" type="datetimeFigureOut">
              <a:rPr lang="id-ID" smtClean="0"/>
              <a:pPr/>
              <a:t>06/05/2016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908BE14-F191-42BE-93FF-A3CC5158134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0CF19F-B862-45CF-8D94-FDC95FBFAF26}" type="datetimeFigureOut">
              <a:rPr lang="id-ID" smtClean="0"/>
              <a:pPr/>
              <a:t>06/05/2016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908BE14-F191-42BE-93FF-A3CC5158134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0CF19F-B862-45CF-8D94-FDC95FBFAF26}" type="datetimeFigureOut">
              <a:rPr lang="id-ID" smtClean="0"/>
              <a:pPr/>
              <a:t>06/05/2016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908BE14-F191-42BE-93FF-A3CC5158134A}"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0CF19F-B862-45CF-8D94-FDC95FBFAF26}" type="datetimeFigureOut">
              <a:rPr lang="id-ID" smtClean="0"/>
              <a:pPr/>
              <a:t>06/05/2016</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08BE14-F191-42BE-93FF-A3CC5158134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440159"/>
          </a:xfrm>
        </p:spPr>
        <p:txBody>
          <a:bodyPr/>
          <a:lstStyle/>
          <a:p>
            <a:r>
              <a:rPr lang="id-ID" dirty="0" smtClean="0"/>
              <a:t>PERTEMUAN 4</a:t>
            </a:r>
            <a:endParaRPr lang="id-ID" dirty="0"/>
          </a:p>
        </p:txBody>
      </p:sp>
      <p:sp>
        <p:nvSpPr>
          <p:cNvPr id="3" name="Subtitle 2"/>
          <p:cNvSpPr>
            <a:spLocks noGrp="1"/>
          </p:cNvSpPr>
          <p:nvPr>
            <p:ph type="subTitle" idx="1"/>
          </p:nvPr>
        </p:nvSpPr>
        <p:spPr>
          <a:xfrm>
            <a:off x="1371600" y="2060848"/>
            <a:ext cx="6400800" cy="3577952"/>
          </a:xfrm>
        </p:spPr>
        <p:txBody>
          <a:bodyPr/>
          <a:lstStyle/>
          <a:p>
            <a:r>
              <a:rPr lang="id-ID" dirty="0" smtClean="0">
                <a:solidFill>
                  <a:schemeClr val="tx1"/>
                </a:solidFill>
              </a:rPr>
              <a:t>Hipotesis Statistik , Uji Normalitas, Uji Homogenitas dan Uji Hipotesis</a:t>
            </a:r>
          </a:p>
          <a:p>
            <a:pPr algn="l"/>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id-ID" smtClean="0"/>
          </a:p>
        </p:txBody>
      </p:sp>
      <p:sp>
        <p:nvSpPr>
          <p:cNvPr id="10243" name="Rectangle 3"/>
          <p:cNvSpPr>
            <a:spLocks noGrp="1" noChangeArrowheads="1"/>
          </p:cNvSpPr>
          <p:nvPr>
            <p:ph idx="1"/>
          </p:nvPr>
        </p:nvSpPr>
        <p:spPr>
          <a:xfrm>
            <a:off x="566738" y="1752600"/>
            <a:ext cx="8001000" cy="4800600"/>
          </a:xfrm>
        </p:spPr>
        <p:txBody>
          <a:bodyPr/>
          <a:lstStyle/>
          <a:p>
            <a:pPr marL="571500" indent="-571500">
              <a:lnSpc>
                <a:spcPct val="80000"/>
              </a:lnSpc>
            </a:pPr>
            <a:r>
              <a:rPr lang="sv-SE" sz="2600" smtClean="0"/>
              <a:t>Untuk menguji hipotesis komparatif dua sampel yang berpasangan bila datanya berbentuk nominal digunakan teknik statistik : McNemar </a:t>
            </a:r>
            <a:endParaRPr lang="en-US" sz="2600" smtClean="0"/>
          </a:p>
          <a:p>
            <a:pPr marL="571500" indent="-571500">
              <a:lnSpc>
                <a:spcPct val="80000"/>
              </a:lnSpc>
            </a:pPr>
            <a:r>
              <a:rPr lang="sv-SE" sz="2600" smtClean="0"/>
              <a:t>Untuk menguji hipotesis komparatif dua sampel berpasangan bila datanya berbentuk ordinal digunakan teknik statistik :</a:t>
            </a:r>
            <a:endParaRPr lang="en-US" sz="2600" smtClean="0"/>
          </a:p>
          <a:p>
            <a:pPr marL="966788" lvl="1" indent="-495300">
              <a:lnSpc>
                <a:spcPct val="80000"/>
              </a:lnSpc>
            </a:pPr>
            <a:r>
              <a:rPr lang="sv-SE" sz="2200" smtClean="0"/>
              <a:t>Sign test</a:t>
            </a:r>
            <a:endParaRPr lang="en-US" sz="2200" smtClean="0"/>
          </a:p>
          <a:p>
            <a:pPr marL="966788" lvl="1" indent="-495300">
              <a:lnSpc>
                <a:spcPct val="80000"/>
              </a:lnSpc>
            </a:pPr>
            <a:r>
              <a:rPr lang="sv-SE" sz="2200" smtClean="0"/>
              <a:t>Wilcoxon matched pairs</a:t>
            </a:r>
            <a:endParaRPr lang="en-US" sz="2200" smtClean="0"/>
          </a:p>
          <a:p>
            <a:pPr marL="571500" indent="-571500">
              <a:lnSpc>
                <a:spcPct val="80000"/>
              </a:lnSpc>
            </a:pPr>
            <a:r>
              <a:rPr lang="sv-SE" sz="2600" smtClean="0"/>
              <a:t>Untuk menguji hipotesis komparatif dua sampel berpasangan bila datanya berbentuk interval atau ratio digunakan t-test dua sampel</a:t>
            </a:r>
            <a:endParaRPr lang="en-US" sz="26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endParaRPr lang="id-ID" smtClean="0"/>
          </a:p>
        </p:txBody>
      </p:sp>
      <p:sp>
        <p:nvSpPr>
          <p:cNvPr id="11267" name="Rectangle 3"/>
          <p:cNvSpPr>
            <a:spLocks noGrp="1" noChangeArrowheads="1"/>
          </p:cNvSpPr>
          <p:nvPr>
            <p:ph idx="1"/>
          </p:nvPr>
        </p:nvSpPr>
        <p:spPr>
          <a:xfrm>
            <a:off x="566738" y="1752600"/>
            <a:ext cx="8001000" cy="4724400"/>
          </a:xfrm>
        </p:spPr>
        <p:txBody>
          <a:bodyPr/>
          <a:lstStyle/>
          <a:p>
            <a:pPr marL="571500" indent="-571500">
              <a:lnSpc>
                <a:spcPct val="80000"/>
              </a:lnSpc>
            </a:pPr>
            <a:r>
              <a:rPr lang="sv-SE" sz="2100" smtClean="0"/>
              <a:t>Untuk menguji hipotesis komparatif dua sampel independen baik datanya berbentuk nominal digunakan teknik statistik :</a:t>
            </a:r>
            <a:endParaRPr lang="en-US" sz="2100" smtClean="0"/>
          </a:p>
          <a:p>
            <a:pPr marL="966788" lvl="1" indent="-495300">
              <a:lnSpc>
                <a:spcPct val="80000"/>
              </a:lnSpc>
            </a:pPr>
            <a:r>
              <a:rPr lang="sv-SE" sz="2000" smtClean="0"/>
              <a:t>Fisher exact probability</a:t>
            </a:r>
            <a:endParaRPr lang="en-US" sz="2000" smtClean="0"/>
          </a:p>
          <a:p>
            <a:pPr marL="966788" lvl="1" indent="-495300">
              <a:lnSpc>
                <a:spcPct val="80000"/>
              </a:lnSpc>
            </a:pPr>
            <a:r>
              <a:rPr lang="sv-SE" sz="2000" smtClean="0"/>
              <a:t>Chikuadrat Dua sampel</a:t>
            </a:r>
            <a:endParaRPr lang="en-US" sz="2000" smtClean="0"/>
          </a:p>
          <a:p>
            <a:pPr marL="571500" indent="-571500">
              <a:lnSpc>
                <a:spcPct val="80000"/>
              </a:lnSpc>
            </a:pPr>
            <a:r>
              <a:rPr lang="sv-SE" sz="2100" smtClean="0"/>
              <a:t>Untuk menguji hipotesis komparatif dua sampel independen bila datanya berbentuk ordinal digunakan teknik statistik :</a:t>
            </a:r>
            <a:endParaRPr lang="en-US" sz="2100" smtClean="0"/>
          </a:p>
          <a:p>
            <a:pPr marL="966788" lvl="1" indent="-495300">
              <a:lnSpc>
                <a:spcPct val="80000"/>
              </a:lnSpc>
            </a:pPr>
            <a:r>
              <a:rPr lang="sv-SE" sz="2000" smtClean="0"/>
              <a:t>Median Test</a:t>
            </a:r>
            <a:endParaRPr lang="en-US" sz="2000" smtClean="0"/>
          </a:p>
          <a:p>
            <a:pPr marL="966788" lvl="1" indent="-495300">
              <a:lnSpc>
                <a:spcPct val="80000"/>
              </a:lnSpc>
            </a:pPr>
            <a:r>
              <a:rPr lang="sv-SE" sz="2000" smtClean="0"/>
              <a:t>Mann-Whitney U Test</a:t>
            </a:r>
            <a:endParaRPr lang="en-US" sz="2000" smtClean="0"/>
          </a:p>
          <a:p>
            <a:pPr marL="966788" lvl="1" indent="-495300">
              <a:lnSpc>
                <a:spcPct val="80000"/>
              </a:lnSpc>
            </a:pPr>
            <a:r>
              <a:rPr lang="sv-SE" sz="2000" smtClean="0"/>
              <a:t>Kolmogorov Smirnov</a:t>
            </a:r>
            <a:endParaRPr lang="en-US" sz="2000" smtClean="0"/>
          </a:p>
          <a:p>
            <a:pPr marL="966788" lvl="1" indent="-495300">
              <a:lnSpc>
                <a:spcPct val="80000"/>
              </a:lnSpc>
            </a:pPr>
            <a:r>
              <a:rPr lang="sv-SE" sz="2000" smtClean="0"/>
              <a:t>Wald-Wolfowitz</a:t>
            </a:r>
            <a:endParaRPr lang="en-US" sz="2000" smtClean="0"/>
          </a:p>
          <a:p>
            <a:pPr marL="571500" indent="-571500">
              <a:lnSpc>
                <a:spcPct val="80000"/>
              </a:lnSpc>
            </a:pPr>
            <a:r>
              <a:rPr lang="sv-SE" sz="2100" smtClean="0"/>
              <a:t>Untuk menguji hipotesis kompartif dua sampel berpasangan bila datanya berbentuk interval dan ratio digunakan t-test sampel berpasangan.</a:t>
            </a:r>
            <a:endParaRPr lang="en-US" sz="21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endParaRPr lang="id-ID" smtClean="0"/>
          </a:p>
        </p:txBody>
      </p:sp>
      <p:sp>
        <p:nvSpPr>
          <p:cNvPr id="12291" name="Rectangle 3"/>
          <p:cNvSpPr>
            <a:spLocks noGrp="1" noChangeArrowheads="1"/>
          </p:cNvSpPr>
          <p:nvPr>
            <p:ph idx="1"/>
          </p:nvPr>
        </p:nvSpPr>
        <p:spPr>
          <a:xfrm>
            <a:off x="566738" y="1752600"/>
            <a:ext cx="8001000" cy="4648200"/>
          </a:xfrm>
        </p:spPr>
        <p:txBody>
          <a:bodyPr/>
          <a:lstStyle/>
          <a:p>
            <a:pPr marL="571500" indent="-571500">
              <a:lnSpc>
                <a:spcPct val="90000"/>
              </a:lnSpc>
            </a:pPr>
            <a:r>
              <a:rPr lang="sv-SE" sz="2100" smtClean="0"/>
              <a:t>Untuk menguji hipotesis komparatif k sampel berpasangan bila datanya berbentuk nominal digunakan teknik statistik : Chocran Q</a:t>
            </a:r>
            <a:endParaRPr lang="en-US" sz="2100" smtClean="0"/>
          </a:p>
          <a:p>
            <a:pPr marL="571500" indent="-571500">
              <a:lnSpc>
                <a:spcPct val="90000"/>
              </a:lnSpc>
            </a:pPr>
            <a:r>
              <a:rPr lang="sv-SE" sz="2100" smtClean="0"/>
              <a:t>Untuk menguji hipotesis komparatif k sampel berpasangan bila datanya berbentuk ordinal digunakan teknik statistik : Friedman Two-way Anova</a:t>
            </a:r>
            <a:endParaRPr lang="en-US" sz="2100" smtClean="0"/>
          </a:p>
          <a:p>
            <a:pPr marL="571500" indent="-571500">
              <a:lnSpc>
                <a:spcPct val="90000"/>
              </a:lnSpc>
            </a:pPr>
            <a:r>
              <a:rPr lang="sv-SE" sz="2100" smtClean="0"/>
              <a:t>Untuk menguji hipotesis komparatif sampel berpasangan bila datanya berbentuk interval atau ratio digunakan analisis variansi satu jalan maupun dua jalan (One way dan Two Way Anova)</a:t>
            </a:r>
            <a:endParaRPr lang="en-US" sz="2100" smtClean="0"/>
          </a:p>
          <a:p>
            <a:pPr marL="571500" indent="-571500">
              <a:lnSpc>
                <a:spcPct val="90000"/>
              </a:lnSpc>
            </a:pPr>
            <a:r>
              <a:rPr lang="sv-SE" sz="2100" smtClean="0"/>
              <a:t>Untuk menguji hipotesis komparatif k sampel independen bila datanya berbentuk nominal digunakan teknik statistik : Chikuadrat k sampel</a:t>
            </a:r>
            <a:endParaRPr lang="en-US" sz="21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endParaRPr lang="id-ID" smtClean="0"/>
          </a:p>
        </p:txBody>
      </p:sp>
      <p:sp>
        <p:nvSpPr>
          <p:cNvPr id="13315" name="Rectangle 3"/>
          <p:cNvSpPr>
            <a:spLocks noGrp="1" noChangeArrowheads="1"/>
          </p:cNvSpPr>
          <p:nvPr>
            <p:ph idx="1"/>
          </p:nvPr>
        </p:nvSpPr>
        <p:spPr>
          <a:xfrm>
            <a:off x="566738" y="1752600"/>
            <a:ext cx="8001000" cy="4724400"/>
          </a:xfrm>
        </p:spPr>
        <p:txBody>
          <a:bodyPr/>
          <a:lstStyle/>
          <a:p>
            <a:pPr marL="571500" indent="-571500">
              <a:lnSpc>
                <a:spcPct val="90000"/>
              </a:lnSpc>
            </a:pPr>
            <a:r>
              <a:rPr lang="sv-SE" sz="2100" smtClean="0"/>
              <a:t>Untuk menguji hipotesis komparatif k sampel independen bila datanya berbentuk ordinal digunakan teknik statistik :</a:t>
            </a:r>
            <a:endParaRPr lang="en-US" sz="2100" smtClean="0"/>
          </a:p>
          <a:p>
            <a:pPr marL="966788" lvl="1" indent="-495300">
              <a:lnSpc>
                <a:spcPct val="90000"/>
              </a:lnSpc>
            </a:pPr>
            <a:r>
              <a:rPr lang="sv-SE" sz="2000" smtClean="0"/>
              <a:t>Median Extension</a:t>
            </a:r>
            <a:endParaRPr lang="en-US" sz="2000" smtClean="0"/>
          </a:p>
          <a:p>
            <a:pPr marL="966788" lvl="1" indent="-495300">
              <a:lnSpc>
                <a:spcPct val="90000"/>
              </a:lnSpc>
            </a:pPr>
            <a:r>
              <a:rPr lang="sv-SE" sz="2000" smtClean="0"/>
              <a:t>Kruskal-Wallis One Way Anova</a:t>
            </a:r>
            <a:endParaRPr lang="en-US" sz="2000" smtClean="0"/>
          </a:p>
          <a:p>
            <a:pPr marL="571500" indent="-571500">
              <a:lnSpc>
                <a:spcPct val="90000"/>
              </a:lnSpc>
            </a:pPr>
            <a:r>
              <a:rPr lang="sv-SE" sz="2100" smtClean="0"/>
              <a:t>Untuk menguji hipotesis hubungan assosiatif/hubungan korelasi bila datanya berbentuk nominal digunakan teknik statistik : Koefisien kontingensi</a:t>
            </a:r>
            <a:endParaRPr lang="en-US" sz="2100" smtClean="0"/>
          </a:p>
          <a:p>
            <a:pPr marL="571500" indent="-571500">
              <a:lnSpc>
                <a:spcPct val="90000"/>
              </a:lnSpc>
            </a:pPr>
            <a:r>
              <a:rPr lang="sv-SE" sz="2100" smtClean="0"/>
              <a:t>Untuk menguji hipotesis asosiatif/hubungan korelasi bila datanya berbentuk ordinal digunakan teknik statistik :</a:t>
            </a:r>
            <a:endParaRPr lang="en-US" sz="2100" smtClean="0"/>
          </a:p>
          <a:p>
            <a:pPr marL="966788" lvl="1" indent="-495300">
              <a:lnSpc>
                <a:spcPct val="90000"/>
              </a:lnSpc>
            </a:pPr>
            <a:r>
              <a:rPr lang="sv-SE" sz="2000" smtClean="0"/>
              <a:t>Koefisien korelasi spearman rank</a:t>
            </a:r>
            <a:endParaRPr lang="en-US" sz="2000" smtClean="0"/>
          </a:p>
          <a:p>
            <a:pPr marL="966788" lvl="1" indent="-495300">
              <a:lnSpc>
                <a:spcPct val="90000"/>
              </a:lnSpc>
            </a:pPr>
            <a:r>
              <a:rPr lang="sv-SE" sz="2000" smtClean="0"/>
              <a:t>Koefisien korelasi Kendall Tau</a:t>
            </a:r>
            <a:endParaRPr lang="en-US" sz="20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id-ID" smtClean="0"/>
          </a:p>
        </p:txBody>
      </p:sp>
      <p:sp>
        <p:nvSpPr>
          <p:cNvPr id="14339" name="Rectangle 3"/>
          <p:cNvSpPr>
            <a:spLocks noGrp="1" noChangeArrowheads="1"/>
          </p:cNvSpPr>
          <p:nvPr>
            <p:ph idx="1"/>
          </p:nvPr>
        </p:nvSpPr>
        <p:spPr>
          <a:xfrm>
            <a:off x="566738" y="1752600"/>
            <a:ext cx="8001000" cy="4648200"/>
          </a:xfrm>
        </p:spPr>
        <p:txBody>
          <a:bodyPr/>
          <a:lstStyle/>
          <a:p>
            <a:pPr marL="571500" indent="-571500">
              <a:lnSpc>
                <a:spcPct val="90000"/>
              </a:lnSpc>
            </a:pPr>
            <a:r>
              <a:rPr lang="sv-SE" sz="2100" smtClean="0"/>
              <a:t>Untuk menguji hipotesis asosiatif/hubungan bila datanya berbentuk interval atau ratio digunakan :</a:t>
            </a:r>
            <a:endParaRPr lang="en-US" sz="2100" smtClean="0"/>
          </a:p>
          <a:p>
            <a:pPr marL="966788" lvl="1" indent="-495300">
              <a:lnSpc>
                <a:spcPct val="90000"/>
              </a:lnSpc>
            </a:pPr>
            <a:r>
              <a:rPr lang="sv-SE" sz="2000" smtClean="0"/>
              <a:t>Koefisien Produk Momen : untuk menguji hipotesis hubungan antara satu variabel independen dengan satu dependen</a:t>
            </a:r>
            <a:endParaRPr lang="en-US" sz="2000" smtClean="0"/>
          </a:p>
          <a:p>
            <a:pPr marL="966788" lvl="1" indent="-495300">
              <a:lnSpc>
                <a:spcPct val="90000"/>
              </a:lnSpc>
            </a:pPr>
            <a:r>
              <a:rPr lang="sv-SE" sz="2000" smtClean="0"/>
              <a:t>Korelasi ganda bila untuk menguji hipotesis tentang hubungan dua variabel independen atau lebih secara bersama-sama dengan satu variabel dependen </a:t>
            </a:r>
            <a:endParaRPr lang="en-US" sz="2000" smtClean="0"/>
          </a:p>
          <a:p>
            <a:pPr marL="966788" lvl="1" indent="-495300">
              <a:lnSpc>
                <a:spcPct val="90000"/>
              </a:lnSpc>
            </a:pPr>
            <a:r>
              <a:rPr lang="sv-SE" sz="2000" smtClean="0"/>
              <a:t>Korelasi parsial digunakan untuk menguji hipotesis hubungan antara dua variabel atau lebih bila terdapat variabel yang dikendalikan</a:t>
            </a:r>
            <a:endParaRPr lang="en-US" sz="2000" smtClean="0"/>
          </a:p>
          <a:p>
            <a:pPr marL="966788" lvl="1" indent="-495300">
              <a:lnSpc>
                <a:spcPct val="90000"/>
              </a:lnSpc>
            </a:pPr>
            <a:r>
              <a:rPr lang="sv-SE" sz="2000" smtClean="0"/>
              <a:t>Analisis regresi digunakan untuk melakukan prediksi, bagaimana perubahan nilai variabel dependen bila nilai variabel independen dinaikkan atau diturunkan nilainya (dimanipulasi)</a:t>
            </a:r>
            <a:endParaRPr lang="en-US" sz="20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sv-SE" sz="2800" smtClean="0"/>
              <a:t>C.  JUDUL PENELITIAN DAN STATISTIK YANG DIGUNAKAN UNTUK ANALISIS</a:t>
            </a:r>
            <a:endParaRPr lang="en-US" sz="2800" smtClean="0"/>
          </a:p>
        </p:txBody>
      </p:sp>
      <p:sp>
        <p:nvSpPr>
          <p:cNvPr id="15363" name="Rectangle 3"/>
          <p:cNvSpPr>
            <a:spLocks noGrp="1" noChangeArrowheads="1"/>
          </p:cNvSpPr>
          <p:nvPr>
            <p:ph idx="1"/>
          </p:nvPr>
        </p:nvSpPr>
        <p:spPr>
          <a:xfrm>
            <a:off x="566738" y="1752600"/>
            <a:ext cx="8001000" cy="4724400"/>
          </a:xfrm>
        </p:spPr>
        <p:txBody>
          <a:bodyPr/>
          <a:lstStyle/>
          <a:p>
            <a:pPr>
              <a:lnSpc>
                <a:spcPct val="80000"/>
              </a:lnSpc>
            </a:pPr>
            <a:r>
              <a:rPr lang="en-US" sz="2100" smtClean="0"/>
              <a:t>Judul penelitian : Pengaruh kecerdasan emotional terhadap prestasi pegawai di pemerintah propinsi Madukara</a:t>
            </a:r>
          </a:p>
          <a:p>
            <a:pPr>
              <a:lnSpc>
                <a:spcPct val="80000"/>
              </a:lnSpc>
            </a:pPr>
            <a:r>
              <a:rPr lang="en-US" sz="2100" smtClean="0"/>
              <a:t>Paradigma : </a:t>
            </a:r>
          </a:p>
          <a:p>
            <a:pPr>
              <a:lnSpc>
                <a:spcPct val="80000"/>
              </a:lnSpc>
            </a:pPr>
            <a:r>
              <a:rPr lang="en-US" sz="2100" smtClean="0"/>
              <a:t>Kecerdasan Emosional -</a:t>
            </a:r>
            <a:r>
              <a:rPr lang="en-US" sz="2100" smtClean="0">
                <a:sym typeface="Wingdings" pitchFamily="2" charset="2"/>
              </a:rPr>
              <a:t></a:t>
            </a:r>
            <a:r>
              <a:rPr lang="en-US" sz="2100" smtClean="0"/>
              <a:t> Prestasi Kerja Pegawai</a:t>
            </a:r>
          </a:p>
          <a:p>
            <a:pPr>
              <a:lnSpc>
                <a:spcPct val="80000"/>
              </a:lnSpc>
            </a:pPr>
            <a:r>
              <a:rPr lang="en-US" sz="2100" smtClean="0"/>
              <a:t>Misalkanya koefisien korelasi 0,7 maka koefisien determinasinya 0,49 artinya bahwa variasi yang terjadi pada variable prestasi kerja pegawai 49 % dapat dijelaskan melalui variasi yang terjadi pada kecerdasan emotional pegawai sedangkan sisanya 51 % ditentukan oleh factor di luar variable kecerdasan emotional seperti IQ, kedisiplinan dll.</a:t>
            </a:r>
            <a:endParaRPr lang="sv-SE" sz="2100" smtClean="0"/>
          </a:p>
          <a:p>
            <a:pPr>
              <a:lnSpc>
                <a:spcPct val="80000"/>
              </a:lnSpc>
            </a:pPr>
            <a:r>
              <a:rPr lang="sv-SE" sz="2100" smtClean="0"/>
              <a:t>Korelasi positif antara kecerdasan emotional dengan prestasi kerja sebesar 0,7 artinya makin tinggi kecerdasan emotional seseorang maka akan semakin tinggi prestasi kerja pegawai.</a:t>
            </a:r>
            <a:endParaRPr lang="en-US" sz="21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74675" y="304800"/>
            <a:ext cx="8001000" cy="1143000"/>
          </a:xfrm>
        </p:spPr>
        <p:txBody>
          <a:bodyPr/>
          <a:lstStyle/>
          <a:p>
            <a:r>
              <a:rPr lang="sv-SE" sz="3400" smtClean="0"/>
              <a:t>Rumusan masalah, hipotesis dan teknik statistik untuk analisis data</a:t>
            </a:r>
            <a:endParaRPr lang="en-US" sz="3400" smtClean="0"/>
          </a:p>
        </p:txBody>
      </p:sp>
      <p:sp>
        <p:nvSpPr>
          <p:cNvPr id="16387" name="Rectangle 3"/>
          <p:cNvSpPr>
            <a:spLocks noGrp="1" noChangeArrowheads="1"/>
          </p:cNvSpPr>
          <p:nvPr>
            <p:ph idx="1"/>
          </p:nvPr>
        </p:nvSpPr>
        <p:spPr>
          <a:xfrm>
            <a:off x="566738" y="1752600"/>
            <a:ext cx="8001000" cy="4572000"/>
          </a:xfrm>
        </p:spPr>
        <p:txBody>
          <a:bodyPr/>
          <a:lstStyle/>
          <a:p>
            <a:pPr>
              <a:lnSpc>
                <a:spcPct val="90000"/>
              </a:lnSpc>
              <a:buFont typeface="Wingdings" pitchFamily="2" charset="2"/>
              <a:buNone/>
            </a:pPr>
            <a:r>
              <a:rPr lang="fi-FI" sz="2600" smtClean="0"/>
              <a:t>Rumusan masalah : </a:t>
            </a:r>
          </a:p>
          <a:p>
            <a:pPr>
              <a:lnSpc>
                <a:spcPct val="90000"/>
              </a:lnSpc>
            </a:pPr>
            <a:r>
              <a:rPr lang="fi-FI" sz="2600" smtClean="0"/>
              <a:t>1. Berapakah rata-rata kecerdasan emosional pegawai di propinsi Madukara ?</a:t>
            </a:r>
          </a:p>
          <a:p>
            <a:pPr>
              <a:lnSpc>
                <a:spcPct val="90000"/>
              </a:lnSpc>
            </a:pPr>
            <a:r>
              <a:rPr lang="fi-FI" sz="2600" smtClean="0"/>
              <a:t>2. Berapakah rata-rata prestasi kerja pegawai ?</a:t>
            </a:r>
          </a:p>
          <a:p>
            <a:pPr>
              <a:lnSpc>
                <a:spcPct val="90000"/>
              </a:lnSpc>
            </a:pPr>
            <a:r>
              <a:rPr lang="fi-FI" sz="2600" smtClean="0"/>
              <a:t>3. Adakah hubungan positif dan signifikan antara kecerdasan emotional pegawai dengan prestasi kerja ?</a:t>
            </a:r>
          </a:p>
          <a:p>
            <a:pPr>
              <a:lnSpc>
                <a:spcPct val="90000"/>
              </a:lnSpc>
            </a:pPr>
            <a:r>
              <a:rPr lang="fi-FI" sz="2600" smtClean="0"/>
              <a:t>4. Bagaimana pengaruh kecerdasan emotional terhadap prestasi kerja pegawai ?</a:t>
            </a:r>
            <a:endParaRPr lang="en-US" sz="26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endParaRPr lang="id-ID" smtClean="0"/>
          </a:p>
        </p:txBody>
      </p:sp>
      <p:sp>
        <p:nvSpPr>
          <p:cNvPr id="17411" name="Rectangle 3"/>
          <p:cNvSpPr>
            <a:spLocks noGrp="1" noChangeArrowheads="1"/>
          </p:cNvSpPr>
          <p:nvPr>
            <p:ph idx="1"/>
          </p:nvPr>
        </p:nvSpPr>
        <p:spPr>
          <a:xfrm>
            <a:off x="566738" y="1752600"/>
            <a:ext cx="8001000" cy="4495800"/>
          </a:xfrm>
        </p:spPr>
        <p:txBody>
          <a:bodyPr/>
          <a:lstStyle/>
          <a:p>
            <a:pPr>
              <a:lnSpc>
                <a:spcPct val="90000"/>
              </a:lnSpc>
              <a:buFont typeface="Wingdings" pitchFamily="2" charset="2"/>
              <a:buNone/>
            </a:pPr>
            <a:r>
              <a:rPr lang="es-ES" sz="2100" smtClean="0"/>
              <a:t>Hipotesis :</a:t>
            </a:r>
          </a:p>
          <a:p>
            <a:pPr>
              <a:lnSpc>
                <a:spcPct val="90000"/>
              </a:lnSpc>
            </a:pPr>
            <a:r>
              <a:rPr lang="es-ES" sz="2100" smtClean="0"/>
              <a:t>1. Kecerdasan emosional pegawai di pemerintahan propinsi Madukara paling tinggi 150</a:t>
            </a:r>
            <a:endParaRPr lang="sv-SE" sz="2100" smtClean="0"/>
          </a:p>
          <a:p>
            <a:pPr>
              <a:lnSpc>
                <a:spcPct val="90000"/>
              </a:lnSpc>
            </a:pPr>
            <a:r>
              <a:rPr lang="sv-SE" sz="2100" smtClean="0"/>
              <a:t>2. Prestasi kerja pegawai pemerintah propinsi Madukara paling tinggi 140 atau 70 % dari kriteria yang diharapkan</a:t>
            </a:r>
          </a:p>
          <a:p>
            <a:pPr>
              <a:lnSpc>
                <a:spcPct val="90000"/>
              </a:lnSpc>
            </a:pPr>
            <a:r>
              <a:rPr lang="sv-SE" sz="2100" smtClean="0"/>
              <a:t>(kriteria prestasi kerja pegawai paling tinggi misalnya 200)</a:t>
            </a:r>
          </a:p>
          <a:p>
            <a:pPr>
              <a:lnSpc>
                <a:spcPct val="90000"/>
              </a:lnSpc>
            </a:pPr>
            <a:r>
              <a:rPr lang="sv-SE" sz="2100" smtClean="0"/>
              <a:t>3. Terdapat hubungan yang positif dan signifikan antara kecerdasan emotional dengan prestasi kerja pegawai</a:t>
            </a:r>
          </a:p>
          <a:p>
            <a:pPr>
              <a:lnSpc>
                <a:spcPct val="90000"/>
              </a:lnSpc>
            </a:pPr>
            <a:r>
              <a:rPr lang="sv-SE" sz="2100" smtClean="0"/>
              <a:t>4. Kecerdasan emotional berpengaruh positif terhadap prestasi kerja pegawai</a:t>
            </a:r>
            <a:r>
              <a:rPr lang="en-US" sz="210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endParaRPr lang="id-ID" smtClean="0"/>
          </a:p>
        </p:txBody>
      </p:sp>
      <p:sp>
        <p:nvSpPr>
          <p:cNvPr id="18435" name="Rectangle 3"/>
          <p:cNvSpPr>
            <a:spLocks noGrp="1" noChangeArrowheads="1"/>
          </p:cNvSpPr>
          <p:nvPr>
            <p:ph idx="1"/>
          </p:nvPr>
        </p:nvSpPr>
        <p:spPr>
          <a:xfrm>
            <a:off x="566738" y="1752600"/>
            <a:ext cx="8001000" cy="4800600"/>
          </a:xfrm>
        </p:spPr>
        <p:txBody>
          <a:bodyPr/>
          <a:lstStyle/>
          <a:p>
            <a:pPr>
              <a:lnSpc>
                <a:spcPct val="90000"/>
              </a:lnSpc>
              <a:buFont typeface="Wingdings" pitchFamily="2" charset="2"/>
              <a:buNone/>
            </a:pPr>
            <a:r>
              <a:rPr lang="sv-SE" sz="2200" smtClean="0"/>
              <a:t>Statistik untuk uji hipotesis :</a:t>
            </a:r>
          </a:p>
          <a:p>
            <a:pPr>
              <a:lnSpc>
                <a:spcPct val="90000"/>
              </a:lnSpc>
            </a:pPr>
            <a:r>
              <a:rPr lang="sv-SE" sz="2200" smtClean="0"/>
              <a:t>1. Teknik statistik yang digunakan untuk menguji hipotesis dapat dilihat pada Tabel 8.1. Data yang terkumpul adalah ratio.</a:t>
            </a:r>
          </a:p>
          <a:p>
            <a:pPr>
              <a:lnSpc>
                <a:spcPct val="90000"/>
              </a:lnSpc>
            </a:pPr>
            <a:r>
              <a:rPr lang="sv-SE" sz="2200" smtClean="0"/>
              <a:t>Bentuk hipotesisnya adalah deskriptif maka teknik uji untuk hipotesis no 1 dan no 2 adalah sama yaitu : t-test (untuk satu sampel).</a:t>
            </a:r>
          </a:p>
          <a:p>
            <a:pPr>
              <a:lnSpc>
                <a:spcPct val="90000"/>
              </a:lnSpc>
            </a:pPr>
            <a:r>
              <a:rPr lang="sv-SE" sz="2200" smtClean="0"/>
              <a:t>3. Data kedua variabel adalah data ratio, oleh karena itu teknik statistik yang digunakan untuk menguji hipotesis adalah : Korelasi Pearson Product Moment.</a:t>
            </a:r>
            <a:endParaRPr lang="es-ES" sz="2200" smtClean="0"/>
          </a:p>
          <a:p>
            <a:pPr>
              <a:lnSpc>
                <a:spcPct val="90000"/>
              </a:lnSpc>
            </a:pPr>
            <a:r>
              <a:rPr lang="es-ES" sz="2200" smtClean="0"/>
              <a:t>4. Koefisien determinasi dan analisis regresi sederhana.</a:t>
            </a:r>
            <a:endParaRPr lang="en-US" sz="22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sv-SE" sz="3400" smtClean="0"/>
              <a:t>D.  KONSEP DASAR PENGUJIAN HIPOTESIS</a:t>
            </a:r>
            <a:endParaRPr lang="en-US" sz="3400" smtClean="0"/>
          </a:p>
        </p:txBody>
      </p:sp>
      <p:sp>
        <p:nvSpPr>
          <p:cNvPr id="19459" name="Rectangle 3"/>
          <p:cNvSpPr>
            <a:spLocks noGrp="1" noChangeArrowheads="1"/>
          </p:cNvSpPr>
          <p:nvPr>
            <p:ph idx="1"/>
          </p:nvPr>
        </p:nvSpPr>
        <p:spPr>
          <a:xfrm>
            <a:off x="566738" y="1752600"/>
            <a:ext cx="8001000" cy="4800600"/>
          </a:xfrm>
        </p:spPr>
        <p:txBody>
          <a:bodyPr/>
          <a:lstStyle/>
          <a:p>
            <a:pPr>
              <a:lnSpc>
                <a:spcPct val="80000"/>
              </a:lnSpc>
            </a:pPr>
            <a:r>
              <a:rPr lang="sv-SE" sz="2600" smtClean="0"/>
              <a:t>Hipotesis diartikan sebagai jawaban sementara terhadap rumusan masalah penelitian. Kebenaran dari hipotesis itu harus dibuktikan melalui data yang terkumpul.</a:t>
            </a:r>
          </a:p>
          <a:p>
            <a:pPr>
              <a:lnSpc>
                <a:spcPct val="80000"/>
              </a:lnSpc>
            </a:pPr>
            <a:r>
              <a:rPr lang="sv-SE" sz="2600" smtClean="0"/>
              <a:t>Secara statistik hipotesis adalah pernyataan mengenai keadaan parameter yang akan diuji kebenarannya berdasarkan data yang diperoleh dari sampel penelitian (statistik). </a:t>
            </a:r>
          </a:p>
          <a:p>
            <a:pPr>
              <a:lnSpc>
                <a:spcPct val="80000"/>
              </a:lnSpc>
            </a:pPr>
            <a:r>
              <a:rPr lang="sv-SE" sz="2600" smtClean="0"/>
              <a:t>Hipotesis nol adalah pernyataan tidak adanya perbedaan antara parameter dengan statistik (data sampel).</a:t>
            </a:r>
            <a:endParaRPr lang="en-US" sz="26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1296143"/>
          </a:xfrm>
        </p:spPr>
        <p:txBody>
          <a:bodyPr>
            <a:normAutofit fontScale="90000"/>
          </a:bodyPr>
          <a:lstStyle/>
          <a:p>
            <a:pPr algn="l"/>
            <a:r>
              <a:rPr lang="id-ID" dirty="0" smtClean="0"/>
              <a:t>Indikator </a:t>
            </a:r>
            <a:br>
              <a:rPr lang="id-ID" dirty="0" smtClean="0"/>
            </a:br>
            <a:r>
              <a:rPr lang="id-ID" dirty="0" smtClean="0"/>
              <a:t>Mahasiswa mampu:</a:t>
            </a:r>
            <a:endParaRPr lang="id-ID" dirty="0"/>
          </a:p>
        </p:txBody>
      </p:sp>
      <p:sp>
        <p:nvSpPr>
          <p:cNvPr id="3" name="Subtitle 2"/>
          <p:cNvSpPr>
            <a:spLocks noGrp="1"/>
          </p:cNvSpPr>
          <p:nvPr>
            <p:ph type="subTitle" idx="1"/>
          </p:nvPr>
        </p:nvSpPr>
        <p:spPr>
          <a:xfrm>
            <a:off x="1371600" y="1844824"/>
            <a:ext cx="6400800" cy="3793976"/>
          </a:xfrm>
        </p:spPr>
        <p:txBody>
          <a:bodyPr>
            <a:normAutofit/>
          </a:bodyPr>
          <a:lstStyle/>
          <a:p>
            <a:pPr algn="l"/>
            <a:r>
              <a:rPr lang="id-ID" dirty="0">
                <a:solidFill>
                  <a:schemeClr val="tx1"/>
                </a:solidFill>
              </a:rPr>
              <a:t>1</a:t>
            </a:r>
            <a:r>
              <a:rPr lang="id-ID" dirty="0" smtClean="0">
                <a:solidFill>
                  <a:schemeClr val="tx1"/>
                </a:solidFill>
              </a:rPr>
              <a:t>. </a:t>
            </a:r>
            <a:r>
              <a:rPr lang="id-ID" dirty="0">
                <a:solidFill>
                  <a:schemeClr val="tx1"/>
                </a:solidFill>
              </a:rPr>
              <a:t>Menyusun Hipotesis Statistik Penelitian</a:t>
            </a:r>
          </a:p>
          <a:p>
            <a:pPr algn="l"/>
            <a:r>
              <a:rPr lang="id-ID" dirty="0" smtClean="0">
                <a:solidFill>
                  <a:schemeClr val="tx1"/>
                </a:solidFill>
              </a:rPr>
              <a:t>2. </a:t>
            </a:r>
            <a:r>
              <a:rPr lang="id-ID" dirty="0">
                <a:solidFill>
                  <a:schemeClr val="tx1"/>
                </a:solidFill>
              </a:rPr>
              <a:t>melakukan uji normalitas </a:t>
            </a:r>
          </a:p>
          <a:p>
            <a:pPr algn="l"/>
            <a:r>
              <a:rPr lang="id-ID" dirty="0" smtClean="0">
                <a:solidFill>
                  <a:schemeClr val="tx1"/>
                </a:solidFill>
              </a:rPr>
              <a:t>3. </a:t>
            </a:r>
            <a:r>
              <a:rPr lang="id-ID" dirty="0">
                <a:solidFill>
                  <a:schemeClr val="tx1"/>
                </a:solidFill>
              </a:rPr>
              <a:t>melakukan uji homogenitas</a:t>
            </a:r>
          </a:p>
          <a:p>
            <a:pPr algn="l"/>
            <a:r>
              <a:rPr lang="id-ID" dirty="0" smtClean="0">
                <a:solidFill>
                  <a:schemeClr val="tx1"/>
                </a:solidFill>
              </a:rPr>
              <a:t>4. </a:t>
            </a:r>
            <a:r>
              <a:rPr lang="id-ID" dirty="0">
                <a:solidFill>
                  <a:schemeClr val="tx1"/>
                </a:solidFill>
              </a:rPr>
              <a:t>melakukan uji Hipotesis</a:t>
            </a:r>
          </a:p>
          <a:p>
            <a:pPr algn="l"/>
            <a:r>
              <a:rPr lang="id-ID" dirty="0">
                <a:solidFill>
                  <a:schemeClr val="tx1"/>
                </a:solidFill>
              </a:rPr>
              <a:t>( Perhitungan dengan Ms Excel)</a:t>
            </a:r>
          </a:p>
          <a:p>
            <a:pPr algn="l"/>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endParaRPr lang="id-ID" smtClean="0"/>
          </a:p>
        </p:txBody>
      </p:sp>
      <p:sp>
        <p:nvSpPr>
          <p:cNvPr id="20483" name="Rectangle 3"/>
          <p:cNvSpPr>
            <a:spLocks noGrp="1" noChangeArrowheads="1"/>
          </p:cNvSpPr>
          <p:nvPr>
            <p:ph idx="1"/>
          </p:nvPr>
        </p:nvSpPr>
        <p:spPr>
          <a:xfrm>
            <a:off x="566738" y="1752600"/>
            <a:ext cx="8001000" cy="4572000"/>
          </a:xfrm>
        </p:spPr>
        <p:txBody>
          <a:bodyPr/>
          <a:lstStyle/>
          <a:p>
            <a:pPr marL="571500" indent="-571500">
              <a:lnSpc>
                <a:spcPct val="80000"/>
              </a:lnSpc>
            </a:pPr>
            <a:r>
              <a:rPr lang="sv-SE" sz="1900" smtClean="0"/>
              <a:t>Taraf kesalahan : Pada dasarnya menguji hipotesis adalah menaksir parameter populasi berdasarkan data sampel.</a:t>
            </a:r>
            <a:endParaRPr lang="en-US" sz="1900" smtClean="0"/>
          </a:p>
          <a:p>
            <a:pPr marL="571500" indent="-571500">
              <a:lnSpc>
                <a:spcPct val="80000"/>
              </a:lnSpc>
            </a:pPr>
            <a:r>
              <a:rPr lang="sv-SE" sz="1900" smtClean="0"/>
              <a:t>Terdapat dua cara menaksir yaitu taksiran titik dan taksiran interval.</a:t>
            </a:r>
          </a:p>
          <a:p>
            <a:pPr marL="571500" indent="-571500">
              <a:lnSpc>
                <a:spcPct val="80000"/>
              </a:lnSpc>
            </a:pPr>
            <a:r>
              <a:rPr lang="sv-SE" sz="1900" smtClean="0"/>
              <a:t>Taksiran titik : suatu taksiran parameter populasi berdasarkan satu nilai dari rata-rata data sampel.</a:t>
            </a:r>
          </a:p>
          <a:p>
            <a:pPr marL="571500" indent="-571500">
              <a:lnSpc>
                <a:spcPct val="80000"/>
              </a:lnSpc>
            </a:pPr>
            <a:r>
              <a:rPr lang="sv-SE" sz="1900" smtClean="0"/>
              <a:t>Taksiran interval : suatu taksiran parameter populasi berdasarkan nilai interval rata-rata data sampel.</a:t>
            </a:r>
          </a:p>
          <a:p>
            <a:pPr marL="571500" indent="-571500">
              <a:lnSpc>
                <a:spcPct val="80000"/>
              </a:lnSpc>
            </a:pPr>
            <a:r>
              <a:rPr lang="sv-SE" sz="1900" smtClean="0"/>
              <a:t>Menaksir parameter populasi menggunakan nilai tunggal (point estimate) akan mempunyai resiko kesalahan yang lebih tinggi dibandingkan dengan menggunakan interval estimate.</a:t>
            </a:r>
          </a:p>
          <a:p>
            <a:pPr marL="571500" indent="-571500">
              <a:lnSpc>
                <a:spcPct val="80000"/>
              </a:lnSpc>
            </a:pPr>
            <a:r>
              <a:rPr lang="sv-SE" sz="1900" smtClean="0"/>
              <a:t>Makin besar interval taksirannya maka akan semakin kecil kesalahannya.</a:t>
            </a:r>
          </a:p>
          <a:p>
            <a:pPr marL="571500" indent="-571500">
              <a:lnSpc>
                <a:spcPct val="80000"/>
              </a:lnSpc>
            </a:pPr>
            <a:r>
              <a:rPr lang="sv-SE" sz="1900" smtClean="0"/>
              <a:t>Biasanya dalam penelitian, kesalahan taksiran ditetapkan terlebih dahulu yang digunakan adalah 5 % dan 1 %. </a:t>
            </a:r>
            <a:endParaRPr lang="en-US" sz="19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endParaRPr lang="id-ID" smtClean="0"/>
          </a:p>
        </p:txBody>
      </p:sp>
      <p:sp>
        <p:nvSpPr>
          <p:cNvPr id="21507" name="Rectangle 3"/>
          <p:cNvSpPr>
            <a:spLocks noGrp="1" noChangeArrowheads="1"/>
          </p:cNvSpPr>
          <p:nvPr>
            <p:ph idx="1"/>
          </p:nvPr>
        </p:nvSpPr>
        <p:spPr/>
        <p:txBody>
          <a:bodyPr/>
          <a:lstStyle/>
          <a:p>
            <a:pPr marL="571500" indent="-571500"/>
            <a:r>
              <a:rPr lang="sv-SE" sz="2600" smtClean="0"/>
              <a:t>Dua kesalahan dalam menguji hipotesis</a:t>
            </a:r>
            <a:endParaRPr lang="en-US" sz="2600" smtClean="0"/>
          </a:p>
          <a:p>
            <a:pPr marL="571500" indent="-571500"/>
            <a:r>
              <a:rPr lang="sv-SE" sz="2600" smtClean="0"/>
              <a:t>Dalam menaksir parameter populasi berdasarkan data sampel, kemungkinan akan terdapat dua kesalahan yaitu :</a:t>
            </a:r>
            <a:endParaRPr lang="en-US" sz="2600" smtClean="0"/>
          </a:p>
          <a:p>
            <a:pPr marL="966788" lvl="1" indent="-495300"/>
            <a:r>
              <a:rPr lang="sv-SE" sz="2200" smtClean="0"/>
              <a:t>Kesalahan tipe I adalah suatu kesalahan bila menolak hipotesis nol H0 yang benar. Dalam hal ini tingkat kesalahan dinyatakan dengan </a:t>
            </a:r>
            <a:r>
              <a:rPr lang="sv-SE" sz="2200" smtClean="0">
                <a:sym typeface="Symbol" pitchFamily="18" charset="2"/>
              </a:rPr>
              <a:t></a:t>
            </a:r>
            <a:r>
              <a:rPr lang="sv-SE" sz="2200" smtClean="0"/>
              <a:t>.  </a:t>
            </a:r>
            <a:endParaRPr lang="en-US" sz="2200" smtClean="0"/>
          </a:p>
          <a:p>
            <a:pPr marL="966788" lvl="1" indent="-495300"/>
            <a:r>
              <a:rPr lang="sv-SE" sz="2200" smtClean="0"/>
              <a:t>Kesalahan tipe II adalah  kesalahan bila menerima hipotesis yang salah (seharusnya ditolak). Tingkat kesalahan untuk ini dinyatakan dengan  </a:t>
            </a:r>
            <a:r>
              <a:rPr lang="sv-SE" sz="2200" smtClean="0">
                <a:sym typeface="Symbol" pitchFamily="18" charset="2"/>
              </a:rPr>
              <a:t></a:t>
            </a:r>
            <a:r>
              <a:rPr lang="sv-SE" sz="2200" smtClean="0"/>
              <a:t>.</a:t>
            </a:r>
            <a:endParaRPr lang="en-US" sz="22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endParaRPr lang="id-ID" smtClean="0"/>
          </a:p>
        </p:txBody>
      </p:sp>
      <p:sp>
        <p:nvSpPr>
          <p:cNvPr id="22531" name="Rectangle 3"/>
          <p:cNvSpPr>
            <a:spLocks noGrp="1" noChangeArrowheads="1"/>
          </p:cNvSpPr>
          <p:nvPr>
            <p:ph idx="1"/>
          </p:nvPr>
        </p:nvSpPr>
        <p:spPr/>
        <p:txBody>
          <a:bodyPr/>
          <a:lstStyle/>
          <a:p>
            <a:pPr>
              <a:lnSpc>
                <a:spcPct val="90000"/>
              </a:lnSpc>
              <a:buFont typeface="Wingdings" pitchFamily="2" charset="2"/>
              <a:buNone/>
            </a:pPr>
            <a:r>
              <a:rPr lang="sv-SE" sz="2100" smtClean="0"/>
              <a:t>Hubungan antara keputusan menolak atau menerima hipotesis dapat dijelaskan sebagai berikut :</a:t>
            </a:r>
            <a:endParaRPr lang="en-US" sz="2100" smtClean="0"/>
          </a:p>
          <a:p>
            <a:pPr>
              <a:lnSpc>
                <a:spcPct val="90000"/>
              </a:lnSpc>
            </a:pPr>
            <a:r>
              <a:rPr lang="sv-SE" sz="2100" smtClean="0"/>
              <a:t>Keputusan menerima hipotesis nol yang benar berarti tidak membuat kesalahan.</a:t>
            </a:r>
            <a:endParaRPr lang="en-US" sz="2100" smtClean="0"/>
          </a:p>
          <a:p>
            <a:pPr>
              <a:lnSpc>
                <a:spcPct val="90000"/>
              </a:lnSpc>
            </a:pPr>
            <a:r>
              <a:rPr lang="sv-SE" sz="2100" smtClean="0"/>
              <a:t>Keputusan menerima hipotesis nol yang salah berarti terjadi kesalahan tipe II (</a:t>
            </a:r>
            <a:r>
              <a:rPr lang="sv-SE" sz="2100" smtClean="0">
                <a:sym typeface="Symbol" pitchFamily="18" charset="2"/>
              </a:rPr>
              <a:t></a:t>
            </a:r>
            <a:r>
              <a:rPr lang="sv-SE" sz="2100" smtClean="0"/>
              <a:t>).</a:t>
            </a:r>
            <a:endParaRPr lang="en-US" sz="2100" smtClean="0"/>
          </a:p>
          <a:p>
            <a:pPr>
              <a:lnSpc>
                <a:spcPct val="90000"/>
              </a:lnSpc>
            </a:pPr>
            <a:r>
              <a:rPr lang="sv-SE" sz="2100" smtClean="0"/>
              <a:t>Keputusan menolak hipotesis yang benar berarti terjadi kesalahan tipe I (</a:t>
            </a:r>
            <a:r>
              <a:rPr lang="sv-SE" sz="2100" smtClean="0">
                <a:sym typeface="Symbol" pitchFamily="18" charset="2"/>
              </a:rPr>
              <a:t></a:t>
            </a:r>
            <a:r>
              <a:rPr lang="sv-SE" sz="2100" smtClean="0"/>
              <a:t>).</a:t>
            </a:r>
            <a:endParaRPr lang="en-US" sz="2100" smtClean="0"/>
          </a:p>
          <a:p>
            <a:pPr>
              <a:lnSpc>
                <a:spcPct val="90000"/>
              </a:lnSpc>
            </a:pPr>
            <a:r>
              <a:rPr lang="sv-SE" sz="2100" smtClean="0"/>
              <a:t>Keputusan menolak hipotesis nol yang salah berarti tidak membuat kesalahan.</a:t>
            </a:r>
            <a:endParaRPr lang="en-US" sz="2100" smtClean="0"/>
          </a:p>
          <a:p>
            <a:pPr>
              <a:lnSpc>
                <a:spcPct val="90000"/>
              </a:lnSpc>
              <a:buFont typeface="Wingdings" pitchFamily="2" charset="2"/>
              <a:buNone/>
            </a:pPr>
            <a:r>
              <a:rPr lang="sv-SE" sz="2100" smtClean="0"/>
              <a:t>Dalam pengujian hipotesis kebanyakan digunakan kesalahan tipe I yaitu berapa persen kesalahan untuk menolak Ho yang benar (yang seharusnya diterima).</a:t>
            </a:r>
            <a:endParaRPr lang="en-US" sz="21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74675" y="304800"/>
            <a:ext cx="8001000" cy="1066800"/>
          </a:xfrm>
        </p:spPr>
        <p:txBody>
          <a:bodyPr/>
          <a:lstStyle/>
          <a:p>
            <a:r>
              <a:rPr lang="sv-SE" smtClean="0"/>
              <a:t>Macam Pengujian Hipotesis</a:t>
            </a:r>
            <a:endParaRPr lang="en-US" smtClean="0"/>
          </a:p>
        </p:txBody>
      </p:sp>
      <p:sp>
        <p:nvSpPr>
          <p:cNvPr id="23555" name="Rectangle 3"/>
          <p:cNvSpPr>
            <a:spLocks noGrp="1" noChangeArrowheads="1"/>
          </p:cNvSpPr>
          <p:nvPr>
            <p:ph idx="1"/>
          </p:nvPr>
        </p:nvSpPr>
        <p:spPr>
          <a:xfrm>
            <a:off x="566738" y="1752600"/>
            <a:ext cx="8196262" cy="4648200"/>
          </a:xfrm>
        </p:spPr>
        <p:txBody>
          <a:bodyPr/>
          <a:lstStyle/>
          <a:p>
            <a:pPr marL="571500" indent="-571500">
              <a:lnSpc>
                <a:spcPct val="90000"/>
              </a:lnSpc>
            </a:pPr>
            <a:r>
              <a:rPr lang="sv-SE" sz="2100" smtClean="0"/>
              <a:t>Uji Dua Pihak (Two tail Test) : digunakan bila hipotesis nol Ho berbunyi sama dengan dan hipotesis alternatifnya Ha berbunyi “tidak sama dengan”.</a:t>
            </a:r>
            <a:endParaRPr lang="en-US" sz="2100" smtClean="0"/>
          </a:p>
          <a:p>
            <a:pPr marL="571500" indent="-571500">
              <a:lnSpc>
                <a:spcPct val="90000"/>
              </a:lnSpc>
            </a:pPr>
            <a:r>
              <a:rPr lang="sv-SE" sz="2100" smtClean="0"/>
              <a:t>Uji Pihak Kiri : digunakan bila hipotesis nol Ho berbunyi “lebih besar atau sama dengan ” ( </a:t>
            </a:r>
            <a:r>
              <a:rPr lang="sv-SE" sz="2100" smtClean="0">
                <a:sym typeface="Symbol" pitchFamily="18" charset="2"/>
              </a:rPr>
              <a:t></a:t>
            </a:r>
            <a:r>
              <a:rPr lang="sv-SE" sz="2100" smtClean="0"/>
              <a:t> ) dan hipotesis alternatifnya Ha berbunyi ”lebih kecil” ( &lt; ).</a:t>
            </a:r>
            <a:endParaRPr lang="en-US" sz="2100" smtClean="0"/>
          </a:p>
          <a:p>
            <a:pPr marL="571500" indent="-571500">
              <a:lnSpc>
                <a:spcPct val="90000"/>
              </a:lnSpc>
            </a:pPr>
            <a:r>
              <a:rPr lang="sv-SE" sz="2100" smtClean="0"/>
              <a:t>Uji Pihak Kanan : digunakan apabila hipotesis nol Ho berbunyi “lebih kecil atau sama dengan ( </a:t>
            </a:r>
            <a:r>
              <a:rPr lang="sv-SE" sz="2100" smtClean="0">
                <a:sym typeface="Symbol" pitchFamily="18" charset="2"/>
              </a:rPr>
              <a:t></a:t>
            </a:r>
            <a:r>
              <a:rPr lang="sv-SE" sz="2100" smtClean="0"/>
              <a:t> ) dan hipotesis alternatifnya Ha berbunyi “lebih besar “ ( &gt; ).</a:t>
            </a:r>
            <a:endParaRPr lang="en-US" sz="2100" smtClean="0"/>
          </a:p>
          <a:p>
            <a:pPr marL="571500" indent="-571500">
              <a:lnSpc>
                <a:spcPct val="90000"/>
              </a:lnSpc>
              <a:buFont typeface="Wingdings" pitchFamily="2" charset="2"/>
              <a:buNone/>
            </a:pPr>
            <a:r>
              <a:rPr lang="sv-SE" sz="2100" smtClean="0"/>
              <a:t>Dalam uji dua pihak taraf kesalahan </a:t>
            </a:r>
            <a:r>
              <a:rPr lang="fi-FI" sz="2100" smtClean="0">
                <a:sym typeface="Symbol" pitchFamily="18" charset="2"/>
              </a:rPr>
              <a:t></a:t>
            </a:r>
            <a:r>
              <a:rPr lang="sv-SE" sz="2100" smtClean="0"/>
              <a:t> dibagi menjadi dua yaitu yang terletak pada pihak kiri dan kanan. Harga setengah ( </a:t>
            </a:r>
            <a:r>
              <a:rPr lang="sv-SE" sz="2100" smtClean="0">
                <a:sym typeface="Symbol" pitchFamily="18" charset="2"/>
              </a:rPr>
              <a:t></a:t>
            </a:r>
            <a:r>
              <a:rPr lang="sv-SE" sz="2100" smtClean="0"/>
              <a:t>/2 ) sedangkan pada uji satu pihak (kanan maupun kiri) harga terletak pada satu pihak saja yaitu terletak di pihak kanan saja atau kiri saja, taraf kesalahannya adalah  </a:t>
            </a:r>
            <a:r>
              <a:rPr lang="sv-SE" sz="2100" smtClean="0">
                <a:sym typeface="Symbol" pitchFamily="18" charset="2"/>
              </a:rPr>
              <a:t></a:t>
            </a:r>
            <a:r>
              <a:rPr lang="sv-SE" sz="2100" smtClean="0"/>
              <a:t>.</a:t>
            </a:r>
            <a:endParaRPr lang="en-US" sz="21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title"/>
          </p:nvPr>
        </p:nvSpPr>
        <p:spPr/>
        <p:txBody>
          <a:bodyPr/>
          <a:lstStyle/>
          <a:p>
            <a:pPr eaLnBrk="1" hangingPunct="1"/>
            <a:r>
              <a:rPr lang="en-US" smtClean="0"/>
              <a:t>Pengolahan Data</a:t>
            </a:r>
          </a:p>
        </p:txBody>
      </p:sp>
      <p:sp>
        <p:nvSpPr>
          <p:cNvPr id="25603" name="Rectangle 7"/>
          <p:cNvSpPr>
            <a:spLocks noGrp="1" noChangeArrowheads="1"/>
          </p:cNvSpPr>
          <p:nvPr>
            <p:ph type="body" idx="1"/>
          </p:nvPr>
        </p:nvSpPr>
        <p:spPr/>
        <p:txBody>
          <a:bodyPr/>
          <a:lstStyle/>
          <a:p>
            <a:pPr eaLnBrk="1" hangingPunct="1"/>
            <a:r>
              <a:rPr lang="en-US" smtClean="0"/>
              <a:t>Kegiatan lanjutan setelah pengumpulan data dilaksanakan</a:t>
            </a:r>
          </a:p>
          <a:p>
            <a:pPr eaLnBrk="1" hangingPunct="1"/>
            <a:r>
              <a:rPr lang="en-US" smtClean="0"/>
              <a:t>Biasanya dilakukan dengan melalui tahap </a:t>
            </a:r>
            <a:r>
              <a:rPr lang="en-US" b="1" smtClean="0">
                <a:solidFill>
                  <a:schemeClr val="tx2"/>
                </a:solidFill>
              </a:rPr>
              <a:t>editing</a:t>
            </a:r>
            <a:r>
              <a:rPr lang="en-US" smtClean="0"/>
              <a:t> (memeriksa), </a:t>
            </a:r>
            <a:r>
              <a:rPr lang="en-US" b="1" smtClean="0">
                <a:solidFill>
                  <a:schemeClr val="tx2"/>
                </a:solidFill>
              </a:rPr>
              <a:t>coding</a:t>
            </a:r>
            <a:r>
              <a:rPr lang="en-US" smtClean="0"/>
              <a:t> (proses pemberian identitas), dan </a:t>
            </a:r>
            <a:r>
              <a:rPr lang="en-US" b="1" smtClean="0">
                <a:solidFill>
                  <a:schemeClr val="tx2"/>
                </a:solidFill>
              </a:rPr>
              <a:t>tabulating</a:t>
            </a:r>
            <a:r>
              <a:rPr lang="en-US" smtClean="0"/>
              <a:t> (proses pembeberan)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l" eaLnBrk="1" hangingPunct="1"/>
            <a:r>
              <a:rPr lang="en-US" dirty="0" smtClean="0"/>
              <a:t>Editing </a:t>
            </a:r>
          </a:p>
        </p:txBody>
      </p:sp>
      <p:sp>
        <p:nvSpPr>
          <p:cNvPr id="26627" name="Rectangle 3"/>
          <p:cNvSpPr>
            <a:spLocks noGrp="1" noChangeArrowheads="1"/>
          </p:cNvSpPr>
          <p:nvPr>
            <p:ph type="body" idx="1"/>
          </p:nvPr>
        </p:nvSpPr>
        <p:spPr/>
        <p:txBody>
          <a:bodyPr/>
          <a:lstStyle/>
          <a:p>
            <a:pPr eaLnBrk="1" hangingPunct="1"/>
            <a:r>
              <a:rPr lang="en-US" smtClean="0"/>
              <a:t>Proses ini dimulai dengan memberi identitas pada instrumen penelitian yang telah terjawab, memeriksa satu persatu lembar instrumen</a:t>
            </a:r>
          </a:p>
          <a:p>
            <a:pPr eaLnBrk="1" hangingPunct="1"/>
            <a:r>
              <a:rPr lang="en-US" smtClean="0"/>
              <a:t>Apabila terjadi kejanggalan berupa kesalahan atau kekurangan informasi yang dibutuhkan maka peneliti harus kembali ke lapangan untuk mengecek kebenarannya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l" eaLnBrk="1" hangingPunct="1"/>
            <a:r>
              <a:rPr lang="en-US" dirty="0" err="1" smtClean="0"/>
              <a:t>Koding</a:t>
            </a:r>
            <a:r>
              <a:rPr lang="en-US" dirty="0" smtClean="0"/>
              <a:t> </a:t>
            </a:r>
          </a:p>
        </p:txBody>
      </p:sp>
      <p:sp>
        <p:nvSpPr>
          <p:cNvPr id="27651" name="Rectangle 3"/>
          <p:cNvSpPr>
            <a:spLocks noGrp="1" noChangeArrowheads="1"/>
          </p:cNvSpPr>
          <p:nvPr>
            <p:ph type="body" idx="1"/>
          </p:nvPr>
        </p:nvSpPr>
        <p:spPr/>
        <p:txBody>
          <a:bodyPr/>
          <a:lstStyle/>
          <a:p>
            <a:pPr marL="571500" indent="-571500" eaLnBrk="1" hangingPunct="1">
              <a:lnSpc>
                <a:spcPct val="90000"/>
              </a:lnSpc>
            </a:pPr>
            <a:r>
              <a:rPr lang="en-US" smtClean="0"/>
              <a:t>Setelah editing, data yang ada diberi identitas sehingga memiliki arti tertentu pada saat dianalisis</a:t>
            </a:r>
          </a:p>
          <a:p>
            <a:pPr marL="571500" indent="-571500" eaLnBrk="1" hangingPunct="1">
              <a:lnSpc>
                <a:spcPct val="90000"/>
              </a:lnSpc>
            </a:pPr>
            <a:r>
              <a:rPr lang="en-US" smtClean="0"/>
              <a:t>Ada 2 macam koding :</a:t>
            </a:r>
          </a:p>
          <a:p>
            <a:pPr marL="571500" indent="-571500" eaLnBrk="1" hangingPunct="1">
              <a:lnSpc>
                <a:spcPct val="90000"/>
              </a:lnSpc>
              <a:buFont typeface="Wingdings" pitchFamily="2" charset="2"/>
              <a:buAutoNum type="arabicPeriod"/>
            </a:pPr>
            <a:r>
              <a:rPr lang="en-US" b="1" smtClean="0">
                <a:solidFill>
                  <a:schemeClr val="tx2"/>
                </a:solidFill>
              </a:rPr>
              <a:t>Koding frekuensi</a:t>
            </a:r>
            <a:r>
              <a:rPr lang="en-US" smtClean="0"/>
              <a:t> </a:t>
            </a:r>
            <a:r>
              <a:rPr lang="en-US" smtClean="0">
                <a:sym typeface="Wingdings" pitchFamily="2" charset="2"/>
              </a:rPr>
              <a:t> digunakan apabila jawaban memiliki bobot atau arti frekuensi tertentu</a:t>
            </a:r>
            <a:endParaRPr lang="en-US" smtClean="0"/>
          </a:p>
          <a:p>
            <a:pPr marL="571500" indent="-571500" eaLnBrk="1" hangingPunct="1">
              <a:lnSpc>
                <a:spcPct val="90000"/>
              </a:lnSpc>
              <a:buFont typeface="Wingdings" pitchFamily="2" charset="2"/>
              <a:buAutoNum type="arabicPeriod"/>
            </a:pPr>
            <a:r>
              <a:rPr lang="en-US" b="1" smtClean="0">
                <a:solidFill>
                  <a:schemeClr val="tx2"/>
                </a:solidFill>
              </a:rPr>
              <a:t>Koding lambang</a:t>
            </a:r>
            <a:r>
              <a:rPr lang="en-US" smtClean="0"/>
              <a:t> </a:t>
            </a:r>
            <a:r>
              <a:rPr lang="en-US" smtClean="0">
                <a:sym typeface="Wingdings" pitchFamily="2" charset="2"/>
              </a:rPr>
              <a:t> digunakan pada poin yang tidak memiliki bobot tertentu</a:t>
            </a:r>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l" eaLnBrk="1" hangingPunct="1"/>
            <a:r>
              <a:rPr lang="en-US" dirty="0" err="1" smtClean="0"/>
              <a:t>Tabulasi</a:t>
            </a:r>
            <a:r>
              <a:rPr lang="en-US" dirty="0" smtClean="0"/>
              <a:t> </a:t>
            </a:r>
          </a:p>
        </p:txBody>
      </p:sp>
      <p:sp>
        <p:nvSpPr>
          <p:cNvPr id="28675" name="Rectangle 3"/>
          <p:cNvSpPr>
            <a:spLocks noGrp="1" noChangeArrowheads="1"/>
          </p:cNvSpPr>
          <p:nvPr>
            <p:ph type="body" idx="1"/>
          </p:nvPr>
        </p:nvSpPr>
        <p:spPr/>
        <p:txBody>
          <a:bodyPr/>
          <a:lstStyle/>
          <a:p>
            <a:pPr marL="571500" indent="-571500" eaLnBrk="1" hangingPunct="1"/>
            <a:r>
              <a:rPr lang="en-US" smtClean="0"/>
              <a:t>Memasukkan data pada tabel-tabel tertentu dan mengatur angka-angka serta menghitungnya</a:t>
            </a:r>
          </a:p>
          <a:p>
            <a:pPr marL="571500" indent="-571500" eaLnBrk="1" hangingPunct="1"/>
            <a:r>
              <a:rPr lang="en-US" smtClean="0"/>
              <a:t>Bagian tabel:</a:t>
            </a:r>
          </a:p>
          <a:p>
            <a:pPr marL="571500" indent="-571500" eaLnBrk="1" hangingPunct="1">
              <a:buFont typeface="Wingdings" pitchFamily="2" charset="2"/>
              <a:buAutoNum type="arabicPeriod"/>
            </a:pPr>
            <a:r>
              <a:rPr lang="en-US" smtClean="0"/>
              <a:t>Identitas tabel</a:t>
            </a:r>
          </a:p>
          <a:p>
            <a:pPr marL="571500" indent="-571500" eaLnBrk="1" hangingPunct="1">
              <a:buFont typeface="Wingdings" pitchFamily="2" charset="2"/>
              <a:buAutoNum type="arabicPeriod"/>
            </a:pPr>
            <a:r>
              <a:rPr lang="en-US" smtClean="0"/>
              <a:t>Kepala tabel</a:t>
            </a:r>
          </a:p>
          <a:p>
            <a:pPr marL="571500" indent="-571500" eaLnBrk="1" hangingPunct="1">
              <a:buFont typeface="Wingdings" pitchFamily="2" charset="2"/>
              <a:buAutoNum type="arabicPeriod"/>
            </a:pPr>
            <a:r>
              <a:rPr lang="en-US" smtClean="0"/>
              <a:t>Badan tabel</a:t>
            </a:r>
          </a:p>
          <a:p>
            <a:pPr marL="571500" indent="-571500" eaLnBrk="1" hangingPunct="1">
              <a:buFont typeface="Wingdings" pitchFamily="2" charset="2"/>
              <a:buAutoNum type="arabicPeriod"/>
            </a:pPr>
            <a:r>
              <a:rPr lang="en-US" smtClean="0"/>
              <a:t>Total tabel</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685800" y="152400"/>
            <a:ext cx="6870700" cy="1143000"/>
          </a:xfrm>
          <a:ln w="57150">
            <a:solidFill>
              <a:schemeClr val="hlink"/>
            </a:solidFill>
          </a:ln>
        </p:spPr>
        <p:txBody>
          <a:bodyPr rtlCol="0">
            <a:normAutofit fontScale="90000"/>
          </a:bodyPr>
          <a:lstStyle/>
          <a:p>
            <a:pPr eaLnBrk="1" fontAlgn="auto" hangingPunct="1">
              <a:spcAft>
                <a:spcPts val="0"/>
              </a:spcAft>
              <a:defRPr/>
            </a:pPr>
            <a:r>
              <a:rPr lang="id-ID" sz="4000" smtClean="0">
                <a:solidFill>
                  <a:srgbClr val="0000CC"/>
                </a:solidFill>
              </a:rPr>
              <a:t>TEKNIK ANALISIS</a:t>
            </a:r>
            <a:br>
              <a:rPr lang="id-ID" sz="4000" smtClean="0">
                <a:solidFill>
                  <a:srgbClr val="0000CC"/>
                </a:solidFill>
              </a:rPr>
            </a:br>
            <a:r>
              <a:rPr lang="id-ID" sz="4000" smtClean="0">
                <a:solidFill>
                  <a:srgbClr val="0000CC"/>
                </a:solidFill>
              </a:rPr>
              <a:t>STATISTIK DESKRIPTIF</a:t>
            </a:r>
            <a:endParaRPr lang="en-GB" sz="4000" smtClean="0">
              <a:solidFill>
                <a:srgbClr val="0000CC"/>
              </a:solidFill>
            </a:endParaRPr>
          </a:p>
        </p:txBody>
      </p:sp>
      <p:sp>
        <p:nvSpPr>
          <p:cNvPr id="30723" name="Rectangle 3"/>
          <p:cNvSpPr>
            <a:spLocks noGrp="1" noChangeArrowheads="1"/>
          </p:cNvSpPr>
          <p:nvPr>
            <p:ph type="body" idx="1"/>
          </p:nvPr>
        </p:nvSpPr>
        <p:spPr>
          <a:xfrm>
            <a:off x="0" y="1371600"/>
            <a:ext cx="9144000" cy="5486400"/>
          </a:xfrm>
          <a:solidFill>
            <a:srgbClr val="CCFFFF"/>
          </a:solidFill>
        </p:spPr>
        <p:txBody>
          <a:bodyPr/>
          <a:lstStyle/>
          <a:p>
            <a:pPr eaLnBrk="1" hangingPunct="1">
              <a:lnSpc>
                <a:spcPct val="80000"/>
              </a:lnSpc>
            </a:pPr>
            <a:r>
              <a:rPr lang="id-ID" sz="2000" b="1" smtClean="0">
                <a:solidFill>
                  <a:srgbClr val="0000CC"/>
                </a:solidFill>
              </a:rPr>
              <a:t>Frekuensi </a:t>
            </a:r>
            <a:r>
              <a:rPr lang="id-ID" sz="2000" smtClean="0">
                <a:sym typeface="Wingdings" pitchFamily="2" charset="2"/>
              </a:rPr>
              <a:t> digunakan untuk menghitung jumlah responden dengan kategori ttt</a:t>
            </a:r>
            <a:endParaRPr lang="id-ID" sz="2000" smtClean="0"/>
          </a:p>
          <a:p>
            <a:pPr eaLnBrk="1" hangingPunct="1">
              <a:lnSpc>
                <a:spcPct val="80000"/>
              </a:lnSpc>
            </a:pPr>
            <a:r>
              <a:rPr lang="id-ID" sz="2000" b="1" smtClean="0">
                <a:solidFill>
                  <a:srgbClr val="0000CC"/>
                </a:solidFill>
              </a:rPr>
              <a:t>Eksplorasi </a:t>
            </a:r>
            <a:r>
              <a:rPr lang="id-ID" sz="2000" smtClean="0">
                <a:sym typeface="Wingdings" pitchFamily="2" charset="2"/>
              </a:rPr>
              <a:t> digunakan untuk melihat nilai rata2 (means), standar deviasi, nilai minimun, nilai maksimum,dan nilai tengah(median)</a:t>
            </a:r>
            <a:endParaRPr lang="id-ID" sz="2000" smtClean="0"/>
          </a:p>
          <a:p>
            <a:pPr eaLnBrk="1" hangingPunct="1">
              <a:lnSpc>
                <a:spcPct val="80000"/>
              </a:lnSpc>
            </a:pPr>
            <a:r>
              <a:rPr lang="id-ID" sz="2000" b="1" smtClean="0">
                <a:solidFill>
                  <a:srgbClr val="0000CC"/>
                </a:solidFill>
              </a:rPr>
              <a:t>Deskriptif </a:t>
            </a:r>
            <a:r>
              <a:rPr lang="id-ID" sz="2000" smtClean="0">
                <a:sym typeface="Wingdings" pitchFamily="2" charset="2"/>
              </a:rPr>
              <a:t> digunakan untuk menghitung nilai minimum, nilai maksimum, nilai rata2, standar deviasi, dan jumlah total</a:t>
            </a:r>
            <a:endParaRPr lang="id-ID" sz="2000" smtClean="0"/>
          </a:p>
          <a:p>
            <a:pPr eaLnBrk="1" hangingPunct="1">
              <a:lnSpc>
                <a:spcPct val="80000"/>
              </a:lnSpc>
            </a:pPr>
            <a:r>
              <a:rPr lang="id-ID" sz="2000" b="1" smtClean="0">
                <a:solidFill>
                  <a:srgbClr val="0000CC"/>
                </a:solidFill>
              </a:rPr>
              <a:t>Tabulasi silang</a:t>
            </a:r>
            <a:r>
              <a:rPr lang="id-ID" sz="2000" smtClean="0"/>
              <a:t> </a:t>
            </a:r>
            <a:r>
              <a:rPr lang="id-ID" sz="2000" smtClean="0">
                <a:sym typeface="Wingdings" pitchFamily="2" charset="2"/>
              </a:rPr>
              <a:t> digunakan untuk menghitung frekuensi dan persentase dua variabel atau lebih dengan cara menyilangkan variabel2 yang dianggap berhubungan</a:t>
            </a:r>
            <a:endParaRPr lang="id-ID" sz="2000" smtClean="0"/>
          </a:p>
          <a:p>
            <a:pPr eaLnBrk="1" hangingPunct="1">
              <a:lnSpc>
                <a:spcPct val="80000"/>
              </a:lnSpc>
            </a:pPr>
            <a:r>
              <a:rPr lang="id-ID" sz="2000" b="1" smtClean="0">
                <a:solidFill>
                  <a:srgbClr val="0000CC"/>
                </a:solidFill>
              </a:rPr>
              <a:t>Rasio</a:t>
            </a:r>
            <a:r>
              <a:rPr lang="id-ID" sz="2000" smtClean="0"/>
              <a:t> </a:t>
            </a:r>
            <a:r>
              <a:rPr lang="id-ID" sz="2000" smtClean="0">
                <a:sym typeface="Wingdings" pitchFamily="2" charset="2"/>
              </a:rPr>
              <a:t> digunakan untuk memberikan gambaran rasio antara dua variabel berskala interval / rasio</a:t>
            </a:r>
            <a:endParaRPr lang="id-ID" sz="2000" smtClean="0"/>
          </a:p>
          <a:p>
            <a:pPr eaLnBrk="1" hangingPunct="1">
              <a:lnSpc>
                <a:spcPct val="80000"/>
              </a:lnSpc>
            </a:pPr>
            <a:r>
              <a:rPr lang="id-ID" sz="2000" b="1" smtClean="0">
                <a:solidFill>
                  <a:srgbClr val="0000CC"/>
                </a:solidFill>
              </a:rPr>
              <a:t>Report</a:t>
            </a:r>
            <a:r>
              <a:rPr lang="id-ID" sz="2000" smtClean="0"/>
              <a:t> </a:t>
            </a:r>
          </a:p>
          <a:p>
            <a:pPr eaLnBrk="1" hangingPunct="1">
              <a:lnSpc>
                <a:spcPct val="80000"/>
              </a:lnSpc>
              <a:buFontTx/>
              <a:buNone/>
            </a:pPr>
            <a:r>
              <a:rPr lang="id-ID" sz="2000" smtClean="0"/>
              <a:t>	a. </a:t>
            </a:r>
            <a:r>
              <a:rPr lang="id-ID" sz="2000" b="1" smtClean="0">
                <a:solidFill>
                  <a:srgbClr val="0000CC"/>
                </a:solidFill>
              </a:rPr>
              <a:t>OLAP Cubes</a:t>
            </a:r>
            <a:r>
              <a:rPr lang="id-ID" sz="2000" smtClean="0"/>
              <a:t> </a:t>
            </a:r>
            <a:r>
              <a:rPr lang="id-ID" sz="2000" smtClean="0">
                <a:sym typeface="Wingdings" pitchFamily="2" charset="2"/>
              </a:rPr>
              <a:t> digunakan untuk menghitung ringkasan dalam bentuk jumlah total, nilai rata2, dan statistik univariat lainnya dengan menggunakan variabel yang berskala nominal / ordinal</a:t>
            </a:r>
          </a:p>
          <a:p>
            <a:pPr eaLnBrk="1" hangingPunct="1">
              <a:lnSpc>
                <a:spcPct val="80000"/>
              </a:lnSpc>
              <a:buFontTx/>
              <a:buNone/>
            </a:pPr>
            <a:r>
              <a:rPr lang="id-ID" sz="2000" smtClean="0"/>
              <a:t>	b. </a:t>
            </a:r>
            <a:r>
              <a:rPr lang="id-ID" sz="2000" b="1" smtClean="0">
                <a:solidFill>
                  <a:srgbClr val="0000CC"/>
                </a:solidFill>
              </a:rPr>
              <a:t>Case Summaries</a:t>
            </a:r>
            <a:r>
              <a:rPr lang="id-ID" sz="2000" smtClean="0"/>
              <a:t> </a:t>
            </a:r>
            <a:r>
              <a:rPr lang="id-ID" sz="2000" smtClean="0">
                <a:sym typeface="Wingdings" pitchFamily="2" charset="2"/>
              </a:rPr>
              <a:t> prosedur penghitungan statistik subgroup dalam suatu kelompok variabel didasarkan pada kategori beberapa variabel</a:t>
            </a:r>
            <a:endParaRPr lang="en-GB" sz="20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381000" y="838200"/>
            <a:ext cx="8001000" cy="4953000"/>
          </a:xfrm>
          <a:solidFill>
            <a:schemeClr val="accent1">
              <a:alpha val="45097"/>
            </a:schemeClr>
          </a:solidFill>
          <a:ln>
            <a:solidFill>
              <a:srgbClr val="0000FF"/>
            </a:solidFill>
          </a:ln>
        </p:spPr>
        <p:txBody>
          <a:bodyPr/>
          <a:lstStyle/>
          <a:p>
            <a:pPr eaLnBrk="1" hangingPunct="1">
              <a:lnSpc>
                <a:spcPct val="80000"/>
              </a:lnSpc>
              <a:buFont typeface="Wingdings" pitchFamily="2" charset="2"/>
              <a:buChar char="v"/>
            </a:pPr>
            <a:r>
              <a:rPr lang="id-ID" sz="2400" b="1" smtClean="0">
                <a:solidFill>
                  <a:srgbClr val="0000CC"/>
                </a:solidFill>
              </a:rPr>
              <a:t>Means</a:t>
            </a:r>
            <a:r>
              <a:rPr lang="id-ID" sz="2400" smtClean="0"/>
              <a:t> </a:t>
            </a:r>
            <a:r>
              <a:rPr lang="id-ID" sz="2400" smtClean="0">
                <a:sym typeface="Wingdings" pitchFamily="2" charset="2"/>
              </a:rPr>
              <a:t>Nilai rata2 dari suatu jumlah keseluruhan bilangan</a:t>
            </a:r>
          </a:p>
          <a:p>
            <a:pPr eaLnBrk="1" hangingPunct="1">
              <a:lnSpc>
                <a:spcPct val="80000"/>
              </a:lnSpc>
              <a:buFont typeface="Wingdings" pitchFamily="2" charset="2"/>
              <a:buChar char="v"/>
            </a:pPr>
            <a:r>
              <a:rPr lang="id-ID" sz="2400" b="1" smtClean="0">
                <a:solidFill>
                  <a:srgbClr val="0000CC"/>
                </a:solidFill>
                <a:sym typeface="Wingdings" pitchFamily="2" charset="2"/>
              </a:rPr>
              <a:t>Median</a:t>
            </a:r>
            <a:r>
              <a:rPr lang="id-ID" sz="2400" smtClean="0">
                <a:sym typeface="Wingdings" pitchFamily="2" charset="2"/>
              </a:rPr>
              <a:t> Nilai tengah dari suatu bilangan yang membatasi setengah frekuensi distribusi bagian bawah dan bagian atas</a:t>
            </a:r>
          </a:p>
          <a:p>
            <a:pPr eaLnBrk="1" hangingPunct="1">
              <a:lnSpc>
                <a:spcPct val="80000"/>
              </a:lnSpc>
              <a:buFont typeface="Wingdings" pitchFamily="2" charset="2"/>
              <a:buChar char="v"/>
            </a:pPr>
            <a:r>
              <a:rPr lang="id-ID" sz="2400" b="1" smtClean="0">
                <a:solidFill>
                  <a:srgbClr val="0000CC"/>
                </a:solidFill>
                <a:sym typeface="Wingdings" pitchFamily="2" charset="2"/>
              </a:rPr>
              <a:t>Modus</a:t>
            </a:r>
            <a:r>
              <a:rPr lang="id-ID" sz="2400" smtClean="0">
                <a:sym typeface="Wingdings" pitchFamily="2" charset="2"/>
              </a:rPr>
              <a:t>nilai atau frekuensi terbesar pada suatu kelompok data nominal ttt (nilai yang menonjol atau sering muncul)</a:t>
            </a:r>
          </a:p>
          <a:p>
            <a:pPr eaLnBrk="1" hangingPunct="1">
              <a:lnSpc>
                <a:spcPct val="80000"/>
              </a:lnSpc>
              <a:buFont typeface="Wingdings" pitchFamily="2" charset="2"/>
              <a:buChar char="v"/>
            </a:pPr>
            <a:r>
              <a:rPr lang="id-ID" sz="2400" b="1" smtClean="0">
                <a:solidFill>
                  <a:srgbClr val="0000CC"/>
                </a:solidFill>
                <a:sym typeface="Wingdings" pitchFamily="2" charset="2"/>
              </a:rPr>
              <a:t>Nilai minimum</a:t>
            </a:r>
            <a:r>
              <a:rPr lang="id-ID" sz="2400" smtClean="0">
                <a:sym typeface="Wingdings" pitchFamily="2" charset="2"/>
              </a:rPr>
              <a:t>  Nilai terendah dari suatu jumlah keseluruhan bilangan</a:t>
            </a:r>
          </a:p>
          <a:p>
            <a:pPr eaLnBrk="1" hangingPunct="1">
              <a:lnSpc>
                <a:spcPct val="80000"/>
              </a:lnSpc>
              <a:buFont typeface="Wingdings" pitchFamily="2" charset="2"/>
              <a:buChar char="v"/>
            </a:pPr>
            <a:r>
              <a:rPr lang="id-ID" sz="2400" b="1" smtClean="0">
                <a:solidFill>
                  <a:srgbClr val="0000CC"/>
                </a:solidFill>
                <a:sym typeface="Wingdings" pitchFamily="2" charset="2"/>
              </a:rPr>
              <a:t>Nilai maksimum</a:t>
            </a:r>
            <a:r>
              <a:rPr lang="id-ID" sz="2400" smtClean="0">
                <a:sym typeface="Wingdings" pitchFamily="2" charset="2"/>
              </a:rPr>
              <a:t>  Nilai tertinggi dari suatu jumlah keseluruhan bilangan</a:t>
            </a:r>
          </a:p>
          <a:p>
            <a:pPr eaLnBrk="1" hangingPunct="1">
              <a:lnSpc>
                <a:spcPct val="80000"/>
              </a:lnSpc>
              <a:buFont typeface="Wingdings" pitchFamily="2" charset="2"/>
              <a:buChar char="v"/>
            </a:pPr>
            <a:r>
              <a:rPr lang="id-ID" sz="2400" b="1" smtClean="0">
                <a:solidFill>
                  <a:srgbClr val="0000CC"/>
                </a:solidFill>
                <a:sym typeface="Wingdings" pitchFamily="2" charset="2"/>
              </a:rPr>
              <a:t>Standar Deviasi</a:t>
            </a:r>
            <a:r>
              <a:rPr lang="id-ID" sz="2400" smtClean="0">
                <a:sym typeface="Wingdings" pitchFamily="2" charset="2"/>
              </a:rPr>
              <a:t> alat statistik yang digunakan untuk mendeskripsikan variabilitas dalam suatu distribusi</a:t>
            </a:r>
          </a:p>
          <a:p>
            <a:pPr eaLnBrk="1" hangingPunct="1">
              <a:lnSpc>
                <a:spcPct val="80000"/>
              </a:lnSpc>
              <a:buFont typeface="Wingdings" pitchFamily="2" charset="2"/>
              <a:buNone/>
            </a:pPr>
            <a:endParaRPr lang="en-GB"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b="1" smtClean="0"/>
              <a:t>Uji Normalitas Data</a:t>
            </a:r>
            <a:endParaRPr lang="en-US" smtClean="0"/>
          </a:p>
        </p:txBody>
      </p:sp>
      <p:sp>
        <p:nvSpPr>
          <p:cNvPr id="22531" name="Content Placeholder 2"/>
          <p:cNvSpPr>
            <a:spLocks noGrp="1"/>
          </p:cNvSpPr>
          <p:nvPr>
            <p:ph idx="1"/>
          </p:nvPr>
        </p:nvSpPr>
        <p:spPr/>
        <p:txBody>
          <a:bodyPr/>
          <a:lstStyle/>
          <a:p>
            <a:pPr eaLnBrk="1" hangingPunct="1"/>
            <a:r>
              <a:rPr lang="en-US" smtClean="0"/>
              <a:t>Jelaskan tentang uji normalitas dan rumus yang dipakai</a:t>
            </a:r>
          </a:p>
          <a:p>
            <a:pPr eaLnBrk="1" hangingPunct="1"/>
            <a:r>
              <a:rPr lang="en-US" smtClean="0"/>
              <a:t>Jangan lupa cantumkan sumber referensi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0" y="152400"/>
            <a:ext cx="7556500" cy="1143000"/>
          </a:xfrm>
          <a:ln w="38100">
            <a:solidFill>
              <a:schemeClr val="folHlink"/>
            </a:solidFill>
          </a:ln>
        </p:spPr>
        <p:txBody>
          <a:bodyPr rtlCol="0">
            <a:normAutofit fontScale="90000"/>
          </a:bodyPr>
          <a:lstStyle/>
          <a:p>
            <a:pPr eaLnBrk="1" fontAlgn="auto" hangingPunct="1">
              <a:spcAft>
                <a:spcPts val="0"/>
              </a:spcAft>
              <a:defRPr/>
            </a:pPr>
            <a:r>
              <a:rPr lang="id-ID" sz="4000" smtClean="0">
                <a:solidFill>
                  <a:srgbClr val="0000CC"/>
                </a:solidFill>
              </a:rPr>
              <a:t>TEKNIK ANALISIS</a:t>
            </a:r>
            <a:br>
              <a:rPr lang="id-ID" sz="4000" smtClean="0">
                <a:solidFill>
                  <a:srgbClr val="0000CC"/>
                </a:solidFill>
              </a:rPr>
            </a:br>
            <a:r>
              <a:rPr lang="id-ID" sz="4000" smtClean="0">
                <a:solidFill>
                  <a:srgbClr val="0000CC"/>
                </a:solidFill>
              </a:rPr>
              <a:t>STATISTIK INFERENSI</a:t>
            </a:r>
            <a:endParaRPr lang="en-GB" sz="4000" smtClean="0">
              <a:solidFill>
                <a:srgbClr val="0000CC"/>
              </a:solidFill>
            </a:endParaRPr>
          </a:p>
        </p:txBody>
      </p:sp>
      <p:sp>
        <p:nvSpPr>
          <p:cNvPr id="32771" name="Rectangle 3"/>
          <p:cNvSpPr>
            <a:spLocks noGrp="1" noChangeArrowheads="1"/>
          </p:cNvSpPr>
          <p:nvPr>
            <p:ph type="body" idx="1"/>
          </p:nvPr>
        </p:nvSpPr>
        <p:spPr>
          <a:xfrm>
            <a:off x="0" y="1524000"/>
            <a:ext cx="9144000" cy="5334000"/>
          </a:xfrm>
          <a:gradFill rotWithShape="1">
            <a:gsLst>
              <a:gs pos="0">
                <a:schemeClr val="accent1"/>
              </a:gs>
              <a:gs pos="100000">
                <a:schemeClr val="bg1"/>
              </a:gs>
            </a:gsLst>
            <a:lin ang="5400000" scaled="1"/>
          </a:gradFill>
        </p:spPr>
        <p:txBody>
          <a:bodyPr/>
          <a:lstStyle/>
          <a:p>
            <a:pPr eaLnBrk="1" hangingPunct="1">
              <a:lnSpc>
                <a:spcPct val="80000"/>
              </a:lnSpc>
            </a:pPr>
            <a:r>
              <a:rPr lang="id-ID" sz="2400" b="1" smtClean="0">
                <a:solidFill>
                  <a:srgbClr val="0000CC"/>
                </a:solidFill>
              </a:rPr>
              <a:t>Korelasi</a:t>
            </a:r>
            <a:r>
              <a:rPr lang="id-ID" sz="2400" smtClean="0"/>
              <a:t> : analisis yang digunakan untuk melihat kuat lemahnya hubungan antara variabel bebas dan terikat</a:t>
            </a:r>
          </a:p>
          <a:p>
            <a:pPr eaLnBrk="1" hangingPunct="1">
              <a:lnSpc>
                <a:spcPct val="80000"/>
              </a:lnSpc>
            </a:pPr>
            <a:r>
              <a:rPr lang="id-ID" sz="2400" b="1" smtClean="0">
                <a:solidFill>
                  <a:srgbClr val="0000CC"/>
                </a:solidFill>
              </a:rPr>
              <a:t>Regresi</a:t>
            </a:r>
            <a:r>
              <a:rPr lang="id-ID" sz="2400" smtClean="0"/>
              <a:t> : analisis yang digunakan untuk memprediksi seberapa besar pengaruh variabel bebas terhadap variabel terikat </a:t>
            </a:r>
          </a:p>
          <a:p>
            <a:pPr eaLnBrk="1" hangingPunct="1">
              <a:lnSpc>
                <a:spcPct val="80000"/>
              </a:lnSpc>
            </a:pPr>
            <a:r>
              <a:rPr lang="id-ID" sz="2400" b="1" smtClean="0">
                <a:solidFill>
                  <a:srgbClr val="0000CC"/>
                </a:solidFill>
              </a:rPr>
              <a:t>Uji T</a:t>
            </a:r>
            <a:r>
              <a:rPr lang="id-ID" sz="2400" smtClean="0"/>
              <a:t> : analisis yang digunakan untuk membandingkan nilai rata-rata satu populasi atau lebih dengan menggunakan sampel kecil</a:t>
            </a:r>
          </a:p>
          <a:p>
            <a:pPr eaLnBrk="1" hangingPunct="1">
              <a:lnSpc>
                <a:spcPct val="80000"/>
              </a:lnSpc>
            </a:pPr>
            <a:r>
              <a:rPr lang="id-ID" sz="2400" b="1" smtClean="0">
                <a:solidFill>
                  <a:srgbClr val="0000CC"/>
                </a:solidFill>
              </a:rPr>
              <a:t>Time Series</a:t>
            </a:r>
            <a:r>
              <a:rPr lang="id-ID" sz="2400" smtClean="0"/>
              <a:t> : analisis yang digunakan untuk membuat data yang dapat digunakan untuk memprediksi kejadian di masa yad</a:t>
            </a:r>
          </a:p>
          <a:p>
            <a:pPr eaLnBrk="1" hangingPunct="1">
              <a:lnSpc>
                <a:spcPct val="80000"/>
              </a:lnSpc>
            </a:pPr>
            <a:r>
              <a:rPr lang="id-ID" sz="2400" b="1" smtClean="0">
                <a:solidFill>
                  <a:srgbClr val="0000CC"/>
                </a:solidFill>
              </a:rPr>
              <a:t>Chi Square</a:t>
            </a:r>
            <a:r>
              <a:rPr lang="id-ID" sz="2400" smtClean="0"/>
              <a:t> : analisis yang digunakan untuk melihat ketergantungan antara variabel bebas dan terikat dengan skala nominal atau ordinal</a:t>
            </a:r>
          </a:p>
          <a:p>
            <a:pPr eaLnBrk="1" hangingPunct="1">
              <a:lnSpc>
                <a:spcPct val="80000"/>
              </a:lnSpc>
            </a:pPr>
            <a:r>
              <a:rPr lang="id-ID" sz="2400" b="1" smtClean="0">
                <a:solidFill>
                  <a:srgbClr val="0000CC"/>
                </a:solidFill>
              </a:rPr>
              <a:t>Multivariate</a:t>
            </a:r>
            <a:r>
              <a:rPr lang="id-ID" sz="2400" smtClean="0"/>
              <a:t> : analisis yang digunakan untuk melihat kuat lemahnya hubungan antara lebih dari dua variabel</a:t>
            </a:r>
            <a:endParaRPr lang="en-GB"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Uji Normalitas data</a:t>
            </a:r>
          </a:p>
        </p:txBody>
      </p:sp>
      <p:sp>
        <p:nvSpPr>
          <p:cNvPr id="23555" name="Rectangle 3"/>
          <p:cNvSpPr>
            <a:spLocks noGrp="1" noChangeArrowheads="1"/>
          </p:cNvSpPr>
          <p:nvPr>
            <p:ph type="body" sz="half" idx="1"/>
          </p:nvPr>
        </p:nvSpPr>
        <p:spPr/>
        <p:txBody>
          <a:bodyPr/>
          <a:lstStyle/>
          <a:p>
            <a:pPr eaLnBrk="1" hangingPunct="1"/>
            <a:r>
              <a:rPr lang="en-US" sz="2800" smtClean="0"/>
              <a:t>Kolmogorov-Smirnove test</a:t>
            </a:r>
          </a:p>
          <a:p>
            <a:pPr eaLnBrk="1" hangingPunct="1"/>
            <a:r>
              <a:rPr lang="en-US" sz="2800" smtClean="0"/>
              <a:t>Jika K-S test Signifikan maka data tdk normal</a:t>
            </a:r>
          </a:p>
          <a:p>
            <a:pPr eaLnBrk="1" hangingPunct="1"/>
            <a:r>
              <a:rPr lang="en-US" sz="2800" smtClean="0"/>
              <a:t>Dan Jika K-S test tdk signifikan data normal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r>
              <a:rPr lang="id-ID" b="1" dirty="0" smtClean="0"/>
              <a:t>P</a:t>
            </a:r>
            <a:r>
              <a:rPr lang="en-US" b="1" dirty="0" smtClean="0"/>
              <a:t>roses </a:t>
            </a:r>
            <a:r>
              <a:rPr lang="en-US" b="1" dirty="0" err="1" smtClean="0"/>
              <a:t>analisa</a:t>
            </a:r>
            <a:r>
              <a:rPr lang="en-US" b="1" dirty="0" smtClean="0"/>
              <a:t> </a:t>
            </a:r>
            <a:r>
              <a:rPr lang="en-US" b="1" dirty="0" smtClean="0"/>
              <a:t>data</a:t>
            </a:r>
            <a:endParaRPr lang="id-ID" b="1" dirty="0" smtClean="0"/>
          </a:p>
        </p:txBody>
      </p:sp>
      <p:sp>
        <p:nvSpPr>
          <p:cNvPr id="4099" name="Rectangle 3"/>
          <p:cNvSpPr>
            <a:spLocks noGrp="1" noChangeArrowheads="1"/>
          </p:cNvSpPr>
          <p:nvPr>
            <p:ph idx="1"/>
          </p:nvPr>
        </p:nvSpPr>
        <p:spPr>
          <a:xfrm>
            <a:off x="566738" y="1752600"/>
            <a:ext cx="8001000" cy="4648200"/>
          </a:xfrm>
        </p:spPr>
        <p:txBody>
          <a:bodyPr/>
          <a:lstStyle/>
          <a:p>
            <a:pPr>
              <a:lnSpc>
                <a:spcPct val="80000"/>
              </a:lnSpc>
            </a:pPr>
            <a:r>
              <a:rPr lang="en-US" sz="2600" smtClean="0"/>
              <a:t>Kegiatan dalam analisis data adalah mengelompokkan data berdasarkan variable dan jenis responden, mentabulasi data berdasarkan variable dari seluruh responden, menyajikan data tiap variable yang diteliti, melakukan perhitungan untuk menjawab rumusan masalah dan melakukan perhitungan untuk menguji hipotesis yang telah dilakukan.</a:t>
            </a:r>
          </a:p>
          <a:p>
            <a:pPr>
              <a:lnSpc>
                <a:spcPct val="80000"/>
              </a:lnSpc>
            </a:pPr>
            <a:r>
              <a:rPr lang="en-US" sz="2600" smtClean="0"/>
              <a:t>Analisis data : Statistik deskriptif dan statistik inferensial.</a:t>
            </a:r>
          </a:p>
          <a:p>
            <a:pPr>
              <a:lnSpc>
                <a:spcPct val="80000"/>
              </a:lnSpc>
            </a:pPr>
            <a:r>
              <a:rPr lang="en-US" sz="2600" smtClean="0"/>
              <a:t>Statistika Inferensial meliputi : statistika parametric dan statistika non parametric</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endParaRPr lang="id-ID" smtClean="0"/>
          </a:p>
        </p:txBody>
      </p:sp>
      <p:sp>
        <p:nvSpPr>
          <p:cNvPr id="6147" name="Rectangle 3"/>
          <p:cNvSpPr>
            <a:spLocks noGrp="1" noChangeArrowheads="1"/>
          </p:cNvSpPr>
          <p:nvPr>
            <p:ph idx="1"/>
          </p:nvPr>
        </p:nvSpPr>
        <p:spPr>
          <a:xfrm>
            <a:off x="566738" y="1752600"/>
            <a:ext cx="8001000" cy="4648200"/>
          </a:xfrm>
        </p:spPr>
        <p:txBody>
          <a:bodyPr/>
          <a:lstStyle/>
          <a:p>
            <a:pPr>
              <a:lnSpc>
                <a:spcPct val="80000"/>
              </a:lnSpc>
            </a:pPr>
            <a:r>
              <a:rPr lang="en-US" sz="2600" smtClean="0"/>
              <a:t>Statistika inferensial (statistika induktif atau statistika probabilitas) : teknik statistik yang digunakan untuk menganalisis data sampel dan hasilnya diberlakukan untuk populasi.</a:t>
            </a:r>
          </a:p>
          <a:p>
            <a:pPr>
              <a:lnSpc>
                <a:spcPct val="80000"/>
              </a:lnSpc>
            </a:pPr>
            <a:r>
              <a:rPr lang="en-US" sz="2600" smtClean="0"/>
              <a:t>Statistik ini akan cocok digunakan bila sampel diambil dari populasi yang jelas dan teknik pengambilan sampel dari populasi itu dilakukan secara random.</a:t>
            </a:r>
          </a:p>
          <a:p>
            <a:pPr>
              <a:lnSpc>
                <a:spcPct val="80000"/>
              </a:lnSpc>
            </a:pPr>
            <a:r>
              <a:rPr lang="en-US" sz="2600" smtClean="0"/>
              <a:t>Statistik probabilitas karena kesimpulan yang diberlakukan untuk populasi berdasarkan data sampel itu kebenarannya bersifat peluang.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74675" y="304800"/>
            <a:ext cx="8001000" cy="1066800"/>
          </a:xfrm>
        </p:spPr>
        <p:txBody>
          <a:bodyPr rtlCol="0">
            <a:normAutofit fontScale="90000"/>
          </a:bodyPr>
          <a:lstStyle/>
          <a:p>
            <a:pPr fontAlgn="auto">
              <a:spcAft>
                <a:spcPts val="0"/>
              </a:spcAft>
              <a:defRPr/>
            </a:pPr>
            <a:r>
              <a:rPr lang="it-IT" sz="3400" smtClean="0"/>
              <a:t>B. STATISTIK PARAMETRIK DAN NON PARAMETRIK</a:t>
            </a:r>
            <a:endParaRPr lang="en-US" sz="3400" smtClean="0"/>
          </a:p>
        </p:txBody>
      </p:sp>
      <p:sp>
        <p:nvSpPr>
          <p:cNvPr id="7171" name="Rectangle 3"/>
          <p:cNvSpPr>
            <a:spLocks noGrp="1" noChangeArrowheads="1"/>
          </p:cNvSpPr>
          <p:nvPr>
            <p:ph idx="1"/>
          </p:nvPr>
        </p:nvSpPr>
        <p:spPr>
          <a:xfrm>
            <a:off x="566738" y="1752600"/>
            <a:ext cx="8001000" cy="4800600"/>
          </a:xfrm>
        </p:spPr>
        <p:txBody>
          <a:bodyPr/>
          <a:lstStyle/>
          <a:p>
            <a:pPr>
              <a:lnSpc>
                <a:spcPct val="80000"/>
              </a:lnSpc>
            </a:pPr>
            <a:r>
              <a:rPr lang="it-IT" sz="2600" smtClean="0"/>
              <a:t>Statistik parametrik digunakan untuk menguji parameter populasi melalui statistik atau menguji ukuran populasi melalui data sampel.</a:t>
            </a:r>
          </a:p>
          <a:p>
            <a:pPr>
              <a:lnSpc>
                <a:spcPct val="80000"/>
              </a:lnSpc>
            </a:pPr>
            <a:r>
              <a:rPr lang="it-IT" sz="2600" smtClean="0"/>
              <a:t>Statistika non parametrik tidak menguji parameter populasi tetapi menguji distribusi.</a:t>
            </a:r>
          </a:p>
          <a:p>
            <a:pPr>
              <a:lnSpc>
                <a:spcPct val="80000"/>
              </a:lnSpc>
            </a:pPr>
            <a:r>
              <a:rPr lang="it-IT" sz="2600" smtClean="0"/>
              <a:t>Statistika parametrik mengasumsikan bahwa populasi berdistribusi normal sedangkan statistika non parametrik tidak menuntut terpenuhinya banyak asumsi misalnya data yang akan dianalisis tidak harus berdistribusi normal sehingga sering dinamakan bebas distribusi.</a:t>
            </a:r>
            <a:endParaRPr lang="en-US" sz="26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id-ID" smtClean="0"/>
          </a:p>
        </p:txBody>
      </p:sp>
      <p:sp>
        <p:nvSpPr>
          <p:cNvPr id="8195" name="Rectangle 3"/>
          <p:cNvSpPr>
            <a:spLocks noGrp="1" noChangeArrowheads="1"/>
          </p:cNvSpPr>
          <p:nvPr>
            <p:ph idx="1"/>
          </p:nvPr>
        </p:nvSpPr>
        <p:spPr>
          <a:xfrm>
            <a:off x="566738" y="1752600"/>
            <a:ext cx="8001000" cy="4800600"/>
          </a:xfrm>
        </p:spPr>
        <p:txBody>
          <a:bodyPr/>
          <a:lstStyle/>
          <a:p>
            <a:pPr>
              <a:lnSpc>
                <a:spcPct val="90000"/>
              </a:lnSpc>
            </a:pPr>
            <a:r>
              <a:rPr lang="it-IT" sz="2100" smtClean="0"/>
              <a:t>Statistika parametrik kebanyakan untuk menganalisis data interval dan rasio sedangkan statistika non parametrik kebanyakan digunakan untuk menganalisis data nominal atau ordinal.</a:t>
            </a:r>
          </a:p>
          <a:p>
            <a:pPr>
              <a:lnSpc>
                <a:spcPct val="90000"/>
              </a:lnSpc>
            </a:pPr>
            <a:r>
              <a:rPr lang="it-IT" sz="2100" smtClean="0"/>
              <a:t>Untuk menguji hipotesis dalam penelitian kuantitatif yang menggunakan statistik, ada dua hal utama yang harus diperhatikan yaitu macam data dan bentuk hipotesis yang diajukan.</a:t>
            </a:r>
            <a:endParaRPr lang="en-US" sz="2100" smtClean="0"/>
          </a:p>
          <a:p>
            <a:pPr>
              <a:lnSpc>
                <a:spcPct val="90000"/>
              </a:lnSpc>
            </a:pPr>
            <a:r>
              <a:rPr lang="pt-BR" sz="2100" smtClean="0"/>
              <a:t>Macam data : data nominal, ordinal, interval atau rasio</a:t>
            </a:r>
            <a:endParaRPr lang="en-US" sz="2100" smtClean="0"/>
          </a:p>
          <a:p>
            <a:pPr>
              <a:lnSpc>
                <a:spcPct val="90000"/>
              </a:lnSpc>
            </a:pPr>
            <a:r>
              <a:rPr lang="es-ES" sz="2100" smtClean="0"/>
              <a:t>Bentuk hipotesis : hipotesis deskriptif, hipotesis komparatif dan hipotesis asosiatif.</a:t>
            </a:r>
            <a:endParaRPr lang="en-US" sz="2100" smtClean="0"/>
          </a:p>
          <a:p>
            <a:pPr>
              <a:lnSpc>
                <a:spcPct val="90000"/>
              </a:lnSpc>
            </a:pPr>
            <a:r>
              <a:rPr lang="sv-SE" sz="2100" smtClean="0"/>
              <a:t>Dalam hipótesis komparatif dibedakan menjadi dua yaitu komparatif untuk dua sampel dan lebih dari dua sampel.</a:t>
            </a:r>
            <a:endParaRPr lang="en-US" sz="21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id-ID" smtClean="0"/>
          </a:p>
        </p:txBody>
      </p:sp>
      <p:sp>
        <p:nvSpPr>
          <p:cNvPr id="9219" name="Rectangle 3"/>
          <p:cNvSpPr>
            <a:spLocks noGrp="1" noChangeArrowheads="1"/>
          </p:cNvSpPr>
          <p:nvPr>
            <p:ph idx="1"/>
          </p:nvPr>
        </p:nvSpPr>
        <p:spPr>
          <a:xfrm>
            <a:off x="566738" y="1752600"/>
            <a:ext cx="8001000" cy="4724400"/>
          </a:xfrm>
        </p:spPr>
        <p:txBody>
          <a:bodyPr/>
          <a:lstStyle/>
          <a:p>
            <a:pPr marL="571500" indent="-571500">
              <a:lnSpc>
                <a:spcPct val="80000"/>
              </a:lnSpc>
            </a:pPr>
            <a:r>
              <a:rPr lang="sv-SE" sz="2600" smtClean="0"/>
              <a:t>Untuk menguji hipotesis deskriptif satu sampel bila digunakan datanya berbentuk nominal maka digunakan teknik statistik :</a:t>
            </a:r>
            <a:endParaRPr lang="en-US" sz="2600" smtClean="0"/>
          </a:p>
          <a:p>
            <a:pPr marL="966788" lvl="1" indent="-495300">
              <a:lnSpc>
                <a:spcPct val="80000"/>
              </a:lnSpc>
            </a:pPr>
            <a:r>
              <a:rPr lang="sv-SE" sz="2200" smtClean="0"/>
              <a:t>Binomial</a:t>
            </a:r>
            <a:endParaRPr lang="en-US" sz="2200" smtClean="0"/>
          </a:p>
          <a:p>
            <a:pPr marL="966788" lvl="1" indent="-495300">
              <a:lnSpc>
                <a:spcPct val="80000"/>
              </a:lnSpc>
            </a:pPr>
            <a:r>
              <a:rPr lang="sv-SE" sz="2200" smtClean="0"/>
              <a:t>Chikuadrat satu sampel</a:t>
            </a:r>
            <a:endParaRPr lang="en-US" sz="2200" smtClean="0"/>
          </a:p>
          <a:p>
            <a:pPr marL="571500" indent="-571500">
              <a:lnSpc>
                <a:spcPct val="80000"/>
              </a:lnSpc>
            </a:pPr>
            <a:r>
              <a:rPr lang="sv-SE" sz="2600" smtClean="0"/>
              <a:t>Untuk menguji hipotesis deskriptif satu sampel bila datanya berbentuk ordinal maka digunakan teknik statistik :  Run Test</a:t>
            </a:r>
            <a:endParaRPr lang="en-US" sz="2600" smtClean="0"/>
          </a:p>
          <a:p>
            <a:pPr marL="571500" indent="-571500">
              <a:lnSpc>
                <a:spcPct val="80000"/>
              </a:lnSpc>
            </a:pPr>
            <a:r>
              <a:rPr lang="sv-SE" sz="2600" smtClean="0"/>
              <a:t>Untuk menguji hipotesis deskriptif satu variabel bila datanya berbentuk interval atau ratio maka digunakan t-test satu sampel</a:t>
            </a:r>
            <a:endParaRPr lang="en-US" sz="2600" smtClean="0"/>
          </a:p>
          <a:p>
            <a:pPr marL="571500" indent="-571500">
              <a:lnSpc>
                <a:spcPct val="80000"/>
              </a:lnSpc>
            </a:pPr>
            <a:endParaRPr lang="en-US" sz="26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1941</Words>
  <Application>Microsoft Office PowerPoint</Application>
  <PresentationFormat>On-screen Show (4:3)</PresentationFormat>
  <Paragraphs>156</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PERTEMUAN 4</vt:lpstr>
      <vt:lpstr>Indikator  Mahasiswa mampu:</vt:lpstr>
      <vt:lpstr>Uji Normalitas Data</vt:lpstr>
      <vt:lpstr>Uji Normalitas data</vt:lpstr>
      <vt:lpstr>Proses analisa data</vt:lpstr>
      <vt:lpstr>Slide 6</vt:lpstr>
      <vt:lpstr>B. STATISTIK PARAMETRIK DAN NON PARAMETRIK</vt:lpstr>
      <vt:lpstr>Slide 8</vt:lpstr>
      <vt:lpstr>Slide 9</vt:lpstr>
      <vt:lpstr>Slide 10</vt:lpstr>
      <vt:lpstr>Slide 11</vt:lpstr>
      <vt:lpstr>Slide 12</vt:lpstr>
      <vt:lpstr>Slide 13</vt:lpstr>
      <vt:lpstr>Slide 14</vt:lpstr>
      <vt:lpstr>C.  JUDUL PENELITIAN DAN STATISTIK YANG DIGUNAKAN UNTUK ANALISIS</vt:lpstr>
      <vt:lpstr>Rumusan masalah, hipotesis dan teknik statistik untuk analisis data</vt:lpstr>
      <vt:lpstr>Slide 17</vt:lpstr>
      <vt:lpstr>Slide 18</vt:lpstr>
      <vt:lpstr>D.  KONSEP DASAR PENGUJIAN HIPOTESIS</vt:lpstr>
      <vt:lpstr>Slide 20</vt:lpstr>
      <vt:lpstr>Slide 21</vt:lpstr>
      <vt:lpstr>Slide 22</vt:lpstr>
      <vt:lpstr>Macam Pengujian Hipotesis</vt:lpstr>
      <vt:lpstr>Pengolahan Data</vt:lpstr>
      <vt:lpstr>Editing </vt:lpstr>
      <vt:lpstr>Koding </vt:lpstr>
      <vt:lpstr>Tabulasi </vt:lpstr>
      <vt:lpstr>TEKNIK ANALISIS STATISTIK DESKRIPTIF</vt:lpstr>
      <vt:lpstr>Slide 29</vt:lpstr>
      <vt:lpstr>TEKNIK ANALISIS STATISTIK INFERENSI</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4</dc:title>
  <dc:creator>supriatna</dc:creator>
  <cp:lastModifiedBy>supriatna</cp:lastModifiedBy>
  <cp:revision>2</cp:revision>
  <dcterms:created xsi:type="dcterms:W3CDTF">2016-05-04T13:07:19Z</dcterms:created>
  <dcterms:modified xsi:type="dcterms:W3CDTF">2016-05-06T08:49:36Z</dcterms:modified>
</cp:coreProperties>
</file>