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57B15-5298-4777-B8F5-A2B0B9C1BE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B2F8-0627-4D2B-BC32-9EF067C0B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72207"/>
          </a:xfrm>
        </p:spPr>
        <p:txBody>
          <a:bodyPr/>
          <a:lstStyle/>
          <a:p>
            <a:r>
              <a:rPr lang="id-ID" dirty="0" smtClean="0"/>
              <a:t>PERTEMUAN 5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PROPOSAL PENELITIAN KUANTITATIF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76263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BAB II : 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fi-FI" b="1" dirty="0" smtClean="0"/>
              <a:t>KAJIAN </a:t>
            </a:r>
            <a:r>
              <a:rPr lang="fi-FI" b="1" dirty="0" smtClean="0"/>
              <a:t>PUSTAKA, KERANGKA </a:t>
            </a:r>
            <a:r>
              <a:rPr lang="fi-FI" b="1" dirty="0" smtClean="0"/>
              <a:t>PEMIKIRAN</a:t>
            </a:r>
            <a:r>
              <a:rPr lang="id-ID" b="1" dirty="0" smtClean="0"/>
              <a:t> DAN </a:t>
            </a:r>
            <a:r>
              <a:rPr lang="id-ID" b="1" dirty="0" smtClean="0"/>
              <a:t>HIPOTESIS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2996952"/>
            <a:ext cx="5792688" cy="2641848"/>
          </a:xfrm>
        </p:spPr>
        <p:txBody>
          <a:bodyPr>
            <a:normAutofit/>
          </a:bodyPr>
          <a:lstStyle/>
          <a:p>
            <a:pPr algn="l"/>
            <a:r>
              <a:rPr lang="id-ID" sz="4000" dirty="0" smtClean="0">
                <a:solidFill>
                  <a:schemeClr val="tx1"/>
                </a:solidFill>
              </a:rPr>
              <a:t>A</a:t>
            </a:r>
            <a:r>
              <a:rPr lang="id-ID" sz="4000" dirty="0" smtClean="0">
                <a:solidFill>
                  <a:schemeClr val="tx1"/>
                </a:solidFill>
              </a:rPr>
              <a:t>. Kajian Pustaka</a:t>
            </a:r>
          </a:p>
          <a:p>
            <a:pPr algn="l"/>
            <a:r>
              <a:rPr lang="id-ID" sz="4000" dirty="0" smtClean="0">
                <a:solidFill>
                  <a:schemeClr val="tx1"/>
                </a:solidFill>
              </a:rPr>
              <a:t>B. Kerangka Pemikiran</a:t>
            </a:r>
          </a:p>
          <a:p>
            <a:pPr algn="l"/>
            <a:r>
              <a:rPr lang="id-ID" sz="4000" dirty="0" smtClean="0">
                <a:solidFill>
                  <a:schemeClr val="tx1"/>
                </a:solidFill>
              </a:rPr>
              <a:t>C. Hipotesis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864096"/>
          </a:xfrm>
        </p:spPr>
        <p:txBody>
          <a:bodyPr>
            <a:normAutofit/>
          </a:bodyPr>
          <a:lstStyle/>
          <a:p>
            <a:r>
              <a:rPr lang="id-ID" b="1" dirty="0" smtClean="0"/>
              <a:t>KAJIAN </a:t>
            </a:r>
            <a:r>
              <a:rPr lang="id-ID" b="1" dirty="0" smtClean="0"/>
              <a:t>PUSTAKA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064896" cy="475252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Di </a:t>
            </a:r>
            <a:r>
              <a:rPr lang="it-IT" dirty="0" smtClean="0">
                <a:solidFill>
                  <a:schemeClr val="tx1"/>
                </a:solidFill>
              </a:rPr>
              <a:t>dalam penelitian, teori berguna dalam berbagai hal. 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	</a:t>
            </a:r>
            <a:r>
              <a:rPr lang="it-IT" b="1" dirty="0" smtClean="0">
                <a:solidFill>
                  <a:schemeClr val="tx1"/>
                </a:solidFill>
              </a:rPr>
              <a:t>Pertama</a:t>
            </a:r>
            <a:r>
              <a:rPr lang="it-IT" b="1" dirty="0" smtClean="0">
                <a:solidFill>
                  <a:schemeClr val="tx1"/>
                </a:solidFill>
              </a:rPr>
              <a:t>, </a:t>
            </a:r>
            <a:r>
              <a:rPr lang="it-IT" dirty="0" smtClean="0">
                <a:solidFill>
                  <a:schemeClr val="tx1"/>
                </a:solidFill>
              </a:rPr>
              <a:t>sebagai</a:t>
            </a:r>
            <a:r>
              <a:rPr lang="id-ID" dirty="0" smtClean="0">
                <a:solidFill>
                  <a:schemeClr val="tx1"/>
                </a:solidFill>
              </a:rPr>
              <a:t> suatu </a:t>
            </a:r>
            <a:r>
              <a:rPr lang="id-ID" dirty="0" smtClean="0">
                <a:solidFill>
                  <a:schemeClr val="tx1"/>
                </a:solidFill>
              </a:rPr>
              <a:t>orientasi, teori membatasi jumlah fakta yang perlu dipelajari. </a:t>
            </a:r>
            <a:r>
              <a:rPr lang="id-ID" dirty="0" smtClean="0">
                <a:solidFill>
                  <a:schemeClr val="tx1"/>
                </a:solidFill>
              </a:rPr>
              <a:t>Setiap masalah </a:t>
            </a:r>
            <a:r>
              <a:rPr lang="id-ID" dirty="0" smtClean="0">
                <a:solidFill>
                  <a:schemeClr val="tx1"/>
                </a:solidFill>
              </a:rPr>
              <a:t>dapat dikaji dalam berbagai cara yang berbeda, dan </a:t>
            </a:r>
            <a:r>
              <a:rPr lang="id-ID" dirty="0" smtClean="0">
                <a:solidFill>
                  <a:schemeClr val="tx1"/>
                </a:solidFill>
              </a:rPr>
              <a:t>teori memedomani </a:t>
            </a:r>
            <a:r>
              <a:rPr lang="id-ID" dirty="0" smtClean="0">
                <a:solidFill>
                  <a:schemeClr val="tx1"/>
                </a:solidFill>
              </a:rPr>
              <a:t>cara-cara mana yang dapat memberi hasil terbaik. 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	Kedua</a:t>
            </a:r>
            <a:r>
              <a:rPr lang="id-ID" b="1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teori</a:t>
            </a:r>
            <a:r>
              <a:rPr lang="id-ID" b="1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juga </a:t>
            </a:r>
            <a:r>
              <a:rPr lang="id-ID" dirty="0" smtClean="0">
                <a:solidFill>
                  <a:schemeClr val="tx1"/>
                </a:solidFill>
              </a:rPr>
              <a:t>memberikan sistem mana yang hendaknya dipakai peneliti </a:t>
            </a:r>
            <a:r>
              <a:rPr lang="id-ID" dirty="0" smtClean="0">
                <a:solidFill>
                  <a:schemeClr val="tx1"/>
                </a:solidFill>
              </a:rPr>
              <a:t>untuk mengartikan </a:t>
            </a:r>
            <a:r>
              <a:rPr lang="id-ID" dirty="0" smtClean="0">
                <a:solidFill>
                  <a:schemeClr val="tx1"/>
                </a:solidFill>
              </a:rPr>
              <a:t>data agar dapat dikelompokkan dalam cara yang paling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bermakna. 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	Ketiga</a:t>
            </a:r>
            <a:r>
              <a:rPr lang="id-ID" b="1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teori juga meringkas apa yang perlu diketahui </a:t>
            </a:r>
            <a:r>
              <a:rPr lang="id-ID" dirty="0" smtClean="0">
                <a:solidFill>
                  <a:schemeClr val="tx1"/>
                </a:solidFill>
              </a:rPr>
              <a:t>mengenai obyek </a:t>
            </a:r>
            <a:r>
              <a:rPr lang="id-ID" dirty="0" smtClean="0">
                <a:solidFill>
                  <a:schemeClr val="tx1"/>
                </a:solidFill>
              </a:rPr>
              <a:t>yang dikaji. Teori juga dapat dipakai untuk memprediksi </a:t>
            </a:r>
            <a:r>
              <a:rPr lang="id-ID" dirty="0" smtClean="0">
                <a:solidFill>
                  <a:schemeClr val="tx1"/>
                </a:solidFill>
              </a:rPr>
              <a:t>fakta-fakta </a:t>
            </a:r>
            <a:r>
              <a:rPr lang="sv-SE" dirty="0" smtClean="0">
                <a:solidFill>
                  <a:schemeClr val="tx1"/>
                </a:solidFill>
              </a:rPr>
              <a:t>lebih </a:t>
            </a:r>
            <a:r>
              <a:rPr lang="sv-SE" dirty="0" smtClean="0">
                <a:solidFill>
                  <a:schemeClr val="tx1"/>
                </a:solidFill>
              </a:rPr>
              <a:t>lanjut yang harus dicari.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938535"/>
          </a:xfrm>
        </p:spPr>
        <p:txBody>
          <a:bodyPr/>
          <a:lstStyle/>
          <a:p>
            <a:r>
              <a:rPr lang="id-ID" b="1" dirty="0" smtClean="0"/>
              <a:t>KERANGKA </a:t>
            </a:r>
            <a:r>
              <a:rPr lang="id-ID" b="1" dirty="0" smtClean="0"/>
              <a:t>PEMIKIRAN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Bagian </a:t>
            </a:r>
            <a:r>
              <a:rPr lang="id-ID" dirty="0" smtClean="0">
                <a:solidFill>
                  <a:schemeClr val="tx1"/>
                </a:solidFill>
              </a:rPr>
              <a:t>ini merupakan rangkaian penalaran dalam suatu </a:t>
            </a:r>
            <a:r>
              <a:rPr lang="id-ID" dirty="0" smtClean="0">
                <a:solidFill>
                  <a:schemeClr val="tx1"/>
                </a:solidFill>
              </a:rPr>
              <a:t>kerangka </a:t>
            </a:r>
            <a:r>
              <a:rPr lang="sv-SE" dirty="0" smtClean="0">
                <a:solidFill>
                  <a:schemeClr val="tx1"/>
                </a:solidFill>
              </a:rPr>
              <a:t>berdasarkan </a:t>
            </a:r>
            <a:r>
              <a:rPr lang="sv-SE" dirty="0" smtClean="0">
                <a:solidFill>
                  <a:schemeClr val="tx1"/>
                </a:solidFill>
              </a:rPr>
              <a:t>premis-premis (pernyataan-pernyataan yang dianggap benar </a:t>
            </a:r>
            <a:r>
              <a:rPr lang="sv-SE" dirty="0" smtClean="0">
                <a:solidFill>
                  <a:schemeClr val="tx1"/>
                </a:solidFill>
              </a:rPr>
              <a:t>yang</a:t>
            </a:r>
            <a:r>
              <a:rPr lang="id-ID" dirty="0" smtClean="0">
                <a:solidFill>
                  <a:schemeClr val="tx1"/>
                </a:solidFill>
              </a:rPr>
              <a:t> berguna </a:t>
            </a:r>
            <a:r>
              <a:rPr lang="id-ID" dirty="0" smtClean="0">
                <a:solidFill>
                  <a:schemeClr val="tx1"/>
                </a:solidFill>
              </a:rPr>
              <a:t>dalam upaya deduksi yang biasanya nonempirikal) untuk sampai </a:t>
            </a:r>
            <a:r>
              <a:rPr lang="id-ID" dirty="0" smtClean="0">
                <a:solidFill>
                  <a:schemeClr val="tx1"/>
                </a:solidFill>
              </a:rPr>
              <a:t>pada kesimpulan-kesimpulan </a:t>
            </a:r>
            <a:r>
              <a:rPr lang="id-ID" dirty="0" smtClean="0">
                <a:solidFill>
                  <a:schemeClr val="tx1"/>
                </a:solidFill>
              </a:rPr>
              <a:t>tentang kaitan antara variabel-variabel penelitian.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HIPOTESIS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Hipotesis </a:t>
            </a:r>
            <a:r>
              <a:rPr lang="id-ID" dirty="0" smtClean="0">
                <a:solidFill>
                  <a:schemeClr val="tx1"/>
                </a:solidFill>
              </a:rPr>
              <a:t>merupakan tindak lanjut dari simpulan-simpulan pada </a:t>
            </a:r>
            <a:r>
              <a:rPr lang="id-ID" dirty="0" smtClean="0">
                <a:solidFill>
                  <a:schemeClr val="tx1"/>
                </a:solidFill>
              </a:rPr>
              <a:t>Kerangka Pemikiran </a:t>
            </a:r>
            <a:r>
              <a:rPr lang="id-ID" dirty="0" smtClean="0">
                <a:solidFill>
                  <a:schemeClr val="tx1"/>
                </a:solidFill>
              </a:rPr>
              <a:t>yang akan diuji secara empiris, dan juga merupakan </a:t>
            </a:r>
            <a:r>
              <a:rPr lang="id-ID" dirty="0" smtClean="0">
                <a:solidFill>
                  <a:schemeClr val="tx1"/>
                </a:solidFill>
              </a:rPr>
              <a:t>kesimpulan probabilistik </a:t>
            </a:r>
            <a:r>
              <a:rPr lang="id-ID" dirty="0" smtClean="0">
                <a:solidFill>
                  <a:schemeClr val="tx1"/>
                </a:solidFill>
              </a:rPr>
              <a:t>sebagai jawaban atas pertanyaan-pertanyaan penelitian yang </a:t>
            </a:r>
            <a:r>
              <a:rPr lang="id-ID" dirty="0" smtClean="0">
                <a:solidFill>
                  <a:schemeClr val="tx1"/>
                </a:solidFill>
              </a:rPr>
              <a:t>ada pada </a:t>
            </a:r>
            <a:r>
              <a:rPr lang="id-ID" dirty="0" smtClean="0">
                <a:solidFill>
                  <a:schemeClr val="tx1"/>
                </a:solidFill>
              </a:rPr>
              <a:t>Rumusan Masalah yang sifat ujinya kausalitas.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94519"/>
          </a:xfrm>
        </p:spPr>
        <p:txBody>
          <a:bodyPr/>
          <a:lstStyle/>
          <a:p>
            <a:r>
              <a:rPr lang="id-ID" b="1" dirty="0" smtClean="0"/>
              <a:t>BAB III : METODE </a:t>
            </a:r>
            <a:r>
              <a:rPr lang="id-ID" b="1" dirty="0" smtClean="0"/>
              <a:t>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/>
          </a:bodyPr>
          <a:lstStyle/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A</a:t>
            </a:r>
            <a:r>
              <a:rPr lang="id-ID" sz="3600" dirty="0" smtClean="0">
                <a:solidFill>
                  <a:schemeClr val="tx1"/>
                </a:solidFill>
              </a:rPr>
              <a:t>. Desain Penelitian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B. Desain Proses Penelitian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C. Operasionalisasi Variabel</a:t>
            </a:r>
          </a:p>
          <a:p>
            <a:pPr algn="l"/>
            <a:r>
              <a:rPr lang="es-ES" sz="3600" dirty="0" smtClean="0">
                <a:solidFill>
                  <a:schemeClr val="tx1"/>
                </a:solidFill>
              </a:rPr>
              <a:t>D. </a:t>
            </a:r>
            <a:r>
              <a:rPr lang="es-ES" sz="3600" dirty="0" err="1" smtClean="0">
                <a:solidFill>
                  <a:schemeClr val="tx1"/>
                </a:solidFill>
              </a:rPr>
              <a:t>Sumber</a:t>
            </a:r>
            <a:r>
              <a:rPr lang="es-ES" sz="3600" dirty="0" smtClean="0">
                <a:solidFill>
                  <a:schemeClr val="tx1"/>
                </a:solidFill>
              </a:rPr>
              <a:t> dan Cara </a:t>
            </a:r>
            <a:r>
              <a:rPr lang="es-ES" sz="3600" dirty="0" err="1" smtClean="0">
                <a:solidFill>
                  <a:schemeClr val="tx1"/>
                </a:solidFill>
              </a:rPr>
              <a:t>Penentuan</a:t>
            </a:r>
            <a:r>
              <a:rPr lang="es-ES" sz="3600" dirty="0" smtClean="0">
                <a:solidFill>
                  <a:schemeClr val="tx1"/>
                </a:solidFill>
              </a:rPr>
              <a:t> Data dan </a:t>
            </a:r>
            <a:r>
              <a:rPr lang="es-ES" sz="3600" dirty="0" err="1" smtClean="0">
                <a:solidFill>
                  <a:schemeClr val="tx1"/>
                </a:solidFill>
              </a:rPr>
              <a:t>Informasi</a:t>
            </a:r>
            <a:endParaRPr lang="es-ES" sz="3600" dirty="0" smtClean="0">
              <a:solidFill>
                <a:schemeClr val="tx1"/>
              </a:solidFill>
            </a:endParaRP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E. Metode Analisis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794519"/>
          </a:xfrm>
        </p:spPr>
        <p:txBody>
          <a:bodyPr/>
          <a:lstStyle/>
          <a:p>
            <a:r>
              <a:rPr lang="id-ID" b="1" dirty="0" smtClean="0"/>
              <a:t>DESAIN </a:t>
            </a:r>
            <a:r>
              <a:rPr lang="id-ID" b="1" dirty="0" smtClean="0"/>
              <a:t>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Disesuaikan </a:t>
            </a:r>
            <a:r>
              <a:rPr lang="id-ID" sz="3600" dirty="0" smtClean="0">
                <a:solidFill>
                  <a:schemeClr val="tx1"/>
                </a:solidFill>
              </a:rPr>
              <a:t>dengan jenis penelitian kuantitatif, peneliti </a:t>
            </a:r>
            <a:r>
              <a:rPr lang="id-ID" sz="3600" dirty="0" smtClean="0">
                <a:solidFill>
                  <a:schemeClr val="tx1"/>
                </a:solidFill>
              </a:rPr>
              <a:t>menyatakan desain </a:t>
            </a:r>
            <a:r>
              <a:rPr lang="id-ID" sz="3600" dirty="0" smtClean="0">
                <a:solidFill>
                  <a:schemeClr val="tx1"/>
                </a:solidFill>
              </a:rPr>
              <a:t>apa yang akan dipakai </a:t>
            </a:r>
            <a:r>
              <a:rPr lang="id-ID" sz="3600" dirty="0" smtClean="0">
                <a:solidFill>
                  <a:schemeClr val="tx1"/>
                </a:solidFill>
              </a:rPr>
              <a:t>dalam penelitiannya</a:t>
            </a:r>
            <a:r>
              <a:rPr lang="id-ID" sz="3600" dirty="0" smtClean="0">
                <a:solidFill>
                  <a:schemeClr val="tx1"/>
                </a:solidFill>
              </a:rPr>
              <a:t>, </a:t>
            </a:r>
            <a:r>
              <a:rPr lang="id-ID" sz="3600" dirty="0" smtClean="0">
                <a:solidFill>
                  <a:schemeClr val="tx1"/>
                </a:solidFill>
              </a:rPr>
              <a:t> apakah </a:t>
            </a:r>
            <a:r>
              <a:rPr lang="id-ID" sz="3600" dirty="0" smtClean="0">
                <a:solidFill>
                  <a:schemeClr val="tx1"/>
                </a:solidFill>
              </a:rPr>
              <a:t>desain </a:t>
            </a:r>
            <a:r>
              <a:rPr lang="id-ID" sz="3600" i="1" dirty="0" smtClean="0">
                <a:solidFill>
                  <a:schemeClr val="tx1"/>
                </a:solidFill>
              </a:rPr>
              <a:t>exploratory, descriptive</a:t>
            </a:r>
            <a:r>
              <a:rPr lang="id-ID" sz="3600" i="1" dirty="0" smtClean="0">
                <a:solidFill>
                  <a:schemeClr val="tx1"/>
                </a:solidFill>
              </a:rPr>
              <a:t>, causal.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938535"/>
          </a:xfrm>
        </p:spPr>
        <p:txBody>
          <a:bodyPr/>
          <a:lstStyle/>
          <a:p>
            <a:r>
              <a:rPr lang="id-ID" b="1" dirty="0" smtClean="0"/>
              <a:t>OPERASIONALISASI </a:t>
            </a:r>
            <a:r>
              <a:rPr lang="id-ID" b="1" dirty="0" smtClean="0"/>
              <a:t>VARIABEL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/>
          </a:bodyPr>
          <a:lstStyle/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Pada </a:t>
            </a:r>
            <a:r>
              <a:rPr lang="id-ID" sz="3600" dirty="0" smtClean="0">
                <a:solidFill>
                  <a:schemeClr val="tx1"/>
                </a:solidFill>
              </a:rPr>
              <a:t>bagian ini berisi tabel-tabel tentang uraian setiap variabel </a:t>
            </a:r>
            <a:r>
              <a:rPr lang="id-ID" sz="3600" dirty="0" smtClean="0">
                <a:solidFill>
                  <a:schemeClr val="tx1"/>
                </a:solidFill>
              </a:rPr>
              <a:t>penelitian </a:t>
            </a:r>
            <a:r>
              <a:rPr lang="it-IT" sz="3600" dirty="0" smtClean="0">
                <a:solidFill>
                  <a:schemeClr val="tx1"/>
                </a:solidFill>
              </a:rPr>
              <a:t>menjadi </a:t>
            </a:r>
            <a:r>
              <a:rPr lang="it-IT" sz="3600" dirty="0" smtClean="0">
                <a:solidFill>
                  <a:schemeClr val="tx1"/>
                </a:solidFill>
              </a:rPr>
              <a:t>dimensi-dimensi, dan dari dimensi-dimensi menjadi </a:t>
            </a:r>
            <a:r>
              <a:rPr lang="it-IT" sz="3600" dirty="0" smtClean="0">
                <a:solidFill>
                  <a:schemeClr val="tx1"/>
                </a:solidFill>
              </a:rPr>
              <a:t>indikator</a:t>
            </a:r>
            <a:r>
              <a:rPr lang="id-ID" sz="3600" dirty="0" smtClean="0">
                <a:solidFill>
                  <a:schemeClr val="tx1"/>
                </a:solidFill>
              </a:rPr>
              <a:t>- </a:t>
            </a:r>
            <a:r>
              <a:rPr lang="it-IT" sz="3600" dirty="0" smtClean="0">
                <a:solidFill>
                  <a:schemeClr val="tx1"/>
                </a:solidFill>
              </a:rPr>
              <a:t>indikatornya</a:t>
            </a:r>
            <a:r>
              <a:rPr lang="it-IT" sz="3600" dirty="0" smtClean="0">
                <a:solidFill>
                  <a:schemeClr val="tx1"/>
                </a:solidFill>
              </a:rPr>
              <a:t>.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SUMBER DAN CARA 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es-ES" b="1" dirty="0" smtClean="0"/>
              <a:t>PENENTUAN DATA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Peneliti </a:t>
            </a:r>
            <a:r>
              <a:rPr lang="id-ID" dirty="0" smtClean="0">
                <a:solidFill>
                  <a:schemeClr val="tx1"/>
                </a:solidFill>
              </a:rPr>
              <a:t>menetapkan populasi, teknik </a:t>
            </a:r>
            <a:r>
              <a:rPr lang="id-ID" i="1" dirty="0" smtClean="0">
                <a:solidFill>
                  <a:schemeClr val="tx1"/>
                </a:solidFill>
              </a:rPr>
              <a:t>sampling berkaitan dengan jumlah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sampel dan teknik pengumpulan data, unit analisis dan instrumen </a:t>
            </a:r>
            <a:r>
              <a:rPr lang="id-ID" dirty="0" smtClean="0">
                <a:solidFill>
                  <a:schemeClr val="tx1"/>
                </a:solidFill>
              </a:rPr>
              <a:t>penelitian yang </a:t>
            </a:r>
            <a:r>
              <a:rPr lang="id-ID" dirty="0" smtClean="0">
                <a:solidFill>
                  <a:schemeClr val="tx1"/>
                </a:solidFill>
              </a:rPr>
              <a:t>akan digunakan, seperti kuesioner yang valid dan reliabel.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METODE </a:t>
            </a:r>
            <a:r>
              <a:rPr lang="id-ID" b="1" dirty="0" smtClean="0"/>
              <a:t>ANALISIS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6400800" cy="39128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dirty="0" smtClean="0">
                <a:solidFill>
                  <a:schemeClr val="tx1"/>
                </a:solidFill>
              </a:rPr>
              <a:t>Pada </a:t>
            </a:r>
            <a:r>
              <a:rPr lang="fi-FI" dirty="0" smtClean="0">
                <a:solidFill>
                  <a:schemeClr val="tx1"/>
                </a:solidFill>
              </a:rPr>
              <a:t>bagian ini ditetapkan alat-alat analisisnya, misalnya alat-alat analisis</a:t>
            </a:r>
          </a:p>
          <a:p>
            <a:pPr algn="l"/>
            <a:r>
              <a:rPr lang="nn-NO" dirty="0" smtClean="0">
                <a:solidFill>
                  <a:schemeClr val="tx1"/>
                </a:solidFill>
              </a:rPr>
              <a:t>statistika univariat, bivariat, dan multivariat baik untuk parametrik,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nonparametrik maupun kombinasinya. Selain ditulis alat-alat analisis beserta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penjelasannya, juga dikemukakan mengapa alat-alat analisis tersebut dipakai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92087"/>
          </a:xfrm>
        </p:spPr>
        <p:txBody>
          <a:bodyPr>
            <a:normAutofit/>
          </a:bodyPr>
          <a:lstStyle/>
          <a:p>
            <a:r>
              <a:rPr lang="id-ID" dirty="0" smtClean="0"/>
              <a:t>Mahasiswa mampu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3888432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>
                <a:solidFill>
                  <a:schemeClr val="tx1"/>
                </a:solidFill>
              </a:rPr>
              <a:t>. mengidentifikasi format proposal penelitian kuantitatif.</a:t>
            </a:r>
          </a:p>
          <a:p>
            <a:pPr algn="l"/>
            <a:r>
              <a:rPr lang="id-ID" dirty="0">
                <a:solidFill>
                  <a:schemeClr val="tx1"/>
                </a:solidFill>
              </a:rPr>
              <a:t>2. memahami susunan atau isi porposal penelitian kuantitatif</a:t>
            </a:r>
          </a:p>
          <a:p>
            <a:pPr algn="l"/>
            <a:r>
              <a:rPr lang="id-ID" dirty="0">
                <a:solidFill>
                  <a:schemeClr val="tx1"/>
                </a:solidFill>
              </a:rPr>
              <a:t>3.  menyusun proposal sesuai dengan aturan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818658"/>
          </a:xfrm>
        </p:spPr>
        <p:txBody>
          <a:bodyPr>
            <a:normAutofit fontScale="90000"/>
          </a:bodyPr>
          <a:lstStyle/>
          <a:p>
            <a:pPr algn="l"/>
            <a:r>
              <a:rPr lang="id-ID" b="1" dirty="0" smtClean="0"/>
              <a:t>BAB I : 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PENDAHULUAN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	</a:t>
            </a:r>
            <a:r>
              <a:rPr lang="id-ID" dirty="0" smtClean="0"/>
              <a:t>A</a:t>
            </a:r>
            <a:r>
              <a:rPr lang="id-ID" dirty="0" smtClean="0"/>
              <a:t>. Latar Belakang Masalah</a:t>
            </a:r>
            <a:br>
              <a:rPr lang="id-ID" dirty="0" smtClean="0"/>
            </a:br>
            <a:r>
              <a:rPr lang="id-ID" dirty="0" smtClean="0"/>
              <a:t>	B</a:t>
            </a:r>
            <a:r>
              <a:rPr lang="id-ID" dirty="0" smtClean="0"/>
              <a:t>. Perumusan Masalah</a:t>
            </a:r>
            <a:br>
              <a:rPr lang="id-ID" dirty="0" smtClean="0"/>
            </a:br>
            <a:r>
              <a:rPr lang="id-ID" dirty="0" smtClean="0"/>
              <a:t>	C. </a:t>
            </a:r>
            <a:r>
              <a:rPr lang="id-ID" dirty="0" smtClean="0"/>
              <a:t>Identifikasi Masalah</a:t>
            </a:r>
            <a:br>
              <a:rPr lang="id-ID" dirty="0" smtClean="0"/>
            </a:br>
            <a:r>
              <a:rPr lang="id-ID" dirty="0" smtClean="0"/>
              <a:t>	D. </a:t>
            </a:r>
            <a:r>
              <a:rPr lang="id-ID" dirty="0" smtClean="0"/>
              <a:t>Batasan Masalah</a:t>
            </a:r>
            <a:br>
              <a:rPr lang="id-ID" dirty="0" smtClean="0"/>
            </a:br>
            <a:r>
              <a:rPr lang="id-ID" dirty="0" smtClean="0"/>
              <a:t>	E. </a:t>
            </a:r>
            <a:r>
              <a:rPr lang="id-ID" dirty="0" smtClean="0"/>
              <a:t>Rumusan Masalah</a:t>
            </a:r>
            <a:br>
              <a:rPr lang="id-ID" dirty="0" smtClean="0"/>
            </a:br>
            <a:r>
              <a:rPr lang="id-ID" dirty="0" smtClean="0"/>
              <a:t>	F. </a:t>
            </a:r>
            <a:r>
              <a:rPr lang="id-ID" dirty="0" smtClean="0"/>
              <a:t>Tujuan Penelitian</a:t>
            </a:r>
            <a:br>
              <a:rPr lang="id-ID" dirty="0" smtClean="0"/>
            </a:br>
            <a:r>
              <a:rPr lang="id-ID" dirty="0" smtClean="0"/>
              <a:t>	G. </a:t>
            </a:r>
            <a:r>
              <a:rPr lang="id-ID" dirty="0" smtClean="0"/>
              <a:t>Manfaat Penelitian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864096"/>
          </a:xfrm>
        </p:spPr>
        <p:txBody>
          <a:bodyPr/>
          <a:lstStyle/>
          <a:p>
            <a:r>
              <a:rPr lang="id-ID" b="1" dirty="0" smtClean="0"/>
              <a:t>LATAR BELAKANG MASALAH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632848" cy="4442048"/>
          </a:xfrm>
        </p:spPr>
        <p:txBody>
          <a:bodyPr>
            <a:noAutofit/>
          </a:bodyPr>
          <a:lstStyle/>
          <a:p>
            <a:pPr algn="l"/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Latar Belakang Masalah, minimal berisi informasi tentang :</a:t>
            </a:r>
          </a:p>
          <a:p>
            <a:pPr algn="l"/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Paparan masalah-masalah berdasarkan fakta dari lingkungan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eksternalyang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sifatnya makro (misalnya mengenai kondisi politik,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ekonomi, sosial-budaya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teknologi, atau globalisasi).</a:t>
            </a:r>
          </a:p>
          <a:p>
            <a:pPr algn="l"/>
            <a:r>
              <a:rPr lang="fi-FI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Jika penelitian dilakukan pada suatu industri tertentu, maka </a:t>
            </a:r>
            <a:r>
              <a:rPr lang="fi-FI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paparan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dilanjutkan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 masalah-masalah berdasarkan fakta dari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lingkungan instansi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sejenis/industri.</a:t>
            </a:r>
          </a:p>
          <a:p>
            <a:pPr algn="l"/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Jika penelitian dilakukan pada sebuah fungsi di dalam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lingkungan internal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 atau sedikit instansi, misalnya mengenai fungsi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SDM, layanan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keuangan atau lainnya, maka masalah-masalah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berdasarkan fakta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perlu dihimpun disesuaikan pula dengan teori-teori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akan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864096"/>
          </a:xfrm>
        </p:spPr>
        <p:txBody>
          <a:bodyPr/>
          <a:lstStyle/>
          <a:p>
            <a:r>
              <a:rPr lang="id-ID" b="1" dirty="0" smtClean="0"/>
              <a:t>Identifikasi </a:t>
            </a:r>
            <a:r>
              <a:rPr lang="id-ID" b="1" dirty="0" smtClean="0"/>
              <a:t>Masalah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Pada </a:t>
            </a:r>
            <a:r>
              <a:rPr lang="id-ID" dirty="0" smtClean="0">
                <a:solidFill>
                  <a:schemeClr val="tx1"/>
                </a:solidFill>
              </a:rPr>
              <a:t>bagian ini ditulis pernyataan-pernyataan singkat </a:t>
            </a:r>
            <a:r>
              <a:rPr lang="id-ID" dirty="0" smtClean="0">
                <a:solidFill>
                  <a:schemeClr val="tx1"/>
                </a:solidFill>
              </a:rPr>
              <a:t>mengenai masalah-masalah </a:t>
            </a:r>
            <a:r>
              <a:rPr lang="id-ID" dirty="0" smtClean="0">
                <a:solidFill>
                  <a:schemeClr val="tx1"/>
                </a:solidFill>
              </a:rPr>
              <a:t>yang telah teridentifikasi di </a:t>
            </a:r>
            <a:r>
              <a:rPr lang="id-ID" dirty="0" smtClean="0">
                <a:solidFill>
                  <a:schemeClr val="tx1"/>
                </a:solidFill>
              </a:rPr>
              <a:t>lingkup penelitiannya (apakah </a:t>
            </a:r>
            <a:r>
              <a:rPr lang="id-ID" dirty="0" smtClean="0">
                <a:solidFill>
                  <a:schemeClr val="tx1"/>
                </a:solidFill>
              </a:rPr>
              <a:t>pada lingkup beberapa instansi sejenis seperti </a:t>
            </a:r>
            <a:r>
              <a:rPr lang="id-ID" dirty="0" smtClean="0">
                <a:solidFill>
                  <a:schemeClr val="tx1"/>
                </a:solidFill>
              </a:rPr>
              <a:t>tercantum dalam </a:t>
            </a:r>
            <a:r>
              <a:rPr lang="id-ID" dirty="0" smtClean="0">
                <a:solidFill>
                  <a:schemeClr val="tx1"/>
                </a:solidFill>
              </a:rPr>
              <a:t>Latar Belakang </a:t>
            </a:r>
            <a:r>
              <a:rPr lang="id-ID" dirty="0" smtClean="0">
                <a:solidFill>
                  <a:schemeClr val="tx1"/>
                </a:solidFill>
              </a:rPr>
              <a:t>Masalah).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Batasan </a:t>
            </a:r>
            <a:r>
              <a:rPr lang="id-ID" b="1" dirty="0" smtClean="0"/>
              <a:t>Masalah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4420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Pada </a:t>
            </a:r>
            <a:r>
              <a:rPr lang="id-ID" dirty="0" smtClean="0">
                <a:solidFill>
                  <a:schemeClr val="tx1"/>
                </a:solidFill>
              </a:rPr>
              <a:t>bagian ini dilakukan pemilahan masalah-masalah. </a:t>
            </a:r>
            <a:r>
              <a:rPr lang="id-ID" dirty="0" smtClean="0">
                <a:solidFill>
                  <a:schemeClr val="tx1"/>
                </a:solidFill>
              </a:rPr>
              <a:t>Masalahmasalah mana </a:t>
            </a:r>
            <a:r>
              <a:rPr lang="id-ID" dirty="0" smtClean="0">
                <a:solidFill>
                  <a:schemeClr val="tx1"/>
                </a:solidFill>
              </a:rPr>
              <a:t>yang akan diabaikan dan yang mana akan dipakai </a:t>
            </a:r>
            <a:r>
              <a:rPr lang="id-ID" dirty="0" smtClean="0">
                <a:solidFill>
                  <a:schemeClr val="tx1"/>
                </a:solidFill>
              </a:rPr>
              <a:t>dalam penelitian</a:t>
            </a:r>
            <a:r>
              <a:rPr lang="id-ID" dirty="0" smtClean="0">
                <a:solidFill>
                  <a:schemeClr val="tx1"/>
                </a:solidFill>
              </a:rPr>
              <a:t>. 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Proses </a:t>
            </a:r>
            <a:r>
              <a:rPr lang="id-ID" dirty="0" smtClean="0">
                <a:solidFill>
                  <a:schemeClr val="tx1"/>
                </a:solidFill>
              </a:rPr>
              <a:t>pemilahan dilakukan berdasarkan desain </a:t>
            </a:r>
            <a:r>
              <a:rPr lang="id-ID" dirty="0" smtClean="0">
                <a:solidFill>
                  <a:schemeClr val="tx1"/>
                </a:solidFill>
              </a:rPr>
              <a:t>penelitian. Jika </a:t>
            </a:r>
            <a:r>
              <a:rPr lang="id-ID" dirty="0" smtClean="0">
                <a:solidFill>
                  <a:schemeClr val="tx1"/>
                </a:solidFill>
              </a:rPr>
              <a:t>yang dipilih adalah desain kausal, maka tetapkanlah </a:t>
            </a:r>
            <a:r>
              <a:rPr lang="id-ID" dirty="0" smtClean="0">
                <a:solidFill>
                  <a:schemeClr val="tx1"/>
                </a:solidFill>
              </a:rPr>
              <a:t>masalah utama </a:t>
            </a:r>
            <a:r>
              <a:rPr lang="id-ID" dirty="0" smtClean="0">
                <a:solidFill>
                  <a:schemeClr val="tx1"/>
                </a:solidFill>
              </a:rPr>
              <a:t>yang akan dijadikan sebagai variabel dependen serta </a:t>
            </a:r>
            <a:r>
              <a:rPr lang="id-ID" dirty="0" smtClean="0">
                <a:solidFill>
                  <a:schemeClr val="tx1"/>
                </a:solidFill>
              </a:rPr>
              <a:t>masalah lainnya </a:t>
            </a:r>
            <a:r>
              <a:rPr lang="id-ID" dirty="0" smtClean="0">
                <a:solidFill>
                  <a:schemeClr val="tx1"/>
                </a:solidFill>
              </a:rPr>
              <a:t>yang dijadikan variabel-variabel independen.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792088"/>
          </a:xfrm>
        </p:spPr>
        <p:txBody>
          <a:bodyPr/>
          <a:lstStyle/>
          <a:p>
            <a:r>
              <a:rPr lang="id-ID" b="1" dirty="0" smtClean="0"/>
              <a:t>PERUMUSAN </a:t>
            </a:r>
            <a:r>
              <a:rPr lang="id-ID" b="1" dirty="0" smtClean="0"/>
              <a:t>MASALAH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Pada </a:t>
            </a:r>
            <a:r>
              <a:rPr lang="id-ID" dirty="0" smtClean="0">
                <a:solidFill>
                  <a:schemeClr val="tx1"/>
                </a:solidFill>
              </a:rPr>
              <a:t>bagian ini ditulis pertanyaan-pertanyaan penelitian </a:t>
            </a:r>
            <a:r>
              <a:rPr lang="id-ID" dirty="0" smtClean="0">
                <a:solidFill>
                  <a:schemeClr val="tx1"/>
                </a:solidFill>
              </a:rPr>
              <a:t>yang dikaitkan </a:t>
            </a:r>
            <a:r>
              <a:rPr lang="id-ID" dirty="0" smtClean="0">
                <a:solidFill>
                  <a:schemeClr val="tx1"/>
                </a:solidFill>
              </a:rPr>
              <a:t>dengan desain penelitian, variabel-variabel penelitian, </a:t>
            </a:r>
            <a:r>
              <a:rPr lang="id-ID" dirty="0" smtClean="0">
                <a:solidFill>
                  <a:schemeClr val="tx1"/>
                </a:solidFill>
              </a:rPr>
              <a:t>serta apa </a:t>
            </a:r>
            <a:r>
              <a:rPr lang="id-ID" dirty="0" smtClean="0">
                <a:solidFill>
                  <a:schemeClr val="tx1"/>
                </a:solidFill>
              </a:rPr>
              <a:t>yang mau diukur dari variabel-variabel </a:t>
            </a:r>
            <a:r>
              <a:rPr lang="id-ID" dirty="0" smtClean="0">
                <a:solidFill>
                  <a:schemeClr val="tx1"/>
                </a:solidFill>
              </a:rPr>
              <a:t>tersebut.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Setelah </a:t>
            </a:r>
            <a:r>
              <a:rPr lang="id-ID" dirty="0" smtClean="0">
                <a:solidFill>
                  <a:schemeClr val="tx1"/>
                </a:solidFill>
              </a:rPr>
              <a:t>beberapa masalah ditemukan seperti terurai pada bagian </a:t>
            </a:r>
            <a:r>
              <a:rPr lang="id-ID" dirty="0" smtClean="0">
                <a:solidFill>
                  <a:schemeClr val="tx1"/>
                </a:solidFill>
              </a:rPr>
              <a:t>Latar Belakang </a:t>
            </a:r>
            <a:r>
              <a:rPr lang="id-ID" dirty="0" smtClean="0">
                <a:solidFill>
                  <a:schemeClr val="tx1"/>
                </a:solidFill>
              </a:rPr>
              <a:t>Masalah, selanjutnya masalah-masalah tersebut ditindaklanjuti menjadi judul penelitian</a:t>
            </a:r>
          </a:p>
          <a:p>
            <a:pPr algn="l"/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080120"/>
          </a:xfrm>
        </p:spPr>
        <p:txBody>
          <a:bodyPr/>
          <a:lstStyle/>
          <a:p>
            <a:r>
              <a:rPr lang="id-ID" b="1" dirty="0" smtClean="0"/>
              <a:t>TUJUAN </a:t>
            </a:r>
            <a:r>
              <a:rPr lang="id-ID" b="1" dirty="0" smtClean="0"/>
              <a:t>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Pada </a:t>
            </a:r>
            <a:r>
              <a:rPr lang="id-ID" dirty="0" smtClean="0">
                <a:solidFill>
                  <a:schemeClr val="tx1"/>
                </a:solidFill>
              </a:rPr>
              <a:t>bagian ini ditetapkan tujuan penelitian. Tujuannya adalah untuk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mengetahui/mendapatkan data dan informasi atas </a:t>
            </a:r>
            <a:r>
              <a:rPr lang="id-ID" dirty="0" smtClean="0">
                <a:solidFill>
                  <a:schemeClr val="tx1"/>
                </a:solidFill>
              </a:rPr>
              <a:t>pertanyaan-pertanyaan </a:t>
            </a:r>
            <a:r>
              <a:rPr lang="fi-FI" dirty="0" smtClean="0">
                <a:solidFill>
                  <a:schemeClr val="tx1"/>
                </a:solidFill>
              </a:rPr>
              <a:t>penelitian </a:t>
            </a:r>
            <a:r>
              <a:rPr lang="fi-FI" dirty="0" smtClean="0">
                <a:solidFill>
                  <a:schemeClr val="tx1"/>
                </a:solidFill>
              </a:rPr>
              <a:t>yang dikemukakan pada Rumusan Masalah.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id-ID" b="1" dirty="0" smtClean="0"/>
              <a:t>MANFAAT </a:t>
            </a:r>
            <a:r>
              <a:rPr lang="id-ID" b="1" dirty="0" smtClean="0"/>
              <a:t>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Pada </a:t>
            </a:r>
            <a:r>
              <a:rPr lang="id-ID" dirty="0" smtClean="0">
                <a:solidFill>
                  <a:schemeClr val="tx1"/>
                </a:solidFill>
              </a:rPr>
              <a:t>bagian ini diungkapkan secara spesifik kegunaan yang hendak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dicapai dari penelitian dilihat dari dua sisi, yaitu dari sisi teoretis dan </a:t>
            </a:r>
            <a:r>
              <a:rPr lang="id-ID" dirty="0" smtClean="0">
                <a:solidFill>
                  <a:schemeClr val="tx1"/>
                </a:solidFill>
              </a:rPr>
              <a:t>aspek praktis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571</Words>
  <Application>Microsoft Office PowerPoint</Application>
  <PresentationFormat>On-screen Show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PERTEMUAN 5</vt:lpstr>
      <vt:lpstr>Mahasiswa mampu</vt:lpstr>
      <vt:lpstr>BAB I :  PENDAHULUAN  A. Latar Belakang Masalah  B. Perumusan Masalah  C. Identifikasi Masalah  D. Batasan Masalah  E. Rumusan Masalah  F. Tujuan Penelitian  G. Manfaat Penelitian</vt:lpstr>
      <vt:lpstr>LATAR BELAKANG MASALAH</vt:lpstr>
      <vt:lpstr>Identifikasi Masalah</vt:lpstr>
      <vt:lpstr>Batasan Masalah</vt:lpstr>
      <vt:lpstr>PERUMUSAN MASALAH</vt:lpstr>
      <vt:lpstr>TUJUAN PENELITIAN</vt:lpstr>
      <vt:lpstr>MANFAAT PENELITIAN</vt:lpstr>
      <vt:lpstr>BAB II :  KAJIAN PUSTAKA, KERANGKA PEMIKIRAN DAN HIPOTESIS </vt:lpstr>
      <vt:lpstr>KAJIAN PUSTAKA</vt:lpstr>
      <vt:lpstr>KERANGKA PEMIKIRAN</vt:lpstr>
      <vt:lpstr>HIPOTESIS</vt:lpstr>
      <vt:lpstr>BAB III : METODE PENELITIAN</vt:lpstr>
      <vt:lpstr>DESAIN PENELITIAN</vt:lpstr>
      <vt:lpstr>OPERASIONALISASI VARIABEL</vt:lpstr>
      <vt:lpstr>SUMBER DAN CARA  PENENTUAN DATA</vt:lpstr>
      <vt:lpstr>METODE ANALISIS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supriatna</dc:creator>
  <cp:lastModifiedBy>supriatna</cp:lastModifiedBy>
  <cp:revision>2</cp:revision>
  <dcterms:created xsi:type="dcterms:W3CDTF">2016-05-04T13:12:31Z</dcterms:created>
  <dcterms:modified xsi:type="dcterms:W3CDTF">2016-05-06T09:29:42Z</dcterms:modified>
</cp:coreProperties>
</file>