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2DAC-433E-42EC-BC84-69C28BE92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EAF06-D85F-4912-A389-71A022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847E-08EF-4C9B-9C07-C4B7DA9EC1A7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D40A-F5A6-4597-A73D-3781DEFE99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id-ID" dirty="0" smtClean="0"/>
              <a:t>PERTEMUAN 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Pengertian M</a:t>
            </a:r>
            <a:r>
              <a:rPr lang="en-US" dirty="0" err="1" smtClean="0">
                <a:solidFill>
                  <a:schemeClr val="tx1"/>
                </a:solidFill>
              </a:rPr>
              <a:t>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</a:t>
            </a:r>
            <a:r>
              <a:rPr lang="en-US" dirty="0" err="1" smtClean="0">
                <a:solidFill>
                  <a:schemeClr val="tx1"/>
                </a:solidFill>
              </a:rPr>
              <a:t>ualitatif</a:t>
            </a:r>
            <a:r>
              <a:rPr lang="id-ID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Jenis-jenis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K</a:t>
            </a:r>
            <a:r>
              <a:rPr lang="en-US" dirty="0" err="1" smtClean="0">
                <a:solidFill>
                  <a:schemeClr val="tx1"/>
                </a:solidFill>
              </a:rPr>
              <a:t>ualitatif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umusan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asalah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FC5-1E07-4C9D-9914-2A0BB8208CD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60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KONSEP DASAR </a:t>
            </a:r>
            <a:br>
              <a:rPr lang="en-US" sz="2800" b="1" smtClean="0"/>
            </a:br>
            <a:r>
              <a:rPr lang="en-US" sz="2800" b="1" smtClean="0"/>
              <a:t>PENELITIAN KUALITATIF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Naturalistik</a:t>
            </a:r>
            <a:r>
              <a:rPr lang="en-US" sz="2400" dirty="0" smtClean="0"/>
              <a:t> (</a:t>
            </a:r>
            <a:r>
              <a:rPr lang="en-US" sz="2400" dirty="0" err="1" smtClean="0"/>
              <a:t>alamiah</a:t>
            </a:r>
            <a:r>
              <a:rPr lang="en-US" sz="2400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err="1" smtClean="0"/>
              <a:t>Etnografis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err="1" smtClean="0"/>
              <a:t>Interaksionis</a:t>
            </a:r>
            <a:r>
              <a:rPr lang="en-US" sz="2400" dirty="0" smtClean="0"/>
              <a:t> </a:t>
            </a:r>
            <a:r>
              <a:rPr lang="en-US" sz="2400" dirty="0" err="1" smtClean="0"/>
              <a:t>Simbolik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err="1" smtClean="0"/>
              <a:t>Etnometodologi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err="1" smtClean="0"/>
              <a:t>Fenomenologis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Definisi</a:t>
            </a:r>
            <a:r>
              <a:rPr lang="en-US" sz="2400" dirty="0" smtClean="0"/>
              <a:t>: </a:t>
            </a:r>
            <a:endParaRPr lang="id-ID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	M</a:t>
            </a:r>
            <a:r>
              <a:rPr lang="en-US" sz="2400" dirty="0" err="1" smtClean="0"/>
              <a:t>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deskriptif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kata-kata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/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.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holistik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66586-C51C-473D-8D87-2515F877B2B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KARAKTERISTIK PENELITIAN KUALITATIF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Latar Alamiah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Manusia sebagai instrumen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Menggunakan metode kualitatif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Analisis Data Secara Induktif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Teori Dasar (Grounded theory)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Deskriptif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Lebih mementngkan proses daripada hasil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Adanya  ‘batas’ yg ditentukan oleh ‘fokus’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Kriteria khusus untuk keabsahan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Desain yang bersifat sementara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6E487-1BE7-45A0-B425-5FCE363F15B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9425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DASAR TEORI PENELITIAN KUALITATIF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267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Pendekatan Fenomenologis (memahami arti peristiwa dan kaitannya thd orang dalam situasi tertentu)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Interaksi simbolik (pengalaman manusia ditengahi oleh penafsiran)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Kebudayaan (aspek-aspek kebudayaan = etnografis)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Etnometodologi (studi tentang cara individu menciptakan dan memahami kehidupannya sehari-hari)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38B2B-4084-4306-8E52-C33DE4542E6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524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/>
              <a:t>PERBEDAAN ANTARA PENELITIAN KUANTITATIF DAN KUALITATIF</a:t>
            </a:r>
          </a:p>
        </p:txBody>
      </p:sp>
      <p:graphicFrame>
        <p:nvGraphicFramePr>
          <p:cNvPr id="9268" name="Group 52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114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 PARADIGMA ILMIAH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 ALAMIAH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 KRITERIA “RIGOR”; validitas, reliabilitas, objektivitas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 KRITERIA RELEVANSI, signifikansi dari pribadi thd lingkungan; kepastian-keaslian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 Teori Apriori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sym typeface="Wingdings" pitchFamily="2" charset="2"/>
                        </a:rPr>
                        <a:t>hipotesis deduktif dan logis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 Dari-dasar (groundied)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 Reduksionis; dlm fokus relatif kecil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 Ekspansionis; perspektif keseluruhan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 Kualitas: dapatkah X menyebabkan 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 Apakah X menyebabkan Y dlm latar alamiah?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 Proposional; yang dinyatakan dlm bentuk Bahasa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 Proposisional; yang diketahui bersama; intuisi (perasaan)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 Bertujuan untk verifkasi hipotesis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 Usaha menemukan pengethn yg belum ada dlm teori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3AAF6-DCDA-4013-8EBD-42FE90F052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1349" name="Group 85"/>
          <p:cNvGraphicFramePr>
            <a:graphicFrameLocks noGrp="1"/>
          </p:cNvGraphicFramePr>
          <p:nvPr>
            <p:ph/>
          </p:nvPr>
        </p:nvGraphicFramePr>
        <p:xfrm>
          <a:off x="457200" y="482600"/>
          <a:ext cx="8229600" cy="488315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8.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Instrumen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pensil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-paper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8. Peneliti sendiri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9.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Pengumpulan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data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analisis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ditetapkan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sebelumnya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9. Selama dan sesudah pengumpulan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10.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deain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pasti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10. Muncul - berubah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11. Gaya: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intervensi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11.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Seleksi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12. Latar: laboratorium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12.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Alam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13. Perlakuan: stabil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13.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Bervariasi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14. Satuan kajian: Variabel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14.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Pola-pola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15. Unsur kontekstual: kontrol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15.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Turut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campur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atas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undangan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F51AA-9432-498A-A9E8-B1E8D054903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smtClean="0"/>
              <a:t>PARADIGMA PENELITIAN</a:t>
            </a:r>
            <a:br>
              <a:rPr lang="en-US" sz="2400" b="1" smtClean="0"/>
            </a:br>
            <a:r>
              <a:rPr lang="en-US" sz="2400" b="1" smtClean="0"/>
              <a:t>Kuantitatif  -  Kualitatif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ParadigmaPositivisme: kenyataan adalah tunggal, nyata, fragmentaris; generalisasi atas dasar bebas waktu, bebas konteks; terdapat penyebab sebenarnya secara temporer atau simultan terhadap akibatnya; inkuirinya bebas nilai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Paradigma Alamiah: kenyataan adalah ganda, dibentuk, merupakan keutuhan; hanya waktu dan konteks yang mengikat hipotesis kerja (pernyataan idiografis); setiap keutuhan berada dalam keadaan mempengaruhi secara bersama-sama, sukar membedakan antara  sebab dan akibat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01F73-CCA7-4A69-A915-8E2E1DEF3EE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6207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Arial Black" pitchFamily="34" charset="0"/>
              </a:rPr>
              <a:t>PERUMUSAN MASALAH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defRPr/>
            </a:pPr>
            <a:r>
              <a:rPr lang="en-US" sz="2000" b="1" dirty="0" err="1" smtClean="0">
                <a:latin typeface="Arial Black" pitchFamily="34" charset="0"/>
              </a:rPr>
              <a:t>Merumuskan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pembatasan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studi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secara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artifisial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fokus</a:t>
            </a:r>
            <a:r>
              <a:rPr lang="en-US" sz="2000" b="1" dirty="0" smtClean="0">
                <a:latin typeface="Arial Black" pitchFamily="34" charset="0"/>
              </a:rPr>
              <a:t>. </a:t>
            </a:r>
            <a:r>
              <a:rPr lang="en-US" sz="2000" b="1" dirty="0" err="1" smtClean="0">
                <a:latin typeface="Arial Black" pitchFamily="34" charset="0"/>
              </a:rPr>
              <a:t>Fokus</a:t>
            </a:r>
            <a:r>
              <a:rPr lang="en-US" sz="2000" b="1" dirty="0" smtClean="0">
                <a:latin typeface="Arial Black" pitchFamily="34" charset="0"/>
              </a:rPr>
              <a:t>= </a:t>
            </a:r>
            <a:r>
              <a:rPr lang="en-US" sz="2000" b="1" dirty="0" err="1" smtClean="0">
                <a:latin typeface="Arial Black" pitchFamily="34" charset="0"/>
              </a:rPr>
              <a:t>rumusan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r>
              <a:rPr lang="en-US" sz="2000" b="1" dirty="0" smtClean="0">
                <a:latin typeface="Arial Black" pitchFamily="34" charset="0"/>
              </a:rPr>
              <a:t>, </a:t>
            </a:r>
            <a:r>
              <a:rPr lang="en-US" sz="2000" b="1" dirty="0" err="1" smtClean="0">
                <a:latin typeface="Arial Black" pitchFamily="34" charset="0"/>
              </a:rPr>
              <a:t>bersifat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tentatif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defRPr/>
            </a:pPr>
            <a:r>
              <a:rPr lang="en-US" sz="2000" b="1" dirty="0" smtClean="0">
                <a:latin typeface="Arial Black" pitchFamily="34" charset="0"/>
              </a:rPr>
              <a:t>Model </a:t>
            </a:r>
            <a:r>
              <a:rPr lang="en-US" sz="2000" b="1" dirty="0" err="1" smtClean="0">
                <a:latin typeface="Arial Black" pitchFamily="34" charset="0"/>
              </a:rPr>
              <a:t>perumusan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r>
              <a:rPr lang="en-US" sz="2000" b="1" dirty="0" smtClean="0">
                <a:latin typeface="Arial Black" pitchFamily="34" charset="0"/>
              </a:rPr>
              <a:t>: </a:t>
            </a:r>
            <a:r>
              <a:rPr lang="en-US" sz="2000" b="1" dirty="0" err="1" smtClean="0">
                <a:latin typeface="Arial Black" pitchFamily="34" charset="0"/>
              </a:rPr>
              <a:t>berupa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pertanyaan</a:t>
            </a:r>
            <a:r>
              <a:rPr lang="en-US" sz="2000" b="1" dirty="0" smtClean="0">
                <a:latin typeface="Arial Black" pitchFamily="34" charset="0"/>
              </a:rPr>
              <a:t>: </a:t>
            </a:r>
            <a:r>
              <a:rPr lang="en-US" sz="2000" b="1" dirty="0" err="1" smtClean="0">
                <a:latin typeface="Arial Black" pitchFamily="34" charset="0"/>
              </a:rPr>
              <a:t>bagaimana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mengapa</a:t>
            </a:r>
            <a:r>
              <a:rPr lang="en-US" sz="2000" b="1" dirty="0" smtClean="0">
                <a:latin typeface="Arial Black" pitchFamily="34" charset="0"/>
              </a:rPr>
              <a:t>, </a:t>
            </a:r>
            <a:r>
              <a:rPr lang="en-US" sz="2000" b="1" dirty="0" err="1" smtClean="0">
                <a:latin typeface="Arial Black" pitchFamily="34" charset="0"/>
              </a:rPr>
              <a:t>apakah</a:t>
            </a:r>
            <a:r>
              <a:rPr lang="en-US" sz="2000" b="1" dirty="0" smtClean="0">
                <a:latin typeface="Arial Black" pitchFamily="34" charset="0"/>
              </a:rPr>
              <a:t>, </a:t>
            </a:r>
            <a:r>
              <a:rPr lang="en-US" sz="2000" b="1" dirty="0" err="1" smtClean="0">
                <a:latin typeface="Arial Black" pitchFamily="34" charset="0"/>
              </a:rPr>
              <a:t>sejauh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mana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defRPr/>
            </a:pPr>
            <a:r>
              <a:rPr lang="en-US" sz="2000" b="1" dirty="0" err="1" smtClean="0">
                <a:latin typeface="Arial Black" pitchFamily="34" charset="0"/>
              </a:rPr>
              <a:t>Prinsip-prinsip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perumusan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r>
              <a:rPr lang="en-US" sz="2000" b="1" dirty="0" smtClean="0">
                <a:latin typeface="Arial Black" pitchFamily="34" charset="0"/>
              </a:rPr>
              <a:t>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teori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dari-dasar</a:t>
            </a:r>
            <a:r>
              <a:rPr lang="en-US" sz="2000" b="1" dirty="0" smtClean="0">
                <a:latin typeface="Arial Black" pitchFamily="34" charset="0"/>
              </a:rPr>
              <a:t> (grounded)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maksud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perumusan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Prinsip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hubungan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faktor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Fokus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untuk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membatasi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studi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kriteria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Inklusi-eksklusi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bentuk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cara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perumusan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hasil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kajian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pustaka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penggunaan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bahasa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Arial Black" pitchFamily="34" charset="0"/>
              </a:rPr>
              <a:t>Berkaitan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dengan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latar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belakang</a:t>
            </a:r>
            <a:r>
              <a:rPr lang="en-US" sz="2000" b="1" dirty="0" smtClean="0">
                <a:latin typeface="Arial Black" pitchFamily="34" charset="0"/>
              </a:rPr>
              <a:t> </a:t>
            </a:r>
            <a:r>
              <a:rPr lang="en-US" sz="2000" b="1" dirty="0" err="1" smtClean="0">
                <a:latin typeface="Arial Black" pitchFamily="34" charset="0"/>
              </a:rPr>
              <a:t>masalah</a:t>
            </a:r>
            <a:endParaRPr lang="en-US" sz="2000" b="1" dirty="0" smtClean="0">
              <a:latin typeface="Arial Black" pitchFamily="34" charset="0"/>
            </a:endParaRPr>
          </a:p>
          <a:p>
            <a:pPr marL="609600" indent="-609600" eaLnBrk="1" hangingPunct="1">
              <a:defRPr/>
            </a:pPr>
            <a:endParaRPr lang="en-US" sz="1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Menjelaskan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kualitatif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id-ID" dirty="0">
                <a:solidFill>
                  <a:schemeClr val="tx1"/>
                </a:solidFill>
              </a:rPr>
              <a:t>Membedakan </a:t>
            </a:r>
            <a:r>
              <a:rPr lang="en-US" dirty="0" err="1">
                <a:solidFill>
                  <a:schemeClr val="tx1"/>
                </a:solidFill>
              </a:rPr>
              <a:t>Jenis-jenis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id-ID" dirty="0">
                <a:solidFill>
                  <a:schemeClr val="tx1"/>
                </a:solidFill>
              </a:rPr>
              <a:t> Menyusun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fokus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512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6</vt:lpstr>
      <vt:lpstr>KONSEP DASAR  PENELITIAN KUALITATIF</vt:lpstr>
      <vt:lpstr>KARAKTERISTIK PENELITIAN KUALITATIF</vt:lpstr>
      <vt:lpstr>DASAR TEORI PENELITIAN KUALITATIF</vt:lpstr>
      <vt:lpstr>PERBEDAAN ANTARA PENELITIAN KUANTITATIF DAN KUALITATIF</vt:lpstr>
      <vt:lpstr>Slide 6</vt:lpstr>
      <vt:lpstr>PARADIGMA PENELITIAN Kuantitatif  -  Kualitatif</vt:lpstr>
      <vt:lpstr>PERUMUSAN MASALAH</vt:lpstr>
      <vt:lpstr>Mahasiswa mampu: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supriatna</dc:creator>
  <cp:lastModifiedBy>supriatna</cp:lastModifiedBy>
  <cp:revision>2</cp:revision>
  <dcterms:created xsi:type="dcterms:W3CDTF">2016-05-04T13:15:08Z</dcterms:created>
  <dcterms:modified xsi:type="dcterms:W3CDTF">2016-05-06T09:40:01Z</dcterms:modified>
</cp:coreProperties>
</file>