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6" r:id="rId3"/>
    <p:sldId id="260" r:id="rId4"/>
    <p:sldId id="261" r:id="rId5"/>
    <p:sldId id="262" r:id="rId6"/>
    <p:sldId id="263" r:id="rId7"/>
    <p:sldId id="264" r:id="rId8"/>
    <p:sldId id="265" r:id="rId9"/>
    <p:sldId id="266" r:id="rId10"/>
    <p:sldId id="267" r:id="rId11"/>
    <p:sldId id="258" r:id="rId12"/>
    <p:sldId id="259"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50D9A-AD46-4842-8DBB-B2D8358DC77F}" type="datetimeFigureOut">
              <a:rPr lang="id-ID" smtClean="0"/>
              <a:t>06/05/2016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DEEDD2-4979-433D-9351-70681E86001A}"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3EDD4DD-403E-4951-8662-4465B9EA136A}" type="slidenum">
              <a:rPr lang="en-US"/>
              <a:pPr/>
              <a:t>3</a:t>
            </a:fld>
            <a:endParaRPr 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53AE7E6-C03B-43A3-A2A2-8ACB7DB1A3CC}" type="slidenum">
              <a:rPr lang="en-US"/>
              <a:pPr/>
              <a:t>4</a:t>
            </a:fld>
            <a:endParaRPr 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id-ID"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E7D94AA-9905-41FF-BBA0-31999612E90F}" type="slidenum">
              <a:rPr lang="en-US"/>
              <a:pPr/>
              <a:t>5</a:t>
            </a:fld>
            <a:endParaRPr 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CA53460-B00B-40BF-B6EF-9E60D5C803B1}" type="slidenum">
              <a:rPr lang="en-US"/>
              <a:pPr/>
              <a:t>6</a:t>
            </a:fld>
            <a:endParaRPr 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39B76DE-9906-4E7F-85EA-996465DB2AD4}" type="slidenum">
              <a:rPr lang="en-US"/>
              <a:pPr/>
              <a:t>7</a:t>
            </a:fld>
            <a:endParaRPr 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760BA18-A15D-4AF7-BB73-51D661FDF5FE}" type="slidenum">
              <a:rPr lang="en-US"/>
              <a:pPr/>
              <a:t>8</a:t>
            </a:fld>
            <a:endParaRPr 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C64D175-3FFB-44B4-B06D-26C665B3E6D4}" type="slidenum">
              <a:rPr lang="en-US"/>
              <a:pPr/>
              <a:t>9</a:t>
            </a:fld>
            <a:endParaRPr 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725FC7A-B9CA-4AE4-AE2A-5D486268CE2C}" type="slidenum">
              <a:rPr lang="en-US"/>
              <a:pPr/>
              <a:t>10</a:t>
            </a:fld>
            <a:endParaRPr 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4E5843A-1EC2-420C-AB82-5C0C2D829693}" type="slidenum">
              <a:rPr lang="en-US"/>
              <a:pPr/>
              <a:t>13</a:t>
            </a:fld>
            <a:endParaRPr 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DABD22A-DA73-4275-BBE5-197895740528}"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F0F0FAC-322E-47B6-BFCF-2972C1DFEE1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DABD22A-DA73-4275-BBE5-197895740528}"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F0F0FAC-322E-47B6-BFCF-2972C1DFEE1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DABD22A-DA73-4275-BBE5-197895740528}"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F0F0FAC-322E-47B6-BFCF-2972C1DFEE1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DABD22A-DA73-4275-BBE5-197895740528}"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F0F0FAC-322E-47B6-BFCF-2972C1DFEE1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ABD22A-DA73-4275-BBE5-197895740528}"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F0F0FAC-322E-47B6-BFCF-2972C1DFEE1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DABD22A-DA73-4275-BBE5-197895740528}" type="datetimeFigureOut">
              <a:rPr lang="id-ID" smtClean="0"/>
              <a:pPr/>
              <a:t>06/05/2016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F0F0FAC-322E-47B6-BFCF-2972C1DFEE1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DABD22A-DA73-4275-BBE5-197895740528}" type="datetimeFigureOut">
              <a:rPr lang="id-ID" smtClean="0"/>
              <a:pPr/>
              <a:t>06/05/2016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F0F0FAC-322E-47B6-BFCF-2972C1DFEE1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DABD22A-DA73-4275-BBE5-197895740528}" type="datetimeFigureOut">
              <a:rPr lang="id-ID" smtClean="0"/>
              <a:pPr/>
              <a:t>06/05/2016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F0F0FAC-322E-47B6-BFCF-2972C1DFEE1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BD22A-DA73-4275-BBE5-197895740528}" type="datetimeFigureOut">
              <a:rPr lang="id-ID" smtClean="0"/>
              <a:pPr/>
              <a:t>06/05/2016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F0F0FAC-322E-47B6-BFCF-2972C1DFEE1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BD22A-DA73-4275-BBE5-197895740528}" type="datetimeFigureOut">
              <a:rPr lang="id-ID" smtClean="0"/>
              <a:pPr/>
              <a:t>06/05/2016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F0F0FAC-322E-47B6-BFCF-2972C1DFEE1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BD22A-DA73-4275-BBE5-197895740528}" type="datetimeFigureOut">
              <a:rPr lang="id-ID" smtClean="0"/>
              <a:pPr/>
              <a:t>06/05/2016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F0F0FAC-322E-47B6-BFCF-2972C1DFEE1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BD22A-DA73-4275-BBE5-197895740528}" type="datetimeFigureOut">
              <a:rPr lang="id-ID" smtClean="0"/>
              <a:pPr/>
              <a:t>06/05/2016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F0FAC-322E-47B6-BFCF-2972C1DFEE1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440159"/>
          </a:xfrm>
        </p:spPr>
        <p:txBody>
          <a:bodyPr/>
          <a:lstStyle/>
          <a:p>
            <a:r>
              <a:rPr lang="id-ID" dirty="0" smtClean="0"/>
              <a:t>PERTEMUAN 7</a:t>
            </a:r>
            <a:endParaRPr lang="id-ID" dirty="0"/>
          </a:p>
        </p:txBody>
      </p:sp>
      <p:sp>
        <p:nvSpPr>
          <p:cNvPr id="3" name="Subtitle 2"/>
          <p:cNvSpPr>
            <a:spLocks noGrp="1"/>
          </p:cNvSpPr>
          <p:nvPr>
            <p:ph type="subTitle" idx="1"/>
          </p:nvPr>
        </p:nvSpPr>
        <p:spPr>
          <a:xfrm>
            <a:off x="1371600" y="1844824"/>
            <a:ext cx="6400800" cy="3793976"/>
          </a:xfrm>
        </p:spPr>
        <p:txBody>
          <a:bodyPr/>
          <a:lstStyle/>
          <a:p>
            <a:r>
              <a:rPr lang="id-ID" dirty="0" smtClean="0">
                <a:solidFill>
                  <a:schemeClr val="tx1"/>
                </a:solidFill>
              </a:rPr>
              <a:t>Mengidentifikasi </a:t>
            </a:r>
            <a:r>
              <a:rPr lang="en-US" dirty="0" err="1" smtClean="0">
                <a:solidFill>
                  <a:schemeClr val="tx1"/>
                </a:solidFill>
              </a:rPr>
              <a:t>Fokus</a:t>
            </a:r>
            <a:r>
              <a:rPr lang="id-ID" dirty="0" smtClean="0">
                <a:solidFill>
                  <a:schemeClr val="tx1"/>
                </a:solidFill>
              </a:rPr>
              <a:t>, </a:t>
            </a:r>
            <a:r>
              <a:rPr lang="en-US" dirty="0" err="1" smtClean="0">
                <a:solidFill>
                  <a:schemeClr val="tx1"/>
                </a:solidFill>
              </a:rPr>
              <a:t>Intrumen</a:t>
            </a:r>
            <a:r>
              <a:rPr lang="en-US" dirty="0" smtClean="0">
                <a:solidFill>
                  <a:schemeClr val="tx1"/>
                </a:solidFill>
              </a:rPr>
              <a:t> </a:t>
            </a:r>
            <a:r>
              <a:rPr lang="id-ID" dirty="0" err="1">
                <a:solidFill>
                  <a:schemeClr val="tx1"/>
                </a:solidFill>
              </a:rPr>
              <a:t>P</a:t>
            </a:r>
            <a:r>
              <a:rPr lang="en-US" dirty="0" err="1" smtClean="0">
                <a:solidFill>
                  <a:schemeClr val="tx1"/>
                </a:solidFill>
              </a:rPr>
              <a:t>enelitian</a:t>
            </a:r>
            <a:r>
              <a:rPr lang="id-ID" dirty="0" smtClean="0">
                <a:solidFill>
                  <a:schemeClr val="tx1"/>
                </a:solidFill>
              </a:rPr>
              <a:t> dan </a:t>
            </a:r>
            <a:r>
              <a:rPr lang="en-US" dirty="0" err="1" smtClean="0">
                <a:solidFill>
                  <a:schemeClr val="tx1"/>
                </a:solidFill>
              </a:rPr>
              <a:t>Teknik</a:t>
            </a:r>
            <a:r>
              <a:rPr lang="en-US" dirty="0" smtClean="0">
                <a:solidFill>
                  <a:schemeClr val="tx1"/>
                </a:solidFill>
              </a:rPr>
              <a:t> </a:t>
            </a:r>
            <a:r>
              <a:rPr lang="en-US" dirty="0" err="1" smtClean="0">
                <a:solidFill>
                  <a:schemeClr val="tx1"/>
                </a:solidFill>
              </a:rPr>
              <a:t>pengambilan</a:t>
            </a:r>
            <a:r>
              <a:rPr lang="en-US" dirty="0" smtClean="0">
                <a:solidFill>
                  <a:schemeClr val="tx1"/>
                </a:solidFill>
              </a:rPr>
              <a:t> </a:t>
            </a:r>
            <a:r>
              <a:rPr lang="id-ID" dirty="0" err="1">
                <a:solidFill>
                  <a:schemeClr val="tx1"/>
                </a:solidFill>
              </a:rPr>
              <a:t>S</a:t>
            </a:r>
            <a:r>
              <a:rPr lang="en-US" smtClean="0">
                <a:solidFill>
                  <a:schemeClr val="tx1"/>
                </a:solidFill>
              </a:rPr>
              <a:t>ampel</a:t>
            </a:r>
            <a:r>
              <a:rPr lang="en-US" dirty="0" smtClean="0">
                <a:solidFill>
                  <a:schemeClr val="tx1"/>
                </a:solidFill>
              </a:rPr>
              <a:t> </a:t>
            </a:r>
            <a:endParaRPr lang="id-ID" dirty="0" smtClean="0">
              <a:solidFill>
                <a:schemeClr val="tx1"/>
              </a:solidFill>
            </a:endParaRPr>
          </a:p>
          <a:p>
            <a:pPr algn="l"/>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60350"/>
            <a:ext cx="8229600" cy="647700"/>
          </a:xfrm>
        </p:spPr>
        <p:txBody>
          <a:bodyPr/>
          <a:lstStyle/>
          <a:p>
            <a:pPr eaLnBrk="1" hangingPunct="1"/>
            <a:r>
              <a:rPr lang="en-US" sz="3200" b="1" smtClean="0"/>
              <a:t>SASARAN PENELITIAN</a:t>
            </a:r>
          </a:p>
        </p:txBody>
      </p:sp>
      <p:sp>
        <p:nvSpPr>
          <p:cNvPr id="18435" name="Rectangle 3"/>
          <p:cNvSpPr>
            <a:spLocks noGrp="1" noChangeArrowheads="1"/>
          </p:cNvSpPr>
          <p:nvPr>
            <p:ph type="body" idx="1"/>
          </p:nvPr>
        </p:nvSpPr>
        <p:spPr>
          <a:xfrm>
            <a:off x="179388" y="1052513"/>
            <a:ext cx="8713787" cy="5472112"/>
          </a:xfrm>
        </p:spPr>
        <p:txBody>
          <a:bodyPr/>
          <a:lstStyle/>
          <a:p>
            <a:pPr algn="ctr" eaLnBrk="1" hangingPunct="1">
              <a:lnSpc>
                <a:spcPct val="90000"/>
              </a:lnSpc>
              <a:buFontTx/>
              <a:buNone/>
            </a:pPr>
            <a:endParaRPr lang="en-US" sz="2800" b="1" smtClean="0"/>
          </a:p>
          <a:p>
            <a:pPr algn="ctr" eaLnBrk="1" hangingPunct="1">
              <a:lnSpc>
                <a:spcPct val="90000"/>
              </a:lnSpc>
              <a:buFontTx/>
              <a:buNone/>
            </a:pPr>
            <a:r>
              <a:rPr lang="en-US" sz="2400" b="1" smtClean="0"/>
              <a:t>DITENTUKAN BERTAHAP SELAMA PROSES </a:t>
            </a:r>
          </a:p>
          <a:p>
            <a:pPr algn="ctr" eaLnBrk="1" hangingPunct="1">
              <a:lnSpc>
                <a:spcPct val="90000"/>
              </a:lnSpc>
              <a:buFontTx/>
              <a:buNone/>
            </a:pPr>
            <a:r>
              <a:rPr lang="en-US" sz="2400" b="1" smtClean="0"/>
              <a:t>PENGUMPULAN DATA</a:t>
            </a:r>
          </a:p>
          <a:p>
            <a:pPr algn="ctr" eaLnBrk="1" hangingPunct="1">
              <a:lnSpc>
                <a:spcPct val="90000"/>
              </a:lnSpc>
              <a:buFontTx/>
              <a:buNone/>
            </a:pPr>
            <a:endParaRPr lang="en-US" b="1" smtClean="0"/>
          </a:p>
          <a:p>
            <a:pPr algn="ctr" eaLnBrk="1" hangingPunct="1">
              <a:lnSpc>
                <a:spcPct val="90000"/>
              </a:lnSpc>
              <a:buFontTx/>
              <a:buNone/>
            </a:pPr>
            <a:endParaRPr lang="en-US" sz="2800" b="1" smtClean="0"/>
          </a:p>
          <a:p>
            <a:pPr algn="ctr" eaLnBrk="1" hangingPunct="1">
              <a:lnSpc>
                <a:spcPct val="90000"/>
              </a:lnSpc>
              <a:buFontTx/>
              <a:buNone/>
            </a:pPr>
            <a:endParaRPr lang="en-US" sz="2800" b="1" smtClean="0"/>
          </a:p>
          <a:p>
            <a:pPr eaLnBrk="1" hangingPunct="1">
              <a:lnSpc>
                <a:spcPct val="90000"/>
              </a:lnSpc>
              <a:buFontTx/>
              <a:buNone/>
            </a:pPr>
            <a:endParaRPr lang="en-US" sz="2800" b="1" i="1" smtClean="0"/>
          </a:p>
          <a:p>
            <a:pPr eaLnBrk="1" hangingPunct="1">
              <a:lnSpc>
                <a:spcPct val="90000"/>
              </a:lnSpc>
              <a:buFontTx/>
              <a:buNone/>
            </a:pPr>
            <a:endParaRPr lang="en-US" sz="2800" b="1" i="1" smtClean="0"/>
          </a:p>
          <a:p>
            <a:pPr eaLnBrk="1" hangingPunct="1">
              <a:lnSpc>
                <a:spcPct val="90000"/>
              </a:lnSpc>
              <a:buFontTx/>
              <a:buNone/>
            </a:pPr>
            <a:r>
              <a:rPr lang="en-US" sz="2800" b="1" i="1" smtClean="0"/>
              <a:t> </a:t>
            </a:r>
          </a:p>
          <a:p>
            <a:pPr eaLnBrk="1" hangingPunct="1">
              <a:lnSpc>
                <a:spcPct val="90000"/>
              </a:lnSpc>
              <a:buFontTx/>
              <a:buNone/>
            </a:pPr>
            <a:r>
              <a:rPr lang="en-US" sz="2800" b="1" i="1" smtClean="0"/>
              <a:t>        </a:t>
            </a:r>
            <a:r>
              <a:rPr lang="en-US" b="1" i="1" smtClean="0"/>
              <a:t> </a:t>
            </a:r>
            <a:endParaRPr lang="en-US" sz="2400" smtClean="0"/>
          </a:p>
          <a:p>
            <a:pPr eaLnBrk="1" hangingPunct="1">
              <a:lnSpc>
                <a:spcPct val="90000"/>
              </a:lnSpc>
              <a:buFontTx/>
              <a:buNone/>
            </a:pPr>
            <a:r>
              <a:rPr lang="en-US" sz="2400" smtClean="0"/>
              <a:t>                                  </a:t>
            </a:r>
          </a:p>
        </p:txBody>
      </p:sp>
      <p:sp>
        <p:nvSpPr>
          <p:cNvPr id="18436" name="AutoShape 4"/>
          <p:cNvSpPr>
            <a:spLocks noChangeArrowheads="1"/>
          </p:cNvSpPr>
          <p:nvPr/>
        </p:nvSpPr>
        <p:spPr bwMode="auto">
          <a:xfrm rot="5400000">
            <a:off x="4032250" y="2024063"/>
            <a:ext cx="647700" cy="1441450"/>
          </a:xfrm>
          <a:prstGeom prst="rightArrow">
            <a:avLst>
              <a:gd name="adj1" fmla="val 50000"/>
              <a:gd name="adj2" fmla="val 25000"/>
            </a:avLst>
          </a:prstGeom>
          <a:solidFill>
            <a:schemeClr val="folHlink"/>
          </a:solidFill>
          <a:ln w="38100">
            <a:solidFill>
              <a:schemeClr val="tx1"/>
            </a:solidFill>
            <a:miter lim="800000"/>
            <a:headEnd/>
            <a:tailEnd/>
          </a:ln>
        </p:spPr>
        <p:txBody>
          <a:bodyPr rot="10800000" vert="eaVert" wrap="none" lIns="91426" tIns="45713" rIns="91426" bIns="45713" anchor="ctr"/>
          <a:lstStyle/>
          <a:p>
            <a:pPr algn="ctr" defTabSz="912813"/>
            <a:endParaRPr lang="id-ID"/>
          </a:p>
        </p:txBody>
      </p:sp>
      <p:sp>
        <p:nvSpPr>
          <p:cNvPr id="18437" name="Rectangle 13"/>
          <p:cNvSpPr>
            <a:spLocks noChangeArrowheads="1"/>
          </p:cNvSpPr>
          <p:nvPr/>
        </p:nvSpPr>
        <p:spPr bwMode="auto">
          <a:xfrm>
            <a:off x="468313" y="3860800"/>
            <a:ext cx="3598862" cy="1728788"/>
          </a:xfrm>
          <a:prstGeom prst="rect">
            <a:avLst/>
          </a:prstGeom>
          <a:solidFill>
            <a:schemeClr val="accent1"/>
          </a:solidFill>
          <a:ln w="38100">
            <a:solidFill>
              <a:schemeClr val="tx1"/>
            </a:solidFill>
            <a:miter lim="800000"/>
            <a:headEnd/>
            <a:tailEnd/>
          </a:ln>
        </p:spPr>
        <p:txBody>
          <a:bodyPr wrap="none" anchor="ctr"/>
          <a:lstStyle/>
          <a:p>
            <a:pPr defTabSz="912813"/>
            <a:r>
              <a:rPr lang="en-US" b="1" i="1"/>
              <a:t>KUANTITATIF:</a:t>
            </a:r>
          </a:p>
          <a:p>
            <a:pPr defTabSz="912813"/>
            <a:r>
              <a:rPr lang="en-US" b="1"/>
              <a:t>RESPONDEN</a:t>
            </a:r>
            <a:endParaRPr lang="en-US" b="1" i="1"/>
          </a:p>
          <a:p>
            <a:pPr defTabSz="912813"/>
            <a:r>
              <a:rPr lang="en-US" b="1" i="1"/>
              <a:t>(MENJAWAB PERTANYAAN</a:t>
            </a:r>
          </a:p>
          <a:p>
            <a:pPr defTabSz="912813"/>
            <a:r>
              <a:rPr lang="en-US" b="1" i="1"/>
              <a:t> DALAM KUESIONER)</a:t>
            </a:r>
          </a:p>
        </p:txBody>
      </p:sp>
      <p:sp>
        <p:nvSpPr>
          <p:cNvPr id="18438" name="Rectangle 14"/>
          <p:cNvSpPr>
            <a:spLocks noChangeArrowheads="1"/>
          </p:cNvSpPr>
          <p:nvPr/>
        </p:nvSpPr>
        <p:spPr bwMode="auto">
          <a:xfrm>
            <a:off x="4787900" y="3860800"/>
            <a:ext cx="3600450" cy="1728788"/>
          </a:xfrm>
          <a:prstGeom prst="rect">
            <a:avLst/>
          </a:prstGeom>
          <a:solidFill>
            <a:schemeClr val="accent1"/>
          </a:solidFill>
          <a:ln w="38100">
            <a:solidFill>
              <a:schemeClr val="tx1"/>
            </a:solidFill>
            <a:miter lim="800000"/>
            <a:headEnd/>
            <a:tailEnd/>
          </a:ln>
        </p:spPr>
        <p:txBody>
          <a:bodyPr wrap="none" anchor="ctr"/>
          <a:lstStyle/>
          <a:p>
            <a:pPr defTabSz="912813"/>
            <a:r>
              <a:rPr lang="en-US" b="1" i="1"/>
              <a:t>KUALITATIF:</a:t>
            </a:r>
          </a:p>
          <a:p>
            <a:pPr defTabSz="912813">
              <a:lnSpc>
                <a:spcPct val="80000"/>
              </a:lnSpc>
              <a:spcBef>
                <a:spcPct val="20000"/>
              </a:spcBef>
            </a:pPr>
            <a:r>
              <a:rPr lang="en-US" b="1"/>
              <a:t>INFORMAN</a:t>
            </a:r>
          </a:p>
          <a:p>
            <a:pPr defTabSz="912813"/>
            <a:r>
              <a:rPr lang="en-US" b="1" i="1"/>
              <a:t>(MENYAMPAIKAN INFORMASI</a:t>
            </a:r>
          </a:p>
          <a:p>
            <a:pPr defTabSz="912813"/>
            <a:r>
              <a:rPr lang="en-US" b="1" i="1"/>
              <a:t>KETIKA DIOBSERVASI DAN </a:t>
            </a:r>
          </a:p>
          <a:p>
            <a:pPr defTabSz="912813"/>
            <a:r>
              <a:rPr lang="en-US" b="1" i="1"/>
              <a:t>DIWAWANCARAI)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sz="3200" smtClean="0"/>
              <a:t>Langkah umum yang biasa ditempuh dalam menyusun instrumen penelitian</a:t>
            </a:r>
            <a:r>
              <a:rPr lang="en-US" sz="4000" smtClean="0"/>
              <a:t> </a:t>
            </a:r>
          </a:p>
        </p:txBody>
      </p:sp>
      <p:sp>
        <p:nvSpPr>
          <p:cNvPr id="11267" name="Rectangle 3"/>
          <p:cNvSpPr>
            <a:spLocks noGrp="1" noChangeArrowheads="1"/>
          </p:cNvSpPr>
          <p:nvPr>
            <p:ph type="body" idx="1"/>
          </p:nvPr>
        </p:nvSpPr>
        <p:spPr/>
        <p:txBody>
          <a:bodyPr>
            <a:noAutofit/>
          </a:bodyPr>
          <a:lstStyle/>
          <a:p>
            <a:pPr marL="609600" indent="-609600" eaLnBrk="1" hangingPunct="1">
              <a:lnSpc>
                <a:spcPct val="80000"/>
              </a:lnSpc>
              <a:buNone/>
            </a:pPr>
            <a:r>
              <a:rPr lang="id-ID" sz="2000" dirty="0" smtClean="0"/>
              <a:t>		</a:t>
            </a:r>
            <a:r>
              <a:rPr lang="en-US" sz="2000" dirty="0" err="1" smtClean="0"/>
              <a:t>Analisis</a:t>
            </a:r>
            <a:r>
              <a:rPr lang="en-US" sz="2000" dirty="0" smtClean="0"/>
              <a:t> variable </a:t>
            </a:r>
            <a:r>
              <a:rPr lang="en-US" sz="2000" dirty="0" err="1" smtClean="0"/>
              <a:t>penelitian</a:t>
            </a:r>
            <a:r>
              <a:rPr lang="en-US" sz="2000" dirty="0" smtClean="0"/>
              <a:t>, </a:t>
            </a:r>
            <a:r>
              <a:rPr lang="en-US" sz="2000" dirty="0" err="1" smtClean="0"/>
              <a:t>yakni</a:t>
            </a:r>
            <a:r>
              <a:rPr lang="en-US" sz="2000" dirty="0" smtClean="0"/>
              <a:t> </a:t>
            </a:r>
            <a:r>
              <a:rPr lang="en-US" sz="2000" dirty="0" err="1" smtClean="0"/>
              <a:t>mengkaji</a:t>
            </a:r>
            <a:r>
              <a:rPr lang="en-US" sz="2000" dirty="0" smtClean="0"/>
              <a:t> variable </a:t>
            </a:r>
            <a:r>
              <a:rPr lang="en-US" sz="2000" dirty="0" err="1" smtClean="0"/>
              <a:t>menjadi</a:t>
            </a:r>
            <a:r>
              <a:rPr lang="en-US" sz="2000" dirty="0" smtClean="0"/>
              <a:t> </a:t>
            </a:r>
            <a:r>
              <a:rPr lang="en-US" sz="2000" dirty="0" err="1" smtClean="0"/>
              <a:t>subpenelitian</a:t>
            </a:r>
            <a:r>
              <a:rPr lang="en-US" sz="2000" dirty="0" smtClean="0"/>
              <a:t> </a:t>
            </a:r>
            <a:r>
              <a:rPr lang="en-US" sz="2000" dirty="0" err="1" smtClean="0"/>
              <a:t>sejels-jelasnya</a:t>
            </a:r>
            <a:r>
              <a:rPr lang="en-US" sz="2000" dirty="0" smtClean="0"/>
              <a:t>, </a:t>
            </a:r>
            <a:r>
              <a:rPr lang="en-US" sz="2000" dirty="0" err="1" smtClean="0"/>
              <a:t>sehingga</a:t>
            </a:r>
            <a:r>
              <a:rPr lang="en-US" sz="2000" dirty="0" smtClean="0"/>
              <a:t> </a:t>
            </a:r>
            <a:r>
              <a:rPr lang="en-US" sz="2000" dirty="0" err="1" smtClean="0"/>
              <a:t>indikator</a:t>
            </a:r>
            <a:r>
              <a:rPr lang="en-US" sz="2000" dirty="0" smtClean="0"/>
              <a:t> </a:t>
            </a:r>
            <a:r>
              <a:rPr lang="en-US" sz="2000" dirty="0" err="1" smtClean="0"/>
              <a:t>tersebut</a:t>
            </a:r>
            <a:r>
              <a:rPr lang="en-US" sz="2000" dirty="0" smtClean="0"/>
              <a:t> </a:t>
            </a:r>
            <a:r>
              <a:rPr lang="en-US" sz="2000" dirty="0" err="1" smtClean="0"/>
              <a:t>bisa</a:t>
            </a:r>
            <a:r>
              <a:rPr lang="en-US" sz="2000" dirty="0" smtClean="0"/>
              <a:t> </a:t>
            </a:r>
            <a:r>
              <a:rPr lang="en-US" sz="2000" dirty="0" err="1" smtClean="0"/>
              <a:t>diukur</a:t>
            </a:r>
            <a:r>
              <a:rPr lang="en-US" sz="2000" dirty="0" smtClean="0"/>
              <a:t> </a:t>
            </a:r>
            <a:r>
              <a:rPr lang="en-US" sz="2000" dirty="0" err="1" smtClean="0"/>
              <a:t>dan</a:t>
            </a:r>
            <a:r>
              <a:rPr lang="en-US" sz="2000" dirty="0" smtClean="0"/>
              <a:t> </a:t>
            </a:r>
            <a:r>
              <a:rPr lang="en-US" sz="2000" dirty="0" err="1" smtClean="0"/>
              <a:t>menghasilkan</a:t>
            </a:r>
            <a:r>
              <a:rPr lang="en-US" sz="2000" dirty="0" smtClean="0"/>
              <a:t> data yang </a:t>
            </a:r>
            <a:r>
              <a:rPr lang="en-US" sz="2000" dirty="0" err="1" smtClean="0"/>
              <a:t>diinginkan</a:t>
            </a:r>
            <a:r>
              <a:rPr lang="en-US" sz="2000" dirty="0" smtClean="0"/>
              <a:t> </a:t>
            </a:r>
            <a:r>
              <a:rPr lang="en-US" sz="2000" dirty="0" err="1" smtClean="0"/>
              <a:t>peneliti</a:t>
            </a:r>
            <a:r>
              <a:rPr lang="en-US" sz="2000" dirty="0" smtClean="0"/>
              <a:t>. </a:t>
            </a:r>
            <a:r>
              <a:rPr lang="en-US" sz="2000" dirty="0" err="1" smtClean="0"/>
              <a:t>Dalam</a:t>
            </a:r>
            <a:r>
              <a:rPr lang="en-US" sz="2000" dirty="0" smtClean="0"/>
              <a:t> </a:t>
            </a:r>
            <a:r>
              <a:rPr lang="en-US" sz="2000" dirty="0" err="1" smtClean="0"/>
              <a:t>membuat</a:t>
            </a:r>
            <a:r>
              <a:rPr lang="en-US" sz="2000" dirty="0" smtClean="0"/>
              <a:t> indicator variable, </a:t>
            </a:r>
            <a:r>
              <a:rPr lang="en-US" sz="2000" dirty="0" err="1" smtClean="0"/>
              <a:t>peneliti</a:t>
            </a:r>
            <a:r>
              <a:rPr lang="en-US" sz="2000" dirty="0" smtClean="0"/>
              <a:t> </a:t>
            </a:r>
            <a:r>
              <a:rPr lang="en-US" sz="2000" dirty="0" err="1" smtClean="0"/>
              <a:t>dapat</a:t>
            </a:r>
            <a:r>
              <a:rPr lang="en-US" sz="2000" dirty="0" smtClean="0"/>
              <a:t> </a:t>
            </a:r>
            <a:r>
              <a:rPr lang="en-US" sz="2000" dirty="0" err="1" smtClean="0"/>
              <a:t>menggunakan</a:t>
            </a:r>
            <a:r>
              <a:rPr lang="en-US" sz="2000" dirty="0" smtClean="0"/>
              <a:t> </a:t>
            </a:r>
            <a:r>
              <a:rPr lang="en-US" sz="2000" dirty="0" err="1" smtClean="0"/>
              <a:t>teori</a:t>
            </a:r>
            <a:r>
              <a:rPr lang="en-US" sz="2000" dirty="0" smtClean="0"/>
              <a:t> </a:t>
            </a:r>
            <a:r>
              <a:rPr lang="en-US" sz="2000" dirty="0" err="1" smtClean="0"/>
              <a:t>atau</a:t>
            </a:r>
            <a:r>
              <a:rPr lang="en-US" sz="2000" dirty="0" smtClean="0"/>
              <a:t> </a:t>
            </a:r>
            <a:r>
              <a:rPr lang="en-US" sz="2000" dirty="0" err="1" smtClean="0"/>
              <a:t>konsep-konsep</a:t>
            </a:r>
            <a:r>
              <a:rPr lang="en-US" sz="2000" dirty="0" smtClean="0"/>
              <a:t> yang </a:t>
            </a:r>
            <a:r>
              <a:rPr lang="en-US" sz="2000" dirty="0" err="1" smtClean="0"/>
              <a:t>ada</a:t>
            </a:r>
            <a:r>
              <a:rPr lang="en-US" sz="2000" dirty="0" smtClean="0"/>
              <a:t> </a:t>
            </a:r>
            <a:r>
              <a:rPr lang="en-US" sz="2000" dirty="0" err="1" smtClean="0"/>
              <a:t>dalam</a:t>
            </a:r>
            <a:r>
              <a:rPr lang="en-US" sz="2000" dirty="0" smtClean="0"/>
              <a:t> </a:t>
            </a:r>
            <a:r>
              <a:rPr lang="en-US" sz="2000" dirty="0" err="1" smtClean="0"/>
              <a:t>pengetahuan</a:t>
            </a:r>
            <a:r>
              <a:rPr lang="en-US" sz="2000" dirty="0" smtClean="0"/>
              <a:t> </a:t>
            </a:r>
            <a:r>
              <a:rPr lang="en-US" sz="2000" dirty="0" err="1" smtClean="0"/>
              <a:t>ilmiah</a:t>
            </a:r>
            <a:r>
              <a:rPr lang="en-US" sz="2000" dirty="0" smtClean="0"/>
              <a:t> yang </a:t>
            </a:r>
            <a:r>
              <a:rPr lang="en-US" sz="2000" dirty="0" err="1" smtClean="0"/>
              <a:t>berkenan</a:t>
            </a:r>
            <a:r>
              <a:rPr lang="en-US" sz="2000" dirty="0" smtClean="0"/>
              <a:t> </a:t>
            </a:r>
            <a:r>
              <a:rPr lang="en-US" sz="2000" dirty="0" err="1" smtClean="0"/>
              <a:t>dengan</a:t>
            </a:r>
            <a:r>
              <a:rPr lang="en-US" sz="2000" dirty="0" smtClean="0"/>
              <a:t> variable </a:t>
            </a:r>
            <a:r>
              <a:rPr lang="en-US" sz="2000" dirty="0" err="1" smtClean="0"/>
              <a:t>tersebut</a:t>
            </a:r>
            <a:r>
              <a:rPr lang="en-US" sz="2000" dirty="0" smtClean="0"/>
              <a:t>, </a:t>
            </a:r>
            <a:r>
              <a:rPr lang="en-US" sz="2000" dirty="0" err="1" smtClean="0"/>
              <a:t>atau</a:t>
            </a:r>
            <a:r>
              <a:rPr lang="en-US" sz="2000" dirty="0" smtClean="0"/>
              <a:t> </a:t>
            </a:r>
            <a:r>
              <a:rPr lang="en-US" sz="2000" dirty="0" err="1" smtClean="0"/>
              <a:t>menggunakan</a:t>
            </a:r>
            <a:r>
              <a:rPr lang="en-US" sz="2000" dirty="0" smtClean="0"/>
              <a:t> </a:t>
            </a:r>
            <a:r>
              <a:rPr lang="en-US" sz="2000" dirty="0" err="1" smtClean="0"/>
              <a:t>fakta</a:t>
            </a:r>
            <a:r>
              <a:rPr lang="en-US" sz="2000" dirty="0" smtClean="0"/>
              <a:t> </a:t>
            </a:r>
            <a:r>
              <a:rPr lang="en-US" sz="2000" dirty="0" err="1" smtClean="0"/>
              <a:t>empiris</a:t>
            </a:r>
            <a:r>
              <a:rPr lang="en-US" sz="2000" dirty="0" smtClean="0"/>
              <a:t> </a:t>
            </a:r>
            <a:r>
              <a:rPr lang="en-US" sz="2000" dirty="0" err="1" smtClean="0"/>
              <a:t>berdasarkan</a:t>
            </a:r>
            <a:r>
              <a:rPr lang="en-US" sz="2000" dirty="0" smtClean="0"/>
              <a:t> </a:t>
            </a:r>
            <a:r>
              <a:rPr lang="en-US" sz="2000" dirty="0" err="1" smtClean="0"/>
              <a:t>pengamatan</a:t>
            </a:r>
            <a:r>
              <a:rPr lang="en-US" sz="2000" dirty="0" smtClean="0"/>
              <a:t> </a:t>
            </a:r>
            <a:r>
              <a:rPr lang="en-US" sz="2000" dirty="0" err="1" smtClean="0"/>
              <a:t>lapangan</a:t>
            </a:r>
            <a:r>
              <a:rPr lang="en-US" sz="2000" dirty="0" smtClean="0"/>
              <a:t>.</a:t>
            </a:r>
          </a:p>
          <a:p>
            <a:pPr marL="609600" indent="-609600" eaLnBrk="1" hangingPunct="1">
              <a:lnSpc>
                <a:spcPct val="80000"/>
              </a:lnSpc>
              <a:buNone/>
            </a:pPr>
            <a:r>
              <a:rPr lang="id-ID" sz="2000" dirty="0" smtClean="0"/>
              <a:t>		</a:t>
            </a:r>
            <a:r>
              <a:rPr lang="en-US" sz="2000" dirty="0" err="1" smtClean="0"/>
              <a:t>Menetapkan</a:t>
            </a:r>
            <a:r>
              <a:rPr lang="en-US" sz="2000" dirty="0" smtClean="0"/>
              <a:t> </a:t>
            </a:r>
            <a:r>
              <a:rPr lang="en-US" sz="2000" dirty="0" err="1" smtClean="0"/>
              <a:t>jenis</a:t>
            </a:r>
            <a:r>
              <a:rPr lang="en-US" sz="2000" dirty="0" smtClean="0"/>
              <a:t> instrument yang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mengukur</a:t>
            </a:r>
            <a:r>
              <a:rPr lang="en-US" sz="2000" dirty="0" smtClean="0"/>
              <a:t> variable/</a:t>
            </a:r>
            <a:r>
              <a:rPr lang="en-US" sz="2000" dirty="0" err="1" smtClean="0"/>
              <a:t>subvariabel</a:t>
            </a:r>
            <a:r>
              <a:rPr lang="en-US" sz="2000" dirty="0" smtClean="0"/>
              <a:t>/indicator-</a:t>
            </a:r>
            <a:r>
              <a:rPr lang="en-US" sz="2000" dirty="0" err="1" smtClean="0"/>
              <a:t>indikatornya</a:t>
            </a:r>
            <a:r>
              <a:rPr lang="en-US" sz="2000" dirty="0" smtClean="0"/>
              <a:t>. </a:t>
            </a:r>
            <a:r>
              <a:rPr lang="en-US" sz="2000" dirty="0" err="1" smtClean="0"/>
              <a:t>Satu</a:t>
            </a:r>
            <a:r>
              <a:rPr lang="en-US" sz="2000" dirty="0" smtClean="0"/>
              <a:t> variable </a:t>
            </a:r>
            <a:r>
              <a:rPr lang="en-US" sz="2000" dirty="0" err="1" smtClean="0"/>
              <a:t>mungkin</a:t>
            </a:r>
            <a:r>
              <a:rPr lang="en-US" sz="2000" dirty="0" smtClean="0"/>
              <a:t> </a:t>
            </a:r>
            <a:r>
              <a:rPr lang="en-US" sz="2000" dirty="0" err="1" smtClean="0"/>
              <a:t>bisa</a:t>
            </a:r>
            <a:r>
              <a:rPr lang="en-US" sz="2000" dirty="0" smtClean="0"/>
              <a:t> </a:t>
            </a:r>
            <a:r>
              <a:rPr lang="en-US" sz="2000" dirty="0" err="1" smtClean="0"/>
              <a:t>diukur</a:t>
            </a:r>
            <a:r>
              <a:rPr lang="en-US" sz="2000" dirty="0" smtClean="0"/>
              <a:t> </a:t>
            </a:r>
            <a:r>
              <a:rPr lang="en-US" sz="2000" dirty="0" err="1" smtClean="0"/>
              <a:t>oleh</a:t>
            </a:r>
            <a:r>
              <a:rPr lang="en-US" sz="2000" dirty="0" smtClean="0"/>
              <a:t> </a:t>
            </a:r>
            <a:r>
              <a:rPr lang="en-US" sz="2000" dirty="0" err="1" smtClean="0"/>
              <a:t>satu</a:t>
            </a:r>
            <a:r>
              <a:rPr lang="en-US" sz="2000" dirty="0" smtClean="0"/>
              <a:t> </a:t>
            </a:r>
            <a:r>
              <a:rPr lang="en-US" sz="2000" dirty="0" err="1" smtClean="0"/>
              <a:t>jenis</a:t>
            </a:r>
            <a:r>
              <a:rPr lang="en-US" sz="2000" dirty="0" smtClean="0"/>
              <a:t> instrument, </a:t>
            </a:r>
            <a:r>
              <a:rPr lang="en-US" sz="2000" dirty="0" err="1" smtClean="0"/>
              <a:t>bisa</a:t>
            </a:r>
            <a:r>
              <a:rPr lang="en-US" sz="2000" dirty="0" smtClean="0"/>
              <a:t> pula </a:t>
            </a:r>
            <a:r>
              <a:rPr lang="en-US" sz="2000" dirty="0" err="1" smtClean="0"/>
              <a:t>lebih</a:t>
            </a:r>
            <a:r>
              <a:rPr lang="en-US" sz="2000" dirty="0" smtClean="0"/>
              <a:t> </a:t>
            </a:r>
            <a:r>
              <a:rPr lang="en-US" sz="2000" dirty="0" err="1" smtClean="0"/>
              <a:t>dari</a:t>
            </a:r>
            <a:r>
              <a:rPr lang="en-US" sz="2000" dirty="0" smtClean="0"/>
              <a:t> </a:t>
            </a:r>
            <a:r>
              <a:rPr lang="en-US" sz="2000" dirty="0" err="1" smtClean="0"/>
              <a:t>satu</a:t>
            </a:r>
            <a:r>
              <a:rPr lang="en-US" sz="2000" dirty="0" smtClean="0"/>
              <a:t> instrument.</a:t>
            </a:r>
          </a:p>
          <a:p>
            <a:pPr marL="609600" indent="-609600" eaLnBrk="1" hangingPunct="1">
              <a:lnSpc>
                <a:spcPct val="80000"/>
              </a:lnSpc>
              <a:buNone/>
            </a:pPr>
            <a:r>
              <a:rPr lang="id-ID" sz="2000" dirty="0" smtClean="0"/>
              <a:t>		</a:t>
            </a:r>
            <a:r>
              <a:rPr lang="en-US" sz="2000" dirty="0" err="1" smtClean="0"/>
              <a:t>Setelah</a:t>
            </a:r>
            <a:r>
              <a:rPr lang="en-US" sz="2000" dirty="0" smtClean="0"/>
              <a:t> </a:t>
            </a:r>
            <a:r>
              <a:rPr lang="en-US" sz="2000" dirty="0" err="1" smtClean="0"/>
              <a:t>ditetapkan</a:t>
            </a:r>
            <a:r>
              <a:rPr lang="en-US" sz="2000" dirty="0" smtClean="0"/>
              <a:t> </a:t>
            </a:r>
            <a:r>
              <a:rPr lang="en-US" sz="2000" dirty="0" err="1" smtClean="0"/>
              <a:t>jenis</a:t>
            </a:r>
            <a:r>
              <a:rPr lang="en-US" sz="2000" dirty="0" smtClean="0"/>
              <a:t> </a:t>
            </a:r>
            <a:r>
              <a:rPr lang="en-US" sz="2000" dirty="0" err="1" smtClean="0"/>
              <a:t>instrumennya</a:t>
            </a:r>
            <a:r>
              <a:rPr lang="en-US" sz="2000" dirty="0" smtClean="0"/>
              <a:t>, </a:t>
            </a:r>
            <a:r>
              <a:rPr lang="en-US" sz="2000" dirty="0" err="1" smtClean="0"/>
              <a:t>peneliti</a:t>
            </a:r>
            <a:r>
              <a:rPr lang="en-US" sz="2000" dirty="0" smtClean="0"/>
              <a:t> </a:t>
            </a:r>
            <a:r>
              <a:rPr lang="en-US" sz="2000" dirty="0" err="1" smtClean="0"/>
              <a:t>menyusun</a:t>
            </a:r>
            <a:r>
              <a:rPr lang="en-US" sz="2000" dirty="0" smtClean="0"/>
              <a:t> </a:t>
            </a:r>
            <a:r>
              <a:rPr lang="en-US" sz="2000" dirty="0" err="1" smtClean="0"/>
              <a:t>kisi-kisi</a:t>
            </a:r>
            <a:r>
              <a:rPr lang="en-US" sz="2000" dirty="0" smtClean="0"/>
              <a:t> </a:t>
            </a:r>
            <a:r>
              <a:rPr lang="en-US" sz="2000" dirty="0" err="1" smtClean="0"/>
              <a:t>atau</a:t>
            </a:r>
            <a:r>
              <a:rPr lang="en-US" sz="2000" dirty="0" smtClean="0"/>
              <a:t> lay out instrument. Kisi-</a:t>
            </a:r>
            <a:r>
              <a:rPr lang="en-US" sz="2000" dirty="0" err="1" smtClean="0"/>
              <a:t>kisi</a:t>
            </a:r>
            <a:r>
              <a:rPr lang="en-US" sz="2000" dirty="0" smtClean="0"/>
              <a:t> </a:t>
            </a:r>
            <a:r>
              <a:rPr lang="en-US" sz="2000" dirty="0" err="1" smtClean="0"/>
              <a:t>ini</a:t>
            </a:r>
            <a:r>
              <a:rPr lang="en-US" sz="2000" dirty="0" smtClean="0"/>
              <a:t> </a:t>
            </a:r>
            <a:r>
              <a:rPr lang="en-US" sz="2000" dirty="0" err="1" smtClean="0"/>
              <a:t>berisi</a:t>
            </a:r>
            <a:r>
              <a:rPr lang="en-US" sz="2000" dirty="0" smtClean="0"/>
              <a:t> </a:t>
            </a:r>
            <a:r>
              <a:rPr lang="en-US" sz="2000" dirty="0" err="1" smtClean="0"/>
              <a:t>lingkup</a:t>
            </a:r>
            <a:r>
              <a:rPr lang="en-US" sz="2000" dirty="0" smtClean="0"/>
              <a:t> </a:t>
            </a:r>
            <a:r>
              <a:rPr lang="en-US" sz="2000" dirty="0" err="1" smtClean="0"/>
              <a:t>materi</a:t>
            </a:r>
            <a:r>
              <a:rPr lang="en-US" sz="2000" dirty="0" smtClean="0"/>
              <a:t> </a:t>
            </a:r>
            <a:r>
              <a:rPr lang="en-US" sz="2000" dirty="0" err="1" smtClean="0"/>
              <a:t>pertanyaan</a:t>
            </a:r>
            <a:r>
              <a:rPr lang="en-US" sz="2000" dirty="0" smtClean="0"/>
              <a:t>, </a:t>
            </a:r>
            <a:r>
              <a:rPr lang="en-US" sz="2000" dirty="0" err="1" smtClean="0"/>
              <a:t>abilitas</a:t>
            </a:r>
            <a:r>
              <a:rPr lang="en-US" sz="2000" dirty="0" smtClean="0"/>
              <a:t> yang </a:t>
            </a:r>
            <a:r>
              <a:rPr lang="en-US" sz="2000" dirty="0" err="1" smtClean="0"/>
              <a:t>diukur</a:t>
            </a:r>
            <a:r>
              <a:rPr lang="en-US" sz="2000" dirty="0" smtClean="0"/>
              <a:t>, </a:t>
            </a:r>
            <a:r>
              <a:rPr lang="en-US" sz="2000" dirty="0" err="1" smtClean="0"/>
              <a:t>jenis</a:t>
            </a:r>
            <a:r>
              <a:rPr lang="en-US" sz="2000" dirty="0" smtClean="0"/>
              <a:t> </a:t>
            </a:r>
            <a:r>
              <a:rPr lang="en-US" sz="2000" dirty="0" err="1" smtClean="0"/>
              <a:t>pertanyaan</a:t>
            </a:r>
            <a:r>
              <a:rPr lang="en-US" sz="2000" dirty="0" smtClean="0"/>
              <a:t>, </a:t>
            </a:r>
            <a:r>
              <a:rPr lang="en-US" sz="2000" dirty="0" err="1" smtClean="0"/>
              <a:t>banyak</a:t>
            </a:r>
            <a:r>
              <a:rPr lang="en-US" sz="2000" dirty="0" smtClean="0"/>
              <a:t> </a:t>
            </a:r>
            <a:r>
              <a:rPr lang="en-US" sz="2000" dirty="0" err="1" smtClean="0"/>
              <a:t>pertanyaan</a:t>
            </a:r>
            <a:r>
              <a:rPr lang="en-US" sz="2000" dirty="0" smtClean="0"/>
              <a:t>, </a:t>
            </a:r>
            <a:r>
              <a:rPr lang="en-US" sz="2000" dirty="0" err="1" smtClean="0"/>
              <a:t>waktu</a:t>
            </a:r>
            <a:r>
              <a:rPr lang="en-US" sz="2000" dirty="0" smtClean="0"/>
              <a:t> yang </a:t>
            </a:r>
            <a:r>
              <a:rPr lang="en-US" sz="2000" dirty="0" err="1" smtClean="0"/>
              <a:t>dibutuhkan</a:t>
            </a:r>
            <a:r>
              <a:rPr lang="en-US" sz="2000" dirty="0" smtClean="0"/>
              <a:t>. </a:t>
            </a:r>
            <a:r>
              <a:rPr lang="en-US" sz="2000" dirty="0" err="1" smtClean="0"/>
              <a:t>Materi</a:t>
            </a:r>
            <a:r>
              <a:rPr lang="en-US" sz="2000" dirty="0" smtClean="0"/>
              <a:t> </a:t>
            </a:r>
            <a:r>
              <a:rPr lang="en-US" sz="2000" dirty="0" err="1" smtClean="0"/>
              <a:t>atau</a:t>
            </a:r>
            <a:r>
              <a:rPr lang="en-US" sz="2000" dirty="0" smtClean="0"/>
              <a:t> </a:t>
            </a:r>
            <a:r>
              <a:rPr lang="en-US" sz="2000" dirty="0" err="1" smtClean="0"/>
              <a:t>lingkup</a:t>
            </a:r>
            <a:r>
              <a:rPr lang="en-US" sz="2000" dirty="0" smtClean="0"/>
              <a:t> </a:t>
            </a:r>
            <a:r>
              <a:rPr lang="en-US" sz="2000" dirty="0" err="1" smtClean="0"/>
              <a:t>materi</a:t>
            </a:r>
            <a:r>
              <a:rPr lang="en-US" sz="2000" dirty="0" smtClean="0"/>
              <a:t> </a:t>
            </a:r>
            <a:r>
              <a:rPr lang="en-US" sz="2000" dirty="0" err="1" smtClean="0"/>
              <a:t>pertanyaan</a:t>
            </a:r>
            <a:r>
              <a:rPr lang="en-US" sz="2000" dirty="0" smtClean="0"/>
              <a:t> </a:t>
            </a:r>
            <a:r>
              <a:rPr lang="en-US" sz="2000" dirty="0" err="1" smtClean="0"/>
              <a:t>didasarkan</a:t>
            </a:r>
            <a:r>
              <a:rPr lang="en-US" sz="2000" dirty="0" smtClean="0"/>
              <a:t> </a:t>
            </a:r>
            <a:r>
              <a:rPr lang="en-US" sz="2000" dirty="0" err="1" smtClean="0"/>
              <a:t>dari</a:t>
            </a:r>
            <a:r>
              <a:rPr lang="en-US" sz="2000" dirty="0" smtClean="0"/>
              <a:t> </a:t>
            </a:r>
            <a:r>
              <a:rPr lang="en-US" sz="2000" dirty="0" err="1" smtClean="0"/>
              <a:t>indikator</a:t>
            </a:r>
            <a:r>
              <a:rPr lang="en-US" sz="2000" dirty="0" smtClean="0"/>
              <a:t> variable. </a:t>
            </a:r>
            <a:r>
              <a:rPr lang="en-US" sz="2000" dirty="0" err="1" smtClean="0"/>
              <a:t>Artinya</a:t>
            </a:r>
            <a:r>
              <a:rPr lang="en-US" sz="2000" dirty="0" smtClean="0"/>
              <a:t>, </a:t>
            </a:r>
            <a:r>
              <a:rPr lang="en-US" sz="2000" dirty="0" err="1" smtClean="0"/>
              <a:t>setiap</a:t>
            </a:r>
            <a:r>
              <a:rPr lang="en-US" sz="2000" dirty="0" smtClean="0"/>
              <a:t> </a:t>
            </a:r>
            <a:r>
              <a:rPr lang="en-US" sz="2000" dirty="0" err="1" smtClean="0"/>
              <a:t>indikator</a:t>
            </a:r>
            <a:r>
              <a:rPr lang="en-US" sz="2000" dirty="0" smtClean="0"/>
              <a:t> </a:t>
            </a:r>
            <a:r>
              <a:rPr lang="en-US" sz="2000" dirty="0" err="1" smtClean="0"/>
              <a:t>akan</a:t>
            </a:r>
            <a:r>
              <a:rPr lang="en-US" sz="2000" dirty="0" smtClean="0"/>
              <a:t> </a:t>
            </a:r>
            <a:r>
              <a:rPr lang="en-US" sz="2000" dirty="0" err="1" smtClean="0"/>
              <a:t>menghasilkan</a:t>
            </a:r>
            <a:r>
              <a:rPr lang="en-US" sz="2000" dirty="0" smtClean="0"/>
              <a:t> </a:t>
            </a:r>
            <a:r>
              <a:rPr lang="en-US" sz="2000" dirty="0" err="1" smtClean="0"/>
              <a:t>beberapa</a:t>
            </a:r>
            <a:r>
              <a:rPr lang="en-US" sz="2000" dirty="0" smtClean="0"/>
              <a:t> </a:t>
            </a:r>
            <a:r>
              <a:rPr lang="en-US" sz="2000" dirty="0" err="1" smtClean="0"/>
              <a:t>luas</a:t>
            </a:r>
            <a:r>
              <a:rPr lang="en-US" sz="2000" dirty="0" smtClean="0"/>
              <a:t> </a:t>
            </a:r>
            <a:r>
              <a:rPr lang="en-US" sz="2000" dirty="0" err="1" smtClean="0"/>
              <a:t>lingkup</a:t>
            </a:r>
            <a:r>
              <a:rPr lang="en-US" sz="2000" dirty="0" smtClean="0"/>
              <a:t> </a:t>
            </a:r>
            <a:r>
              <a:rPr lang="en-US" sz="2000" dirty="0" err="1" smtClean="0"/>
              <a:t>isi</a:t>
            </a:r>
            <a:r>
              <a:rPr lang="en-US" sz="2000" dirty="0" smtClean="0"/>
              <a:t> </a:t>
            </a:r>
            <a:r>
              <a:rPr lang="en-US" sz="2000" dirty="0" err="1" smtClean="0"/>
              <a:t>pertanyaan</a:t>
            </a:r>
            <a:r>
              <a:rPr lang="en-US" sz="2000" dirty="0" smtClean="0"/>
              <a:t>, </a:t>
            </a:r>
            <a:r>
              <a:rPr lang="en-US" sz="2000" dirty="0" err="1" smtClean="0"/>
              <a:t>serta</a:t>
            </a:r>
            <a:r>
              <a:rPr lang="en-US" sz="2000" dirty="0" smtClean="0"/>
              <a:t> </a:t>
            </a:r>
            <a:r>
              <a:rPr lang="en-US" sz="2000" dirty="0" err="1" smtClean="0"/>
              <a:t>abilitas</a:t>
            </a:r>
            <a:r>
              <a:rPr lang="en-US" sz="2000" dirty="0" smtClean="0"/>
              <a:t> yang </a:t>
            </a:r>
            <a:r>
              <a:rPr lang="en-US" sz="2000" dirty="0" err="1" smtClean="0"/>
              <a:t>diukur</a:t>
            </a:r>
            <a:r>
              <a:rPr lang="en-US" sz="2000"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normAutofit/>
          </a:bodyPr>
          <a:lstStyle/>
          <a:p>
            <a:pPr marL="609600" indent="-609600" algn="l">
              <a:lnSpc>
                <a:spcPct val="80000"/>
              </a:lnSpc>
            </a:pPr>
            <a:r>
              <a:rPr lang="id-ID" sz="2400" dirty="0" smtClean="0"/>
              <a:t>		</a:t>
            </a:r>
            <a:r>
              <a:rPr lang="en-US" sz="2400" dirty="0" err="1" smtClean="0"/>
              <a:t>Abilitas</a:t>
            </a:r>
            <a:r>
              <a:rPr lang="en-US" sz="2400" dirty="0" smtClean="0"/>
              <a:t> </a:t>
            </a:r>
            <a:r>
              <a:rPr lang="en-US" sz="2400" dirty="0" err="1" smtClean="0"/>
              <a:t>dimaksudkan</a:t>
            </a:r>
            <a:r>
              <a:rPr lang="en-US" sz="2400" dirty="0" smtClean="0"/>
              <a:t> </a:t>
            </a:r>
            <a:r>
              <a:rPr lang="en-US" sz="2400" dirty="0" err="1" smtClean="0"/>
              <a:t>adalah</a:t>
            </a:r>
            <a:r>
              <a:rPr lang="en-US" sz="2400" dirty="0" smtClean="0"/>
              <a:t> </a:t>
            </a:r>
            <a:r>
              <a:rPr lang="en-US" sz="2400" dirty="0" err="1" smtClean="0"/>
              <a:t>kemampuan</a:t>
            </a:r>
            <a:r>
              <a:rPr lang="en-US" sz="2400" dirty="0" smtClean="0"/>
              <a:t> yang </a:t>
            </a:r>
            <a:r>
              <a:rPr lang="en-US" sz="2400" dirty="0" err="1" smtClean="0"/>
              <a:t>diharapkan</a:t>
            </a:r>
            <a:r>
              <a:rPr lang="en-US" sz="2400" dirty="0" smtClean="0"/>
              <a:t> </a:t>
            </a:r>
            <a:r>
              <a:rPr lang="en-US" sz="2400" dirty="0" err="1" smtClean="0"/>
              <a:t>dari</a:t>
            </a:r>
            <a:r>
              <a:rPr lang="en-US" sz="2400" dirty="0" smtClean="0"/>
              <a:t> </a:t>
            </a:r>
            <a:r>
              <a:rPr lang="en-US" sz="2400" dirty="0" err="1" smtClean="0"/>
              <a:t>subjek</a:t>
            </a:r>
            <a:r>
              <a:rPr lang="en-US" sz="2400" dirty="0" smtClean="0"/>
              <a:t> yang </a:t>
            </a:r>
            <a:r>
              <a:rPr lang="en-US" sz="2400" dirty="0" err="1" smtClean="0"/>
              <a:t>diteliti</a:t>
            </a:r>
            <a:r>
              <a:rPr lang="en-US" sz="2400" dirty="0" smtClean="0"/>
              <a:t>. </a:t>
            </a:r>
            <a:br>
              <a:rPr lang="en-US" sz="2400" dirty="0" smtClean="0"/>
            </a:br>
            <a:r>
              <a:rPr lang="id-ID" sz="2400" dirty="0" smtClean="0"/>
              <a:t>	</a:t>
            </a:r>
            <a:r>
              <a:rPr lang="en-US" sz="2400" dirty="0" err="1" smtClean="0"/>
              <a:t>Berdasarkan</a:t>
            </a:r>
            <a:r>
              <a:rPr lang="en-US" sz="2400" dirty="0" smtClean="0"/>
              <a:t> </a:t>
            </a:r>
            <a:r>
              <a:rPr lang="en-US" sz="2400" dirty="0" err="1" smtClean="0"/>
              <a:t>kisi-kisi</a:t>
            </a:r>
            <a:r>
              <a:rPr lang="en-US" sz="2400" dirty="0" smtClean="0"/>
              <a:t> </a:t>
            </a:r>
            <a:r>
              <a:rPr lang="en-US" sz="2400" dirty="0" err="1" smtClean="0"/>
              <a:t>tersebut</a:t>
            </a:r>
            <a:r>
              <a:rPr lang="en-US" sz="2400" dirty="0" smtClean="0"/>
              <a:t> </a:t>
            </a:r>
            <a:r>
              <a:rPr lang="en-US" sz="2400" dirty="0" err="1" smtClean="0"/>
              <a:t>peneliti</a:t>
            </a:r>
            <a:r>
              <a:rPr lang="en-US" sz="2400" dirty="0" smtClean="0"/>
              <a:t> </a:t>
            </a:r>
            <a:r>
              <a:rPr lang="en-US" sz="2400" dirty="0" err="1" smtClean="0"/>
              <a:t>menyusun</a:t>
            </a:r>
            <a:r>
              <a:rPr lang="en-US" sz="2400" dirty="0" smtClean="0"/>
              <a:t> item </a:t>
            </a:r>
            <a:r>
              <a:rPr lang="en-US" sz="2400" dirty="0" err="1" smtClean="0"/>
              <a:t>atau</a:t>
            </a:r>
            <a:r>
              <a:rPr lang="en-US" sz="2400" dirty="0" smtClean="0"/>
              <a:t> </a:t>
            </a:r>
            <a:r>
              <a:rPr lang="en-US" sz="2400" dirty="0" err="1" smtClean="0"/>
              <a:t>pertanyaan</a:t>
            </a:r>
            <a:r>
              <a:rPr lang="en-US" sz="2400" dirty="0" smtClean="0"/>
              <a:t> </a:t>
            </a:r>
            <a:r>
              <a:rPr lang="en-US" sz="2400" dirty="0" err="1" smtClean="0"/>
              <a:t>sesuai</a:t>
            </a:r>
            <a:r>
              <a:rPr lang="en-US" sz="2400" dirty="0" smtClean="0"/>
              <a:t> </a:t>
            </a:r>
            <a:r>
              <a:rPr lang="en-US" sz="2400" dirty="0" err="1" smtClean="0"/>
              <a:t>dengan</a:t>
            </a:r>
            <a:r>
              <a:rPr lang="en-US" sz="2400" dirty="0" smtClean="0"/>
              <a:t> </a:t>
            </a:r>
            <a:r>
              <a:rPr lang="en-US" sz="2400" dirty="0" err="1" smtClean="0"/>
              <a:t>jenis</a:t>
            </a:r>
            <a:r>
              <a:rPr lang="en-US" sz="2400" dirty="0" smtClean="0"/>
              <a:t> instrument </a:t>
            </a:r>
            <a:r>
              <a:rPr lang="en-US" sz="2400" dirty="0" err="1" smtClean="0"/>
              <a:t>dan</a:t>
            </a:r>
            <a:r>
              <a:rPr lang="en-US" sz="2400" dirty="0" smtClean="0"/>
              <a:t> </a:t>
            </a:r>
            <a:r>
              <a:rPr lang="en-US" sz="2400" dirty="0" err="1" smtClean="0"/>
              <a:t>jumlah</a:t>
            </a:r>
            <a:r>
              <a:rPr lang="en-US" sz="2400" dirty="0" smtClean="0"/>
              <a:t> yang </a:t>
            </a:r>
            <a:r>
              <a:rPr lang="en-US" sz="2400" dirty="0" err="1" smtClean="0"/>
              <a:t>telah</a:t>
            </a:r>
            <a:r>
              <a:rPr lang="en-US" sz="2400" dirty="0" smtClean="0"/>
              <a:t> </a:t>
            </a:r>
            <a:r>
              <a:rPr lang="en-US" sz="2400" dirty="0" err="1" smtClean="0"/>
              <a:t>ditetapkan</a:t>
            </a:r>
            <a:r>
              <a:rPr lang="en-US" sz="2400" dirty="0" smtClean="0"/>
              <a:t> </a:t>
            </a:r>
            <a:r>
              <a:rPr lang="en-US" sz="2400" dirty="0" err="1" smtClean="0"/>
              <a:t>dalam</a:t>
            </a:r>
            <a:r>
              <a:rPr lang="en-US" sz="2400" dirty="0" smtClean="0"/>
              <a:t> </a:t>
            </a:r>
            <a:r>
              <a:rPr lang="en-US" sz="2400" dirty="0" err="1" smtClean="0"/>
              <a:t>kisi-kisi</a:t>
            </a:r>
            <a:r>
              <a:rPr lang="en-US" sz="2400" dirty="0" smtClean="0"/>
              <a:t>. </a:t>
            </a:r>
            <a:r>
              <a:rPr lang="en-US" sz="2400" dirty="0" err="1" smtClean="0"/>
              <a:t>Jumlah</a:t>
            </a:r>
            <a:r>
              <a:rPr lang="en-US" sz="2400" dirty="0" smtClean="0"/>
              <a:t> </a:t>
            </a:r>
            <a:r>
              <a:rPr lang="en-US" sz="2400" dirty="0" err="1" smtClean="0"/>
              <a:t>pertanyaan</a:t>
            </a:r>
            <a:r>
              <a:rPr lang="en-US" sz="2400" dirty="0" smtClean="0"/>
              <a:t> </a:t>
            </a:r>
            <a:r>
              <a:rPr lang="en-US" sz="2400" dirty="0" err="1" smtClean="0"/>
              <a:t>bisa</a:t>
            </a:r>
            <a:r>
              <a:rPr lang="en-US" sz="2400" dirty="0" smtClean="0"/>
              <a:t> </a:t>
            </a:r>
            <a:r>
              <a:rPr lang="en-US" sz="2400" dirty="0" err="1" smtClean="0"/>
              <a:t>dibuat</a:t>
            </a:r>
            <a:r>
              <a:rPr lang="en-US" sz="2400" dirty="0" smtClean="0"/>
              <a:t> </a:t>
            </a:r>
            <a:r>
              <a:rPr lang="en-US" sz="2400" dirty="0" err="1" smtClean="0"/>
              <a:t>lebih</a:t>
            </a:r>
            <a:r>
              <a:rPr lang="en-US" sz="2400" dirty="0" smtClean="0"/>
              <a:t> </a:t>
            </a:r>
            <a:r>
              <a:rPr lang="en-US" sz="2400" dirty="0" err="1" smtClean="0"/>
              <a:t>dari</a:t>
            </a:r>
            <a:r>
              <a:rPr lang="en-US" sz="2400" dirty="0" smtClean="0"/>
              <a:t> yang </a:t>
            </a:r>
            <a:r>
              <a:rPr lang="en-US" sz="2400" dirty="0" err="1" smtClean="0"/>
              <a:t>telah</a:t>
            </a:r>
            <a:r>
              <a:rPr lang="en-US" sz="2400" dirty="0" smtClean="0"/>
              <a:t> </a:t>
            </a:r>
            <a:r>
              <a:rPr lang="en-US" sz="2400" dirty="0" err="1" smtClean="0"/>
              <a:t>ditetapkan</a:t>
            </a:r>
            <a:r>
              <a:rPr lang="en-US" sz="2400" dirty="0" smtClean="0"/>
              <a:t> </a:t>
            </a:r>
            <a:r>
              <a:rPr lang="en-US" sz="2400" dirty="0" err="1" smtClean="0"/>
              <a:t>sebagai</a:t>
            </a:r>
            <a:r>
              <a:rPr lang="en-US" sz="2400" dirty="0" smtClean="0"/>
              <a:t> item </a:t>
            </a:r>
            <a:r>
              <a:rPr lang="en-US" sz="2400" dirty="0" err="1" smtClean="0"/>
              <a:t>cadangan</a:t>
            </a:r>
            <a:r>
              <a:rPr lang="en-US" sz="2400" dirty="0" smtClean="0"/>
              <a:t>. </a:t>
            </a:r>
            <a:r>
              <a:rPr lang="en-US" sz="2400" dirty="0" err="1" smtClean="0"/>
              <a:t>Setiap</a:t>
            </a:r>
            <a:r>
              <a:rPr lang="en-US" sz="2400" dirty="0" smtClean="0"/>
              <a:t> item yang </a:t>
            </a:r>
            <a:r>
              <a:rPr lang="en-US" sz="2400" dirty="0" err="1" smtClean="0"/>
              <a:t>dabuat</a:t>
            </a:r>
            <a:r>
              <a:rPr lang="en-US" sz="2400" dirty="0" smtClean="0"/>
              <a:t> </a:t>
            </a:r>
            <a:r>
              <a:rPr lang="en-US" sz="2400" dirty="0" err="1" smtClean="0"/>
              <a:t>peneliti</a:t>
            </a:r>
            <a:r>
              <a:rPr lang="en-US" sz="2400" dirty="0" smtClean="0"/>
              <a:t> </a:t>
            </a:r>
            <a:r>
              <a:rPr lang="en-US" sz="2400" dirty="0" err="1" smtClean="0"/>
              <a:t>harus</a:t>
            </a:r>
            <a:r>
              <a:rPr lang="en-US" sz="2400" dirty="0" smtClean="0"/>
              <a:t> </a:t>
            </a:r>
            <a:r>
              <a:rPr lang="en-US" sz="2400" dirty="0" err="1" smtClean="0"/>
              <a:t>sudah</a:t>
            </a:r>
            <a:r>
              <a:rPr lang="en-US" sz="2400" dirty="0" smtClean="0"/>
              <a:t> </a:t>
            </a:r>
            <a:r>
              <a:rPr lang="en-US" sz="2400" dirty="0" err="1" smtClean="0"/>
              <a:t>punya</a:t>
            </a:r>
            <a:r>
              <a:rPr lang="en-US" sz="2400" dirty="0" smtClean="0"/>
              <a:t> </a:t>
            </a:r>
            <a:r>
              <a:rPr lang="en-US" sz="2400" dirty="0" err="1" smtClean="0"/>
              <a:t>gambaran</a:t>
            </a:r>
            <a:r>
              <a:rPr lang="en-US" sz="2400" dirty="0" smtClean="0"/>
              <a:t> </a:t>
            </a:r>
            <a:r>
              <a:rPr lang="en-US" sz="2400" dirty="0" err="1" smtClean="0"/>
              <a:t>jawaban</a:t>
            </a:r>
            <a:r>
              <a:rPr lang="en-US" sz="2400" dirty="0" smtClean="0"/>
              <a:t> yang </a:t>
            </a:r>
            <a:r>
              <a:rPr lang="en-US" sz="2400" dirty="0" err="1" smtClean="0"/>
              <a:t>diharapkan</a:t>
            </a:r>
            <a:r>
              <a:rPr lang="en-US" sz="2400" dirty="0" smtClean="0"/>
              <a:t>. </a:t>
            </a:r>
            <a:r>
              <a:rPr lang="en-US" sz="2400" dirty="0" err="1" smtClean="0"/>
              <a:t>Arinya</a:t>
            </a:r>
            <a:r>
              <a:rPr lang="en-US" sz="2400" dirty="0" smtClean="0"/>
              <a:t>, </a:t>
            </a:r>
            <a:r>
              <a:rPr lang="en-US" sz="2400" dirty="0" err="1" smtClean="0"/>
              <a:t>perkiraan</a:t>
            </a:r>
            <a:r>
              <a:rPr lang="en-US" sz="2400" dirty="0" smtClean="0"/>
              <a:t> </a:t>
            </a:r>
            <a:r>
              <a:rPr lang="en-US" sz="2400" dirty="0" err="1" smtClean="0"/>
              <a:t>jawaban</a:t>
            </a:r>
            <a:r>
              <a:rPr lang="en-US" sz="2400" dirty="0" smtClean="0"/>
              <a:t> yang </a:t>
            </a:r>
            <a:r>
              <a:rPr lang="en-US" sz="2400" dirty="0" err="1" smtClean="0"/>
              <a:t>betul</a:t>
            </a:r>
            <a:r>
              <a:rPr lang="en-US" sz="2400" dirty="0" smtClean="0"/>
              <a:t>/</a:t>
            </a:r>
            <a:r>
              <a:rPr lang="en-US" sz="2400" dirty="0" err="1" smtClean="0"/>
              <a:t>diinginkan</a:t>
            </a:r>
            <a:r>
              <a:rPr lang="en-US" sz="2400" dirty="0" smtClean="0"/>
              <a:t> </a:t>
            </a:r>
            <a:r>
              <a:rPr lang="en-US" sz="2400" dirty="0" err="1" smtClean="0"/>
              <a:t>harus</a:t>
            </a:r>
            <a:r>
              <a:rPr lang="en-US" sz="2400" dirty="0" smtClean="0"/>
              <a:t> </a:t>
            </a:r>
            <a:r>
              <a:rPr lang="en-US" sz="2400" dirty="0" err="1" smtClean="0"/>
              <a:t>dibuat</a:t>
            </a:r>
            <a:r>
              <a:rPr lang="en-US" sz="2400" dirty="0" smtClean="0"/>
              <a:t> </a:t>
            </a:r>
            <a:r>
              <a:rPr lang="en-US" sz="2400" dirty="0" err="1" smtClean="0"/>
              <a:t>peneliti</a:t>
            </a:r>
            <a:r>
              <a:rPr lang="en-US" sz="2400" dirty="0" smtClean="0"/>
              <a:t>.</a:t>
            </a:r>
            <a:br>
              <a:rPr lang="en-US" sz="2400" dirty="0" smtClean="0"/>
            </a:br>
            <a:r>
              <a:rPr lang="id-ID" sz="2400" dirty="0" smtClean="0"/>
              <a:t>	</a:t>
            </a:r>
            <a:r>
              <a:rPr lang="en-US" sz="2400" dirty="0" err="1" smtClean="0"/>
              <a:t>Instrumen</a:t>
            </a:r>
            <a:r>
              <a:rPr lang="en-US" sz="2400" dirty="0" smtClean="0"/>
              <a:t> yang </a:t>
            </a:r>
            <a:r>
              <a:rPr lang="en-US" sz="2400" dirty="0" err="1" smtClean="0"/>
              <a:t>sudah</a:t>
            </a:r>
            <a:r>
              <a:rPr lang="en-US" sz="2400" dirty="0" smtClean="0"/>
              <a:t> </a:t>
            </a:r>
            <a:r>
              <a:rPr lang="en-US" sz="2400" dirty="0" err="1" smtClean="0"/>
              <a:t>dibuat</a:t>
            </a:r>
            <a:r>
              <a:rPr lang="en-US" sz="2400" dirty="0" smtClean="0"/>
              <a:t> </a:t>
            </a:r>
            <a:r>
              <a:rPr lang="en-US" sz="2400" dirty="0" err="1" smtClean="0"/>
              <a:t>sebaiknya</a:t>
            </a:r>
            <a:r>
              <a:rPr lang="en-US" sz="2400" dirty="0" smtClean="0"/>
              <a:t> </a:t>
            </a:r>
            <a:r>
              <a:rPr lang="en-US" sz="2400" dirty="0" err="1" smtClean="0"/>
              <a:t>diuji</a:t>
            </a:r>
            <a:r>
              <a:rPr lang="en-US" sz="2400" dirty="0" smtClean="0"/>
              <a:t> </a:t>
            </a:r>
            <a:r>
              <a:rPr lang="en-US" sz="2400" dirty="0" err="1" smtClean="0"/>
              <a:t>coba</a:t>
            </a:r>
            <a:r>
              <a:rPr lang="en-US" sz="2400" dirty="0" smtClean="0"/>
              <a:t> </a:t>
            </a:r>
            <a:r>
              <a:rPr lang="en-US" sz="2400" dirty="0" err="1" smtClean="0"/>
              <a:t>digunakan</a:t>
            </a:r>
            <a:r>
              <a:rPr lang="en-US" sz="2400" dirty="0" smtClean="0"/>
              <a:t>  </a:t>
            </a:r>
            <a:r>
              <a:rPr lang="en-US" sz="2400" dirty="0" err="1" smtClean="0"/>
              <a:t>unutk</a:t>
            </a:r>
            <a:r>
              <a:rPr lang="en-US" sz="2400" dirty="0" smtClean="0"/>
              <a:t> </a:t>
            </a:r>
            <a:r>
              <a:rPr lang="en-US" sz="2400" dirty="0" err="1" smtClean="0"/>
              <a:t>revisi</a:t>
            </a:r>
            <a:r>
              <a:rPr lang="en-US" sz="2400" dirty="0" smtClean="0"/>
              <a:t> instrument, </a:t>
            </a:r>
            <a:r>
              <a:rPr lang="en-US" sz="2400" dirty="0" err="1" smtClean="0"/>
              <a:t>misalnya</a:t>
            </a:r>
            <a:r>
              <a:rPr lang="en-US" sz="2400" dirty="0" smtClean="0"/>
              <a:t> </a:t>
            </a:r>
            <a:r>
              <a:rPr lang="en-US" sz="2400" dirty="0" err="1" smtClean="0"/>
              <a:t>membuang</a:t>
            </a:r>
            <a:r>
              <a:rPr lang="en-US" sz="2400" dirty="0" smtClean="0"/>
              <a:t> instrument yang </a:t>
            </a:r>
            <a:r>
              <a:rPr lang="en-US" sz="2400" dirty="0" err="1" smtClean="0"/>
              <a:t>tidak</a:t>
            </a:r>
            <a:r>
              <a:rPr lang="en-US" sz="2400" dirty="0" smtClean="0"/>
              <a:t> </a:t>
            </a:r>
            <a:r>
              <a:rPr lang="en-US" sz="2400" dirty="0" err="1" smtClean="0"/>
              <a:t>perlu</a:t>
            </a:r>
            <a:r>
              <a:rPr lang="en-US" sz="2400" dirty="0" smtClean="0"/>
              <a:t>, </a:t>
            </a:r>
            <a:r>
              <a:rPr lang="en-US" sz="2400" dirty="0" err="1" smtClean="0"/>
              <a:t>menggantinya</a:t>
            </a:r>
            <a:r>
              <a:rPr lang="en-US" sz="2400" dirty="0" smtClean="0"/>
              <a:t> </a:t>
            </a:r>
            <a:r>
              <a:rPr lang="en-US" sz="2400" dirty="0" err="1" smtClean="0"/>
              <a:t>dengan</a:t>
            </a:r>
            <a:r>
              <a:rPr lang="en-US" sz="2400" dirty="0" smtClean="0"/>
              <a:t> item yang </a:t>
            </a:r>
            <a:r>
              <a:rPr lang="en-US" sz="2400" dirty="0" err="1" smtClean="0"/>
              <a:t>baru</a:t>
            </a:r>
            <a:r>
              <a:rPr lang="en-US" sz="2400" dirty="0" smtClean="0"/>
              <a:t>, </a:t>
            </a:r>
            <a:r>
              <a:rPr lang="en-US" sz="2400" dirty="0" err="1" smtClean="0"/>
              <a:t>atau</a:t>
            </a:r>
            <a:r>
              <a:rPr lang="en-US" sz="2400" dirty="0" smtClean="0"/>
              <a:t> </a:t>
            </a:r>
            <a:r>
              <a:rPr lang="en-US" sz="2400" dirty="0" err="1" smtClean="0"/>
              <a:t>perbaikan</a:t>
            </a:r>
            <a:r>
              <a:rPr lang="en-US" sz="2400" dirty="0" smtClean="0"/>
              <a:t> </a:t>
            </a:r>
            <a:r>
              <a:rPr lang="en-US" sz="2400" dirty="0" err="1" smtClean="0"/>
              <a:t>isi</a:t>
            </a:r>
            <a:r>
              <a:rPr lang="en-US" sz="2400" dirty="0" smtClean="0"/>
              <a:t> </a:t>
            </a:r>
            <a:r>
              <a:rPr lang="en-US" sz="2400" dirty="0" err="1" smtClean="0"/>
              <a:t>dan</a:t>
            </a:r>
            <a:r>
              <a:rPr lang="en-US" sz="2400" dirty="0" smtClean="0"/>
              <a:t> </a:t>
            </a:r>
            <a:r>
              <a:rPr lang="en-US" sz="2400" dirty="0" err="1" smtClean="0"/>
              <a:t>redaksi</a:t>
            </a:r>
            <a:r>
              <a:rPr lang="en-US" sz="2400" dirty="0" smtClean="0"/>
              <a:t> /</a:t>
            </a:r>
            <a:r>
              <a:rPr lang="en-US" sz="2400" dirty="0" err="1" smtClean="0"/>
              <a:t>bahasanya</a:t>
            </a:r>
            <a:r>
              <a:rPr lang="en-US" sz="2400" dirty="0" smtClean="0"/>
              <a:t>, </a:t>
            </a:r>
            <a:r>
              <a:rPr lang="en-US" sz="2400" dirty="0" err="1" smtClean="0"/>
              <a:t>Bagaimana</a:t>
            </a:r>
            <a:r>
              <a:rPr lang="en-US" sz="2400" dirty="0" smtClean="0"/>
              <a:t> </a:t>
            </a:r>
            <a:r>
              <a:rPr lang="en-US" sz="2400" dirty="0" err="1" smtClean="0"/>
              <a:t>uji</a:t>
            </a:r>
            <a:r>
              <a:rPr lang="en-US" sz="2400" dirty="0" smtClean="0"/>
              <a:t> </a:t>
            </a:r>
            <a:r>
              <a:rPr lang="en-US" sz="2400" dirty="0" err="1" smtClean="0"/>
              <a:t>coba</a:t>
            </a:r>
            <a:r>
              <a:rPr lang="en-US" sz="2400" dirty="0" smtClean="0"/>
              <a:t> </a:t>
            </a:r>
            <a:r>
              <a:rPr lang="en-US" sz="2400" dirty="0" err="1" smtClean="0"/>
              <a:t>validitas</a:t>
            </a:r>
            <a:r>
              <a:rPr lang="en-US" sz="2400" dirty="0" smtClean="0"/>
              <a:t> </a:t>
            </a:r>
            <a:r>
              <a:rPr lang="en-US" sz="2400" dirty="0" err="1" smtClean="0"/>
              <a:t>dan</a:t>
            </a:r>
            <a:r>
              <a:rPr lang="en-US" sz="2400" dirty="0" smtClean="0"/>
              <a:t> </a:t>
            </a:r>
            <a:r>
              <a:rPr lang="en-US" sz="2400" dirty="0" err="1" smtClean="0"/>
              <a:t>reliabilitas</a:t>
            </a:r>
            <a:r>
              <a:rPr lang="en-US" sz="2400" dirty="0" smtClean="0"/>
              <a:t> </a:t>
            </a:r>
            <a:r>
              <a:rPr lang="en-US" sz="2400" dirty="0" err="1" smtClean="0"/>
              <a:t>akan</a:t>
            </a:r>
            <a:r>
              <a:rPr lang="en-US" sz="2400" dirty="0" smtClean="0"/>
              <a:t> </a:t>
            </a:r>
            <a:r>
              <a:rPr lang="en-US" sz="2400" dirty="0" err="1" smtClean="0"/>
              <a:t>dibahas</a:t>
            </a:r>
            <a:r>
              <a:rPr lang="en-US" sz="2400" dirty="0" smtClean="0"/>
              <a:t> </a:t>
            </a:r>
            <a:r>
              <a:rPr lang="en-US" sz="2400" dirty="0" err="1" smtClean="0"/>
              <a:t>lebih</a:t>
            </a:r>
            <a:r>
              <a:rPr lang="en-US" sz="2400" dirty="0" smtClean="0"/>
              <a:t> </a:t>
            </a:r>
            <a:r>
              <a:rPr lang="en-US" sz="2400" dirty="0" err="1" smtClean="0"/>
              <a:t>lanjut</a:t>
            </a:r>
            <a:r>
              <a:rPr lang="en-US" sz="2400" dirty="0" smtClean="0"/>
              <a:t>.</a:t>
            </a:r>
            <a:br>
              <a:rPr lang="en-US" sz="2400" dirty="0" smtClean="0"/>
            </a:br>
            <a:endParaRPr lang="id-ID"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9750" y="260350"/>
            <a:ext cx="8229600" cy="1065213"/>
          </a:xfrm>
        </p:spPr>
        <p:txBody>
          <a:bodyPr/>
          <a:lstStyle/>
          <a:p>
            <a:pPr eaLnBrk="1" hangingPunct="1"/>
            <a:r>
              <a:rPr lang="en-US" sz="3200" b="1" smtClean="0">
                <a:solidFill>
                  <a:schemeClr val="accent1"/>
                </a:solidFill>
              </a:rPr>
              <a:t>POPULASI</a:t>
            </a:r>
            <a:r>
              <a:rPr lang="en-US" sz="2500" b="1" smtClean="0"/>
              <a:t> </a:t>
            </a:r>
            <a:r>
              <a:rPr lang="en-US" sz="3200" b="1" smtClean="0">
                <a:solidFill>
                  <a:schemeClr val="accent1"/>
                </a:solidFill>
              </a:rPr>
              <a:t>DAN SAMPEL:</a:t>
            </a:r>
          </a:p>
        </p:txBody>
      </p:sp>
      <p:sp>
        <p:nvSpPr>
          <p:cNvPr id="19459" name="Rectangle 3"/>
          <p:cNvSpPr>
            <a:spLocks noGrp="1" noChangeArrowheads="1"/>
          </p:cNvSpPr>
          <p:nvPr>
            <p:ph type="body" idx="1"/>
          </p:nvPr>
        </p:nvSpPr>
        <p:spPr>
          <a:xfrm>
            <a:off x="468313" y="1268761"/>
            <a:ext cx="8362950" cy="5184428"/>
          </a:xfrm>
        </p:spPr>
        <p:txBody>
          <a:bodyPr/>
          <a:lstStyle/>
          <a:p>
            <a:pPr eaLnBrk="1" hangingPunct="1">
              <a:lnSpc>
                <a:spcPct val="90000"/>
              </a:lnSpc>
              <a:buFont typeface="Wingdings" pitchFamily="2" charset="2"/>
              <a:buNone/>
            </a:pPr>
            <a:endParaRPr lang="en-US" b="1" dirty="0" smtClean="0"/>
          </a:p>
          <a:p>
            <a:pPr eaLnBrk="1" hangingPunct="1">
              <a:lnSpc>
                <a:spcPct val="90000"/>
              </a:lnSpc>
              <a:buClr>
                <a:schemeClr val="accent1"/>
              </a:buClr>
              <a:buFont typeface="Wingdings" pitchFamily="2" charset="2"/>
              <a:buChar char="è"/>
            </a:pPr>
            <a:r>
              <a:rPr lang="en-US" b="1" dirty="0" err="1" smtClean="0"/>
              <a:t>Tidak</a:t>
            </a:r>
            <a:r>
              <a:rPr lang="en-US" b="1" dirty="0" smtClean="0"/>
              <a:t> </a:t>
            </a:r>
            <a:r>
              <a:rPr lang="en-US" b="1" dirty="0" err="1" smtClean="0"/>
              <a:t>dikenal</a:t>
            </a:r>
            <a:r>
              <a:rPr lang="en-US" b="1" dirty="0" smtClean="0"/>
              <a:t> </a:t>
            </a:r>
            <a:r>
              <a:rPr lang="en-US" b="1" dirty="0" err="1" smtClean="0"/>
              <a:t>dalam</a:t>
            </a:r>
            <a:r>
              <a:rPr lang="en-US" b="1" dirty="0" smtClean="0"/>
              <a:t> </a:t>
            </a:r>
            <a:r>
              <a:rPr lang="en-US" b="1" dirty="0" err="1" smtClean="0"/>
              <a:t>penelitian</a:t>
            </a:r>
            <a:r>
              <a:rPr lang="en-US" b="1" dirty="0" smtClean="0"/>
              <a:t> </a:t>
            </a:r>
            <a:r>
              <a:rPr lang="en-US" b="1" dirty="0" err="1" smtClean="0"/>
              <a:t>kualitatif</a:t>
            </a:r>
            <a:r>
              <a:rPr lang="en-US" b="1" dirty="0" smtClean="0"/>
              <a:t> </a:t>
            </a:r>
            <a:r>
              <a:rPr lang="en-US" b="1" i="1" dirty="0" err="1" smtClean="0"/>
              <a:t>karena</a:t>
            </a:r>
            <a:r>
              <a:rPr lang="en-US" b="1" dirty="0" smtClean="0"/>
              <a:t>:</a:t>
            </a:r>
          </a:p>
          <a:p>
            <a:pPr eaLnBrk="1" hangingPunct="1">
              <a:lnSpc>
                <a:spcPct val="90000"/>
              </a:lnSpc>
              <a:buClr>
                <a:schemeClr val="accent1"/>
              </a:buClr>
              <a:buFont typeface="Wingdings" pitchFamily="2" charset="2"/>
              <a:buChar char="è"/>
            </a:pPr>
            <a:r>
              <a:rPr lang="en-US" b="1" dirty="0" err="1" smtClean="0"/>
              <a:t>Tidak</a:t>
            </a:r>
            <a:r>
              <a:rPr lang="en-US" b="1" dirty="0" smtClean="0"/>
              <a:t> </a:t>
            </a:r>
            <a:r>
              <a:rPr lang="en-US" b="1" dirty="0" err="1" smtClean="0"/>
              <a:t>dimaksudkan</a:t>
            </a:r>
            <a:r>
              <a:rPr lang="en-US" b="1" dirty="0" smtClean="0"/>
              <a:t> </a:t>
            </a:r>
            <a:r>
              <a:rPr lang="en-US" b="1" dirty="0" err="1" smtClean="0"/>
              <a:t>untuk</a:t>
            </a:r>
            <a:r>
              <a:rPr lang="en-US" b="1" dirty="0" smtClean="0"/>
              <a:t> </a:t>
            </a:r>
            <a:r>
              <a:rPr lang="en-US" b="1" dirty="0" err="1" smtClean="0"/>
              <a:t>menarik</a:t>
            </a:r>
            <a:r>
              <a:rPr lang="en-US" b="1" dirty="0" smtClean="0"/>
              <a:t> </a:t>
            </a:r>
            <a:r>
              <a:rPr lang="en-US" b="1" dirty="0" err="1" smtClean="0"/>
              <a:t>generalisasi</a:t>
            </a:r>
            <a:endParaRPr lang="en-US" b="1" dirty="0" smtClean="0"/>
          </a:p>
          <a:p>
            <a:pPr eaLnBrk="1" hangingPunct="1">
              <a:lnSpc>
                <a:spcPct val="90000"/>
              </a:lnSpc>
              <a:buClr>
                <a:schemeClr val="accent1"/>
              </a:buClr>
              <a:buFont typeface="Wingdings" pitchFamily="2" charset="2"/>
              <a:buChar char="è"/>
            </a:pPr>
            <a:r>
              <a:rPr lang="en-US" b="1" dirty="0" err="1" smtClean="0">
                <a:sym typeface="Wingdings" pitchFamily="2" charset="2"/>
              </a:rPr>
              <a:t>Tetapi</a:t>
            </a:r>
            <a:endParaRPr lang="en-US" b="1" dirty="0" smtClean="0">
              <a:sym typeface="Wingdings" pitchFamily="2" charset="2"/>
            </a:endParaRPr>
          </a:p>
          <a:p>
            <a:pPr eaLnBrk="1" hangingPunct="1">
              <a:lnSpc>
                <a:spcPct val="90000"/>
              </a:lnSpc>
              <a:buClr>
                <a:schemeClr val="accent1"/>
              </a:buClr>
              <a:buFont typeface="Wingdings" pitchFamily="2" charset="2"/>
              <a:buChar char="è"/>
            </a:pPr>
            <a:r>
              <a:rPr lang="en-US" b="1" dirty="0" smtClean="0"/>
              <a:t>yang </a:t>
            </a:r>
            <a:r>
              <a:rPr lang="en-US" b="1" dirty="0" err="1" smtClean="0"/>
              <a:t>ada</a:t>
            </a:r>
            <a:r>
              <a:rPr lang="en-US" b="1" dirty="0" smtClean="0"/>
              <a:t> </a:t>
            </a:r>
            <a:r>
              <a:rPr lang="en-US" b="1" dirty="0" err="1" smtClean="0"/>
              <a:t>adalah</a:t>
            </a:r>
            <a:r>
              <a:rPr lang="en-US" b="1" dirty="0" smtClean="0"/>
              <a:t> “theoretical sampling (Glaser &amp; </a:t>
            </a:r>
            <a:r>
              <a:rPr lang="en-US" b="1" dirty="0" err="1" smtClean="0"/>
              <a:t>strauss</a:t>
            </a:r>
            <a:r>
              <a:rPr lang="en-US" b="1" dirty="0" smtClean="0"/>
              <a:t>)</a:t>
            </a:r>
          </a:p>
          <a:p>
            <a:pPr eaLnBrk="1" hangingPunct="1">
              <a:lnSpc>
                <a:spcPct val="90000"/>
              </a:lnSpc>
              <a:buFont typeface="Wingdings" pitchFamily="2" charset="2"/>
              <a:buNone/>
            </a:pPr>
            <a:r>
              <a:rPr lang="en-US" sz="2400" b="1" i="1" dirty="0" smtClean="0"/>
              <a:t>     </a:t>
            </a:r>
            <a:r>
              <a:rPr lang="en-US" sz="2400" b="1" i="1" dirty="0" err="1" smtClean="0"/>
              <a:t>Contoh</a:t>
            </a:r>
            <a:r>
              <a:rPr lang="en-US" sz="2400" b="1" i="1"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1224135"/>
          </a:xfrm>
        </p:spPr>
        <p:txBody>
          <a:bodyPr>
            <a:normAutofit/>
          </a:bodyPr>
          <a:lstStyle/>
          <a:p>
            <a:r>
              <a:rPr lang="id-ID" dirty="0" smtClean="0">
                <a:solidFill>
                  <a:schemeClr val="tx1"/>
                </a:solidFill>
              </a:rPr>
              <a:t>Mahasiswa mampu:</a:t>
            </a:r>
            <a:endParaRPr lang="id-ID" dirty="0"/>
          </a:p>
        </p:txBody>
      </p:sp>
      <p:sp>
        <p:nvSpPr>
          <p:cNvPr id="3" name="Subtitle 2"/>
          <p:cNvSpPr>
            <a:spLocks noGrp="1"/>
          </p:cNvSpPr>
          <p:nvPr>
            <p:ph type="subTitle" idx="1"/>
          </p:nvPr>
        </p:nvSpPr>
        <p:spPr>
          <a:xfrm>
            <a:off x="1371600" y="1700808"/>
            <a:ext cx="6400800" cy="3937992"/>
          </a:xfrm>
        </p:spPr>
        <p:txBody>
          <a:bodyPr>
            <a:normAutofit/>
          </a:bodyPr>
          <a:lstStyle/>
          <a:p>
            <a:pPr algn="l"/>
            <a:r>
              <a:rPr lang="en-US" dirty="0" smtClean="0">
                <a:solidFill>
                  <a:schemeClr val="tx1"/>
                </a:solidFill>
              </a:rPr>
              <a:t>1</a:t>
            </a:r>
            <a:r>
              <a:rPr lang="en-US" dirty="0">
                <a:solidFill>
                  <a:schemeClr val="tx1"/>
                </a:solidFill>
              </a:rPr>
              <a:t>. </a:t>
            </a:r>
            <a:r>
              <a:rPr lang="id-ID" dirty="0">
                <a:solidFill>
                  <a:schemeClr val="tx1"/>
                </a:solidFill>
              </a:rPr>
              <a:t>Mengidentifikasi </a:t>
            </a:r>
            <a:r>
              <a:rPr lang="en-US" dirty="0" err="1">
                <a:solidFill>
                  <a:schemeClr val="tx1"/>
                </a:solidFill>
              </a:rPr>
              <a:t>Fokus</a:t>
            </a:r>
            <a:r>
              <a:rPr lang="en-US" dirty="0">
                <a:solidFill>
                  <a:schemeClr val="tx1"/>
                </a:solidFill>
              </a:rPr>
              <a:t> </a:t>
            </a:r>
            <a:r>
              <a:rPr lang="id-ID" dirty="0">
                <a:solidFill>
                  <a:schemeClr val="tx1"/>
                </a:solidFill>
              </a:rPr>
              <a:t>dalam </a:t>
            </a:r>
            <a:r>
              <a:rPr lang="en-US" dirty="0" err="1">
                <a:solidFill>
                  <a:schemeClr val="tx1"/>
                </a:solidFill>
              </a:rPr>
              <a:t>penelitian</a:t>
            </a:r>
            <a:r>
              <a:rPr lang="en-US" dirty="0">
                <a:solidFill>
                  <a:schemeClr val="tx1"/>
                </a:solidFill>
              </a:rPr>
              <a:t> </a:t>
            </a:r>
            <a:r>
              <a:rPr lang="en-US" dirty="0" err="1">
                <a:solidFill>
                  <a:schemeClr val="tx1"/>
                </a:solidFill>
              </a:rPr>
              <a:t>kualitatif</a:t>
            </a:r>
            <a:endParaRPr lang="id-ID" dirty="0">
              <a:solidFill>
                <a:schemeClr val="tx1"/>
              </a:solidFill>
            </a:endParaRPr>
          </a:p>
          <a:p>
            <a:pPr algn="l"/>
            <a:r>
              <a:rPr lang="en-US" dirty="0">
                <a:solidFill>
                  <a:schemeClr val="tx1"/>
                </a:solidFill>
              </a:rPr>
              <a:t>2.</a:t>
            </a:r>
            <a:r>
              <a:rPr lang="id-ID" dirty="0">
                <a:solidFill>
                  <a:schemeClr val="tx1"/>
                </a:solidFill>
              </a:rPr>
              <a:t> Menyusun </a:t>
            </a:r>
            <a:r>
              <a:rPr lang="en-US" dirty="0" err="1">
                <a:solidFill>
                  <a:schemeClr val="tx1"/>
                </a:solidFill>
              </a:rPr>
              <a:t>Intrumen</a:t>
            </a:r>
            <a:r>
              <a:rPr lang="en-US" dirty="0">
                <a:solidFill>
                  <a:schemeClr val="tx1"/>
                </a:solidFill>
              </a:rPr>
              <a:t> </a:t>
            </a:r>
            <a:r>
              <a:rPr lang="en-US" dirty="0" err="1">
                <a:solidFill>
                  <a:schemeClr val="tx1"/>
                </a:solidFill>
              </a:rPr>
              <a:t>penelitian</a:t>
            </a:r>
            <a:r>
              <a:rPr lang="id-ID" dirty="0">
                <a:solidFill>
                  <a:schemeClr val="tx1"/>
                </a:solidFill>
              </a:rPr>
              <a:t> pada penelitian kualitatif.</a:t>
            </a:r>
          </a:p>
          <a:p>
            <a:pPr algn="l"/>
            <a:r>
              <a:rPr lang="en-US" dirty="0">
                <a:solidFill>
                  <a:schemeClr val="tx1"/>
                </a:solidFill>
              </a:rPr>
              <a:t>3. </a:t>
            </a:r>
            <a:r>
              <a:rPr lang="id-ID" dirty="0">
                <a:solidFill>
                  <a:schemeClr val="tx1"/>
                </a:solidFill>
              </a:rPr>
              <a:t>Menggunakan </a:t>
            </a:r>
            <a:r>
              <a:rPr lang="en-US" dirty="0" err="1">
                <a:solidFill>
                  <a:schemeClr val="tx1"/>
                </a:solidFill>
              </a:rPr>
              <a:t>Teknik</a:t>
            </a:r>
            <a:r>
              <a:rPr lang="en-US" dirty="0">
                <a:solidFill>
                  <a:schemeClr val="tx1"/>
                </a:solidFill>
              </a:rPr>
              <a:t> </a:t>
            </a:r>
            <a:r>
              <a:rPr lang="en-US" dirty="0" err="1">
                <a:solidFill>
                  <a:schemeClr val="tx1"/>
                </a:solidFill>
              </a:rPr>
              <a:t>pengambilan</a:t>
            </a:r>
            <a:r>
              <a:rPr lang="en-US" dirty="0">
                <a:solidFill>
                  <a:schemeClr val="tx1"/>
                </a:solidFill>
              </a:rPr>
              <a:t> </a:t>
            </a:r>
            <a:r>
              <a:rPr lang="en-US" dirty="0" err="1">
                <a:solidFill>
                  <a:schemeClr val="tx1"/>
                </a:solidFill>
              </a:rPr>
              <a:t>sampel</a:t>
            </a:r>
            <a:r>
              <a:rPr lang="en-US" dirty="0">
                <a:solidFill>
                  <a:schemeClr val="tx1"/>
                </a:solidFill>
              </a:rPr>
              <a:t> </a:t>
            </a:r>
            <a:endParaRPr lang="id-ID"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88913"/>
            <a:ext cx="8229600" cy="576262"/>
          </a:xfrm>
        </p:spPr>
        <p:txBody>
          <a:bodyPr>
            <a:normAutofit fontScale="90000"/>
          </a:bodyPr>
          <a:lstStyle/>
          <a:p>
            <a:pPr eaLnBrk="1" hangingPunct="1"/>
            <a:r>
              <a:rPr lang="en-US" sz="3200" b="1" u="sng" smtClean="0"/>
              <a:t>PENELITIAN KUALITATIF</a:t>
            </a:r>
          </a:p>
        </p:txBody>
      </p:sp>
      <p:sp>
        <p:nvSpPr>
          <p:cNvPr id="11267" name="Rectangle 3"/>
          <p:cNvSpPr>
            <a:spLocks noGrp="1" noChangeArrowheads="1"/>
          </p:cNvSpPr>
          <p:nvPr>
            <p:ph type="body" idx="1"/>
          </p:nvPr>
        </p:nvSpPr>
        <p:spPr>
          <a:xfrm>
            <a:off x="0" y="908050"/>
            <a:ext cx="9144000" cy="5761038"/>
          </a:xfrm>
        </p:spPr>
        <p:txBody>
          <a:bodyPr/>
          <a:lstStyle/>
          <a:p>
            <a:pPr eaLnBrk="1" hangingPunct="1"/>
            <a:r>
              <a:rPr lang="en-US" b="1" dirty="0" smtClean="0"/>
              <a:t>Yang </a:t>
            </a:r>
            <a:r>
              <a:rPr lang="en-US" b="1" dirty="0" err="1" smtClean="0"/>
              <a:t>dicari</a:t>
            </a:r>
            <a:r>
              <a:rPr lang="en-US" b="1" dirty="0" smtClean="0"/>
              <a:t> </a:t>
            </a:r>
            <a:r>
              <a:rPr lang="en-US" b="1" dirty="0" err="1" smtClean="0"/>
              <a:t>bukan</a:t>
            </a:r>
            <a:r>
              <a:rPr lang="en-US" b="1" dirty="0" smtClean="0"/>
              <a:t> </a:t>
            </a:r>
            <a:r>
              <a:rPr lang="en-US" b="1" dirty="0" err="1" smtClean="0"/>
              <a:t>kebenaran</a:t>
            </a:r>
            <a:r>
              <a:rPr lang="en-US" b="1" dirty="0" smtClean="0"/>
              <a:t> </a:t>
            </a:r>
            <a:r>
              <a:rPr lang="en-US" b="1" dirty="0" err="1" smtClean="0"/>
              <a:t>mutlak</a:t>
            </a:r>
            <a:r>
              <a:rPr lang="en-US" b="1" dirty="0" smtClean="0"/>
              <a:t>, </a:t>
            </a:r>
            <a:r>
              <a:rPr lang="en-US" b="1" dirty="0" err="1" smtClean="0"/>
              <a:t>tetapi</a:t>
            </a:r>
            <a:r>
              <a:rPr lang="en-US" b="1" dirty="0" smtClean="0"/>
              <a:t> </a:t>
            </a:r>
            <a:r>
              <a:rPr lang="en-US" b="1" dirty="0" err="1" smtClean="0"/>
              <a:t>pemahaman</a:t>
            </a:r>
            <a:r>
              <a:rPr lang="en-US" b="1" dirty="0" smtClean="0"/>
              <a:t> </a:t>
            </a:r>
            <a:r>
              <a:rPr lang="en-US" b="1" dirty="0" err="1" smtClean="0"/>
              <a:t>mendalam</a:t>
            </a:r>
            <a:r>
              <a:rPr lang="en-US" b="1" dirty="0" smtClean="0"/>
              <a:t> </a:t>
            </a:r>
            <a:r>
              <a:rPr lang="en-US" b="1" dirty="0" err="1" smtClean="0"/>
              <a:t>tentang</a:t>
            </a:r>
            <a:r>
              <a:rPr lang="en-US" b="1" dirty="0" smtClean="0"/>
              <a:t> </a:t>
            </a:r>
            <a:r>
              <a:rPr lang="en-US" b="1" dirty="0" err="1" smtClean="0"/>
              <a:t>suatu</a:t>
            </a:r>
            <a:r>
              <a:rPr lang="en-US" b="1" dirty="0" smtClean="0"/>
              <a:t> </a:t>
            </a:r>
            <a:r>
              <a:rPr lang="en-US" b="1" dirty="0" err="1" smtClean="0"/>
              <a:t>fakta</a:t>
            </a:r>
            <a:r>
              <a:rPr lang="en-US" b="1" dirty="0" smtClean="0"/>
              <a:t> </a:t>
            </a:r>
            <a:r>
              <a:rPr lang="en-US" b="1" dirty="0" err="1" smtClean="0"/>
              <a:t>sosial</a:t>
            </a:r>
            <a:r>
              <a:rPr lang="en-US" b="1" dirty="0" smtClean="0"/>
              <a:t>.</a:t>
            </a:r>
          </a:p>
          <a:p>
            <a:pPr eaLnBrk="1" hangingPunct="1"/>
            <a:r>
              <a:rPr lang="en-US" b="1" dirty="0" err="1" smtClean="0"/>
              <a:t>Prosedur</a:t>
            </a:r>
            <a:r>
              <a:rPr lang="en-US" b="1" dirty="0" smtClean="0"/>
              <a:t> </a:t>
            </a:r>
            <a:r>
              <a:rPr lang="en-US" b="1" dirty="0" err="1" smtClean="0"/>
              <a:t>penelitian</a:t>
            </a:r>
            <a:r>
              <a:rPr lang="en-US" b="1" dirty="0" smtClean="0"/>
              <a:t> </a:t>
            </a:r>
            <a:r>
              <a:rPr lang="en-US" b="1" dirty="0" err="1" smtClean="0"/>
              <a:t>tidak</a:t>
            </a:r>
            <a:r>
              <a:rPr lang="en-US" b="1" dirty="0" smtClean="0"/>
              <a:t> </a:t>
            </a:r>
            <a:r>
              <a:rPr lang="en-US" b="1" dirty="0" err="1" smtClean="0"/>
              <a:t>distandarisasi</a:t>
            </a:r>
            <a:r>
              <a:rPr lang="en-US" b="1" dirty="0" smtClean="0"/>
              <a:t>    </a:t>
            </a:r>
          </a:p>
          <a:p>
            <a:pPr eaLnBrk="1" hangingPunct="1">
              <a:buFontTx/>
              <a:buNone/>
            </a:pPr>
            <a:r>
              <a:rPr lang="en-US" b="1" dirty="0" smtClean="0"/>
              <a:t>         ‘</a:t>
            </a:r>
            <a:r>
              <a:rPr lang="en-US" b="1" dirty="0" err="1" smtClean="0"/>
              <a:t>fleksibel</a:t>
            </a:r>
            <a:r>
              <a:rPr lang="en-US" b="1" dirty="0" smtClean="0"/>
              <a:t>’ (</a:t>
            </a:r>
            <a:r>
              <a:rPr lang="en-US" b="1" dirty="0" err="1" smtClean="0"/>
              <a:t>ada</a:t>
            </a:r>
            <a:r>
              <a:rPr lang="en-US" b="1" dirty="0" smtClean="0"/>
              <a:t> </a:t>
            </a:r>
            <a:r>
              <a:rPr lang="en-US" b="1" dirty="0" err="1" smtClean="0"/>
              <a:t>petunjuk</a:t>
            </a:r>
            <a:r>
              <a:rPr lang="en-US" b="1" dirty="0" smtClean="0"/>
              <a:t> </a:t>
            </a:r>
            <a:r>
              <a:rPr lang="en-US" b="1" dirty="0" err="1" smtClean="0"/>
              <a:t>tetapi</a:t>
            </a:r>
            <a:r>
              <a:rPr lang="en-US" b="1" dirty="0" smtClean="0"/>
              <a:t> </a:t>
            </a:r>
            <a:r>
              <a:rPr lang="en-US" b="1" dirty="0" err="1" smtClean="0"/>
              <a:t>bukan</a:t>
            </a:r>
            <a:r>
              <a:rPr lang="en-US" b="1" dirty="0" smtClean="0"/>
              <a:t> </a:t>
            </a:r>
            <a:r>
              <a:rPr lang="en-US" b="1" dirty="0" err="1" smtClean="0"/>
              <a:t>aturan</a:t>
            </a:r>
            <a:r>
              <a:rPr lang="en-US" b="1" dirty="0" smtClean="0"/>
              <a:t> </a:t>
            </a:r>
            <a:r>
              <a:rPr lang="en-US" b="1" dirty="0" err="1" smtClean="0"/>
              <a:t>baku</a:t>
            </a:r>
            <a:r>
              <a:rPr lang="en-US" b="1" dirty="0" smtClean="0"/>
              <a:t>) </a:t>
            </a:r>
          </a:p>
          <a:p>
            <a:pPr eaLnBrk="1" hangingPunct="1">
              <a:buFontTx/>
              <a:buNone/>
            </a:pPr>
            <a:endParaRPr lang="en-US" b="1" dirty="0" smtClean="0"/>
          </a:p>
          <a:p>
            <a:pPr eaLnBrk="1" hangingPunct="1">
              <a:buFontTx/>
              <a:buNone/>
            </a:pPr>
            <a:endParaRPr lang="en-US" b="1" dirty="0" smtClean="0"/>
          </a:p>
          <a:p>
            <a:pPr eaLnBrk="1" hangingPunct="1">
              <a:buFontTx/>
              <a:buNone/>
            </a:pPr>
            <a:r>
              <a:rPr lang="en-US" b="1" dirty="0" smtClean="0"/>
              <a:t>                       </a:t>
            </a:r>
            <a:r>
              <a:rPr lang="en-US" sz="2800" b="1" dirty="0" smtClean="0"/>
              <a:t>METODE PENELITIAN</a:t>
            </a:r>
          </a:p>
          <a:p>
            <a:pPr eaLnBrk="1" hangingPunct="1">
              <a:buFontTx/>
              <a:buNone/>
            </a:pPr>
            <a:r>
              <a:rPr lang="en-US" sz="2800" b="1" dirty="0" smtClean="0"/>
              <a:t>			    “ MELAYANI “ PENELITI</a:t>
            </a:r>
          </a:p>
        </p:txBody>
      </p:sp>
      <p:sp>
        <p:nvSpPr>
          <p:cNvPr id="11268" name="Line 4"/>
          <p:cNvSpPr>
            <a:spLocks noChangeShapeType="1"/>
          </p:cNvSpPr>
          <p:nvPr/>
        </p:nvSpPr>
        <p:spPr bwMode="auto">
          <a:xfrm>
            <a:off x="611560" y="4077072"/>
            <a:ext cx="576263" cy="0"/>
          </a:xfrm>
          <a:prstGeom prst="line">
            <a:avLst/>
          </a:prstGeom>
          <a:noFill/>
          <a:ln w="57150">
            <a:solidFill>
              <a:schemeClr val="tx1"/>
            </a:solidFill>
            <a:round/>
            <a:headEnd/>
            <a:tailEnd type="triangle" w="med" len="med"/>
          </a:ln>
        </p:spPr>
        <p:txBody>
          <a:bodyPr/>
          <a:lstStyle/>
          <a:p>
            <a:endParaRPr lang="id-ID"/>
          </a:p>
        </p:txBody>
      </p:sp>
      <p:sp>
        <p:nvSpPr>
          <p:cNvPr id="11269" name="AutoShape 5"/>
          <p:cNvSpPr>
            <a:spLocks noChangeArrowheads="1"/>
          </p:cNvSpPr>
          <p:nvPr/>
        </p:nvSpPr>
        <p:spPr bwMode="auto">
          <a:xfrm rot="5400000">
            <a:off x="3922439" y="3430489"/>
            <a:ext cx="649288" cy="1222375"/>
          </a:xfrm>
          <a:prstGeom prst="rightArrow">
            <a:avLst>
              <a:gd name="adj1" fmla="val 50000"/>
              <a:gd name="adj2" fmla="val 25000"/>
            </a:avLst>
          </a:prstGeom>
          <a:solidFill>
            <a:schemeClr val="folHlink"/>
          </a:solidFill>
          <a:ln w="38100">
            <a:solidFill>
              <a:schemeClr val="tx1"/>
            </a:solidFill>
            <a:miter lim="800000"/>
            <a:headEnd/>
            <a:tailEnd/>
          </a:ln>
        </p:spPr>
        <p:txBody>
          <a:bodyPr rot="10800000" vert="eaVert" wrap="none" lIns="91426" tIns="45713" rIns="91426" bIns="45713" anchor="ctr"/>
          <a:lstStyle/>
          <a:p>
            <a:pPr algn="ctr" defTabSz="912813"/>
            <a:endParaRPr lang="id-ID" b="1"/>
          </a:p>
        </p:txBody>
      </p:sp>
      <p:sp>
        <p:nvSpPr>
          <p:cNvPr id="11270" name="Line 6"/>
          <p:cNvSpPr>
            <a:spLocks noChangeShapeType="1"/>
          </p:cNvSpPr>
          <p:nvPr/>
        </p:nvSpPr>
        <p:spPr bwMode="auto">
          <a:xfrm>
            <a:off x="1835150" y="5300663"/>
            <a:ext cx="5041900" cy="0"/>
          </a:xfrm>
          <a:prstGeom prst="line">
            <a:avLst/>
          </a:prstGeom>
          <a:noFill/>
          <a:ln w="9525">
            <a:solidFill>
              <a:schemeClr val="tx1"/>
            </a:solidFill>
            <a:round/>
            <a:headEnd/>
            <a:tailEnd/>
          </a:ln>
        </p:spPr>
        <p:txBody>
          <a:bodyPr/>
          <a:lstStyle/>
          <a:p>
            <a:endParaRPr lang="id-ID"/>
          </a:p>
        </p:txBody>
      </p:sp>
      <p:sp>
        <p:nvSpPr>
          <p:cNvPr id="11271" name="Line 7"/>
          <p:cNvSpPr>
            <a:spLocks noChangeShapeType="1"/>
          </p:cNvSpPr>
          <p:nvPr/>
        </p:nvSpPr>
        <p:spPr bwMode="auto">
          <a:xfrm>
            <a:off x="1835150" y="6453188"/>
            <a:ext cx="5041900" cy="0"/>
          </a:xfrm>
          <a:prstGeom prst="line">
            <a:avLst/>
          </a:prstGeom>
          <a:noFill/>
          <a:ln w="9525">
            <a:solidFill>
              <a:schemeClr val="tx1"/>
            </a:solidFill>
            <a:round/>
            <a:headEnd/>
            <a:tailEnd/>
          </a:ln>
        </p:spPr>
        <p:txBody>
          <a:bodyPr/>
          <a:lstStyle/>
          <a:p>
            <a:endParaRPr lang="id-ID"/>
          </a:p>
        </p:txBody>
      </p:sp>
      <p:sp>
        <p:nvSpPr>
          <p:cNvPr id="11272" name="Line 8"/>
          <p:cNvSpPr>
            <a:spLocks noChangeShapeType="1"/>
          </p:cNvSpPr>
          <p:nvPr/>
        </p:nvSpPr>
        <p:spPr bwMode="auto">
          <a:xfrm>
            <a:off x="1835150" y="5300663"/>
            <a:ext cx="0" cy="1152525"/>
          </a:xfrm>
          <a:prstGeom prst="line">
            <a:avLst/>
          </a:prstGeom>
          <a:noFill/>
          <a:ln w="9525">
            <a:solidFill>
              <a:schemeClr val="tx1"/>
            </a:solidFill>
            <a:round/>
            <a:headEnd/>
            <a:tailEnd/>
          </a:ln>
        </p:spPr>
        <p:txBody>
          <a:bodyPr/>
          <a:lstStyle/>
          <a:p>
            <a:endParaRPr lang="id-ID"/>
          </a:p>
        </p:txBody>
      </p:sp>
      <p:sp>
        <p:nvSpPr>
          <p:cNvPr id="11273" name="Line 9"/>
          <p:cNvSpPr>
            <a:spLocks noChangeShapeType="1"/>
          </p:cNvSpPr>
          <p:nvPr/>
        </p:nvSpPr>
        <p:spPr bwMode="auto">
          <a:xfrm>
            <a:off x="6877050" y="5300663"/>
            <a:ext cx="0" cy="1152525"/>
          </a:xfrm>
          <a:prstGeom prst="line">
            <a:avLst/>
          </a:prstGeom>
          <a:noFill/>
          <a:ln w="9525">
            <a:solidFill>
              <a:schemeClr val="tx1"/>
            </a:solidFill>
            <a:round/>
            <a:headEnd/>
            <a:tailEnd/>
          </a:ln>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611188" y="3973513"/>
            <a:ext cx="7489825" cy="2597150"/>
          </a:xfrm>
          <a:prstGeom prst="rect">
            <a:avLst/>
          </a:prstGeom>
          <a:solidFill>
            <a:schemeClr val="bg1"/>
          </a:solidFill>
          <a:ln w="28575">
            <a:solidFill>
              <a:schemeClr val="tx1"/>
            </a:solidFill>
            <a:miter lim="800000"/>
            <a:headEnd/>
            <a:tailEnd/>
          </a:ln>
          <a:effectLst>
            <a:outerShdw dist="107763" dir="13500000" algn="ctr" rotWithShape="0">
              <a:schemeClr val="bg2">
                <a:alpha val="50000"/>
              </a:schemeClr>
            </a:outerShdw>
          </a:effectLst>
        </p:spPr>
        <p:txBody>
          <a:bodyPr lIns="91426" tIns="45713" rIns="91426" bIns="45713">
            <a:spAutoFit/>
          </a:bodyPr>
          <a:lstStyle/>
          <a:p>
            <a:pPr marL="179388" indent="-179388" algn="ctr" defTabSz="912813">
              <a:lnSpc>
                <a:spcPct val="150000"/>
              </a:lnSpc>
              <a:defRPr/>
            </a:pPr>
            <a:r>
              <a:rPr lang="en-US" b="1">
                <a:effectLst>
                  <a:outerShdw blurRad="38100" dist="38100" dir="2700000" algn="tl">
                    <a:srgbClr val="336699"/>
                  </a:outerShdw>
                </a:effectLst>
              </a:rPr>
              <a:t>PERTANYAAN YANG AKAN DIPEROLEH JAWABANNYA MELALUI PROSEDUR PENELITIAN ILMIAH YANG DAPAT MENGHASILKAN SESUATU YANG BARU, DILIHAT DARI SUDUT METODE YANG DIGUNAKAN DAN / ATAU HASIL PENELITIAN ITU SENDIRI.</a:t>
            </a:r>
          </a:p>
          <a:p>
            <a:pPr marL="179388" indent="-179388" algn="ctr" defTabSz="912813">
              <a:lnSpc>
                <a:spcPct val="150000"/>
              </a:lnSpc>
              <a:defRPr/>
            </a:pPr>
            <a:endParaRPr lang="en-US" b="1">
              <a:effectLst>
                <a:outerShdw blurRad="38100" dist="38100" dir="2700000" algn="tl">
                  <a:srgbClr val="336699"/>
                </a:outerShdw>
              </a:effectLst>
            </a:endParaRPr>
          </a:p>
          <a:p>
            <a:pPr marL="179388" indent="-179388" algn="ctr" defTabSz="912813">
              <a:lnSpc>
                <a:spcPct val="150000"/>
              </a:lnSpc>
              <a:defRPr/>
            </a:pPr>
            <a:r>
              <a:rPr lang="en-US" b="1">
                <a:effectLst>
                  <a:outerShdw blurRad="38100" dist="38100" dir="2700000" algn="tl">
                    <a:srgbClr val="336699"/>
                  </a:outerShdw>
                </a:effectLst>
              </a:rPr>
              <a:t>Contoh RQ dalam Penelitian Kualitatif</a:t>
            </a:r>
          </a:p>
        </p:txBody>
      </p:sp>
      <p:grpSp>
        <p:nvGrpSpPr>
          <p:cNvPr id="2" name="Group 3"/>
          <p:cNvGrpSpPr>
            <a:grpSpLocks/>
          </p:cNvGrpSpPr>
          <p:nvPr/>
        </p:nvGrpSpPr>
        <p:grpSpPr bwMode="auto">
          <a:xfrm>
            <a:off x="1331913" y="2293938"/>
            <a:ext cx="2881312" cy="1163637"/>
            <a:chOff x="703" y="1117"/>
            <a:chExt cx="1815" cy="733"/>
          </a:xfrm>
        </p:grpSpPr>
        <p:sp>
          <p:nvSpPr>
            <p:cNvPr id="25604" name="Text Box 4"/>
            <p:cNvSpPr txBox="1">
              <a:spLocks noChangeArrowheads="1"/>
            </p:cNvSpPr>
            <p:nvPr/>
          </p:nvSpPr>
          <p:spPr bwMode="auto">
            <a:xfrm>
              <a:off x="704" y="1117"/>
              <a:ext cx="1814" cy="733"/>
            </a:xfrm>
            <a:prstGeom prst="rect">
              <a:avLst/>
            </a:prstGeom>
            <a:solidFill>
              <a:schemeClr val="bg1"/>
            </a:solidFill>
            <a:ln w="28575">
              <a:solidFill>
                <a:schemeClr val="tx1"/>
              </a:solidFill>
              <a:miter lim="800000"/>
              <a:headEnd/>
              <a:tailEnd/>
            </a:ln>
            <a:effectLst>
              <a:outerShdw dist="107763" dir="13500000" algn="ctr" rotWithShape="0">
                <a:schemeClr val="bg2">
                  <a:alpha val="50000"/>
                </a:schemeClr>
              </a:outerShdw>
            </a:effectLst>
          </p:spPr>
          <p:txBody>
            <a:bodyPr lIns="91426" tIns="45713" rIns="91426" bIns="45713">
              <a:spAutoFit/>
            </a:bodyPr>
            <a:lstStyle/>
            <a:p>
              <a:pPr algn="ctr" defTabSz="912813">
                <a:defRPr/>
              </a:pPr>
              <a:r>
                <a:rPr lang="en-US" b="1">
                  <a:effectLst>
                    <a:outerShdw blurRad="38100" dist="38100" dir="2700000" algn="tl">
                      <a:srgbClr val="336699"/>
                    </a:outerShdw>
                  </a:effectLst>
                  <a:latin typeface="Dutch801 Rm BT" pitchFamily="18" charset="0"/>
                </a:rPr>
                <a:t>RUMUSAN</a:t>
              </a:r>
            </a:p>
            <a:p>
              <a:pPr algn="ctr" defTabSz="912813">
                <a:defRPr/>
              </a:pPr>
              <a:r>
                <a:rPr lang="en-US" b="1">
                  <a:effectLst>
                    <a:outerShdw blurRad="38100" dist="38100" dir="2700000" algn="tl">
                      <a:srgbClr val="336699"/>
                    </a:outerShdw>
                  </a:effectLst>
                  <a:latin typeface="Dutch801 Rm BT" pitchFamily="18" charset="0"/>
                </a:rPr>
                <a:t>MASALAH PENELITIAN</a:t>
              </a:r>
            </a:p>
            <a:p>
              <a:pPr algn="ctr" defTabSz="912813">
                <a:spcBef>
                  <a:spcPct val="80000"/>
                </a:spcBef>
                <a:defRPr/>
              </a:pPr>
              <a:r>
                <a:rPr lang="en-US" b="1">
                  <a:effectLst>
                    <a:outerShdw blurRad="38100" dist="38100" dir="2700000" algn="tl">
                      <a:srgbClr val="336699"/>
                    </a:outerShdw>
                  </a:effectLst>
                  <a:latin typeface="Dutch801 Rm BT" pitchFamily="18" charset="0"/>
                </a:rPr>
                <a:t>KUANTITATIF</a:t>
              </a:r>
            </a:p>
          </p:txBody>
        </p:sp>
        <p:sp>
          <p:nvSpPr>
            <p:cNvPr id="12305" name="Line 5"/>
            <p:cNvSpPr>
              <a:spLocks noChangeShapeType="1"/>
            </p:cNvSpPr>
            <p:nvPr/>
          </p:nvSpPr>
          <p:spPr bwMode="auto">
            <a:xfrm>
              <a:off x="703" y="1561"/>
              <a:ext cx="1814" cy="0"/>
            </a:xfrm>
            <a:prstGeom prst="line">
              <a:avLst/>
            </a:prstGeom>
            <a:noFill/>
            <a:ln w="28575">
              <a:solidFill>
                <a:schemeClr val="tx1"/>
              </a:solidFill>
              <a:round/>
              <a:headEnd/>
              <a:tailEnd/>
            </a:ln>
          </p:spPr>
          <p:txBody>
            <a:bodyPr/>
            <a:lstStyle/>
            <a:p>
              <a:endParaRPr lang="id-ID"/>
            </a:p>
          </p:txBody>
        </p:sp>
      </p:grpSp>
      <p:grpSp>
        <p:nvGrpSpPr>
          <p:cNvPr id="3" name="Group 6"/>
          <p:cNvGrpSpPr>
            <a:grpSpLocks/>
          </p:cNvGrpSpPr>
          <p:nvPr/>
        </p:nvGrpSpPr>
        <p:grpSpPr bwMode="auto">
          <a:xfrm>
            <a:off x="4643438" y="2293938"/>
            <a:ext cx="2738437" cy="1163637"/>
            <a:chOff x="2789" y="1117"/>
            <a:chExt cx="1543" cy="733"/>
          </a:xfrm>
        </p:grpSpPr>
        <p:sp>
          <p:nvSpPr>
            <p:cNvPr id="25607" name="Text Box 7"/>
            <p:cNvSpPr txBox="1">
              <a:spLocks noChangeArrowheads="1"/>
            </p:cNvSpPr>
            <p:nvPr/>
          </p:nvSpPr>
          <p:spPr bwMode="auto">
            <a:xfrm>
              <a:off x="2790" y="1117"/>
              <a:ext cx="1542" cy="733"/>
            </a:xfrm>
            <a:prstGeom prst="rect">
              <a:avLst/>
            </a:prstGeom>
            <a:solidFill>
              <a:schemeClr val="bg1"/>
            </a:solidFill>
            <a:ln w="28575">
              <a:solidFill>
                <a:schemeClr val="tx1"/>
              </a:solidFill>
              <a:miter lim="800000"/>
              <a:headEnd/>
              <a:tailEnd/>
            </a:ln>
            <a:effectLst>
              <a:outerShdw dist="107763" dir="13500000" algn="ctr" rotWithShape="0">
                <a:schemeClr val="bg2">
                  <a:alpha val="50000"/>
                </a:schemeClr>
              </a:outerShdw>
            </a:effectLst>
          </p:spPr>
          <p:txBody>
            <a:bodyPr lIns="91426" tIns="45713" rIns="91426" bIns="45713">
              <a:spAutoFit/>
            </a:bodyPr>
            <a:lstStyle/>
            <a:p>
              <a:pPr algn="ctr" defTabSz="912813">
                <a:defRPr/>
              </a:pPr>
              <a:r>
                <a:rPr lang="en-US" b="1">
                  <a:effectLst>
                    <a:outerShdw blurRad="38100" dist="38100" dir="2700000" algn="tl">
                      <a:srgbClr val="336699"/>
                    </a:outerShdw>
                  </a:effectLst>
                  <a:latin typeface="Dutch801 Rm BT" pitchFamily="18" charset="0"/>
                </a:rPr>
                <a:t>FOKUS</a:t>
              </a:r>
            </a:p>
            <a:p>
              <a:pPr algn="ctr" defTabSz="912813">
                <a:defRPr/>
              </a:pPr>
              <a:r>
                <a:rPr lang="en-US" b="1">
                  <a:effectLst>
                    <a:outerShdw blurRad="38100" dist="38100" dir="2700000" algn="tl">
                      <a:srgbClr val="336699"/>
                    </a:outerShdw>
                  </a:effectLst>
                  <a:latin typeface="Dutch801 Rm BT" pitchFamily="18" charset="0"/>
                </a:rPr>
                <a:t>PENELITIAN</a:t>
              </a:r>
            </a:p>
            <a:p>
              <a:pPr algn="ctr" defTabSz="912813">
                <a:spcBef>
                  <a:spcPct val="80000"/>
                </a:spcBef>
                <a:defRPr/>
              </a:pPr>
              <a:r>
                <a:rPr lang="en-US" b="1">
                  <a:effectLst>
                    <a:outerShdw blurRad="38100" dist="38100" dir="2700000" algn="tl">
                      <a:srgbClr val="336699"/>
                    </a:outerShdw>
                  </a:effectLst>
                  <a:latin typeface="Dutch801 Rm BT" pitchFamily="18" charset="0"/>
                </a:rPr>
                <a:t>KUALITATIF</a:t>
              </a:r>
            </a:p>
          </p:txBody>
        </p:sp>
        <p:sp>
          <p:nvSpPr>
            <p:cNvPr id="12303" name="Line 8"/>
            <p:cNvSpPr>
              <a:spLocks noChangeShapeType="1"/>
            </p:cNvSpPr>
            <p:nvPr/>
          </p:nvSpPr>
          <p:spPr bwMode="auto">
            <a:xfrm>
              <a:off x="2789" y="1579"/>
              <a:ext cx="1543" cy="0"/>
            </a:xfrm>
            <a:prstGeom prst="line">
              <a:avLst/>
            </a:prstGeom>
            <a:noFill/>
            <a:ln w="28575">
              <a:solidFill>
                <a:schemeClr val="tx1"/>
              </a:solidFill>
              <a:round/>
              <a:headEnd/>
              <a:tailEnd/>
            </a:ln>
          </p:spPr>
          <p:txBody>
            <a:bodyPr/>
            <a:lstStyle/>
            <a:p>
              <a:endParaRPr lang="id-ID"/>
            </a:p>
          </p:txBody>
        </p:sp>
      </p:grpSp>
      <p:sp>
        <p:nvSpPr>
          <p:cNvPr id="25609" name="Rectangle 9"/>
          <p:cNvSpPr>
            <a:spLocks noChangeArrowheads="1"/>
          </p:cNvSpPr>
          <p:nvPr/>
        </p:nvSpPr>
        <p:spPr bwMode="auto">
          <a:xfrm>
            <a:off x="1793875" y="755650"/>
            <a:ext cx="5189538" cy="863600"/>
          </a:xfrm>
          <a:prstGeom prst="rect">
            <a:avLst/>
          </a:prstGeom>
          <a:solidFill>
            <a:schemeClr val="bg1"/>
          </a:solidFill>
          <a:ln w="28575">
            <a:solidFill>
              <a:schemeClr val="tx1"/>
            </a:solidFill>
            <a:miter lim="800000"/>
            <a:headEnd/>
            <a:tailEnd/>
          </a:ln>
          <a:effectLst>
            <a:outerShdw dist="107763" dir="13500000" algn="ctr" rotWithShape="0">
              <a:schemeClr val="bg2">
                <a:alpha val="50000"/>
              </a:schemeClr>
            </a:outerShdw>
          </a:effectLst>
        </p:spPr>
        <p:txBody>
          <a:bodyPr wrap="none" anchor="ctr"/>
          <a:lstStyle/>
          <a:p>
            <a:pPr>
              <a:defRPr/>
            </a:pPr>
            <a:endParaRPr lang="id-ID"/>
          </a:p>
        </p:txBody>
      </p:sp>
      <p:sp>
        <p:nvSpPr>
          <p:cNvPr id="12294" name="WordArt 10"/>
          <p:cNvSpPr>
            <a:spLocks noChangeArrowheads="1" noChangeShapeType="1" noTextEdit="1"/>
          </p:cNvSpPr>
          <p:nvPr/>
        </p:nvSpPr>
        <p:spPr bwMode="auto">
          <a:xfrm>
            <a:off x="2109788" y="965200"/>
            <a:ext cx="4537075" cy="503238"/>
          </a:xfrm>
          <a:prstGeom prst="rect">
            <a:avLst/>
          </a:prstGeom>
        </p:spPr>
        <p:txBody>
          <a:bodyPr wrap="none" fromWordArt="1">
            <a:prstTxWarp prst="textPlain">
              <a:avLst>
                <a:gd name="adj" fmla="val 50000"/>
              </a:avLst>
            </a:prstTxWarp>
          </a:bodyPr>
          <a:lstStyle/>
          <a:p>
            <a:pPr algn="ctr"/>
            <a:r>
              <a:rPr lang="id-ID" sz="3600" b="1" kern="10">
                <a:ln w="9525">
                  <a:solidFill>
                    <a:srgbClr val="000000"/>
                  </a:solidFill>
                  <a:round/>
                  <a:headEnd/>
                  <a:tailEnd/>
                </a:ln>
                <a:gradFill rotWithShape="1">
                  <a:gsLst>
                    <a:gs pos="0">
                      <a:srgbClr val="767676"/>
                    </a:gs>
                    <a:gs pos="50000">
                      <a:srgbClr val="FFFFFF"/>
                    </a:gs>
                    <a:gs pos="100000">
                      <a:srgbClr val="767676"/>
                    </a:gs>
                  </a:gsLst>
                  <a:lin ang="2700000" scaled="1"/>
                </a:gradFill>
                <a:latin typeface="Dutch801 XBd BT"/>
              </a:rPr>
              <a:t>RESEARCH QUESTION (S)</a:t>
            </a:r>
          </a:p>
        </p:txBody>
      </p:sp>
      <p:grpSp>
        <p:nvGrpSpPr>
          <p:cNvPr id="4" name="Group 11"/>
          <p:cNvGrpSpPr>
            <a:grpSpLocks/>
          </p:cNvGrpSpPr>
          <p:nvPr/>
        </p:nvGrpSpPr>
        <p:grpSpPr bwMode="auto">
          <a:xfrm>
            <a:off x="2555875" y="1628775"/>
            <a:ext cx="3743325" cy="2217738"/>
            <a:chOff x="1610" y="1026"/>
            <a:chExt cx="2358" cy="1397"/>
          </a:xfrm>
        </p:grpSpPr>
        <p:grpSp>
          <p:nvGrpSpPr>
            <p:cNvPr id="5" name="Group 12"/>
            <p:cNvGrpSpPr>
              <a:grpSpLocks/>
            </p:cNvGrpSpPr>
            <p:nvPr/>
          </p:nvGrpSpPr>
          <p:grpSpPr bwMode="auto">
            <a:xfrm>
              <a:off x="1610" y="1026"/>
              <a:ext cx="2358" cy="363"/>
              <a:chOff x="1429" y="663"/>
              <a:chExt cx="2358" cy="363"/>
            </a:xfrm>
          </p:grpSpPr>
          <p:sp>
            <p:nvSpPr>
              <p:cNvPr id="12298" name="Line 13"/>
              <p:cNvSpPr>
                <a:spLocks noChangeShapeType="1"/>
              </p:cNvSpPr>
              <p:nvPr/>
            </p:nvSpPr>
            <p:spPr bwMode="auto">
              <a:xfrm>
                <a:off x="1429" y="845"/>
                <a:ext cx="2358" cy="0"/>
              </a:xfrm>
              <a:prstGeom prst="line">
                <a:avLst/>
              </a:prstGeom>
              <a:noFill/>
              <a:ln w="28575">
                <a:solidFill>
                  <a:schemeClr val="tx1"/>
                </a:solidFill>
                <a:round/>
                <a:headEnd/>
                <a:tailEnd/>
              </a:ln>
            </p:spPr>
            <p:txBody>
              <a:bodyPr/>
              <a:lstStyle/>
              <a:p>
                <a:endParaRPr lang="id-ID"/>
              </a:p>
            </p:txBody>
          </p:sp>
          <p:sp>
            <p:nvSpPr>
              <p:cNvPr id="12299" name="Line 14"/>
              <p:cNvSpPr>
                <a:spLocks noChangeShapeType="1"/>
              </p:cNvSpPr>
              <p:nvPr/>
            </p:nvSpPr>
            <p:spPr bwMode="auto">
              <a:xfrm>
                <a:off x="3778" y="845"/>
                <a:ext cx="0" cy="181"/>
              </a:xfrm>
              <a:prstGeom prst="line">
                <a:avLst/>
              </a:prstGeom>
              <a:noFill/>
              <a:ln w="28575">
                <a:solidFill>
                  <a:schemeClr val="tx1"/>
                </a:solidFill>
                <a:round/>
                <a:headEnd/>
                <a:tailEnd type="triangle" w="med" len="med"/>
              </a:ln>
            </p:spPr>
            <p:txBody>
              <a:bodyPr/>
              <a:lstStyle/>
              <a:p>
                <a:endParaRPr lang="id-ID"/>
              </a:p>
            </p:txBody>
          </p:sp>
          <p:sp>
            <p:nvSpPr>
              <p:cNvPr id="12300" name="Line 15"/>
              <p:cNvSpPr>
                <a:spLocks noChangeShapeType="1"/>
              </p:cNvSpPr>
              <p:nvPr/>
            </p:nvSpPr>
            <p:spPr bwMode="auto">
              <a:xfrm>
                <a:off x="1438" y="845"/>
                <a:ext cx="0" cy="181"/>
              </a:xfrm>
              <a:prstGeom prst="line">
                <a:avLst/>
              </a:prstGeom>
              <a:noFill/>
              <a:ln w="28575">
                <a:solidFill>
                  <a:schemeClr val="tx1"/>
                </a:solidFill>
                <a:round/>
                <a:headEnd/>
                <a:tailEnd type="triangle" w="med" len="med"/>
              </a:ln>
            </p:spPr>
            <p:txBody>
              <a:bodyPr/>
              <a:lstStyle/>
              <a:p>
                <a:endParaRPr lang="id-ID"/>
              </a:p>
            </p:txBody>
          </p:sp>
          <p:sp>
            <p:nvSpPr>
              <p:cNvPr id="12301" name="Line 16"/>
              <p:cNvSpPr>
                <a:spLocks noChangeShapeType="1"/>
              </p:cNvSpPr>
              <p:nvPr/>
            </p:nvSpPr>
            <p:spPr bwMode="auto">
              <a:xfrm>
                <a:off x="2599" y="663"/>
                <a:ext cx="0" cy="181"/>
              </a:xfrm>
              <a:prstGeom prst="line">
                <a:avLst/>
              </a:prstGeom>
              <a:noFill/>
              <a:ln w="28575">
                <a:solidFill>
                  <a:schemeClr val="tx1"/>
                </a:solidFill>
                <a:round/>
                <a:headEnd/>
                <a:tailEnd/>
              </a:ln>
            </p:spPr>
            <p:txBody>
              <a:bodyPr/>
              <a:lstStyle/>
              <a:p>
                <a:endParaRPr lang="id-ID"/>
              </a:p>
            </p:txBody>
          </p:sp>
        </p:grpSp>
        <p:sp>
          <p:nvSpPr>
            <p:cNvPr id="12297" name="Line 17"/>
            <p:cNvSpPr>
              <a:spLocks noChangeShapeType="1"/>
            </p:cNvSpPr>
            <p:nvPr/>
          </p:nvSpPr>
          <p:spPr bwMode="auto">
            <a:xfrm>
              <a:off x="2780" y="1243"/>
              <a:ext cx="0" cy="1180"/>
            </a:xfrm>
            <a:prstGeom prst="line">
              <a:avLst/>
            </a:prstGeom>
            <a:noFill/>
            <a:ln w="28575">
              <a:solidFill>
                <a:schemeClr val="tx1"/>
              </a:solidFill>
              <a:prstDash val="dash"/>
              <a:round/>
              <a:headEnd/>
              <a:tailEnd type="triangle" w="med" len="med"/>
            </a:ln>
          </p:spPr>
          <p:txBody>
            <a:bodyPr/>
            <a:lstStyle/>
            <a:p>
              <a:endParaRPr lang="id-ID"/>
            </a:p>
          </p:txBody>
        </p:sp>
      </p:gr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50825" y="620713"/>
            <a:ext cx="2665413" cy="3525837"/>
          </a:xfrm>
          <a:prstGeom prst="rect">
            <a:avLst/>
          </a:prstGeom>
          <a:solidFill>
            <a:schemeClr val="bg1"/>
          </a:solidFill>
          <a:ln w="19050">
            <a:solidFill>
              <a:schemeClr val="tx1"/>
            </a:solidFill>
            <a:miter lim="800000"/>
            <a:headEnd/>
            <a:tailEnd/>
          </a:ln>
          <a:effectLst>
            <a:outerShdw dist="107763" dir="18900000" algn="ctr" rotWithShape="0">
              <a:schemeClr val="bg2">
                <a:alpha val="50000"/>
              </a:schemeClr>
            </a:outerShdw>
          </a:effectLst>
        </p:spPr>
        <p:txBody>
          <a:bodyPr lIns="91426" tIns="45713" rIns="91426" bIns="45713">
            <a:spAutoFit/>
          </a:bodyPr>
          <a:lstStyle/>
          <a:p>
            <a:pPr marL="179388" indent="-179388" algn="ctr" defTabSz="912813">
              <a:defRPr/>
            </a:pPr>
            <a:r>
              <a:rPr lang="en-US" b="1">
                <a:effectLst>
                  <a:outerShdw blurRad="38100" dist="38100" dir="2700000" algn="tl">
                    <a:srgbClr val="336699"/>
                  </a:outerShdw>
                </a:effectLst>
              </a:rPr>
              <a:t>PERSIAPAN</a:t>
            </a:r>
          </a:p>
          <a:p>
            <a:pPr marL="179388" indent="-179388" algn="ctr" defTabSz="912813">
              <a:defRPr/>
            </a:pPr>
            <a:r>
              <a:rPr lang="en-US" b="1">
                <a:effectLst>
                  <a:outerShdw blurRad="38100" dist="38100" dir="2700000" algn="tl">
                    <a:srgbClr val="336699"/>
                  </a:outerShdw>
                </a:effectLst>
              </a:rPr>
              <a:t>PENELITIAN</a:t>
            </a:r>
          </a:p>
          <a:p>
            <a:pPr marL="179388" indent="-179388" defTabSz="912813">
              <a:lnSpc>
                <a:spcPct val="90000"/>
              </a:lnSpc>
              <a:spcBef>
                <a:spcPct val="70000"/>
              </a:spcBef>
              <a:buFont typeface="Wingdings" pitchFamily="2" charset="2"/>
              <a:buChar char="Ø"/>
              <a:defRPr/>
            </a:pPr>
            <a:r>
              <a:rPr lang="en-US" sz="2000" b="1"/>
              <a:t>Menentukan fokus penelitian (RQ)</a:t>
            </a:r>
          </a:p>
          <a:p>
            <a:pPr marL="179388" indent="-179388" defTabSz="912813">
              <a:lnSpc>
                <a:spcPct val="90000"/>
              </a:lnSpc>
              <a:spcBef>
                <a:spcPct val="20000"/>
              </a:spcBef>
              <a:buFont typeface="Wingdings" pitchFamily="2" charset="2"/>
              <a:buChar char="Ø"/>
              <a:defRPr/>
            </a:pPr>
            <a:r>
              <a:rPr lang="en-US" sz="2000" b="1"/>
              <a:t>Studi Kepustakaan</a:t>
            </a:r>
          </a:p>
          <a:p>
            <a:pPr marL="179388" indent="-179388" defTabSz="912813">
              <a:lnSpc>
                <a:spcPct val="90000"/>
              </a:lnSpc>
              <a:spcBef>
                <a:spcPct val="20000"/>
              </a:spcBef>
              <a:buFont typeface="Wingdings" pitchFamily="2" charset="2"/>
              <a:buChar char="Ø"/>
              <a:defRPr/>
            </a:pPr>
            <a:r>
              <a:rPr lang="en-US" sz="2000" b="1"/>
              <a:t>Kerangka Pemikiran &amp; pendekatan</a:t>
            </a:r>
          </a:p>
          <a:p>
            <a:pPr marL="179388" indent="-179388" defTabSz="912813">
              <a:lnSpc>
                <a:spcPct val="90000"/>
              </a:lnSpc>
              <a:spcBef>
                <a:spcPct val="20000"/>
              </a:spcBef>
              <a:buFont typeface="Wingdings" pitchFamily="2" charset="2"/>
              <a:buChar char="Ø"/>
              <a:defRPr/>
            </a:pPr>
            <a:r>
              <a:rPr lang="en-US" sz="2000" b="1"/>
              <a:t>Prosedur / Metode Penelitian</a:t>
            </a:r>
          </a:p>
        </p:txBody>
      </p:sp>
      <p:sp>
        <p:nvSpPr>
          <p:cNvPr id="34819" name="Text Box 3"/>
          <p:cNvSpPr txBox="1">
            <a:spLocks noChangeArrowheads="1"/>
          </p:cNvSpPr>
          <p:nvPr/>
        </p:nvSpPr>
        <p:spPr bwMode="auto">
          <a:xfrm>
            <a:off x="3492500" y="638175"/>
            <a:ext cx="2303463" cy="3582988"/>
          </a:xfrm>
          <a:prstGeom prst="rect">
            <a:avLst/>
          </a:prstGeom>
          <a:solidFill>
            <a:schemeClr val="bg1"/>
          </a:solidFill>
          <a:ln w="19050">
            <a:solidFill>
              <a:schemeClr val="tx1"/>
            </a:solidFill>
            <a:miter lim="800000"/>
            <a:headEnd/>
            <a:tailEnd/>
          </a:ln>
          <a:effectLst>
            <a:outerShdw dist="107763" dir="18900000" algn="ctr" rotWithShape="0">
              <a:schemeClr val="bg2">
                <a:alpha val="50000"/>
              </a:schemeClr>
            </a:outerShdw>
          </a:effectLst>
        </p:spPr>
        <p:txBody>
          <a:bodyPr lIns="91426" tIns="45713" rIns="91426" bIns="45713">
            <a:spAutoFit/>
          </a:bodyPr>
          <a:lstStyle/>
          <a:p>
            <a:pPr marL="179388" indent="-179388" algn="ctr" defTabSz="912813">
              <a:defRPr/>
            </a:pPr>
            <a:r>
              <a:rPr lang="en-US" b="1">
                <a:effectLst>
                  <a:outerShdw blurRad="38100" dist="38100" dir="2700000" algn="tl">
                    <a:srgbClr val="336699"/>
                  </a:outerShdw>
                </a:effectLst>
              </a:rPr>
              <a:t>PERSIAPAN</a:t>
            </a:r>
          </a:p>
          <a:p>
            <a:pPr marL="179388" indent="-179388" algn="ctr" defTabSz="912813">
              <a:defRPr/>
            </a:pPr>
            <a:r>
              <a:rPr lang="en-US" b="1">
                <a:effectLst>
                  <a:outerShdw blurRad="38100" dist="38100" dir="2700000" algn="tl">
                    <a:srgbClr val="336699"/>
                  </a:outerShdw>
                </a:effectLst>
              </a:rPr>
              <a:t>PENGUMPULAN DATA</a:t>
            </a:r>
            <a:endParaRPr lang="en-US" b="1"/>
          </a:p>
          <a:p>
            <a:pPr marL="179388" indent="-179388" defTabSz="912813">
              <a:lnSpc>
                <a:spcPct val="90000"/>
              </a:lnSpc>
              <a:spcBef>
                <a:spcPct val="20000"/>
              </a:spcBef>
              <a:buFont typeface="Wingdings" pitchFamily="2" charset="2"/>
              <a:buChar char="Ø"/>
              <a:defRPr/>
            </a:pPr>
            <a:r>
              <a:rPr lang="en-US" sz="2000" b="1"/>
              <a:t>Penyusunan instrumen penelitian</a:t>
            </a:r>
          </a:p>
          <a:p>
            <a:pPr marL="179388" indent="-179388" defTabSz="912813">
              <a:lnSpc>
                <a:spcPct val="90000"/>
              </a:lnSpc>
              <a:spcBef>
                <a:spcPct val="20000"/>
              </a:spcBef>
              <a:buFont typeface="Wingdings" pitchFamily="2" charset="2"/>
              <a:buChar char="Ø"/>
              <a:defRPr/>
            </a:pPr>
            <a:r>
              <a:rPr lang="en-US" sz="2000" b="1"/>
              <a:t>Penentuan Informan</a:t>
            </a:r>
          </a:p>
          <a:p>
            <a:pPr marL="179388" indent="-179388" defTabSz="912813">
              <a:lnSpc>
                <a:spcPct val="90000"/>
              </a:lnSpc>
              <a:spcBef>
                <a:spcPct val="20000"/>
              </a:spcBef>
              <a:buFont typeface="Wingdings" pitchFamily="2" charset="2"/>
              <a:buChar char="Ø"/>
              <a:defRPr/>
            </a:pPr>
            <a:r>
              <a:rPr lang="en-US" sz="2000" b="1"/>
              <a:t>Pra Lapangan Observasi Pendahuluan</a:t>
            </a:r>
          </a:p>
          <a:p>
            <a:pPr marL="179388" indent="-179388" defTabSz="912813">
              <a:lnSpc>
                <a:spcPct val="90000"/>
              </a:lnSpc>
              <a:spcBef>
                <a:spcPct val="20000"/>
              </a:spcBef>
              <a:buFont typeface="Wingdings" pitchFamily="2" charset="2"/>
              <a:buChar char="Ø"/>
              <a:defRPr/>
            </a:pPr>
            <a:endParaRPr lang="en-US" sz="1600" b="1"/>
          </a:p>
        </p:txBody>
      </p:sp>
      <p:sp>
        <p:nvSpPr>
          <p:cNvPr id="34820" name="Text Box 4"/>
          <p:cNvSpPr txBox="1">
            <a:spLocks noChangeArrowheads="1"/>
          </p:cNvSpPr>
          <p:nvPr/>
        </p:nvSpPr>
        <p:spPr bwMode="auto">
          <a:xfrm>
            <a:off x="6372225" y="765175"/>
            <a:ext cx="2447925" cy="2976563"/>
          </a:xfrm>
          <a:prstGeom prst="rect">
            <a:avLst/>
          </a:prstGeom>
          <a:solidFill>
            <a:schemeClr val="bg1"/>
          </a:solidFill>
          <a:ln w="19050">
            <a:solidFill>
              <a:schemeClr val="tx1"/>
            </a:solidFill>
            <a:miter lim="800000"/>
            <a:headEnd/>
            <a:tailEnd/>
          </a:ln>
          <a:effectLst>
            <a:outerShdw dist="107763" dir="18900000" algn="ctr" rotWithShape="0">
              <a:schemeClr val="bg2">
                <a:alpha val="50000"/>
              </a:schemeClr>
            </a:outerShdw>
          </a:effectLst>
        </p:spPr>
        <p:txBody>
          <a:bodyPr lIns="91426" tIns="45713" rIns="91426" bIns="45713">
            <a:spAutoFit/>
          </a:bodyPr>
          <a:lstStyle/>
          <a:p>
            <a:pPr marL="179388" indent="-179388" algn="ctr" defTabSz="912813">
              <a:defRPr/>
            </a:pPr>
            <a:r>
              <a:rPr lang="en-US" b="1">
                <a:effectLst>
                  <a:outerShdw blurRad="38100" dist="38100" dir="2700000" algn="tl">
                    <a:srgbClr val="336699"/>
                  </a:outerShdw>
                </a:effectLst>
              </a:rPr>
              <a:t>PENGUMPULAN</a:t>
            </a:r>
          </a:p>
          <a:p>
            <a:pPr marL="179388" indent="-179388" algn="ctr" defTabSz="912813">
              <a:defRPr/>
            </a:pPr>
            <a:r>
              <a:rPr lang="en-US" b="1">
                <a:effectLst>
                  <a:outerShdw blurRad="38100" dist="38100" dir="2700000" algn="tl">
                    <a:srgbClr val="336699"/>
                  </a:outerShdw>
                </a:effectLst>
              </a:rPr>
              <a:t>DATA</a:t>
            </a:r>
          </a:p>
          <a:p>
            <a:pPr marL="179388" indent="-179388" defTabSz="912813">
              <a:lnSpc>
                <a:spcPct val="90000"/>
              </a:lnSpc>
              <a:spcBef>
                <a:spcPct val="70000"/>
              </a:spcBef>
              <a:buFont typeface="Wingdings" pitchFamily="2" charset="2"/>
              <a:buChar char="Ø"/>
              <a:defRPr/>
            </a:pPr>
            <a:r>
              <a:rPr lang="en-US" sz="2000" b="1"/>
              <a:t>Pengumpulan data sekunder</a:t>
            </a:r>
          </a:p>
          <a:p>
            <a:pPr marL="179388" indent="-179388" defTabSz="912813">
              <a:lnSpc>
                <a:spcPct val="90000"/>
              </a:lnSpc>
              <a:spcBef>
                <a:spcPct val="20000"/>
              </a:spcBef>
              <a:buFont typeface="Wingdings" pitchFamily="2" charset="2"/>
              <a:buChar char="Ø"/>
              <a:defRPr/>
            </a:pPr>
            <a:r>
              <a:rPr lang="en-US" sz="2000" b="1"/>
              <a:t>Pengumpulan data primer :</a:t>
            </a:r>
          </a:p>
          <a:p>
            <a:pPr marL="179388" indent="-179388" defTabSz="912813">
              <a:lnSpc>
                <a:spcPct val="90000"/>
              </a:lnSpc>
              <a:spcBef>
                <a:spcPct val="20000"/>
              </a:spcBef>
              <a:buFont typeface="Wingdings" pitchFamily="2" charset="2"/>
              <a:buNone/>
              <a:defRPr/>
            </a:pPr>
            <a:r>
              <a:rPr lang="en-US" sz="2000" b="1"/>
              <a:t>	-Observasi</a:t>
            </a:r>
          </a:p>
          <a:p>
            <a:pPr marL="179388" indent="-179388" defTabSz="912813">
              <a:lnSpc>
                <a:spcPct val="90000"/>
              </a:lnSpc>
              <a:spcBef>
                <a:spcPct val="20000"/>
              </a:spcBef>
              <a:buFont typeface="Wingdings" pitchFamily="2" charset="2"/>
              <a:buNone/>
              <a:defRPr/>
            </a:pPr>
            <a:r>
              <a:rPr lang="en-US" sz="2000" b="1"/>
              <a:t>	- Wawancara mendalam</a:t>
            </a:r>
          </a:p>
        </p:txBody>
      </p:sp>
      <p:sp>
        <p:nvSpPr>
          <p:cNvPr id="34821" name="Text Box 5"/>
          <p:cNvSpPr txBox="1">
            <a:spLocks noChangeArrowheads="1"/>
          </p:cNvSpPr>
          <p:nvPr/>
        </p:nvSpPr>
        <p:spPr bwMode="auto">
          <a:xfrm>
            <a:off x="7235825" y="4573588"/>
            <a:ext cx="1908175" cy="2032000"/>
          </a:xfrm>
          <a:prstGeom prst="rect">
            <a:avLst/>
          </a:prstGeom>
          <a:solidFill>
            <a:schemeClr val="bg1"/>
          </a:solidFill>
          <a:ln w="19050">
            <a:solidFill>
              <a:schemeClr val="tx1"/>
            </a:solidFill>
            <a:miter lim="800000"/>
            <a:headEnd/>
            <a:tailEnd/>
          </a:ln>
          <a:effectLst>
            <a:outerShdw dist="107763" dir="18900000" algn="ctr" rotWithShape="0">
              <a:schemeClr val="bg2">
                <a:alpha val="50000"/>
              </a:schemeClr>
            </a:outerShdw>
          </a:effectLst>
        </p:spPr>
        <p:txBody>
          <a:bodyPr lIns="91426" tIns="45713" rIns="91426" bIns="45713">
            <a:spAutoFit/>
          </a:bodyPr>
          <a:lstStyle/>
          <a:p>
            <a:pPr marL="179388" indent="-179388" algn="ctr" defTabSz="912813">
              <a:defRPr/>
            </a:pPr>
            <a:r>
              <a:rPr lang="en-US" sz="1600" b="1">
                <a:effectLst>
                  <a:outerShdw blurRad="38100" dist="38100" dir="2700000" algn="tl">
                    <a:srgbClr val="336699"/>
                  </a:outerShdw>
                </a:effectLst>
              </a:rPr>
              <a:t>PENGOLAHAN</a:t>
            </a:r>
          </a:p>
          <a:p>
            <a:pPr marL="179388" indent="-179388" algn="ctr" defTabSz="912813">
              <a:defRPr/>
            </a:pPr>
            <a:r>
              <a:rPr lang="en-US" sz="1600" b="1">
                <a:effectLst>
                  <a:outerShdw blurRad="38100" dist="38100" dir="2700000" algn="tl">
                    <a:srgbClr val="336699"/>
                  </a:outerShdw>
                </a:effectLst>
              </a:rPr>
              <a:t>DATA</a:t>
            </a:r>
          </a:p>
          <a:p>
            <a:pPr marL="179388" indent="-179388" defTabSz="912813">
              <a:lnSpc>
                <a:spcPct val="90000"/>
              </a:lnSpc>
              <a:spcBef>
                <a:spcPct val="70000"/>
              </a:spcBef>
              <a:buFont typeface="Wingdings" pitchFamily="2" charset="2"/>
              <a:buChar char="Ø"/>
              <a:defRPr/>
            </a:pPr>
            <a:r>
              <a:rPr lang="en-US" sz="2000" b="1"/>
              <a:t>Transkrip</a:t>
            </a:r>
          </a:p>
          <a:p>
            <a:pPr marL="179388" indent="-179388" defTabSz="912813">
              <a:lnSpc>
                <a:spcPct val="90000"/>
              </a:lnSpc>
              <a:spcBef>
                <a:spcPct val="20000"/>
              </a:spcBef>
              <a:buFont typeface="Wingdings" pitchFamily="2" charset="2"/>
              <a:buChar char="Ø"/>
              <a:defRPr/>
            </a:pPr>
            <a:r>
              <a:rPr lang="en-US" sz="2000" b="1"/>
              <a:t>Klasifikasi data</a:t>
            </a:r>
          </a:p>
          <a:p>
            <a:pPr marL="179388" indent="-179388" defTabSz="912813">
              <a:lnSpc>
                <a:spcPct val="90000"/>
              </a:lnSpc>
              <a:spcBef>
                <a:spcPct val="20000"/>
              </a:spcBef>
              <a:buFont typeface="Wingdings" pitchFamily="2" charset="2"/>
              <a:buNone/>
              <a:defRPr/>
            </a:pPr>
            <a:endParaRPr lang="en-US" sz="2000" b="1"/>
          </a:p>
        </p:txBody>
      </p:sp>
      <p:sp>
        <p:nvSpPr>
          <p:cNvPr id="34822" name="Text Box 6"/>
          <p:cNvSpPr txBox="1">
            <a:spLocks noChangeArrowheads="1"/>
          </p:cNvSpPr>
          <p:nvPr/>
        </p:nvSpPr>
        <p:spPr bwMode="auto">
          <a:xfrm>
            <a:off x="4787900" y="4365625"/>
            <a:ext cx="1800225" cy="2246313"/>
          </a:xfrm>
          <a:prstGeom prst="rect">
            <a:avLst/>
          </a:prstGeom>
          <a:solidFill>
            <a:schemeClr val="bg1"/>
          </a:solidFill>
          <a:ln w="19050">
            <a:solidFill>
              <a:schemeClr val="tx1"/>
            </a:solidFill>
            <a:miter lim="800000"/>
            <a:headEnd/>
            <a:tailEnd/>
          </a:ln>
          <a:effectLst>
            <a:outerShdw dist="107763" dir="18900000" algn="ctr" rotWithShape="0">
              <a:schemeClr val="bg2">
                <a:alpha val="50000"/>
              </a:schemeClr>
            </a:outerShdw>
          </a:effectLst>
        </p:spPr>
        <p:txBody>
          <a:bodyPr lIns="91426" tIns="45713" rIns="91426" bIns="45713">
            <a:spAutoFit/>
          </a:bodyPr>
          <a:lstStyle/>
          <a:p>
            <a:pPr marL="179388" indent="-179388" algn="ctr" defTabSz="912813">
              <a:defRPr/>
            </a:pPr>
            <a:r>
              <a:rPr lang="en-US" sz="1600" b="1">
                <a:effectLst>
                  <a:outerShdw blurRad="38100" dist="38100" dir="2700000" algn="tl">
                    <a:srgbClr val="336699"/>
                  </a:outerShdw>
                </a:effectLst>
              </a:rPr>
              <a:t>ANALISIS</a:t>
            </a:r>
          </a:p>
          <a:p>
            <a:pPr marL="179388" indent="-179388" algn="ctr" defTabSz="912813">
              <a:defRPr/>
            </a:pPr>
            <a:r>
              <a:rPr lang="en-US" sz="1600" b="1">
                <a:effectLst>
                  <a:outerShdw blurRad="38100" dist="38100" dir="2700000" algn="tl">
                    <a:srgbClr val="336699"/>
                  </a:outerShdw>
                </a:effectLst>
              </a:rPr>
              <a:t>DATA</a:t>
            </a:r>
          </a:p>
          <a:p>
            <a:pPr marL="179388" indent="-179388" defTabSz="912813">
              <a:lnSpc>
                <a:spcPct val="90000"/>
              </a:lnSpc>
              <a:spcBef>
                <a:spcPct val="70000"/>
              </a:spcBef>
              <a:buFont typeface="Wingdings" pitchFamily="2" charset="2"/>
              <a:buChar char="Ø"/>
              <a:defRPr/>
            </a:pPr>
            <a:r>
              <a:rPr lang="en-US" sz="2000" b="1"/>
              <a:t>Interpretasi data</a:t>
            </a:r>
          </a:p>
          <a:p>
            <a:pPr marL="179388" indent="-179388" defTabSz="912813">
              <a:lnSpc>
                <a:spcPct val="90000"/>
              </a:lnSpc>
              <a:spcBef>
                <a:spcPct val="20000"/>
              </a:spcBef>
              <a:buFont typeface="Wingdings" pitchFamily="2" charset="2"/>
              <a:buChar char="Ø"/>
              <a:defRPr/>
            </a:pPr>
            <a:r>
              <a:rPr lang="en-US" sz="2000" b="1"/>
              <a:t>Kerangka penulisan laporan</a:t>
            </a:r>
          </a:p>
        </p:txBody>
      </p:sp>
      <p:sp>
        <p:nvSpPr>
          <p:cNvPr id="34823" name="Text Box 7"/>
          <p:cNvSpPr txBox="1">
            <a:spLocks noChangeArrowheads="1"/>
          </p:cNvSpPr>
          <p:nvPr/>
        </p:nvSpPr>
        <p:spPr bwMode="auto">
          <a:xfrm>
            <a:off x="2455863" y="4464050"/>
            <a:ext cx="1755775" cy="2060575"/>
          </a:xfrm>
          <a:prstGeom prst="rect">
            <a:avLst/>
          </a:prstGeom>
          <a:solidFill>
            <a:schemeClr val="bg1"/>
          </a:solidFill>
          <a:ln w="19050">
            <a:solidFill>
              <a:schemeClr val="tx1"/>
            </a:solidFill>
            <a:miter lim="800000"/>
            <a:headEnd/>
            <a:tailEnd/>
          </a:ln>
          <a:effectLst>
            <a:outerShdw dist="107763" dir="18900000" algn="ctr" rotWithShape="0">
              <a:schemeClr val="bg2">
                <a:alpha val="50000"/>
              </a:schemeClr>
            </a:outerShdw>
          </a:effectLst>
        </p:spPr>
        <p:txBody>
          <a:bodyPr lIns="91426" tIns="45713" rIns="91426" bIns="45713">
            <a:spAutoFit/>
          </a:bodyPr>
          <a:lstStyle/>
          <a:p>
            <a:pPr marL="179388" indent="-179388" algn="ctr" defTabSz="912813">
              <a:lnSpc>
                <a:spcPct val="150000"/>
              </a:lnSpc>
              <a:defRPr/>
            </a:pPr>
            <a:endParaRPr lang="en-US" sz="1300" b="1">
              <a:effectLst>
                <a:outerShdw blurRad="38100" dist="38100" dir="2700000" algn="tl">
                  <a:srgbClr val="336699"/>
                </a:outerShdw>
              </a:effectLst>
            </a:endParaRPr>
          </a:p>
          <a:p>
            <a:pPr marL="179388" indent="-179388" algn="ctr" defTabSz="912813">
              <a:lnSpc>
                <a:spcPct val="150000"/>
              </a:lnSpc>
              <a:defRPr/>
            </a:pPr>
            <a:r>
              <a:rPr lang="en-US" b="1">
                <a:effectLst>
                  <a:outerShdw blurRad="38100" dist="38100" dir="2700000" algn="tl">
                    <a:srgbClr val="336699"/>
                  </a:outerShdw>
                </a:effectLst>
              </a:rPr>
              <a:t>PENULISAN</a:t>
            </a:r>
          </a:p>
          <a:p>
            <a:pPr marL="179388" indent="-179388" algn="ctr" defTabSz="912813">
              <a:lnSpc>
                <a:spcPct val="150000"/>
              </a:lnSpc>
              <a:defRPr/>
            </a:pPr>
            <a:r>
              <a:rPr lang="en-US" b="1">
                <a:effectLst>
                  <a:outerShdw blurRad="38100" dist="38100" dir="2700000" algn="tl">
                    <a:srgbClr val="336699"/>
                  </a:outerShdw>
                </a:effectLst>
              </a:rPr>
              <a:t>LAPORAN</a:t>
            </a:r>
          </a:p>
          <a:p>
            <a:pPr marL="179388" indent="-179388" algn="ctr" defTabSz="912813">
              <a:lnSpc>
                <a:spcPct val="150000"/>
              </a:lnSpc>
              <a:defRPr/>
            </a:pPr>
            <a:r>
              <a:rPr lang="en-US" b="1">
                <a:effectLst>
                  <a:outerShdw blurRad="38100" dist="38100" dir="2700000" algn="tl">
                    <a:srgbClr val="336699"/>
                  </a:outerShdw>
                </a:effectLst>
              </a:rPr>
              <a:t> PENELITIAN</a:t>
            </a:r>
          </a:p>
          <a:p>
            <a:pPr marL="179388" indent="-179388" algn="ctr" defTabSz="912813">
              <a:lnSpc>
                <a:spcPct val="150000"/>
              </a:lnSpc>
              <a:defRPr/>
            </a:pPr>
            <a:endParaRPr lang="en-US" b="1">
              <a:effectLst>
                <a:outerShdw blurRad="38100" dist="38100" dir="2700000" algn="tl">
                  <a:srgbClr val="336699"/>
                </a:outerShdw>
              </a:effectLst>
            </a:endParaRPr>
          </a:p>
        </p:txBody>
      </p:sp>
      <p:sp>
        <p:nvSpPr>
          <p:cNvPr id="34824" name="Text Box 8"/>
          <p:cNvSpPr txBox="1">
            <a:spLocks noChangeArrowheads="1"/>
          </p:cNvSpPr>
          <p:nvPr/>
        </p:nvSpPr>
        <p:spPr bwMode="auto">
          <a:xfrm>
            <a:off x="179388" y="4392613"/>
            <a:ext cx="1679575" cy="2060575"/>
          </a:xfrm>
          <a:prstGeom prst="rect">
            <a:avLst/>
          </a:prstGeom>
          <a:solidFill>
            <a:schemeClr val="bg1"/>
          </a:solidFill>
          <a:ln w="19050">
            <a:solidFill>
              <a:schemeClr val="tx1"/>
            </a:solidFill>
            <a:miter lim="800000"/>
            <a:headEnd/>
            <a:tailEnd/>
          </a:ln>
          <a:effectLst>
            <a:outerShdw dist="107763" dir="18900000" algn="ctr" rotWithShape="0">
              <a:schemeClr val="bg2">
                <a:alpha val="50000"/>
              </a:schemeClr>
            </a:outerShdw>
          </a:effectLst>
        </p:spPr>
        <p:txBody>
          <a:bodyPr lIns="91426" tIns="45713" rIns="91426" bIns="45713">
            <a:spAutoFit/>
          </a:bodyPr>
          <a:lstStyle/>
          <a:p>
            <a:pPr marL="179388" indent="-179388" algn="ctr" defTabSz="912813">
              <a:lnSpc>
                <a:spcPct val="150000"/>
              </a:lnSpc>
              <a:defRPr/>
            </a:pPr>
            <a:endParaRPr lang="en-US" sz="1300" b="1">
              <a:effectLst>
                <a:outerShdw blurRad="38100" dist="38100" dir="2700000" algn="tl">
                  <a:srgbClr val="336699"/>
                </a:outerShdw>
              </a:effectLst>
            </a:endParaRPr>
          </a:p>
          <a:p>
            <a:pPr marL="179388" indent="-179388" algn="ctr" defTabSz="912813">
              <a:lnSpc>
                <a:spcPct val="150000"/>
              </a:lnSpc>
              <a:defRPr/>
            </a:pPr>
            <a:r>
              <a:rPr lang="en-US" b="1">
                <a:effectLst>
                  <a:outerShdw blurRad="38100" dist="38100" dir="2700000" algn="tl">
                    <a:srgbClr val="336699"/>
                  </a:outerShdw>
                </a:effectLst>
              </a:rPr>
              <a:t>PRESENTASI</a:t>
            </a:r>
          </a:p>
          <a:p>
            <a:pPr marL="179388" indent="-179388" algn="ctr" defTabSz="912813">
              <a:lnSpc>
                <a:spcPct val="150000"/>
              </a:lnSpc>
              <a:defRPr/>
            </a:pPr>
            <a:r>
              <a:rPr lang="en-US" b="1">
                <a:effectLst>
                  <a:outerShdw blurRad="38100" dist="38100" dir="2700000" algn="tl">
                    <a:srgbClr val="336699"/>
                  </a:outerShdw>
                </a:effectLst>
              </a:rPr>
              <a:t>LAPORAN</a:t>
            </a:r>
          </a:p>
          <a:p>
            <a:pPr marL="179388" indent="-179388" algn="ctr" defTabSz="912813">
              <a:lnSpc>
                <a:spcPct val="150000"/>
              </a:lnSpc>
              <a:defRPr/>
            </a:pPr>
            <a:r>
              <a:rPr lang="en-US" b="1">
                <a:effectLst>
                  <a:outerShdw blurRad="38100" dist="38100" dir="2700000" algn="tl">
                    <a:srgbClr val="336699"/>
                  </a:outerShdw>
                </a:effectLst>
              </a:rPr>
              <a:t> PENELITIAN</a:t>
            </a:r>
          </a:p>
          <a:p>
            <a:pPr marL="179388" indent="-179388" algn="ctr" defTabSz="912813">
              <a:lnSpc>
                <a:spcPct val="150000"/>
              </a:lnSpc>
              <a:defRPr/>
            </a:pPr>
            <a:endParaRPr lang="en-US" b="1">
              <a:effectLst>
                <a:outerShdw blurRad="38100" dist="38100" dir="2700000" algn="tl">
                  <a:srgbClr val="336699"/>
                </a:outerShdw>
              </a:effectLst>
            </a:endParaRPr>
          </a:p>
        </p:txBody>
      </p:sp>
      <p:sp>
        <p:nvSpPr>
          <p:cNvPr id="13321" name="WordArt 9"/>
          <p:cNvSpPr>
            <a:spLocks noChangeArrowheads="1" noChangeShapeType="1" noTextEdit="1"/>
          </p:cNvSpPr>
          <p:nvPr/>
        </p:nvSpPr>
        <p:spPr bwMode="auto">
          <a:xfrm>
            <a:off x="250825" y="188913"/>
            <a:ext cx="5257800" cy="215900"/>
          </a:xfrm>
          <a:prstGeom prst="rect">
            <a:avLst/>
          </a:prstGeom>
        </p:spPr>
        <p:txBody>
          <a:bodyPr wrap="none" fromWordArt="1">
            <a:prstTxWarp prst="textPlain">
              <a:avLst>
                <a:gd name="adj" fmla="val 50000"/>
              </a:avLst>
            </a:prstTxWarp>
          </a:bodyPr>
          <a:lstStyle/>
          <a:p>
            <a:pPr algn="ctr"/>
            <a:r>
              <a:rPr lang="id-ID" sz="3600" b="1" kern="10">
                <a:ln w="9525">
                  <a:solidFill>
                    <a:srgbClr val="000000"/>
                  </a:solidFill>
                  <a:round/>
                  <a:headEnd/>
                  <a:tailEnd/>
                </a:ln>
                <a:gradFill rotWithShape="1">
                  <a:gsLst>
                    <a:gs pos="0">
                      <a:srgbClr val="767676"/>
                    </a:gs>
                    <a:gs pos="50000">
                      <a:srgbClr val="FFFFFF"/>
                    </a:gs>
                    <a:gs pos="100000">
                      <a:srgbClr val="767676"/>
                    </a:gs>
                  </a:gsLst>
                  <a:lin ang="5400000" scaled="1"/>
                </a:gradFill>
                <a:latin typeface="Arial Black"/>
              </a:rPr>
              <a:t>TAHAPAN PENELITIAN KUALITATIF</a:t>
            </a:r>
          </a:p>
        </p:txBody>
      </p:sp>
      <p:sp>
        <p:nvSpPr>
          <p:cNvPr id="13322" name="AutoShape 10"/>
          <p:cNvSpPr>
            <a:spLocks noChangeArrowheads="1"/>
          </p:cNvSpPr>
          <p:nvPr/>
        </p:nvSpPr>
        <p:spPr bwMode="auto">
          <a:xfrm>
            <a:off x="3059113" y="1816100"/>
            <a:ext cx="360362" cy="719138"/>
          </a:xfrm>
          <a:prstGeom prst="rightArrow">
            <a:avLst>
              <a:gd name="adj1" fmla="val 50000"/>
              <a:gd name="adj2" fmla="val 25000"/>
            </a:avLst>
          </a:prstGeom>
          <a:solidFill>
            <a:schemeClr val="folHlink"/>
          </a:solidFill>
          <a:ln w="28575">
            <a:solidFill>
              <a:schemeClr val="tx1"/>
            </a:solidFill>
            <a:miter lim="800000"/>
            <a:headEnd/>
            <a:tailEnd/>
          </a:ln>
        </p:spPr>
        <p:txBody>
          <a:bodyPr wrap="none" anchor="ctr"/>
          <a:lstStyle/>
          <a:p>
            <a:endParaRPr lang="id-ID"/>
          </a:p>
        </p:txBody>
      </p:sp>
      <p:sp>
        <p:nvSpPr>
          <p:cNvPr id="13323" name="AutoShape 11"/>
          <p:cNvSpPr>
            <a:spLocks noChangeArrowheads="1"/>
          </p:cNvSpPr>
          <p:nvPr/>
        </p:nvSpPr>
        <p:spPr bwMode="auto">
          <a:xfrm>
            <a:off x="5940425" y="1817688"/>
            <a:ext cx="360363" cy="719137"/>
          </a:xfrm>
          <a:prstGeom prst="rightArrow">
            <a:avLst>
              <a:gd name="adj1" fmla="val 50000"/>
              <a:gd name="adj2" fmla="val 25000"/>
            </a:avLst>
          </a:prstGeom>
          <a:solidFill>
            <a:schemeClr val="folHlink"/>
          </a:solidFill>
          <a:ln w="28575">
            <a:solidFill>
              <a:schemeClr val="tx1"/>
            </a:solidFill>
            <a:miter lim="800000"/>
            <a:headEnd/>
            <a:tailEnd/>
          </a:ln>
        </p:spPr>
        <p:txBody>
          <a:bodyPr wrap="none" anchor="ctr"/>
          <a:lstStyle/>
          <a:p>
            <a:endParaRPr lang="id-ID"/>
          </a:p>
        </p:txBody>
      </p:sp>
      <p:sp>
        <p:nvSpPr>
          <p:cNvPr id="13324" name="AutoShape 12"/>
          <p:cNvSpPr>
            <a:spLocks noChangeArrowheads="1"/>
          </p:cNvSpPr>
          <p:nvPr/>
        </p:nvSpPr>
        <p:spPr bwMode="auto">
          <a:xfrm rot="10800000">
            <a:off x="6732588" y="4941888"/>
            <a:ext cx="360362" cy="719137"/>
          </a:xfrm>
          <a:prstGeom prst="rightArrow">
            <a:avLst>
              <a:gd name="adj1" fmla="val 50000"/>
              <a:gd name="adj2" fmla="val 25000"/>
            </a:avLst>
          </a:prstGeom>
          <a:solidFill>
            <a:schemeClr val="folHlink"/>
          </a:solidFill>
          <a:ln w="28575">
            <a:solidFill>
              <a:schemeClr val="tx1"/>
            </a:solidFill>
            <a:miter lim="800000"/>
            <a:headEnd/>
            <a:tailEnd/>
          </a:ln>
        </p:spPr>
        <p:txBody>
          <a:bodyPr wrap="none" anchor="ctr"/>
          <a:lstStyle/>
          <a:p>
            <a:endParaRPr lang="id-ID"/>
          </a:p>
        </p:txBody>
      </p:sp>
      <p:sp>
        <p:nvSpPr>
          <p:cNvPr id="13325" name="AutoShape 13"/>
          <p:cNvSpPr>
            <a:spLocks noChangeArrowheads="1"/>
          </p:cNvSpPr>
          <p:nvPr/>
        </p:nvSpPr>
        <p:spPr bwMode="auto">
          <a:xfrm rot="10800000">
            <a:off x="4356100" y="4941888"/>
            <a:ext cx="360363" cy="719137"/>
          </a:xfrm>
          <a:prstGeom prst="rightArrow">
            <a:avLst>
              <a:gd name="adj1" fmla="val 50000"/>
              <a:gd name="adj2" fmla="val 25000"/>
            </a:avLst>
          </a:prstGeom>
          <a:solidFill>
            <a:schemeClr val="folHlink"/>
          </a:solidFill>
          <a:ln w="28575">
            <a:solidFill>
              <a:schemeClr val="tx1"/>
            </a:solidFill>
            <a:miter lim="800000"/>
            <a:headEnd/>
            <a:tailEnd/>
          </a:ln>
        </p:spPr>
        <p:txBody>
          <a:bodyPr wrap="none" anchor="ctr"/>
          <a:lstStyle/>
          <a:p>
            <a:endParaRPr lang="id-ID"/>
          </a:p>
        </p:txBody>
      </p:sp>
      <p:sp>
        <p:nvSpPr>
          <p:cNvPr id="13326" name="AutoShape 14"/>
          <p:cNvSpPr>
            <a:spLocks noChangeArrowheads="1"/>
          </p:cNvSpPr>
          <p:nvPr/>
        </p:nvSpPr>
        <p:spPr bwMode="auto">
          <a:xfrm rot="10800000">
            <a:off x="2008188" y="5014913"/>
            <a:ext cx="360362" cy="719137"/>
          </a:xfrm>
          <a:prstGeom prst="rightArrow">
            <a:avLst>
              <a:gd name="adj1" fmla="val 50000"/>
              <a:gd name="adj2" fmla="val 25000"/>
            </a:avLst>
          </a:prstGeom>
          <a:solidFill>
            <a:schemeClr val="folHlink"/>
          </a:solidFill>
          <a:ln w="28575">
            <a:solidFill>
              <a:schemeClr val="tx1"/>
            </a:solidFill>
            <a:miter lim="800000"/>
            <a:headEnd/>
            <a:tailEnd/>
          </a:ln>
        </p:spPr>
        <p:txBody>
          <a:bodyPr wrap="none" anchor="ctr"/>
          <a:lstStyle/>
          <a:p>
            <a:endParaRPr lang="id-ID"/>
          </a:p>
        </p:txBody>
      </p:sp>
      <p:sp>
        <p:nvSpPr>
          <p:cNvPr id="13327" name="AutoShape 15"/>
          <p:cNvSpPr>
            <a:spLocks noChangeArrowheads="1"/>
          </p:cNvSpPr>
          <p:nvPr/>
        </p:nvSpPr>
        <p:spPr bwMode="auto">
          <a:xfrm rot="5400000">
            <a:off x="7704931" y="3753644"/>
            <a:ext cx="504825" cy="719138"/>
          </a:xfrm>
          <a:prstGeom prst="rightArrow">
            <a:avLst>
              <a:gd name="adj1" fmla="val 50000"/>
              <a:gd name="adj2" fmla="val 25000"/>
            </a:avLst>
          </a:prstGeom>
          <a:solidFill>
            <a:schemeClr val="folHlink"/>
          </a:solidFill>
          <a:ln w="28575">
            <a:solidFill>
              <a:schemeClr val="tx1"/>
            </a:solidFill>
            <a:miter lim="800000"/>
            <a:headEnd/>
            <a:tailEnd/>
          </a:ln>
        </p:spPr>
        <p:txBody>
          <a:bodyPr wrap="none" anchor="ctr"/>
          <a:lstStyle/>
          <a:p>
            <a:endParaRPr lang="id-ID"/>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55650" y="0"/>
            <a:ext cx="7488238" cy="1268413"/>
          </a:xfrm>
        </p:spPr>
        <p:txBody>
          <a:bodyPr/>
          <a:lstStyle/>
          <a:p>
            <a:pPr eaLnBrk="1" hangingPunct="1"/>
            <a:r>
              <a:rPr lang="en-US" sz="3200" b="1" smtClean="0"/>
              <a:t>“RESEARCH QUESTION(S)” DALAM PENELITIAN KUALITATIF</a:t>
            </a:r>
          </a:p>
        </p:txBody>
      </p:sp>
      <p:sp>
        <p:nvSpPr>
          <p:cNvPr id="14339" name="Rectangle 3"/>
          <p:cNvSpPr>
            <a:spLocks noGrp="1" noChangeArrowheads="1"/>
          </p:cNvSpPr>
          <p:nvPr>
            <p:ph type="body" idx="1"/>
          </p:nvPr>
        </p:nvSpPr>
        <p:spPr>
          <a:xfrm>
            <a:off x="468313" y="1196975"/>
            <a:ext cx="8229600" cy="5661025"/>
          </a:xfrm>
        </p:spPr>
        <p:txBody>
          <a:bodyPr/>
          <a:lstStyle/>
          <a:p>
            <a:pPr marL="609600" indent="-609600" eaLnBrk="1" hangingPunct="1">
              <a:lnSpc>
                <a:spcPct val="90000"/>
              </a:lnSpc>
              <a:buFontTx/>
              <a:buNone/>
            </a:pPr>
            <a:r>
              <a:rPr lang="en-US" sz="3600" smtClean="0"/>
              <a:t>           </a:t>
            </a:r>
            <a:r>
              <a:rPr lang="en-US" sz="2800" b="1" smtClean="0"/>
              <a:t>-‘Fokus’ Penelitian</a:t>
            </a:r>
          </a:p>
          <a:p>
            <a:pPr marL="609600" indent="-609600" eaLnBrk="1" hangingPunct="1">
              <a:lnSpc>
                <a:spcPct val="90000"/>
              </a:lnSpc>
              <a:buFontTx/>
              <a:buNone/>
            </a:pPr>
            <a:r>
              <a:rPr lang="en-US" sz="2800" b="1" smtClean="0"/>
              <a:t>              - Bersifat ‘Fleksibel</a:t>
            </a:r>
            <a:r>
              <a:rPr lang="en-US" sz="3600" smtClean="0"/>
              <a:t>’</a:t>
            </a:r>
          </a:p>
          <a:p>
            <a:pPr marL="609600" indent="-609600" eaLnBrk="1" hangingPunct="1">
              <a:lnSpc>
                <a:spcPct val="90000"/>
              </a:lnSpc>
              <a:buFontTx/>
              <a:buNone/>
            </a:pPr>
            <a:r>
              <a:rPr lang="en-US" sz="2400" b="1" smtClean="0"/>
              <a:t>Tujuan :</a:t>
            </a:r>
          </a:p>
          <a:p>
            <a:pPr marL="609600" indent="-609600" eaLnBrk="1" hangingPunct="1">
              <a:lnSpc>
                <a:spcPct val="90000"/>
              </a:lnSpc>
              <a:buFontTx/>
              <a:buNone/>
            </a:pPr>
            <a:r>
              <a:rPr lang="en-US" sz="2400" b="1" smtClean="0"/>
              <a:t>- Membatasi ruang lingkup-aspek yang akan diteliti     Yang relevan dan yang tidak relevan</a:t>
            </a:r>
          </a:p>
          <a:p>
            <a:pPr marL="609600" indent="-609600" eaLnBrk="1" hangingPunct="1">
              <a:lnSpc>
                <a:spcPct val="90000"/>
              </a:lnSpc>
              <a:buFontTx/>
              <a:buNone/>
            </a:pPr>
            <a:r>
              <a:rPr lang="en-US" sz="2400" b="1" smtClean="0"/>
              <a:t>- Memberi arah pada penelitian yang dilakukan </a:t>
            </a:r>
          </a:p>
          <a:p>
            <a:pPr marL="609600" indent="-609600" eaLnBrk="1" hangingPunct="1">
              <a:lnSpc>
                <a:spcPct val="90000"/>
              </a:lnSpc>
              <a:buFontTx/>
              <a:buNone/>
            </a:pPr>
            <a:r>
              <a:rPr lang="en-US" sz="2400" b="1" smtClean="0"/>
              <a:t>       Tujuan penelitian : menjawab permasalahan penelitian</a:t>
            </a:r>
          </a:p>
          <a:p>
            <a:pPr marL="609600" indent="-609600" eaLnBrk="1" hangingPunct="1">
              <a:lnSpc>
                <a:spcPct val="90000"/>
              </a:lnSpc>
              <a:buFontTx/>
              <a:buAutoNum type="arabicPeriod"/>
            </a:pPr>
            <a:endParaRPr lang="en-US" sz="2400" b="1" smtClean="0"/>
          </a:p>
          <a:p>
            <a:pPr marL="609600" indent="-609600" eaLnBrk="1" hangingPunct="1">
              <a:lnSpc>
                <a:spcPct val="90000"/>
              </a:lnSpc>
              <a:buFontTx/>
              <a:buAutoNum type="arabicPeriod"/>
            </a:pPr>
            <a:r>
              <a:rPr lang="en-US" sz="2400" b="1" smtClean="0"/>
              <a:t>BERSIFAT TENTATIF</a:t>
            </a:r>
          </a:p>
          <a:p>
            <a:pPr marL="609600" indent="-609600" eaLnBrk="1" hangingPunct="1">
              <a:lnSpc>
                <a:spcPct val="90000"/>
              </a:lnSpc>
              <a:buFontTx/>
              <a:buAutoNum type="arabicPeriod"/>
            </a:pPr>
            <a:r>
              <a:rPr lang="en-US" sz="2400" b="1" smtClean="0"/>
              <a:t>TIDAK ADA VARIABEL</a:t>
            </a:r>
          </a:p>
          <a:p>
            <a:pPr marL="609600" indent="-609600" eaLnBrk="1" hangingPunct="1">
              <a:lnSpc>
                <a:spcPct val="90000"/>
              </a:lnSpc>
              <a:buFontTx/>
              <a:buAutoNum type="arabicPeriod"/>
            </a:pPr>
            <a:r>
              <a:rPr lang="en-US" sz="2400" b="1" smtClean="0"/>
              <a:t>DIKEMBANGKAN DAN DIPASTIKAN DI LAPANGAN (SELAMA PROSES PENELITIAN)</a:t>
            </a:r>
          </a:p>
          <a:p>
            <a:pPr marL="609600" indent="-609600" eaLnBrk="1" hangingPunct="1">
              <a:lnSpc>
                <a:spcPct val="90000"/>
              </a:lnSpc>
              <a:buFontTx/>
              <a:buNone/>
            </a:pPr>
            <a:endParaRPr lang="en-US" sz="2800" b="1" smtClean="0"/>
          </a:p>
        </p:txBody>
      </p:sp>
      <p:sp>
        <p:nvSpPr>
          <p:cNvPr id="14340" name="Line 4"/>
          <p:cNvSpPr>
            <a:spLocks noChangeShapeType="1"/>
          </p:cNvSpPr>
          <p:nvPr/>
        </p:nvSpPr>
        <p:spPr bwMode="auto">
          <a:xfrm>
            <a:off x="684213" y="4076700"/>
            <a:ext cx="431800" cy="0"/>
          </a:xfrm>
          <a:prstGeom prst="line">
            <a:avLst/>
          </a:prstGeom>
          <a:noFill/>
          <a:ln w="57150">
            <a:solidFill>
              <a:schemeClr val="tx1"/>
            </a:solidFill>
            <a:round/>
            <a:headEnd/>
            <a:tailEnd type="triangle" w="med" len="med"/>
          </a:ln>
        </p:spPr>
        <p:txBody>
          <a:bodyPr/>
          <a:lstStyle/>
          <a:p>
            <a:endParaRPr lang="id-ID"/>
          </a:p>
        </p:txBody>
      </p:sp>
      <p:sp>
        <p:nvSpPr>
          <p:cNvPr id="14341" name="AutoShape 5"/>
          <p:cNvSpPr>
            <a:spLocks noChangeArrowheads="1"/>
          </p:cNvSpPr>
          <p:nvPr/>
        </p:nvSpPr>
        <p:spPr bwMode="auto">
          <a:xfrm rot="5400000">
            <a:off x="3598863" y="4186237"/>
            <a:ext cx="431800" cy="1222375"/>
          </a:xfrm>
          <a:prstGeom prst="rightArrow">
            <a:avLst>
              <a:gd name="adj1" fmla="val 50000"/>
              <a:gd name="adj2" fmla="val 25000"/>
            </a:avLst>
          </a:prstGeom>
          <a:solidFill>
            <a:schemeClr val="folHlink"/>
          </a:solidFill>
          <a:ln w="38100">
            <a:solidFill>
              <a:schemeClr val="tx1"/>
            </a:solidFill>
            <a:miter lim="800000"/>
            <a:headEnd/>
            <a:tailEnd/>
          </a:ln>
        </p:spPr>
        <p:txBody>
          <a:bodyPr rot="10800000" vert="eaVert" wrap="none" lIns="91426" tIns="45713" rIns="91426" bIns="45713" anchor="ctr"/>
          <a:lstStyle/>
          <a:p>
            <a:pPr algn="ctr" defTabSz="912813"/>
            <a:endParaRPr lang="id-ID"/>
          </a:p>
        </p:txBody>
      </p:sp>
      <p:sp>
        <p:nvSpPr>
          <p:cNvPr id="14342" name="Line 6"/>
          <p:cNvSpPr>
            <a:spLocks noChangeShapeType="1"/>
          </p:cNvSpPr>
          <p:nvPr/>
        </p:nvSpPr>
        <p:spPr bwMode="auto">
          <a:xfrm>
            <a:off x="684213" y="3284538"/>
            <a:ext cx="431800" cy="0"/>
          </a:xfrm>
          <a:prstGeom prst="line">
            <a:avLst/>
          </a:prstGeom>
          <a:noFill/>
          <a:ln w="57150">
            <a:solidFill>
              <a:schemeClr val="tx1"/>
            </a:solidFill>
            <a:round/>
            <a:headEnd/>
            <a:tailEnd type="triangle" w="med" len="med"/>
          </a:ln>
        </p:spPr>
        <p:txBody>
          <a:bodyPr/>
          <a:lstStyle/>
          <a:p>
            <a:endParaRPr lang="id-ID"/>
          </a:p>
        </p:txBody>
      </p:sp>
      <p:sp>
        <p:nvSpPr>
          <p:cNvPr id="14343" name="AutoShape 7"/>
          <p:cNvSpPr>
            <a:spLocks noChangeArrowheads="1"/>
          </p:cNvSpPr>
          <p:nvPr/>
        </p:nvSpPr>
        <p:spPr bwMode="auto">
          <a:xfrm>
            <a:off x="1187450" y="1557338"/>
            <a:ext cx="647700" cy="719137"/>
          </a:xfrm>
          <a:prstGeom prst="rightArrow">
            <a:avLst>
              <a:gd name="adj1" fmla="val 50000"/>
              <a:gd name="adj2" fmla="val 25000"/>
            </a:avLst>
          </a:prstGeom>
          <a:solidFill>
            <a:schemeClr val="folHlink"/>
          </a:solidFill>
          <a:ln w="38100">
            <a:solidFill>
              <a:schemeClr val="tx1"/>
            </a:solidFill>
            <a:miter lim="800000"/>
            <a:headEnd/>
            <a:tailEnd/>
          </a:ln>
        </p:spPr>
        <p:txBody>
          <a:bodyPr wrap="none" lIns="91426" tIns="45713" rIns="91426" bIns="45713" anchor="ctr"/>
          <a:lstStyle/>
          <a:p>
            <a:pPr algn="ctr" defTabSz="912813"/>
            <a:endParaRPr lang="id-ID"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4000" smtClean="0"/>
              <a:t>Contoh-contoh Fokus Penelitian:</a:t>
            </a:r>
          </a:p>
        </p:txBody>
      </p:sp>
      <p:sp>
        <p:nvSpPr>
          <p:cNvPr id="15363" name="Rectangle 3"/>
          <p:cNvSpPr>
            <a:spLocks noGrp="1" noChangeArrowheads="1"/>
          </p:cNvSpPr>
          <p:nvPr>
            <p:ph type="body" idx="1"/>
          </p:nvPr>
        </p:nvSpPr>
        <p:spPr/>
        <p:txBody>
          <a:bodyPr/>
          <a:lstStyle/>
          <a:p>
            <a:pPr eaLnBrk="1" hangingPunct="1">
              <a:buFont typeface="Wingdings" pitchFamily="2" charset="2"/>
              <a:buChar char="v"/>
            </a:pPr>
            <a:r>
              <a:rPr lang="en-US" smtClean="0"/>
              <a:t>……</a:t>
            </a:r>
          </a:p>
          <a:p>
            <a:pPr eaLnBrk="1" hangingPunct="1">
              <a:buFont typeface="Wingdings" pitchFamily="2" charset="2"/>
              <a:buChar char="v"/>
            </a:pPr>
            <a:r>
              <a:rPr lang="en-US" smtClean="0"/>
              <a:t>……</a:t>
            </a:r>
          </a:p>
          <a:p>
            <a:pPr eaLnBrk="1" hangingPunct="1">
              <a:buFont typeface="Wingdings" pitchFamily="2" charset="2"/>
              <a:buChar char="v"/>
            </a:pPr>
            <a:r>
              <a:rPr lang="en-US"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1189038"/>
          </a:xfrm>
        </p:spPr>
        <p:txBody>
          <a:bodyPr>
            <a:normAutofit fontScale="90000"/>
          </a:bodyPr>
          <a:lstStyle/>
          <a:p>
            <a:pPr eaLnBrk="1" hangingPunct="1"/>
            <a:r>
              <a:rPr lang="en-US" sz="2800" b="1" smtClean="0"/>
              <a:t>SUMBER FOKUS PENELITIAN </a:t>
            </a:r>
            <a:br>
              <a:rPr lang="en-US" sz="2800" b="1" smtClean="0"/>
            </a:br>
            <a:r>
              <a:rPr lang="en-US" sz="2800" b="1" smtClean="0"/>
              <a:t>- </a:t>
            </a:r>
            <a:r>
              <a:rPr lang="en-US" sz="2400" b="1" smtClean="0"/>
              <a:t>PENELITIAN TERDAHULU      </a:t>
            </a:r>
            <a:br>
              <a:rPr lang="en-US" sz="2400" b="1" smtClean="0"/>
            </a:br>
            <a:r>
              <a:rPr lang="en-US" sz="2400" b="1" smtClean="0"/>
              <a:t>- PENGETAHUAN &amp; PENGALAMAN PENELITI</a:t>
            </a:r>
          </a:p>
        </p:txBody>
      </p:sp>
      <p:sp>
        <p:nvSpPr>
          <p:cNvPr id="16387" name="Rectangle 3"/>
          <p:cNvSpPr>
            <a:spLocks noGrp="1" noChangeArrowheads="1"/>
          </p:cNvSpPr>
          <p:nvPr>
            <p:ph type="body" idx="1"/>
          </p:nvPr>
        </p:nvSpPr>
        <p:spPr>
          <a:xfrm>
            <a:off x="381000" y="1905000"/>
            <a:ext cx="8229600" cy="4548188"/>
          </a:xfrm>
        </p:spPr>
        <p:txBody>
          <a:bodyPr/>
          <a:lstStyle/>
          <a:p>
            <a:pPr algn="ctr" eaLnBrk="1" hangingPunct="1">
              <a:lnSpc>
                <a:spcPct val="80000"/>
              </a:lnSpc>
              <a:buFontTx/>
              <a:buNone/>
            </a:pPr>
            <a:r>
              <a:rPr lang="en-US" sz="2400" b="1" smtClean="0"/>
              <a:t>PENELITIAN KUALITATIF TIDAK DIMULAI DARI SUATU KEADAAN YANG TANPA ARAH</a:t>
            </a:r>
          </a:p>
          <a:p>
            <a:pPr algn="ctr" eaLnBrk="1" hangingPunct="1">
              <a:lnSpc>
                <a:spcPct val="80000"/>
              </a:lnSpc>
              <a:buFontTx/>
              <a:buNone/>
            </a:pPr>
            <a:endParaRPr lang="en-US" sz="2400" b="1" smtClean="0"/>
          </a:p>
          <a:p>
            <a:pPr algn="ctr" eaLnBrk="1" hangingPunct="1">
              <a:lnSpc>
                <a:spcPct val="80000"/>
              </a:lnSpc>
              <a:buFontTx/>
              <a:buNone/>
            </a:pPr>
            <a:r>
              <a:rPr lang="en-US" sz="2400" b="1" smtClean="0"/>
              <a:t>ADA KERANGKA PEMIKIRAN</a:t>
            </a:r>
          </a:p>
          <a:p>
            <a:pPr algn="ctr" eaLnBrk="1" hangingPunct="1">
              <a:lnSpc>
                <a:spcPct val="80000"/>
              </a:lnSpc>
              <a:buFontTx/>
              <a:buNone/>
            </a:pPr>
            <a:r>
              <a:rPr lang="en-US" sz="2400" b="1" smtClean="0"/>
              <a:t>(ASSUMSI DASAR PENELITIAN)</a:t>
            </a:r>
          </a:p>
          <a:p>
            <a:pPr algn="ctr" eaLnBrk="1" hangingPunct="1">
              <a:lnSpc>
                <a:spcPct val="80000"/>
              </a:lnSpc>
              <a:buFontTx/>
              <a:buNone/>
            </a:pPr>
            <a:endParaRPr lang="en-US" sz="2400" b="1" smtClean="0"/>
          </a:p>
          <a:p>
            <a:pPr eaLnBrk="1" hangingPunct="1">
              <a:lnSpc>
                <a:spcPct val="80000"/>
              </a:lnSpc>
              <a:buFontTx/>
              <a:buNone/>
            </a:pPr>
            <a:endParaRPr lang="en-US" sz="2000" b="1" smtClean="0"/>
          </a:p>
          <a:p>
            <a:pPr eaLnBrk="1" hangingPunct="1">
              <a:lnSpc>
                <a:spcPct val="80000"/>
              </a:lnSpc>
              <a:buFontTx/>
              <a:buNone/>
            </a:pPr>
            <a:endParaRPr lang="en-US" sz="2000" b="1" smtClean="0"/>
          </a:p>
          <a:p>
            <a:pPr eaLnBrk="1" hangingPunct="1">
              <a:lnSpc>
                <a:spcPct val="80000"/>
              </a:lnSpc>
              <a:buFontTx/>
              <a:buNone/>
            </a:pPr>
            <a:endParaRPr lang="en-US" sz="2000" b="1" smtClean="0"/>
          </a:p>
          <a:p>
            <a:pPr eaLnBrk="1" hangingPunct="1">
              <a:lnSpc>
                <a:spcPct val="80000"/>
              </a:lnSpc>
              <a:buFontTx/>
              <a:buNone/>
            </a:pPr>
            <a:endParaRPr lang="en-US" sz="2000" b="1" smtClean="0"/>
          </a:p>
          <a:p>
            <a:pPr eaLnBrk="1" hangingPunct="1">
              <a:lnSpc>
                <a:spcPct val="80000"/>
              </a:lnSpc>
              <a:buFontTx/>
              <a:buNone/>
            </a:pPr>
            <a:r>
              <a:rPr lang="en-US" sz="2000" b="1" smtClean="0"/>
              <a:t>HARUS ADA :</a:t>
            </a:r>
          </a:p>
          <a:p>
            <a:pPr eaLnBrk="1" hangingPunct="1">
              <a:lnSpc>
                <a:spcPct val="80000"/>
              </a:lnSpc>
              <a:buFontTx/>
              <a:buChar char="-"/>
            </a:pPr>
            <a:r>
              <a:rPr lang="en-US" sz="2000" b="1" smtClean="0"/>
              <a:t>DEFINISI OPERASIONAL KONSEP YANG DIGUNAKAN</a:t>
            </a:r>
          </a:p>
          <a:p>
            <a:pPr eaLnBrk="1" hangingPunct="1">
              <a:lnSpc>
                <a:spcPct val="80000"/>
              </a:lnSpc>
              <a:buFontTx/>
              <a:buChar char="-"/>
            </a:pPr>
            <a:r>
              <a:rPr lang="en-US" sz="2000" b="1" smtClean="0"/>
              <a:t>KERANGKA TEORI</a:t>
            </a:r>
          </a:p>
          <a:p>
            <a:pPr eaLnBrk="1" hangingPunct="1">
              <a:lnSpc>
                <a:spcPct val="80000"/>
              </a:lnSpc>
              <a:buFontTx/>
              <a:buNone/>
            </a:pPr>
            <a:endParaRPr lang="en-US" sz="2000" b="1" smtClean="0"/>
          </a:p>
          <a:p>
            <a:pPr eaLnBrk="1" hangingPunct="1">
              <a:lnSpc>
                <a:spcPct val="80000"/>
              </a:lnSpc>
              <a:buFontTx/>
              <a:buNone/>
            </a:pPr>
            <a:endParaRPr lang="en-US" sz="2000" b="1" smtClean="0"/>
          </a:p>
          <a:p>
            <a:pPr eaLnBrk="1" hangingPunct="1">
              <a:lnSpc>
                <a:spcPct val="80000"/>
              </a:lnSpc>
              <a:buFontTx/>
              <a:buNone/>
            </a:pPr>
            <a:endParaRPr lang="en-US" sz="2000" b="1" smtClean="0"/>
          </a:p>
        </p:txBody>
      </p:sp>
      <p:sp>
        <p:nvSpPr>
          <p:cNvPr id="16388" name="Line 5"/>
          <p:cNvSpPr>
            <a:spLocks noChangeShapeType="1"/>
          </p:cNvSpPr>
          <p:nvPr/>
        </p:nvSpPr>
        <p:spPr bwMode="auto">
          <a:xfrm>
            <a:off x="4500563" y="1484313"/>
            <a:ext cx="0" cy="431800"/>
          </a:xfrm>
          <a:prstGeom prst="line">
            <a:avLst/>
          </a:prstGeom>
          <a:noFill/>
          <a:ln w="76200">
            <a:solidFill>
              <a:schemeClr val="tx1"/>
            </a:solidFill>
            <a:round/>
            <a:headEnd/>
            <a:tailEnd type="triangle" w="med" len="med"/>
          </a:ln>
        </p:spPr>
        <p:txBody>
          <a:bodyPr/>
          <a:lstStyle/>
          <a:p>
            <a:endParaRPr lang="id-ID"/>
          </a:p>
        </p:txBody>
      </p:sp>
      <p:sp>
        <p:nvSpPr>
          <p:cNvPr id="16389" name="Line 6"/>
          <p:cNvSpPr>
            <a:spLocks noChangeShapeType="1"/>
          </p:cNvSpPr>
          <p:nvPr/>
        </p:nvSpPr>
        <p:spPr bwMode="auto">
          <a:xfrm>
            <a:off x="4500563" y="2563813"/>
            <a:ext cx="0" cy="360362"/>
          </a:xfrm>
          <a:prstGeom prst="line">
            <a:avLst/>
          </a:prstGeom>
          <a:noFill/>
          <a:ln w="76200">
            <a:solidFill>
              <a:schemeClr val="tx1"/>
            </a:solidFill>
            <a:round/>
            <a:headEnd/>
            <a:tailEnd type="triangle" w="med" len="med"/>
          </a:ln>
        </p:spPr>
        <p:txBody>
          <a:bodyPr/>
          <a:lstStyle/>
          <a:p>
            <a:endParaRPr lang="id-ID"/>
          </a:p>
        </p:txBody>
      </p:sp>
      <p:sp>
        <p:nvSpPr>
          <p:cNvPr id="16390" name="Line 7"/>
          <p:cNvSpPr>
            <a:spLocks noChangeShapeType="1"/>
          </p:cNvSpPr>
          <p:nvPr/>
        </p:nvSpPr>
        <p:spPr bwMode="auto">
          <a:xfrm>
            <a:off x="4495800" y="3832225"/>
            <a:ext cx="0" cy="533400"/>
          </a:xfrm>
          <a:prstGeom prst="line">
            <a:avLst/>
          </a:prstGeom>
          <a:noFill/>
          <a:ln w="76200">
            <a:solidFill>
              <a:schemeClr val="tx1"/>
            </a:solidFill>
            <a:round/>
            <a:headEnd/>
            <a:tailEnd type="triangle" w="med" len="med"/>
          </a:ln>
        </p:spPr>
        <p:txBody>
          <a:bodyPr/>
          <a:lstStyle/>
          <a:p>
            <a:endParaRPr lang="id-ID"/>
          </a:p>
        </p:txBody>
      </p:sp>
      <p:sp>
        <p:nvSpPr>
          <p:cNvPr id="16391" name="Line 9"/>
          <p:cNvSpPr>
            <a:spLocks noChangeShapeType="1"/>
          </p:cNvSpPr>
          <p:nvPr/>
        </p:nvSpPr>
        <p:spPr bwMode="auto">
          <a:xfrm>
            <a:off x="395288" y="4797425"/>
            <a:ext cx="7561262" cy="0"/>
          </a:xfrm>
          <a:prstGeom prst="line">
            <a:avLst/>
          </a:prstGeom>
          <a:noFill/>
          <a:ln w="57150">
            <a:solidFill>
              <a:schemeClr val="tx1"/>
            </a:solidFill>
            <a:round/>
            <a:headEnd/>
            <a:tailEnd/>
          </a:ln>
        </p:spPr>
        <p:txBody>
          <a:bodyPr/>
          <a:lstStyle/>
          <a:p>
            <a:endParaRPr lang="id-ID"/>
          </a:p>
        </p:txBody>
      </p:sp>
      <p:sp>
        <p:nvSpPr>
          <p:cNvPr id="16392" name="Line 11"/>
          <p:cNvSpPr>
            <a:spLocks noChangeShapeType="1"/>
          </p:cNvSpPr>
          <p:nvPr/>
        </p:nvSpPr>
        <p:spPr bwMode="auto">
          <a:xfrm flipV="1">
            <a:off x="395288" y="6237288"/>
            <a:ext cx="7562850" cy="0"/>
          </a:xfrm>
          <a:prstGeom prst="line">
            <a:avLst/>
          </a:prstGeom>
          <a:noFill/>
          <a:ln w="57150">
            <a:solidFill>
              <a:schemeClr val="tx1"/>
            </a:solidFill>
            <a:round/>
            <a:headEnd/>
            <a:tailEnd/>
          </a:ln>
        </p:spPr>
        <p:txBody>
          <a:bodyPr/>
          <a:lstStyle/>
          <a:p>
            <a:endParaRPr lang="id-ID"/>
          </a:p>
        </p:txBody>
      </p:sp>
      <p:sp>
        <p:nvSpPr>
          <p:cNvPr id="16393" name="Line 12"/>
          <p:cNvSpPr>
            <a:spLocks noChangeShapeType="1"/>
          </p:cNvSpPr>
          <p:nvPr/>
        </p:nvSpPr>
        <p:spPr bwMode="auto">
          <a:xfrm>
            <a:off x="395288" y="4795838"/>
            <a:ext cx="0" cy="1441450"/>
          </a:xfrm>
          <a:prstGeom prst="line">
            <a:avLst/>
          </a:prstGeom>
          <a:noFill/>
          <a:ln w="57150">
            <a:solidFill>
              <a:schemeClr val="tx1"/>
            </a:solidFill>
            <a:round/>
            <a:headEnd/>
            <a:tailEnd/>
          </a:ln>
        </p:spPr>
        <p:txBody>
          <a:bodyPr/>
          <a:lstStyle/>
          <a:p>
            <a:endParaRPr lang="id-ID"/>
          </a:p>
        </p:txBody>
      </p:sp>
      <p:sp>
        <p:nvSpPr>
          <p:cNvPr id="16394" name="Line 13"/>
          <p:cNvSpPr>
            <a:spLocks noChangeShapeType="1"/>
          </p:cNvSpPr>
          <p:nvPr/>
        </p:nvSpPr>
        <p:spPr bwMode="auto">
          <a:xfrm>
            <a:off x="7956550" y="4795838"/>
            <a:ext cx="0" cy="1441450"/>
          </a:xfrm>
          <a:prstGeom prst="line">
            <a:avLst/>
          </a:prstGeom>
          <a:noFill/>
          <a:ln w="57150">
            <a:solidFill>
              <a:schemeClr val="tx1"/>
            </a:solidFill>
            <a:round/>
            <a:headEnd/>
            <a:tailEnd/>
          </a:ln>
        </p:spPr>
        <p:txBody>
          <a:bodyPr/>
          <a:lstStyle/>
          <a:p>
            <a:endParaRPr lang="id-ID"/>
          </a:p>
        </p:txBody>
      </p:sp>
      <p:sp>
        <p:nvSpPr>
          <p:cNvPr id="16395" name="AutoShape 14"/>
          <p:cNvSpPr>
            <a:spLocks noChangeArrowheads="1"/>
          </p:cNvSpPr>
          <p:nvPr/>
        </p:nvSpPr>
        <p:spPr bwMode="auto">
          <a:xfrm>
            <a:off x="684213" y="692150"/>
            <a:ext cx="647700" cy="433388"/>
          </a:xfrm>
          <a:prstGeom prst="rightArrow">
            <a:avLst>
              <a:gd name="adj1" fmla="val 50000"/>
              <a:gd name="adj2" fmla="val 37363"/>
            </a:avLst>
          </a:prstGeom>
          <a:solidFill>
            <a:schemeClr val="tx1"/>
          </a:solidFill>
          <a:ln w="38100">
            <a:solidFill>
              <a:schemeClr val="tx1"/>
            </a:solidFill>
            <a:miter lim="800000"/>
            <a:headEnd/>
            <a:tailEnd/>
          </a:ln>
        </p:spPr>
        <p:txBody>
          <a:bodyPr wrap="none" lIns="91426" tIns="45713" rIns="91426" bIns="45713" anchor="ctr"/>
          <a:lstStyle/>
          <a:p>
            <a:pPr algn="ctr" defTabSz="912813"/>
            <a:endParaRPr lang="id-ID"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765175"/>
            <a:ext cx="7918450" cy="647601"/>
          </a:xfrm>
        </p:spPr>
        <p:txBody>
          <a:bodyPr>
            <a:normAutofit fontScale="90000"/>
          </a:bodyPr>
          <a:lstStyle/>
          <a:p>
            <a:pPr eaLnBrk="1" hangingPunct="1"/>
            <a:r>
              <a:rPr lang="en-US" sz="3600" b="1" dirty="0" smtClean="0">
                <a:latin typeface="Times New Roman" pitchFamily="18" charset="0"/>
              </a:rPr>
              <a:t>FUNGSI TEORI DALAM PENELITIAN KUALITATIF</a:t>
            </a:r>
          </a:p>
        </p:txBody>
      </p:sp>
      <p:sp>
        <p:nvSpPr>
          <p:cNvPr id="17411" name="Rectangle 3"/>
          <p:cNvSpPr>
            <a:spLocks noGrp="1" noChangeArrowheads="1"/>
          </p:cNvSpPr>
          <p:nvPr>
            <p:ph type="subTitle" idx="1"/>
          </p:nvPr>
        </p:nvSpPr>
        <p:spPr>
          <a:xfrm>
            <a:off x="611188" y="1844824"/>
            <a:ext cx="7417196" cy="4608364"/>
          </a:xfrm>
        </p:spPr>
        <p:txBody>
          <a:bodyPr>
            <a:normAutofit/>
          </a:bodyPr>
          <a:lstStyle/>
          <a:p>
            <a:pPr marL="990600" lvl="1" indent="-533400" algn="l" eaLnBrk="1" hangingPunct="1">
              <a:buFontTx/>
              <a:buAutoNum type="arabicPeriod"/>
            </a:pPr>
            <a:r>
              <a:rPr lang="en-US" dirty="0" smtClean="0">
                <a:solidFill>
                  <a:schemeClr val="tx1"/>
                </a:solidFill>
                <a:latin typeface="Times New Roman" pitchFamily="18" charset="0"/>
              </a:rPr>
              <a:t>MENJELASKAN MENGAPA &amp; BAGAIMANA TERJADINYA SUATU GEJALA SOSIAL</a:t>
            </a:r>
          </a:p>
          <a:p>
            <a:pPr marL="990600" lvl="1" indent="-533400" algn="l" eaLnBrk="1" hangingPunct="1">
              <a:buFontTx/>
              <a:buAutoNum type="arabicPeriod"/>
            </a:pPr>
            <a:r>
              <a:rPr lang="en-US" dirty="0" smtClean="0">
                <a:solidFill>
                  <a:schemeClr val="tx1"/>
                </a:solidFill>
                <a:latin typeface="Times New Roman" pitchFamily="18" charset="0"/>
              </a:rPr>
              <a:t>MENYEMPURNAKAN/MEREVISI TEORI YANG SUDAH ADA</a:t>
            </a:r>
          </a:p>
          <a:p>
            <a:pPr marL="990600" lvl="1" indent="-533400" algn="l" eaLnBrk="1" hangingPunct="1">
              <a:buFontTx/>
              <a:buAutoNum type="arabicPeriod"/>
            </a:pPr>
            <a:r>
              <a:rPr lang="en-US" dirty="0" smtClean="0">
                <a:solidFill>
                  <a:schemeClr val="tx1"/>
                </a:solidFill>
                <a:latin typeface="Times New Roman" pitchFamily="18" charset="0"/>
              </a:rPr>
              <a:t>MEMBERIKAN ‘KERANGKA DASAR’ DALAM ANALISIS DATA</a:t>
            </a:r>
          </a:p>
          <a:p>
            <a:pPr marL="609600" indent="-609600" eaLnBrk="1" hangingPunct="1">
              <a:buClr>
                <a:schemeClr val="tx1"/>
              </a:buClr>
            </a:pPr>
            <a:endParaRPr lang="en-US" b="1" dirty="0" smtClean="0">
              <a:latin typeface="Times New Roman" pitchFamily="18" charset="0"/>
            </a:endParaRPr>
          </a:p>
          <a:p>
            <a:pPr marL="609600" indent="-609600" eaLnBrk="1" hangingPunct="1">
              <a:buClr>
                <a:schemeClr val="tx1"/>
              </a:buClr>
            </a:pPr>
            <a:r>
              <a:rPr lang="en-US" sz="2100" b="1" i="1" dirty="0" smtClean="0">
                <a:latin typeface="Times New Roman" pitchFamily="18" charset="0"/>
              </a:rPr>
              <a:t>CONTOH</a:t>
            </a:r>
            <a:r>
              <a:rPr lang="en-US" sz="2100" b="1" dirty="0" smtClean="0">
                <a:latin typeface="Times New Roman" pitchFamily="18"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391</Words>
  <Application>Microsoft Office PowerPoint</Application>
  <PresentationFormat>On-screen Show (4:3)</PresentationFormat>
  <Paragraphs>135</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PERTEMUAN 7</vt:lpstr>
      <vt:lpstr>Mahasiswa mampu:</vt:lpstr>
      <vt:lpstr>PENELITIAN KUALITATIF</vt:lpstr>
      <vt:lpstr>Slide 4</vt:lpstr>
      <vt:lpstr>Slide 5</vt:lpstr>
      <vt:lpstr>“RESEARCH QUESTION(S)” DALAM PENELITIAN KUALITATIF</vt:lpstr>
      <vt:lpstr>Contoh-contoh Fokus Penelitian:</vt:lpstr>
      <vt:lpstr>SUMBER FOKUS PENELITIAN  - PENELITIAN TERDAHULU       - PENGETAHUAN &amp; PENGALAMAN PENELITI</vt:lpstr>
      <vt:lpstr>FUNGSI TEORI DALAM PENELITIAN KUALITATIF</vt:lpstr>
      <vt:lpstr>SASARAN PENELITIAN</vt:lpstr>
      <vt:lpstr>Langkah umum yang biasa ditempuh dalam menyusun instrumen penelitian </vt:lpstr>
      <vt:lpstr>  Abilitas dimaksudkan adalah kemampuan yang diharapkan dari subjek yang diteliti.   Berdasarkan kisi-kisi tersebut peneliti menyusun item atau pertanyaan sesuai dengan jenis instrument dan jumlah yang telah ditetapkan dalam kisi-kisi. Jumlah pertanyaan bisa dibuat lebih dari yang telah ditetapkan sebagai item cadangan. Setiap item yang dabuat peneliti harus sudah punya gambaran jawaban yang diharapkan. Arinya, perkiraan jawaban yang betul/diinginkan harus dibuat peneliti.  Instrumen yang sudah dibuat sebaiknya diuji coba digunakan  unutk revisi instrument, misalnya membuang instrument yang tidak perlu, menggantinya dengan item yang baru, atau perbaikan isi dan redaksi /bahasanya, Bagaimana uji coba validitas dan reliabilitas akan dibahas lebih lanjut. </vt:lpstr>
      <vt:lpstr>POPULASI DAN SAMPEL:</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7</dc:title>
  <dc:creator>supriatna</dc:creator>
  <cp:lastModifiedBy>supriatna</cp:lastModifiedBy>
  <cp:revision>3</cp:revision>
  <dcterms:created xsi:type="dcterms:W3CDTF">2016-05-04T13:19:01Z</dcterms:created>
  <dcterms:modified xsi:type="dcterms:W3CDTF">2016-05-06T09:45:13Z</dcterms:modified>
</cp:coreProperties>
</file>