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BDD24-0F14-4F8A-8BF6-6BA36ED79D51}"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AA51E1-1D6E-4E99-9AE7-90A94F00D50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BDD24-0F14-4F8A-8BF6-6BA36ED79D51}" type="datetimeFigureOut">
              <a:rPr lang="id-ID" smtClean="0"/>
              <a:pPr/>
              <a:t>06/05/2016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A51E1-1D6E-4E99-9AE7-90A94F00D50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656183"/>
          </a:xfrm>
        </p:spPr>
        <p:txBody>
          <a:bodyPr/>
          <a:lstStyle/>
          <a:p>
            <a:r>
              <a:rPr lang="id-ID" dirty="0" smtClean="0"/>
              <a:t>PERTEMUAN 9</a:t>
            </a:r>
            <a:endParaRPr lang="id-ID" dirty="0"/>
          </a:p>
        </p:txBody>
      </p:sp>
      <p:sp>
        <p:nvSpPr>
          <p:cNvPr id="3" name="Subtitle 2"/>
          <p:cNvSpPr>
            <a:spLocks noGrp="1"/>
          </p:cNvSpPr>
          <p:nvPr>
            <p:ph type="subTitle" idx="1"/>
          </p:nvPr>
        </p:nvSpPr>
        <p:spPr>
          <a:xfrm>
            <a:off x="1371600" y="2492896"/>
            <a:ext cx="6400800" cy="3145904"/>
          </a:xfrm>
        </p:spPr>
        <p:txBody>
          <a:bodyPr>
            <a:normAutofit/>
          </a:bodyPr>
          <a:lstStyle/>
          <a:p>
            <a:r>
              <a:rPr lang="id-ID" sz="4000" dirty="0" smtClean="0">
                <a:solidFill>
                  <a:schemeClr val="tx1"/>
                </a:solidFill>
              </a:rPr>
              <a:t>VALIDASI DATA KUALITATIF</a:t>
            </a:r>
            <a:endParaRPr lang="id-ID" sz="4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368151"/>
          </a:xfrm>
        </p:spPr>
        <p:txBody>
          <a:bodyPr>
            <a:normAutofit/>
          </a:bodyPr>
          <a:lstStyle/>
          <a:p>
            <a:r>
              <a:rPr lang="id-ID" dirty="0" smtClean="0"/>
              <a:t>Mahasiswa mampu</a:t>
            </a:r>
            <a:endParaRPr lang="id-ID" dirty="0"/>
          </a:p>
        </p:txBody>
      </p:sp>
      <p:sp>
        <p:nvSpPr>
          <p:cNvPr id="3" name="Subtitle 2"/>
          <p:cNvSpPr>
            <a:spLocks noGrp="1"/>
          </p:cNvSpPr>
          <p:nvPr>
            <p:ph type="subTitle" idx="1"/>
          </p:nvPr>
        </p:nvSpPr>
        <p:spPr>
          <a:xfrm>
            <a:off x="1371600" y="1556792"/>
            <a:ext cx="6400800" cy="4082008"/>
          </a:xfrm>
        </p:spPr>
        <p:txBody>
          <a:bodyPr>
            <a:normAutofit/>
          </a:bodyPr>
          <a:lstStyle/>
          <a:p>
            <a:pPr algn="l"/>
            <a:r>
              <a:rPr lang="en-US" dirty="0" smtClean="0">
                <a:solidFill>
                  <a:schemeClr val="tx1"/>
                </a:solidFill>
              </a:rPr>
              <a:t>1.</a:t>
            </a:r>
            <a:r>
              <a:rPr lang="id-ID" dirty="0">
                <a:solidFill>
                  <a:schemeClr val="tx1"/>
                </a:solidFill>
              </a:rPr>
              <a:t>menerapkan pengujian </a:t>
            </a:r>
            <a:r>
              <a:rPr lang="en-US" dirty="0" err="1">
                <a:solidFill>
                  <a:schemeClr val="tx1"/>
                </a:solidFill>
              </a:rPr>
              <a:t>Kredibilitas</a:t>
            </a:r>
            <a:endParaRPr lang="id-ID" dirty="0">
              <a:solidFill>
                <a:schemeClr val="tx1"/>
              </a:solidFill>
            </a:endParaRPr>
          </a:p>
          <a:p>
            <a:pPr algn="l"/>
            <a:r>
              <a:rPr lang="en-US" dirty="0">
                <a:solidFill>
                  <a:schemeClr val="tx1"/>
                </a:solidFill>
              </a:rPr>
              <a:t>2. </a:t>
            </a:r>
            <a:r>
              <a:rPr lang="id-ID" dirty="0">
                <a:solidFill>
                  <a:schemeClr val="tx1"/>
                </a:solidFill>
              </a:rPr>
              <a:t>menerapkan p</a:t>
            </a:r>
            <a:r>
              <a:rPr lang="en-US" dirty="0" err="1">
                <a:solidFill>
                  <a:schemeClr val="tx1"/>
                </a:solidFill>
              </a:rPr>
              <a:t>engujian</a:t>
            </a:r>
            <a:r>
              <a:rPr lang="en-US" dirty="0">
                <a:solidFill>
                  <a:schemeClr val="tx1"/>
                </a:solidFill>
              </a:rPr>
              <a:t> </a:t>
            </a:r>
            <a:r>
              <a:rPr lang="en-US" dirty="0" err="1">
                <a:solidFill>
                  <a:schemeClr val="tx1"/>
                </a:solidFill>
              </a:rPr>
              <a:t>Transferabilitas</a:t>
            </a:r>
            <a:endParaRPr lang="id-ID" dirty="0">
              <a:solidFill>
                <a:schemeClr val="tx1"/>
              </a:solidFill>
            </a:endParaRPr>
          </a:p>
          <a:p>
            <a:pPr algn="l"/>
            <a:r>
              <a:rPr lang="en-US" dirty="0">
                <a:solidFill>
                  <a:schemeClr val="tx1"/>
                </a:solidFill>
              </a:rPr>
              <a:t>3. </a:t>
            </a:r>
            <a:r>
              <a:rPr lang="id-ID" dirty="0">
                <a:solidFill>
                  <a:schemeClr val="tx1"/>
                </a:solidFill>
              </a:rPr>
              <a:t>menerapkan p</a:t>
            </a:r>
            <a:r>
              <a:rPr lang="en-US" dirty="0" err="1">
                <a:solidFill>
                  <a:schemeClr val="tx1"/>
                </a:solidFill>
              </a:rPr>
              <a:t>engujian</a:t>
            </a:r>
            <a:r>
              <a:rPr lang="en-US" dirty="0">
                <a:solidFill>
                  <a:schemeClr val="tx1"/>
                </a:solidFill>
              </a:rPr>
              <a:t> </a:t>
            </a:r>
            <a:r>
              <a:rPr lang="en-US" dirty="0" err="1">
                <a:solidFill>
                  <a:schemeClr val="tx1"/>
                </a:solidFill>
              </a:rPr>
              <a:t>Depenabilitas</a:t>
            </a:r>
            <a:endParaRPr lang="id-ID" dirty="0">
              <a:solidFill>
                <a:schemeClr val="tx1"/>
              </a:solidFill>
            </a:endParaRPr>
          </a:p>
          <a:p>
            <a:pPr algn="l"/>
            <a:r>
              <a:rPr lang="en-US" dirty="0">
                <a:solidFill>
                  <a:schemeClr val="tx1"/>
                </a:solidFill>
              </a:rPr>
              <a:t>4. </a:t>
            </a:r>
            <a:r>
              <a:rPr lang="id-ID" dirty="0">
                <a:solidFill>
                  <a:schemeClr val="tx1"/>
                </a:solidFill>
              </a:rPr>
              <a:t>menerapkan p</a:t>
            </a:r>
            <a:r>
              <a:rPr lang="en-US" dirty="0" err="1">
                <a:solidFill>
                  <a:schemeClr val="tx1"/>
                </a:solidFill>
              </a:rPr>
              <a:t>engujian</a:t>
            </a:r>
            <a:r>
              <a:rPr lang="en-US" dirty="0">
                <a:solidFill>
                  <a:schemeClr val="tx1"/>
                </a:solidFill>
              </a:rPr>
              <a:t> </a:t>
            </a:r>
            <a:r>
              <a:rPr lang="en-US" dirty="0" err="1">
                <a:solidFill>
                  <a:schemeClr val="tx1"/>
                </a:solidFill>
              </a:rPr>
              <a:t>Confirmability</a:t>
            </a:r>
            <a:endParaRPr lang="id-ID"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18258"/>
          </a:xfrm>
        </p:spPr>
        <p:txBody>
          <a:bodyPr>
            <a:normAutofit/>
          </a:bodyPr>
          <a:lstStyle/>
          <a:p>
            <a:r>
              <a:rPr lang="id-ID" dirty="0" smtClean="0"/>
              <a:t>H. Pemeriksaan Keabsahan Data</a:t>
            </a:r>
            <a:br>
              <a:rPr lang="id-ID" dirty="0" smtClean="0"/>
            </a:br>
            <a:endParaRPr lang="id-ID" dirty="0"/>
          </a:p>
        </p:txBody>
      </p:sp>
      <p:sp>
        <p:nvSpPr>
          <p:cNvPr id="3" name="Content Placeholder 2"/>
          <p:cNvSpPr>
            <a:spLocks noGrp="1"/>
          </p:cNvSpPr>
          <p:nvPr>
            <p:ph idx="1"/>
          </p:nvPr>
        </p:nvSpPr>
        <p:spPr>
          <a:xfrm>
            <a:off x="457200" y="1844824"/>
            <a:ext cx="8229600" cy="4281339"/>
          </a:xfrm>
        </p:spPr>
        <p:txBody>
          <a:bodyPr>
            <a:normAutofit fontScale="92500"/>
          </a:bodyPr>
          <a:lstStyle/>
          <a:p>
            <a:pPr>
              <a:buNone/>
            </a:pPr>
            <a:r>
              <a:rPr lang="id-ID" dirty="0" smtClean="0"/>
              <a:t>Teknik  </a:t>
            </a:r>
            <a:r>
              <a:rPr lang="id-ID" dirty="0"/>
              <a:t>pemeriksaan keabsahan data untuk setiap jenis metode kualitatif berbeda-beda. Oleh karena itu teknik disesuaikan dengan kaidah yang berlaku. Jenis keabsahan data antara lain:</a:t>
            </a:r>
          </a:p>
          <a:p>
            <a:r>
              <a:rPr lang="id-ID" dirty="0"/>
              <a:t>1. Kredibilitas</a:t>
            </a:r>
          </a:p>
          <a:p>
            <a:r>
              <a:rPr lang="id-ID" dirty="0"/>
              <a:t>2. Transferabilitas</a:t>
            </a:r>
          </a:p>
          <a:p>
            <a:r>
              <a:rPr lang="id-ID" dirty="0"/>
              <a:t>3. Dependabilitas</a:t>
            </a:r>
          </a:p>
          <a:p>
            <a:r>
              <a:rPr lang="id-ID" dirty="0"/>
              <a:t>4. Konfirmabilitas</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Kredibilitas </a:t>
            </a:r>
            <a:endParaRPr lang="id-ID" dirty="0"/>
          </a:p>
        </p:txBody>
      </p:sp>
      <p:sp>
        <p:nvSpPr>
          <p:cNvPr id="3" name="Content Placeholder 2"/>
          <p:cNvSpPr>
            <a:spLocks noGrp="1"/>
          </p:cNvSpPr>
          <p:nvPr>
            <p:ph idx="1"/>
          </p:nvPr>
        </p:nvSpPr>
        <p:spPr/>
        <p:txBody>
          <a:bodyPr/>
          <a:lstStyle/>
          <a:p>
            <a:r>
              <a:rPr lang="id-ID" dirty="0" smtClean="0"/>
              <a:t>Penetapan </a:t>
            </a:r>
            <a:r>
              <a:rPr lang="id-ID" dirty="0"/>
              <a:t>hasil penelitian yang kredibel atau dapat dipercaya dari perspektif partisipan dalam penelitian tersebut. Strategi yang dapat digunakan adalah perpanjangan pengamatan, ketekunan penelitian, triangulasi, diskusi teman sejawat, analisis kasus negatif, dan member checking.</a:t>
            </a:r>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lstStyle/>
          <a:p>
            <a:r>
              <a:rPr lang="id-ID" dirty="0" smtClean="0"/>
              <a:t>2. Transferabilitas </a:t>
            </a:r>
            <a:endParaRPr lang="id-ID" dirty="0"/>
          </a:p>
        </p:txBody>
      </p:sp>
      <p:sp>
        <p:nvSpPr>
          <p:cNvPr id="3" name="Content Placeholder 2"/>
          <p:cNvSpPr>
            <a:spLocks noGrp="1"/>
          </p:cNvSpPr>
          <p:nvPr>
            <p:ph idx="1"/>
          </p:nvPr>
        </p:nvSpPr>
        <p:spPr>
          <a:xfrm>
            <a:off x="457200" y="2204864"/>
            <a:ext cx="8229600" cy="3921299"/>
          </a:xfrm>
        </p:spPr>
        <p:txBody>
          <a:bodyPr/>
          <a:lstStyle/>
          <a:p>
            <a:r>
              <a:rPr lang="id-ID" dirty="0" smtClean="0"/>
              <a:t>Merujuk </a:t>
            </a:r>
            <a:r>
              <a:rPr lang="id-ID" dirty="0"/>
              <a:t>pada tingkat kekuatan hasil penelitian kualitatif untuk dapat digeneralisasikan atau di transfer pada konteks atau setting yang lain.</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lstStyle/>
          <a:p>
            <a:r>
              <a:rPr lang="id-ID" dirty="0" smtClean="0"/>
              <a:t>3. Dependabilitas </a:t>
            </a:r>
            <a:endParaRPr lang="id-ID" dirty="0"/>
          </a:p>
        </p:txBody>
      </p:sp>
      <p:sp>
        <p:nvSpPr>
          <p:cNvPr id="3" name="Content Placeholder 2"/>
          <p:cNvSpPr>
            <a:spLocks noGrp="1"/>
          </p:cNvSpPr>
          <p:nvPr>
            <p:ph idx="1"/>
          </p:nvPr>
        </p:nvSpPr>
        <p:spPr>
          <a:xfrm>
            <a:off x="457200" y="2492896"/>
            <a:ext cx="8229600" cy="3633267"/>
          </a:xfrm>
        </p:spPr>
        <p:txBody>
          <a:bodyPr/>
          <a:lstStyle/>
          <a:p>
            <a:pPr>
              <a:buNone/>
            </a:pPr>
            <a:r>
              <a:rPr lang="id-ID" dirty="0"/>
              <a:t> </a:t>
            </a:r>
            <a:r>
              <a:rPr lang="id-ID" dirty="0" smtClean="0"/>
              <a:t>   Menekankan </a:t>
            </a:r>
            <a:r>
              <a:rPr lang="id-ID" dirty="0"/>
              <a:t>perlunya penelitian untuk memperhitungkan konteks yang berubah-ubah dalam penelitian yang dilakukan.</a:t>
            </a:r>
          </a:p>
          <a:p>
            <a:pPr>
              <a:buNone/>
            </a:pP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78298"/>
          </a:xfrm>
        </p:spPr>
        <p:txBody>
          <a:bodyPr/>
          <a:lstStyle/>
          <a:p>
            <a:r>
              <a:rPr lang="id-ID" dirty="0" smtClean="0"/>
              <a:t>4. Konfirmabilitas</a:t>
            </a:r>
            <a:endParaRPr lang="id-ID" dirty="0"/>
          </a:p>
        </p:txBody>
      </p:sp>
      <p:sp>
        <p:nvSpPr>
          <p:cNvPr id="3" name="Content Placeholder 2"/>
          <p:cNvSpPr>
            <a:spLocks noGrp="1"/>
          </p:cNvSpPr>
          <p:nvPr>
            <p:ph idx="1"/>
          </p:nvPr>
        </p:nvSpPr>
        <p:spPr>
          <a:xfrm>
            <a:off x="457200" y="2636912"/>
            <a:ext cx="8229600" cy="3489251"/>
          </a:xfrm>
        </p:spPr>
        <p:txBody>
          <a:bodyPr/>
          <a:lstStyle/>
          <a:p>
            <a:pPr>
              <a:buNone/>
            </a:pPr>
            <a:r>
              <a:rPr lang="id-ID" dirty="0"/>
              <a:t>	</a:t>
            </a:r>
            <a:r>
              <a:rPr lang="id-ID" dirty="0" smtClean="0"/>
              <a:t>Konfirmabilitas </a:t>
            </a:r>
            <a:r>
              <a:rPr lang="id-ID" dirty="0"/>
              <a:t>atau obyektivitas merujuk pada tingkat kekuatan hasil penelitian yang dikonfirmasikan oleh </a:t>
            </a:r>
            <a:r>
              <a:rPr lang="id-ID"/>
              <a:t>orang </a:t>
            </a:r>
            <a:r>
              <a:rPr lang="id-ID" smtClean="0"/>
              <a:t>lain.</a:t>
            </a:r>
            <a:endParaRPr lang="id-ID" dirty="0"/>
          </a:p>
          <a:p>
            <a:pPr>
              <a:buNone/>
            </a:pP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159</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PERTEMUAN 9</vt:lpstr>
      <vt:lpstr>Mahasiswa mampu</vt:lpstr>
      <vt:lpstr>H. Pemeriksaan Keabsahan Data </vt:lpstr>
      <vt:lpstr>1. Kredibilitas </vt:lpstr>
      <vt:lpstr>2. Transferabilitas </vt:lpstr>
      <vt:lpstr>3. Dependabilitas </vt:lpstr>
      <vt:lpstr>4. Konfirmabilitas</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dc:title>
  <dc:creator>supriatna</dc:creator>
  <cp:lastModifiedBy>supriatna</cp:lastModifiedBy>
  <cp:revision>2</cp:revision>
  <dcterms:created xsi:type="dcterms:W3CDTF">2016-05-04T13:25:36Z</dcterms:created>
  <dcterms:modified xsi:type="dcterms:W3CDTF">2016-05-06T10:06:54Z</dcterms:modified>
</cp:coreProperties>
</file>