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3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solidFill>
                <a:srgbClr val="696464"/>
              </a:solidFill>
              <a:latin typeface="Perpetua"/>
            </a:endParaRPr>
          </a:p>
        </p:txBody>
      </p:sp>
      <p:sp>
        <p:nvSpPr>
          <p:cNvPr id="17" name="Footer Placeholder 16"/>
          <p:cNvSpPr>
            <a:spLocks noGrp="1"/>
          </p:cNvSpPr>
          <p:nvPr>
            <p:ph type="ftr" sz="quarter" idx="11"/>
          </p:nvPr>
        </p:nvSpPr>
        <p:spPr/>
        <p:txBody>
          <a:bodyPr/>
          <a:lstStyle/>
          <a:p>
            <a:endParaRPr lang="en-US">
              <a:solidFill>
                <a:srgbClr val="696464"/>
              </a:solidFill>
              <a:latin typeface="Perpetua"/>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0F56B7F-1C83-4A44-9F80-7D2359C2F3FB}" type="slidenum">
              <a:rPr lang="en-US" smtClean="0">
                <a:latin typeface="Franklin Gothic Book"/>
              </a:rPr>
              <a:pPr/>
              <a:t>‹#›</a:t>
            </a:fld>
            <a:endParaRPr lang="en-US">
              <a:latin typeface="Franklin Gothic Book"/>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6497351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C9D4A08F-D976-4716-A217-518B17045A9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8221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0DA222F4-A287-4452-B4E6-7CE9DDBB61B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57907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3CB26632-1CF0-4E9E-9381-F5CFC73F494C}" type="slidenum">
              <a:rPr lang="en-US" smtClean="0">
                <a:latin typeface="Franklin Gothic Book"/>
              </a:rPr>
              <a:pPr/>
              <a:t>‹#›</a:t>
            </a:fld>
            <a:endParaRPr lang="en-US">
              <a:latin typeface="Franklin Gothic Book"/>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878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latin typeface="Perpetua"/>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1780B47F-59A5-4F0F-BEEF-C0DE4441F89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2810545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p:txBody>
          <a:bodyPr/>
          <a:lstStyle/>
          <a:p>
            <a:fld id="{AA3A11DC-60C4-4023-AEE2-F016D8F2F051}" type="slidenum">
              <a:rPr lang="en-US" smtClean="0">
                <a:latin typeface="Franklin Gothic Book"/>
              </a:rPr>
              <a:pPr/>
              <a:t>‹#›</a:t>
            </a:fld>
            <a:endParaRPr lang="en-US">
              <a:latin typeface="Franklin Gothic Book"/>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8791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solidFill>
                <a:srgbClr val="696464"/>
              </a:solidFill>
              <a:latin typeface="Perpetua"/>
            </a:endParaRPr>
          </a:p>
        </p:txBody>
      </p:sp>
      <p:sp>
        <p:nvSpPr>
          <p:cNvPr id="8" name="Footer Placeholder 7"/>
          <p:cNvSpPr>
            <a:spLocks noGrp="1"/>
          </p:cNvSpPr>
          <p:nvPr>
            <p:ph type="ftr" sz="quarter" idx="11"/>
          </p:nvPr>
        </p:nvSpPr>
        <p:spPr/>
        <p:txBody>
          <a:bodyPr/>
          <a:lstStyle/>
          <a:p>
            <a:endParaRPr lang="en-US">
              <a:solidFill>
                <a:srgbClr val="696464"/>
              </a:solidFill>
              <a:latin typeface="Perpetua"/>
            </a:endParaRPr>
          </a:p>
        </p:txBody>
      </p:sp>
      <p:sp>
        <p:nvSpPr>
          <p:cNvPr id="9" name="Slide Number Placeholder 8"/>
          <p:cNvSpPr>
            <a:spLocks noGrp="1"/>
          </p:cNvSpPr>
          <p:nvPr>
            <p:ph type="sldNum" sz="quarter" idx="12"/>
          </p:nvPr>
        </p:nvSpPr>
        <p:spPr/>
        <p:txBody>
          <a:bodyPr/>
          <a:lstStyle/>
          <a:p>
            <a:fld id="{2F80CB35-6DE7-4DCD-AA16-EA14491AF860}" type="slidenum">
              <a:rPr lang="en-US" smtClean="0">
                <a:latin typeface="Franklin Gothic Book"/>
              </a:rPr>
              <a:pPr/>
              <a:t>‹#›</a:t>
            </a:fld>
            <a:endParaRPr lang="en-US">
              <a:latin typeface="Franklin Gothic Book"/>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2024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solidFill>
                <a:srgbClr val="696464"/>
              </a:solidFill>
              <a:latin typeface="Perpetua"/>
            </a:endParaRPr>
          </a:p>
        </p:txBody>
      </p:sp>
      <p:sp>
        <p:nvSpPr>
          <p:cNvPr id="4" name="Footer Placeholder 3"/>
          <p:cNvSpPr>
            <a:spLocks noGrp="1"/>
          </p:cNvSpPr>
          <p:nvPr>
            <p:ph type="ftr" sz="quarter" idx="11"/>
          </p:nvPr>
        </p:nvSpPr>
        <p:spPr/>
        <p:txBody>
          <a:bodyPr/>
          <a:lstStyle/>
          <a:p>
            <a:endParaRPr lang="en-US">
              <a:solidFill>
                <a:srgbClr val="696464"/>
              </a:solidFill>
              <a:latin typeface="Perpetua"/>
            </a:endParaRPr>
          </a:p>
        </p:txBody>
      </p:sp>
      <p:sp>
        <p:nvSpPr>
          <p:cNvPr id="5" name="Slide Number Placeholder 4"/>
          <p:cNvSpPr>
            <a:spLocks noGrp="1"/>
          </p:cNvSpPr>
          <p:nvPr>
            <p:ph type="sldNum" sz="quarter" idx="12"/>
          </p:nvPr>
        </p:nvSpPr>
        <p:spPr/>
        <p:txBody>
          <a:bodyPr/>
          <a:lstStyle/>
          <a:p>
            <a:fld id="{D100DE38-2690-48BA-A8EF-CF5DA60C289B}"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75307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696464"/>
              </a:solidFill>
              <a:latin typeface="Perpetua"/>
            </a:endParaRPr>
          </a:p>
        </p:txBody>
      </p:sp>
      <p:sp>
        <p:nvSpPr>
          <p:cNvPr id="3" name="Footer Placeholder 2"/>
          <p:cNvSpPr>
            <a:spLocks noGrp="1"/>
          </p:cNvSpPr>
          <p:nvPr>
            <p:ph type="ftr" sz="quarter" idx="11"/>
          </p:nvPr>
        </p:nvSpPr>
        <p:spPr/>
        <p:txBody>
          <a:bodyPr/>
          <a:lstStyle/>
          <a:p>
            <a:endParaRPr lang="en-US">
              <a:solidFill>
                <a:srgbClr val="696464"/>
              </a:solidFill>
              <a:latin typeface="Perpetua"/>
            </a:endParaRPr>
          </a:p>
        </p:txBody>
      </p:sp>
      <p:sp>
        <p:nvSpPr>
          <p:cNvPr id="4" name="Slide Number Placeholder 3"/>
          <p:cNvSpPr>
            <a:spLocks noGrp="1"/>
          </p:cNvSpPr>
          <p:nvPr>
            <p:ph type="sldNum" sz="quarter" idx="12"/>
          </p:nvPr>
        </p:nvSpPr>
        <p:spPr/>
        <p:txBody>
          <a:bodyPr/>
          <a:lstStyle/>
          <a:p>
            <a:fld id="{04ABD011-01D3-40B6-8303-5D1E9F9B1FC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53869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p:txBody>
          <a:bodyPr/>
          <a:lstStyle/>
          <a:p>
            <a:fld id="{212765AD-B52A-4C61-9290-E7913F5354AB}" type="slidenum">
              <a:rPr lang="en-US" smtClean="0">
                <a:latin typeface="Franklin Gothic Book"/>
              </a:rPr>
              <a:pPr/>
              <a:t>‹#›</a:t>
            </a:fld>
            <a:endParaRPr lang="en-US">
              <a:latin typeface="Franklin Gothic Book"/>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0057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a:xfrm>
            <a:off x="146304" y="6208776"/>
            <a:ext cx="457200" cy="457200"/>
          </a:xfrm>
        </p:spPr>
        <p:txBody>
          <a:bodyPr/>
          <a:lstStyle/>
          <a:p>
            <a:fld id="{FADF8A60-FFDE-4804-813A-BFE6211258AC}" type="slidenum">
              <a:rPr lang="en-US" smtClean="0">
                <a:latin typeface="Franklin Gothic Book"/>
              </a:rPr>
              <a:pPr/>
              <a:t>‹#›</a:t>
            </a:fld>
            <a:endParaRPr lang="en-US">
              <a:latin typeface="Franklin Gothic Book"/>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9025236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914400" fontAlgn="base">
              <a:spcBef>
                <a:spcPct val="0"/>
              </a:spcBef>
              <a:spcAft>
                <a:spcPct val="0"/>
              </a:spcAft>
            </a:pPr>
            <a:fld id="{F0CF1BDF-C02E-44E3-9BDE-2621F66FBADF}" type="slidenum">
              <a:rPr lang="en-US" smtClean="0">
                <a:latin typeface="Franklin Gothic Book"/>
              </a:rPr>
              <a:pPr defTabSz="914400" fontAlgn="base">
                <a:spcBef>
                  <a:spcPct val="0"/>
                </a:spcBef>
                <a:spcAft>
                  <a:spcPct val="0"/>
                </a:spcAft>
              </a:pPr>
              <a:t>‹#›</a:t>
            </a:fld>
            <a:endParaRPr lang="en-US">
              <a:latin typeface="Franklin Gothic Book"/>
            </a:endParaRPr>
          </a:p>
        </p:txBody>
      </p:sp>
    </p:spTree>
    <p:extLst>
      <p:ext uri="{BB962C8B-B14F-4D97-AF65-F5344CB8AC3E}">
        <p14:creationId xmlns:p14="http://schemas.microsoft.com/office/powerpoint/2010/main" val="3837227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asional.kompas.com/read/2017/03/14/00574011/ombudsman.keluhan.masyarakat.terhadap.pelayanan.publik.semakin.meningka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81400"/>
            <a:ext cx="5638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914400" eaLnBrk="1" fontAlgn="base" hangingPunct="1">
              <a:spcBef>
                <a:spcPct val="0"/>
              </a:spcBef>
              <a:spcAft>
                <a:spcPct val="0"/>
              </a:spcAft>
            </a:pPr>
            <a:r>
              <a:rPr lang="en-US" sz="2000" b="1" dirty="0" err="1" smtClean="0">
                <a:solidFill>
                  <a:prstClr val="black"/>
                </a:solidFill>
              </a:rPr>
              <a:t>Peraturan</a:t>
            </a:r>
            <a:r>
              <a:rPr lang="en-US" sz="2000" b="1" dirty="0" smtClean="0">
                <a:solidFill>
                  <a:prstClr val="black"/>
                </a:solidFill>
              </a:rPr>
              <a:t> </a:t>
            </a:r>
            <a:r>
              <a:rPr lang="en-US" sz="2000" b="1" dirty="0" err="1" smtClean="0">
                <a:solidFill>
                  <a:prstClr val="black"/>
                </a:solidFill>
              </a:rPr>
              <a:t>Perundang-Undangan</a:t>
            </a:r>
            <a:r>
              <a:rPr lang="en-US" sz="2000" b="1" dirty="0" smtClean="0">
                <a:solidFill>
                  <a:prstClr val="black"/>
                </a:solidFill>
              </a:rPr>
              <a:t> </a:t>
            </a:r>
            <a:br>
              <a:rPr lang="en-US" sz="2000" b="1" dirty="0" smtClean="0">
                <a:solidFill>
                  <a:prstClr val="black"/>
                </a:solidFill>
              </a:rPr>
            </a:br>
            <a:r>
              <a:rPr lang="en-US" sz="2000" b="1" dirty="0" smtClean="0">
                <a:solidFill>
                  <a:prstClr val="white"/>
                </a:solidFill>
              </a:rPr>
              <a:t>Anggun Nabila, SKM, MKM</a:t>
            </a:r>
            <a:endParaRPr lang="en-US" sz="2000" b="1" dirty="0">
              <a:solidFill>
                <a:prstClr val="white"/>
              </a:solidFill>
            </a:endParaRPr>
          </a:p>
        </p:txBody>
      </p:sp>
    </p:spTree>
    <p:extLst>
      <p:ext uri="{BB962C8B-B14F-4D97-AF65-F5344CB8AC3E}">
        <p14:creationId xmlns:p14="http://schemas.microsoft.com/office/powerpoint/2010/main" val="28775325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pPr algn="ctr"/>
            <a:r>
              <a:rPr lang="en-US" dirty="0" err="1" smtClean="0"/>
              <a:t>Implementasi</a:t>
            </a:r>
            <a:r>
              <a:rPr lang="en-US" dirty="0" smtClean="0"/>
              <a:t> </a:t>
            </a:r>
            <a:endParaRPr lang="en-US" dirty="0"/>
          </a:p>
        </p:txBody>
      </p:sp>
      <p:sp>
        <p:nvSpPr>
          <p:cNvPr id="1048625" name="Content Placeholder 2"/>
          <p:cNvSpPr>
            <a:spLocks noGrp="1"/>
          </p:cNvSpPr>
          <p:nvPr>
            <p:ph idx="1"/>
          </p:nvPr>
        </p:nvSpPr>
        <p:spPr/>
        <p:txBody>
          <a:bodyPr>
            <a:normAutofit/>
          </a:bodyPr>
          <a:lstStyle/>
          <a:p>
            <a:pPr marL="0" indent="0" algn="ctr">
              <a:buNone/>
            </a:pPr>
            <a:r>
              <a:rPr lang="en-GB" sz="2800" b="1" dirty="0" smtClean="0"/>
              <a:t>IMPLEMENTASI PENERAPAN </a:t>
            </a:r>
            <a:r>
              <a:rPr lang="en-GB" sz="2800" b="1" dirty="0"/>
              <a:t>ASAS PELAYANAN PUBLIK YANG BAIK DALAM MENINGKATKAN KINERJA DI KANTOR KECAMATAN TUMIJAJAR, KABUPATEN TULANG BAWANG BARAT</a:t>
            </a:r>
            <a:endParaRPr lang="en-US" sz="2800" dirty="0"/>
          </a:p>
          <a:p>
            <a:pPr marL="0" indent="0" algn="ctr">
              <a:buNone/>
            </a:pPr>
            <a:r>
              <a:rPr lang="en-GB" sz="2800" b="1" dirty="0" err="1"/>
              <a:t>Oleh</a:t>
            </a:r>
            <a:r>
              <a:rPr lang="en-GB" sz="2800" b="1" dirty="0"/>
              <a:t> </a:t>
            </a:r>
            <a:r>
              <a:rPr lang="en-GB" sz="2800" b="1" dirty="0" err="1"/>
              <a:t>Misbahul</a:t>
            </a:r>
            <a:r>
              <a:rPr lang="en-GB" sz="2800" b="1" dirty="0"/>
              <a:t> </a:t>
            </a:r>
            <a:r>
              <a:rPr lang="en-GB" sz="2800" b="1" dirty="0" err="1"/>
              <a:t>Hayati</a:t>
            </a:r>
            <a:r>
              <a:rPr lang="en-GB" sz="2800" b="1" dirty="0"/>
              <a:t>, </a:t>
            </a:r>
            <a:r>
              <a:rPr lang="en-GB" sz="2800" b="1" dirty="0" err="1"/>
              <a:t>Dr.</a:t>
            </a:r>
            <a:r>
              <a:rPr lang="en-GB" sz="2800" b="1" dirty="0"/>
              <a:t> H.S. </a:t>
            </a:r>
            <a:r>
              <a:rPr lang="en-GB" sz="2800" b="1" dirty="0" err="1"/>
              <a:t>Tisnanta</a:t>
            </a:r>
            <a:r>
              <a:rPr lang="en-GB" sz="2800" b="1" dirty="0"/>
              <a:t>, S.H., M.H., </a:t>
            </a:r>
            <a:r>
              <a:rPr lang="en-GB" sz="2800" b="1" dirty="0" err="1"/>
              <a:t>Satria</a:t>
            </a:r>
            <a:r>
              <a:rPr lang="en-GB" sz="2800" b="1" dirty="0"/>
              <a:t> </a:t>
            </a:r>
            <a:r>
              <a:rPr lang="en-GB" sz="2800" b="1" dirty="0" err="1"/>
              <a:t>Prayoga</a:t>
            </a:r>
            <a:r>
              <a:rPr lang="en-GB" sz="2800" b="1" dirty="0"/>
              <a:t>, S.H., M.H. </a:t>
            </a:r>
            <a:r>
              <a:rPr lang="en-GB" sz="2800" b="1" dirty="0" err="1"/>
              <a:t>Bagian</a:t>
            </a:r>
            <a:r>
              <a:rPr lang="en-GB" sz="2800" b="1" dirty="0"/>
              <a:t> </a:t>
            </a:r>
            <a:r>
              <a:rPr lang="en-GB" sz="2800" b="1" dirty="0" err="1"/>
              <a:t>Hukum</a:t>
            </a:r>
            <a:r>
              <a:rPr lang="en-GB" sz="2800" b="1" dirty="0"/>
              <a:t> </a:t>
            </a:r>
            <a:r>
              <a:rPr lang="en-GB" sz="2800" b="1" dirty="0" err="1"/>
              <a:t>Administrasi</a:t>
            </a:r>
            <a:r>
              <a:rPr lang="en-GB" sz="2800" b="1" dirty="0"/>
              <a:t> Negara </a:t>
            </a:r>
            <a:r>
              <a:rPr lang="en-GB" sz="2800" b="1" dirty="0" err="1"/>
              <a:t>Fakultas</a:t>
            </a:r>
            <a:r>
              <a:rPr lang="en-GB" sz="2800" b="1" dirty="0"/>
              <a:t> </a:t>
            </a:r>
            <a:r>
              <a:rPr lang="en-GB" sz="2800" b="1" dirty="0" err="1"/>
              <a:t>Hukum</a:t>
            </a:r>
            <a:r>
              <a:rPr lang="en-GB" sz="2800" b="1" dirty="0"/>
              <a:t> </a:t>
            </a:r>
            <a:r>
              <a:rPr lang="en-GB" sz="2800" b="1" dirty="0" err="1"/>
              <a:t>Universitas</a:t>
            </a:r>
            <a:r>
              <a:rPr lang="en-GB" sz="2800" b="1" dirty="0"/>
              <a:t> Lampung</a:t>
            </a:r>
            <a:endParaRPr lang="en-US" sz="2800" dirty="0"/>
          </a:p>
          <a:p>
            <a:pPr marL="0" indent="0">
              <a:buNone/>
            </a:pPr>
            <a:endParaRPr lang="en-GB" dirty="0" smtClean="0"/>
          </a:p>
          <a:p>
            <a:pPr marL="0" indent="0">
              <a:buNone/>
            </a:pPr>
            <a:endParaRPr lang="en-US" dirty="0"/>
          </a:p>
        </p:txBody>
      </p:sp>
      <p:sp>
        <p:nvSpPr>
          <p:cNvPr id="1048626" name="Flowchart: Connector 3"/>
          <p:cNvSpPr/>
          <p:nvPr/>
        </p:nvSpPr>
        <p:spPr>
          <a:xfrm>
            <a:off x="2255922" y="1030625"/>
            <a:ext cx="451184" cy="51735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92328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48626"/>
                                        </p:tgtEl>
                                        <p:attrNameLst>
                                          <p:attrName>style.visibility</p:attrName>
                                        </p:attrNameLst>
                                      </p:cBhvr>
                                      <p:to>
                                        <p:strVal val="visible"/>
                                      </p:to>
                                    </p:set>
                                    <p:animEffect transition="in" filter="wipe(down)">
                                      <p:cBhvr>
                                        <p:cTn id="7" dur="580">
                                          <p:stCondLst>
                                            <p:cond delay="0"/>
                                          </p:stCondLst>
                                        </p:cTn>
                                        <p:tgtEl>
                                          <p:spTgt spid="1048626"/>
                                        </p:tgtEl>
                                      </p:cBhvr>
                                    </p:animEffect>
                                    <p:anim calcmode="lin" valueType="num">
                                      <p:cBhvr>
                                        <p:cTn id="8" dur="1822" tmFilter="0,0; 0.14,0.36; 0.43,0.73; 0.71,0.91; 1.0,1.0">
                                          <p:stCondLst>
                                            <p:cond delay="0"/>
                                          </p:stCondLst>
                                        </p:cTn>
                                        <p:tgtEl>
                                          <p:spTgt spid="10486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486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486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486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486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48626"/>
                                        </p:tgtEl>
                                      </p:cBhvr>
                                      <p:to x="100000" y="60000"/>
                                    </p:animScale>
                                    <p:animScale>
                                      <p:cBhvr>
                                        <p:cTn id="14" dur="166" decel="50000">
                                          <p:stCondLst>
                                            <p:cond delay="676"/>
                                          </p:stCondLst>
                                        </p:cTn>
                                        <p:tgtEl>
                                          <p:spTgt spid="1048626"/>
                                        </p:tgtEl>
                                      </p:cBhvr>
                                      <p:to x="100000" y="100000"/>
                                    </p:animScale>
                                    <p:animScale>
                                      <p:cBhvr>
                                        <p:cTn id="15" dur="26">
                                          <p:stCondLst>
                                            <p:cond delay="1312"/>
                                          </p:stCondLst>
                                        </p:cTn>
                                        <p:tgtEl>
                                          <p:spTgt spid="1048626"/>
                                        </p:tgtEl>
                                      </p:cBhvr>
                                      <p:to x="100000" y="80000"/>
                                    </p:animScale>
                                    <p:animScale>
                                      <p:cBhvr>
                                        <p:cTn id="16" dur="166" decel="50000">
                                          <p:stCondLst>
                                            <p:cond delay="1338"/>
                                          </p:stCondLst>
                                        </p:cTn>
                                        <p:tgtEl>
                                          <p:spTgt spid="1048626"/>
                                        </p:tgtEl>
                                      </p:cBhvr>
                                      <p:to x="100000" y="100000"/>
                                    </p:animScale>
                                    <p:animScale>
                                      <p:cBhvr>
                                        <p:cTn id="17" dur="26">
                                          <p:stCondLst>
                                            <p:cond delay="1642"/>
                                          </p:stCondLst>
                                        </p:cTn>
                                        <p:tgtEl>
                                          <p:spTgt spid="1048626"/>
                                        </p:tgtEl>
                                      </p:cBhvr>
                                      <p:to x="100000" y="90000"/>
                                    </p:animScale>
                                    <p:animScale>
                                      <p:cBhvr>
                                        <p:cTn id="18" dur="166" decel="50000">
                                          <p:stCondLst>
                                            <p:cond delay="1668"/>
                                          </p:stCondLst>
                                        </p:cTn>
                                        <p:tgtEl>
                                          <p:spTgt spid="1048626"/>
                                        </p:tgtEl>
                                      </p:cBhvr>
                                      <p:to x="100000" y="100000"/>
                                    </p:animScale>
                                    <p:animScale>
                                      <p:cBhvr>
                                        <p:cTn id="19" dur="26">
                                          <p:stCondLst>
                                            <p:cond delay="1808"/>
                                          </p:stCondLst>
                                        </p:cTn>
                                        <p:tgtEl>
                                          <p:spTgt spid="1048626"/>
                                        </p:tgtEl>
                                      </p:cBhvr>
                                      <p:to x="100000" y="95000"/>
                                    </p:animScale>
                                    <p:animScale>
                                      <p:cBhvr>
                                        <p:cTn id="20" dur="166" decel="50000">
                                          <p:stCondLst>
                                            <p:cond delay="1834"/>
                                          </p:stCondLst>
                                        </p:cTn>
                                        <p:tgtEl>
                                          <p:spTgt spid="104862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48624"/>
                                        </p:tgtEl>
                                        <p:attrNameLst>
                                          <p:attrName>style.visibility</p:attrName>
                                        </p:attrNameLst>
                                      </p:cBhvr>
                                      <p:to>
                                        <p:strVal val="visible"/>
                                      </p:to>
                                    </p:set>
                                    <p:anim calcmode="lin" valueType="num">
                                      <p:cBhvr>
                                        <p:cTn id="25" dur="500" fill="hold"/>
                                        <p:tgtEl>
                                          <p:spTgt spid="1048624"/>
                                        </p:tgtEl>
                                        <p:attrNameLst>
                                          <p:attrName>ppt_w</p:attrName>
                                        </p:attrNameLst>
                                      </p:cBhvr>
                                      <p:tavLst>
                                        <p:tav tm="0">
                                          <p:val>
                                            <p:fltVal val="0"/>
                                          </p:val>
                                        </p:tav>
                                        <p:tav tm="100000">
                                          <p:val>
                                            <p:strVal val="#ppt_w"/>
                                          </p:val>
                                        </p:tav>
                                      </p:tavLst>
                                    </p:anim>
                                    <p:anim calcmode="lin" valueType="num">
                                      <p:cBhvr>
                                        <p:cTn id="26" dur="500" fill="hold"/>
                                        <p:tgtEl>
                                          <p:spTgt spid="1048624"/>
                                        </p:tgtEl>
                                        <p:attrNameLst>
                                          <p:attrName>ppt_h</p:attrName>
                                        </p:attrNameLst>
                                      </p:cBhvr>
                                      <p:tavLst>
                                        <p:tav tm="0">
                                          <p:val>
                                            <p:fltVal val="0"/>
                                          </p:val>
                                        </p:tav>
                                        <p:tav tm="100000">
                                          <p:val>
                                            <p:strVal val="#ppt_h"/>
                                          </p:val>
                                        </p:tav>
                                      </p:tavLst>
                                    </p:anim>
                                    <p:animEffect transition="in" filter="fade">
                                      <p:cBhvr>
                                        <p:cTn id="27" dur="500"/>
                                        <p:tgtEl>
                                          <p:spTgt spid="104862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048625">
                                            <p:txEl>
                                              <p:pRg st="0" end="0"/>
                                            </p:txEl>
                                          </p:spTgt>
                                        </p:tgtEl>
                                        <p:attrNameLst>
                                          <p:attrName>style.visibility</p:attrName>
                                        </p:attrNameLst>
                                      </p:cBhvr>
                                      <p:to>
                                        <p:strVal val="visible"/>
                                      </p:to>
                                    </p:set>
                                    <p:animEffect transition="in" filter="fade">
                                      <p:cBhvr>
                                        <p:cTn id="32" dur="1000"/>
                                        <p:tgtEl>
                                          <p:spTgt spid="1048625">
                                            <p:txEl>
                                              <p:pRg st="0" end="0"/>
                                            </p:txEl>
                                          </p:spTgt>
                                        </p:tgtEl>
                                      </p:cBhvr>
                                    </p:animEffect>
                                    <p:anim calcmode="lin" valueType="num">
                                      <p:cBhvr>
                                        <p:cTn id="33" dur="1000" fill="hold"/>
                                        <p:tgtEl>
                                          <p:spTgt spid="1048625">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1048625">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048625">
                                            <p:txEl>
                                              <p:pRg st="1" end="1"/>
                                            </p:txEl>
                                          </p:spTgt>
                                        </p:tgtEl>
                                        <p:attrNameLst>
                                          <p:attrName>style.visibility</p:attrName>
                                        </p:attrNameLst>
                                      </p:cBhvr>
                                      <p:to>
                                        <p:strVal val="visible"/>
                                      </p:to>
                                    </p:set>
                                    <p:animEffect transition="in" filter="fade">
                                      <p:cBhvr>
                                        <p:cTn id="37" dur="1000"/>
                                        <p:tgtEl>
                                          <p:spTgt spid="1048625">
                                            <p:txEl>
                                              <p:pRg st="1" end="1"/>
                                            </p:txEl>
                                          </p:spTgt>
                                        </p:tgtEl>
                                      </p:cBhvr>
                                    </p:animEffect>
                                    <p:anim calcmode="lin" valueType="num">
                                      <p:cBhvr>
                                        <p:cTn id="38" dur="1000" fill="hold"/>
                                        <p:tgtEl>
                                          <p:spTgt spid="1048625">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104862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4" grpId="0"/>
      <p:bldP spid="10486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flipV="1">
            <a:off x="628650" y="144380"/>
            <a:ext cx="7886700" cy="220746"/>
          </a:xfrm>
        </p:spPr>
        <p:txBody>
          <a:bodyPr>
            <a:normAutofit fontScale="90000"/>
          </a:bodyPr>
          <a:lstStyle/>
          <a:p>
            <a:endParaRPr lang="en-US" dirty="0"/>
          </a:p>
        </p:txBody>
      </p:sp>
      <p:sp>
        <p:nvSpPr>
          <p:cNvPr id="1048628" name="Content Placeholder 2"/>
          <p:cNvSpPr>
            <a:spLocks noGrp="1"/>
          </p:cNvSpPr>
          <p:nvPr>
            <p:ph idx="1"/>
          </p:nvPr>
        </p:nvSpPr>
        <p:spPr>
          <a:xfrm>
            <a:off x="511342" y="947320"/>
            <a:ext cx="7886700" cy="4827838"/>
          </a:xfrm>
        </p:spPr>
        <p:txBody>
          <a:bodyPr>
            <a:normAutofit fontScale="95000"/>
          </a:bodyPr>
          <a:lstStyle/>
          <a:p>
            <a:pPr>
              <a:buFont typeface="Wingdings" panose="05000000000000000000" pitchFamily="2" charset="2"/>
              <a:buChar char="Ø"/>
            </a:pPr>
            <a:r>
              <a:rPr lang="en-GB" sz="2400" dirty="0" err="1" smtClean="0"/>
              <a:t>Jenis-jenis</a:t>
            </a:r>
            <a:r>
              <a:rPr lang="en-GB" sz="2400" dirty="0" smtClean="0"/>
              <a:t> </a:t>
            </a:r>
            <a:r>
              <a:rPr lang="en-GB" sz="2400" dirty="0" err="1" smtClean="0"/>
              <a:t>Pelayanan</a:t>
            </a:r>
            <a:r>
              <a:rPr lang="en-GB" sz="2400" dirty="0" smtClean="0"/>
              <a:t> yang </a:t>
            </a:r>
            <a:r>
              <a:rPr lang="en-GB" sz="2400" dirty="0" err="1" smtClean="0"/>
              <a:t>ada</a:t>
            </a:r>
            <a:r>
              <a:rPr lang="en-GB" sz="2400" dirty="0" smtClean="0"/>
              <a:t> di </a:t>
            </a:r>
            <a:r>
              <a:rPr lang="en-GB" sz="2400" dirty="0" err="1" smtClean="0"/>
              <a:t>Kecamatan</a:t>
            </a:r>
            <a:r>
              <a:rPr lang="en-GB" sz="2400" dirty="0" smtClean="0"/>
              <a:t> </a:t>
            </a:r>
            <a:r>
              <a:rPr lang="en-GB" sz="2400" dirty="0" err="1" smtClean="0"/>
              <a:t>Tumijajar</a:t>
            </a:r>
            <a:r>
              <a:rPr lang="en-GB" sz="2400" dirty="0" smtClean="0"/>
              <a:t>, </a:t>
            </a:r>
            <a:r>
              <a:rPr lang="en-GB" sz="2400" dirty="0" err="1" smtClean="0"/>
              <a:t>antara</a:t>
            </a:r>
            <a:r>
              <a:rPr lang="en-GB" sz="2400" dirty="0" smtClean="0"/>
              <a:t> lain: 1. </a:t>
            </a:r>
            <a:r>
              <a:rPr lang="en-GB" sz="2400" dirty="0" err="1" smtClean="0"/>
              <a:t>Pembuatan</a:t>
            </a:r>
            <a:r>
              <a:rPr lang="en-GB" sz="2400" dirty="0" smtClean="0"/>
              <a:t> </a:t>
            </a:r>
            <a:r>
              <a:rPr lang="en-GB" sz="2400" dirty="0" err="1" smtClean="0"/>
              <a:t>Kartu</a:t>
            </a:r>
            <a:r>
              <a:rPr lang="en-GB" sz="2400" dirty="0" smtClean="0"/>
              <a:t> </a:t>
            </a:r>
            <a:r>
              <a:rPr lang="en-GB" sz="2400" dirty="0" err="1" smtClean="0"/>
              <a:t>Tanda</a:t>
            </a:r>
            <a:r>
              <a:rPr lang="en-GB" sz="2400" dirty="0" smtClean="0"/>
              <a:t> </a:t>
            </a:r>
            <a:r>
              <a:rPr lang="en-GB" sz="2400" dirty="0" err="1" smtClean="0"/>
              <a:t>Penduduk</a:t>
            </a:r>
            <a:r>
              <a:rPr lang="en-GB" sz="2400" dirty="0" smtClean="0"/>
              <a:t> (KTP), 2. </a:t>
            </a:r>
            <a:r>
              <a:rPr lang="en-GB" sz="2400" dirty="0" err="1" smtClean="0"/>
              <a:t>Pembuatan</a:t>
            </a:r>
            <a:r>
              <a:rPr lang="en-GB" sz="2400" dirty="0" smtClean="0"/>
              <a:t> </a:t>
            </a:r>
            <a:r>
              <a:rPr lang="en-GB" sz="2400" dirty="0" err="1" smtClean="0"/>
              <a:t>Kartu</a:t>
            </a:r>
            <a:r>
              <a:rPr lang="en-GB" sz="2400" dirty="0" smtClean="0"/>
              <a:t> </a:t>
            </a:r>
            <a:r>
              <a:rPr lang="en-GB" sz="2400" dirty="0" err="1" smtClean="0"/>
              <a:t>Kelurga</a:t>
            </a:r>
            <a:r>
              <a:rPr lang="en-GB" sz="2400" dirty="0" smtClean="0"/>
              <a:t> (KK), 3. </a:t>
            </a:r>
            <a:r>
              <a:rPr lang="en-GB" sz="2400" dirty="0" err="1" smtClean="0"/>
              <a:t>Surat</a:t>
            </a:r>
            <a:r>
              <a:rPr lang="en-GB" sz="2400" dirty="0" smtClean="0"/>
              <a:t> </a:t>
            </a:r>
            <a:r>
              <a:rPr lang="en-GB" sz="2400" dirty="0" err="1" smtClean="0"/>
              <a:t>keterangan</a:t>
            </a:r>
            <a:r>
              <a:rPr lang="en-GB" sz="2400" dirty="0" smtClean="0"/>
              <a:t>, 4. </a:t>
            </a:r>
            <a:r>
              <a:rPr lang="en-GB" sz="2400" dirty="0" err="1" smtClean="0"/>
              <a:t>Rekomendasi</a:t>
            </a:r>
            <a:r>
              <a:rPr lang="en-GB" sz="2400" dirty="0" smtClean="0"/>
              <a:t> </a:t>
            </a:r>
            <a:r>
              <a:rPr lang="en-GB" sz="2400" dirty="0" err="1" smtClean="0"/>
              <a:t>Ijin</a:t>
            </a:r>
            <a:r>
              <a:rPr lang="en-GB" sz="2400" dirty="0" smtClean="0"/>
              <a:t> </a:t>
            </a:r>
            <a:r>
              <a:rPr lang="en-GB" sz="2400" dirty="0" err="1" smtClean="0"/>
              <a:t>Mendirikan</a:t>
            </a:r>
            <a:r>
              <a:rPr lang="en-GB" sz="2400" dirty="0" smtClean="0"/>
              <a:t> </a:t>
            </a:r>
            <a:r>
              <a:rPr lang="en-GB" sz="2400" dirty="0" err="1" smtClean="0"/>
              <a:t>Bangunan</a:t>
            </a:r>
            <a:r>
              <a:rPr lang="en-GB" sz="2400" dirty="0" smtClean="0"/>
              <a:t> (IMB), </a:t>
            </a:r>
            <a:r>
              <a:rPr lang="en-GB" sz="2400" dirty="0" err="1" smtClean="0"/>
              <a:t>Lainnya</a:t>
            </a:r>
            <a:r>
              <a:rPr lang="en-GB" sz="2400" dirty="0" smtClean="0"/>
              <a:t>.</a:t>
            </a:r>
            <a:endParaRPr lang="en-US" sz="2400" dirty="0" smtClean="0"/>
          </a:p>
          <a:p>
            <a:pPr>
              <a:buFont typeface="Wingdings" panose="05000000000000000000" pitchFamily="2" charset="2"/>
              <a:buChar char="Ø"/>
            </a:pPr>
            <a:r>
              <a:rPr lang="en-GB" sz="2400" dirty="0" err="1"/>
              <a:t>Implementasi</a:t>
            </a:r>
            <a:r>
              <a:rPr lang="en-GB" sz="2400" dirty="0"/>
              <a:t> </a:t>
            </a:r>
            <a:r>
              <a:rPr lang="en-GB" sz="2400" dirty="0" err="1"/>
              <a:t>Penerapan</a:t>
            </a:r>
            <a:r>
              <a:rPr lang="en-GB" sz="2400" dirty="0"/>
              <a:t> </a:t>
            </a:r>
            <a:r>
              <a:rPr lang="en-GB" sz="2400" dirty="0" err="1"/>
              <a:t>Asas</a:t>
            </a:r>
            <a:r>
              <a:rPr lang="en-GB" sz="2400" dirty="0"/>
              <a:t> </a:t>
            </a:r>
            <a:r>
              <a:rPr lang="en-GB" sz="2400" dirty="0" err="1"/>
              <a:t>Pelayanan</a:t>
            </a:r>
            <a:r>
              <a:rPr lang="en-GB" sz="2400" dirty="0"/>
              <a:t> yang </a:t>
            </a:r>
            <a:r>
              <a:rPr lang="en-GB" sz="2400" dirty="0" err="1"/>
              <a:t>Baik</a:t>
            </a:r>
            <a:r>
              <a:rPr lang="en-GB" sz="2400" dirty="0"/>
              <a:t> </a:t>
            </a:r>
            <a:r>
              <a:rPr lang="en-GB" sz="2400" dirty="0" err="1"/>
              <a:t>dalam</a:t>
            </a:r>
            <a:r>
              <a:rPr lang="en-GB" sz="2400" dirty="0"/>
              <a:t> </a:t>
            </a:r>
            <a:r>
              <a:rPr lang="en-GB" sz="2400" dirty="0" err="1"/>
              <a:t>Meningkatkan</a:t>
            </a:r>
            <a:r>
              <a:rPr lang="en-GB" sz="2400" dirty="0"/>
              <a:t> </a:t>
            </a:r>
            <a:r>
              <a:rPr lang="en-GB" sz="2400" dirty="0" err="1"/>
              <a:t>Kinerja</a:t>
            </a:r>
            <a:r>
              <a:rPr lang="en-GB" sz="2400" dirty="0"/>
              <a:t> </a:t>
            </a:r>
            <a:r>
              <a:rPr lang="en-GB" sz="2400" dirty="0" err="1"/>
              <a:t>Organisasi</a:t>
            </a:r>
            <a:r>
              <a:rPr lang="en-GB" sz="2400" dirty="0"/>
              <a:t> </a:t>
            </a:r>
            <a:r>
              <a:rPr lang="en-GB" sz="2400" dirty="0" err="1"/>
              <a:t>Pelayanan</a:t>
            </a:r>
            <a:r>
              <a:rPr lang="en-GB" sz="2400" dirty="0"/>
              <a:t> </a:t>
            </a:r>
            <a:r>
              <a:rPr lang="en-GB" sz="2400" dirty="0" err="1"/>
              <a:t>Publik</a:t>
            </a:r>
            <a:r>
              <a:rPr lang="en-GB" sz="2400" dirty="0"/>
              <a:t> di Kantor </a:t>
            </a:r>
            <a:r>
              <a:rPr lang="en-GB" sz="2400" dirty="0" err="1"/>
              <a:t>Kecamatan</a:t>
            </a:r>
            <a:r>
              <a:rPr lang="en-GB" sz="2400" dirty="0"/>
              <a:t> </a:t>
            </a:r>
            <a:r>
              <a:rPr lang="en-GB" sz="2400" dirty="0" err="1"/>
              <a:t>Tumijajar</a:t>
            </a:r>
            <a:r>
              <a:rPr lang="en-GB" sz="2400" dirty="0"/>
              <a:t> </a:t>
            </a:r>
            <a:r>
              <a:rPr lang="en-GB" sz="2400" dirty="0" err="1"/>
              <a:t>yaitu</a:t>
            </a:r>
            <a:r>
              <a:rPr lang="en-GB" sz="2400" dirty="0"/>
              <a:t> </a:t>
            </a:r>
            <a:r>
              <a:rPr lang="en-GB" sz="2400" dirty="0" err="1"/>
              <a:t>adanya</a:t>
            </a:r>
            <a:r>
              <a:rPr lang="en-GB" sz="2400" dirty="0"/>
              <a:t> </a:t>
            </a:r>
            <a:r>
              <a:rPr lang="en-GB" sz="2400" dirty="0" err="1"/>
              <a:t>loket</a:t>
            </a:r>
            <a:r>
              <a:rPr lang="en-GB" sz="2400" dirty="0"/>
              <a:t> </a:t>
            </a:r>
            <a:r>
              <a:rPr lang="en-GB" sz="2400" dirty="0" err="1"/>
              <a:t>pelayanan</a:t>
            </a:r>
            <a:r>
              <a:rPr lang="en-GB" sz="2400" dirty="0"/>
              <a:t> </a:t>
            </a:r>
            <a:r>
              <a:rPr lang="en-GB" sz="2400" dirty="0" err="1"/>
              <a:t>administrasi</a:t>
            </a:r>
            <a:r>
              <a:rPr lang="en-GB" sz="2400" dirty="0"/>
              <a:t> </a:t>
            </a:r>
            <a:r>
              <a:rPr lang="en-GB" sz="2400" dirty="0" err="1"/>
              <a:t>terpadu</a:t>
            </a:r>
            <a:r>
              <a:rPr lang="en-GB" sz="2400" dirty="0"/>
              <a:t> yang </a:t>
            </a:r>
            <a:r>
              <a:rPr lang="en-GB" sz="2400" dirty="0" err="1"/>
              <a:t>baru-baru</a:t>
            </a:r>
            <a:r>
              <a:rPr lang="en-GB" sz="2400" dirty="0"/>
              <a:t> </a:t>
            </a:r>
            <a:r>
              <a:rPr lang="en-GB" sz="2400" dirty="0" err="1"/>
              <a:t>ini</a:t>
            </a:r>
            <a:r>
              <a:rPr lang="en-GB" sz="2400" dirty="0"/>
              <a:t> </a:t>
            </a:r>
            <a:r>
              <a:rPr lang="en-GB" sz="2400" dirty="0" err="1"/>
              <a:t>dimiliki</a:t>
            </a:r>
            <a:r>
              <a:rPr lang="en-GB" sz="2400" dirty="0"/>
              <a:t> </a:t>
            </a:r>
            <a:r>
              <a:rPr lang="en-GB" sz="2400" dirty="0" err="1"/>
              <a:t>oleh</a:t>
            </a:r>
            <a:r>
              <a:rPr lang="en-GB" sz="2400" dirty="0"/>
              <a:t> Kantor </a:t>
            </a:r>
            <a:r>
              <a:rPr lang="en-GB" sz="2400" dirty="0" err="1"/>
              <a:t>Kecamatan</a:t>
            </a:r>
            <a:r>
              <a:rPr lang="en-GB" sz="2400" dirty="0"/>
              <a:t> </a:t>
            </a:r>
            <a:r>
              <a:rPr lang="en-GB" sz="2400" dirty="0" err="1"/>
              <a:t>Tumijajar</a:t>
            </a:r>
            <a:r>
              <a:rPr lang="en-GB" sz="2400" dirty="0" smtClean="0"/>
              <a:t>.</a:t>
            </a:r>
          </a:p>
          <a:p>
            <a:pPr>
              <a:buFont typeface="Wingdings" panose="05000000000000000000" pitchFamily="2" charset="2"/>
              <a:buChar char="Ø"/>
            </a:pPr>
            <a:r>
              <a:rPr lang="en-GB" sz="2400" dirty="0"/>
              <a:t>Di </a:t>
            </a:r>
            <a:r>
              <a:rPr lang="en-GB" sz="2400" dirty="0" err="1"/>
              <a:t>Kecamatan</a:t>
            </a:r>
            <a:r>
              <a:rPr lang="en-GB" sz="2400" dirty="0"/>
              <a:t> </a:t>
            </a:r>
            <a:r>
              <a:rPr lang="en-GB" sz="2400" dirty="0" err="1"/>
              <a:t>Tumijajar</a:t>
            </a:r>
            <a:r>
              <a:rPr lang="en-GB" sz="2400" dirty="0"/>
              <a:t> </a:t>
            </a:r>
            <a:r>
              <a:rPr lang="en-GB" sz="2400" dirty="0" err="1"/>
              <a:t>sendiri</a:t>
            </a:r>
            <a:r>
              <a:rPr lang="en-GB" sz="2400" dirty="0"/>
              <a:t> </a:t>
            </a:r>
            <a:r>
              <a:rPr lang="en-GB" sz="2400" dirty="0" err="1"/>
              <a:t>ada</a:t>
            </a:r>
            <a:r>
              <a:rPr lang="en-GB" sz="2400" dirty="0"/>
              <a:t> 1 </a:t>
            </a:r>
            <a:r>
              <a:rPr lang="en-GB" sz="2400" dirty="0" err="1"/>
              <a:t>kotak</a:t>
            </a:r>
            <a:r>
              <a:rPr lang="en-GB" sz="2400" dirty="0"/>
              <a:t> saran yang </a:t>
            </a:r>
            <a:r>
              <a:rPr lang="en-GB" sz="2400" dirty="0" err="1"/>
              <a:t>digunakan</a:t>
            </a:r>
            <a:r>
              <a:rPr lang="en-GB" sz="2400" dirty="0"/>
              <a:t> </a:t>
            </a:r>
            <a:r>
              <a:rPr lang="en-GB" sz="2400" dirty="0" err="1"/>
              <a:t>oleh</a:t>
            </a:r>
            <a:r>
              <a:rPr lang="en-GB" sz="2400" dirty="0"/>
              <a:t> </a:t>
            </a:r>
            <a:r>
              <a:rPr lang="en-GB" sz="2400" dirty="0" err="1"/>
              <a:t>Camat</a:t>
            </a:r>
            <a:r>
              <a:rPr lang="en-GB" sz="2400" dirty="0"/>
              <a:t> </a:t>
            </a:r>
            <a:r>
              <a:rPr lang="en-GB" sz="2400" dirty="0" err="1"/>
              <a:t>untuk</a:t>
            </a:r>
            <a:r>
              <a:rPr lang="en-GB" sz="2400" dirty="0"/>
              <a:t> </a:t>
            </a:r>
            <a:r>
              <a:rPr lang="en-GB" sz="2400" dirty="0" err="1"/>
              <a:t>memonitoring</a:t>
            </a:r>
            <a:r>
              <a:rPr lang="en-GB" sz="2400" dirty="0"/>
              <a:t>, </a:t>
            </a:r>
            <a:r>
              <a:rPr lang="en-GB" sz="2400" dirty="0" err="1"/>
              <a:t>dan</a:t>
            </a:r>
            <a:r>
              <a:rPr lang="en-GB" sz="2400" dirty="0"/>
              <a:t> </a:t>
            </a:r>
            <a:r>
              <a:rPr lang="en-GB" sz="2400" dirty="0" err="1"/>
              <a:t>mengevaluasi</a:t>
            </a:r>
            <a:r>
              <a:rPr lang="en-GB" sz="2400" dirty="0"/>
              <a:t> </a:t>
            </a:r>
            <a:r>
              <a:rPr lang="en-GB" sz="2400" dirty="0" err="1"/>
              <a:t>kinerja</a:t>
            </a:r>
            <a:r>
              <a:rPr lang="en-GB" sz="2400" dirty="0"/>
              <a:t> </a:t>
            </a:r>
            <a:r>
              <a:rPr lang="en-GB" sz="2400" dirty="0" err="1"/>
              <a:t>pegawai</a:t>
            </a:r>
            <a:r>
              <a:rPr lang="en-GB" sz="2400" dirty="0"/>
              <a:t> </a:t>
            </a:r>
            <a:r>
              <a:rPr lang="en-GB" sz="2400" dirty="0" err="1"/>
              <a:t>Kecamatan</a:t>
            </a:r>
            <a:r>
              <a:rPr lang="en-GB" sz="2400" dirty="0"/>
              <a:t> </a:t>
            </a:r>
            <a:r>
              <a:rPr lang="en-GB" sz="2400" dirty="0" err="1"/>
              <a:t>tersebut</a:t>
            </a:r>
            <a:r>
              <a:rPr lang="en-GB" sz="2400" dirty="0"/>
              <a:t>. </a:t>
            </a:r>
            <a:r>
              <a:rPr lang="en-GB" sz="2400" dirty="0" err="1"/>
              <a:t>Kotak</a:t>
            </a:r>
            <a:r>
              <a:rPr lang="en-GB" sz="2400" dirty="0"/>
              <a:t> saran </a:t>
            </a:r>
            <a:r>
              <a:rPr lang="en-GB" sz="2400" dirty="0" err="1"/>
              <a:t>tersebut</a:t>
            </a:r>
            <a:r>
              <a:rPr lang="en-GB" sz="2400" dirty="0"/>
              <a:t> </a:t>
            </a:r>
            <a:r>
              <a:rPr lang="en-GB" sz="2400" dirty="0" err="1"/>
              <a:t>juga</a:t>
            </a:r>
            <a:r>
              <a:rPr lang="en-GB" sz="2400" dirty="0"/>
              <a:t> </a:t>
            </a:r>
            <a:r>
              <a:rPr lang="en-GB" sz="2400" dirty="0" err="1"/>
              <a:t>jarang</a:t>
            </a:r>
            <a:r>
              <a:rPr lang="en-GB" sz="2400" dirty="0"/>
              <a:t> </a:t>
            </a:r>
            <a:r>
              <a:rPr lang="en-GB" sz="2400" dirty="0" err="1"/>
              <a:t>digunakan</a:t>
            </a:r>
            <a:r>
              <a:rPr lang="en-GB" sz="2400" dirty="0"/>
              <a:t> </a:t>
            </a:r>
            <a:r>
              <a:rPr lang="en-GB" sz="2400" dirty="0" err="1"/>
              <a:t>oleh</a:t>
            </a:r>
            <a:r>
              <a:rPr lang="en-GB" sz="2400" dirty="0"/>
              <a:t> </a:t>
            </a:r>
            <a:r>
              <a:rPr lang="en-GB" sz="2400" dirty="0" err="1"/>
              <a:t>masyarakat</a:t>
            </a:r>
            <a:r>
              <a:rPr lang="en-GB" sz="2400" dirty="0"/>
              <a:t> </a:t>
            </a:r>
            <a:r>
              <a:rPr lang="en-GB" sz="2400" dirty="0" err="1"/>
              <a:t>untuk</a:t>
            </a:r>
            <a:r>
              <a:rPr lang="en-GB" sz="2400" dirty="0"/>
              <a:t> </a:t>
            </a:r>
            <a:r>
              <a:rPr lang="en-GB" sz="2400" dirty="0" err="1"/>
              <a:t>memberi</a:t>
            </a:r>
            <a:r>
              <a:rPr lang="en-GB" sz="2400" dirty="0"/>
              <a:t> saran </a:t>
            </a:r>
            <a:r>
              <a:rPr lang="en-GB" sz="2400" dirty="0" err="1"/>
              <a:t>kepada</a:t>
            </a:r>
            <a:r>
              <a:rPr lang="en-GB" sz="2400" dirty="0"/>
              <a:t> </a:t>
            </a:r>
            <a:r>
              <a:rPr lang="en-GB" sz="2400" dirty="0" err="1"/>
              <a:t>pegawai</a:t>
            </a:r>
            <a:r>
              <a:rPr lang="en-GB" sz="2400" dirty="0"/>
              <a:t> di </a:t>
            </a:r>
            <a:r>
              <a:rPr lang="en-GB" sz="2400" dirty="0" err="1"/>
              <a:t>Kecamatan</a:t>
            </a:r>
            <a:r>
              <a:rPr lang="en-GB" sz="2400" dirty="0"/>
              <a:t> </a:t>
            </a:r>
            <a:r>
              <a:rPr lang="en-GB" sz="2400" dirty="0" err="1"/>
              <a:t>Tumijajar</a:t>
            </a:r>
            <a:r>
              <a:rPr lang="en-GB" sz="2400" dirty="0"/>
              <a:t>. </a:t>
            </a:r>
            <a:endParaRPr lang="en-US" sz="24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3315689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48628">
                                            <p:txEl>
                                              <p:pRg st="0" end="0"/>
                                            </p:txEl>
                                          </p:spTgt>
                                        </p:tgtEl>
                                        <p:attrNameLst>
                                          <p:attrName>style.visibility</p:attrName>
                                        </p:attrNameLst>
                                      </p:cBhvr>
                                      <p:to>
                                        <p:strVal val="visible"/>
                                      </p:to>
                                    </p:set>
                                    <p:anim calcmode="lin" valueType="num">
                                      <p:cBhvr>
                                        <p:cTn id="7" dur="1000" fill="hold"/>
                                        <p:tgtEl>
                                          <p:spTgt spid="104862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4862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4862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04862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48628">
                                            <p:txEl>
                                              <p:pRg st="1" end="1"/>
                                            </p:txEl>
                                          </p:spTgt>
                                        </p:tgtEl>
                                        <p:attrNameLst>
                                          <p:attrName>style.visibility</p:attrName>
                                        </p:attrNameLst>
                                      </p:cBhvr>
                                      <p:to>
                                        <p:strVal val="visible"/>
                                      </p:to>
                                    </p:set>
                                    <p:anim calcmode="lin" valueType="num">
                                      <p:cBhvr>
                                        <p:cTn id="15" dur="1000" fill="hold"/>
                                        <p:tgtEl>
                                          <p:spTgt spid="1048628">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048628">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048628">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04862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048628">
                                            <p:txEl>
                                              <p:pRg st="2" end="2"/>
                                            </p:txEl>
                                          </p:spTgt>
                                        </p:tgtEl>
                                        <p:attrNameLst>
                                          <p:attrName>style.visibility</p:attrName>
                                        </p:attrNameLst>
                                      </p:cBhvr>
                                      <p:to>
                                        <p:strVal val="visible"/>
                                      </p:to>
                                    </p:set>
                                    <p:anim calcmode="lin" valueType="num">
                                      <p:cBhvr>
                                        <p:cTn id="23" dur="1000" fill="hold"/>
                                        <p:tgtEl>
                                          <p:spTgt spid="1048628">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048628">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048628">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0486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628650" y="365126"/>
            <a:ext cx="7886700" cy="645528"/>
          </a:xfrm>
        </p:spPr>
        <p:txBody>
          <a:bodyPr>
            <a:normAutofit fontScale="90000"/>
          </a:bodyPr>
          <a:lstStyle/>
          <a:p>
            <a:pPr lvl="0" algn="ctr"/>
            <a:r>
              <a:rPr lang="en-GB" b="1" dirty="0" smtClean="0"/>
              <a:t/>
            </a:r>
            <a:br>
              <a:rPr lang="en-GB" b="1" dirty="0" smtClean="0"/>
            </a:br>
            <a:r>
              <a:rPr lang="en-GB" b="1" dirty="0" err="1" smtClean="0"/>
              <a:t>Permasalahan</a:t>
            </a:r>
            <a:r>
              <a:rPr lang="en-GB" b="1" dirty="0" smtClean="0"/>
              <a:t> </a:t>
            </a:r>
            <a:r>
              <a:rPr lang="en-GB" b="1" dirty="0" err="1"/>
              <a:t>Pelayanan</a:t>
            </a:r>
            <a:r>
              <a:rPr lang="en-GB" b="1" dirty="0"/>
              <a:t> </a:t>
            </a:r>
            <a:r>
              <a:rPr lang="en-GB" b="1" dirty="0" err="1"/>
              <a:t>Publik</a:t>
            </a:r>
            <a:r>
              <a:rPr lang="en-GB" b="1" dirty="0"/>
              <a:t> </a:t>
            </a:r>
            <a:r>
              <a:rPr lang="en-US" dirty="0"/>
              <a:t/>
            </a:r>
            <a:br>
              <a:rPr lang="en-US" dirty="0"/>
            </a:br>
            <a:endParaRPr lang="en-US" dirty="0"/>
          </a:p>
        </p:txBody>
      </p:sp>
      <p:sp>
        <p:nvSpPr>
          <p:cNvPr id="1048630" name="Content Placeholder 2"/>
          <p:cNvSpPr>
            <a:spLocks noGrp="1"/>
          </p:cNvSpPr>
          <p:nvPr>
            <p:ph idx="1"/>
          </p:nvPr>
        </p:nvSpPr>
        <p:spPr>
          <a:xfrm>
            <a:off x="628650" y="1203159"/>
            <a:ext cx="7886700" cy="4973805"/>
          </a:xfrm>
        </p:spPr>
        <p:txBody>
          <a:bodyPr>
            <a:normAutofit/>
          </a:bodyPr>
          <a:lstStyle/>
          <a:p>
            <a:pPr lvl="0"/>
            <a:r>
              <a:rPr lang="en-US" dirty="0" err="1" smtClean="0"/>
              <a:t>Sumber</a:t>
            </a:r>
            <a:r>
              <a:rPr lang="en-US" dirty="0" smtClean="0"/>
              <a:t> : </a:t>
            </a:r>
            <a:r>
              <a:rPr lang="en-GB" i="1" u="sng" dirty="0">
                <a:hlinkClick r:id="rId2"/>
              </a:rPr>
              <a:t>http://</a:t>
            </a:r>
            <a:r>
              <a:rPr lang="en-GB" i="1" u="sng" dirty="0" smtClean="0">
                <a:hlinkClick r:id="rId2"/>
              </a:rPr>
              <a:t>nasional.kompas.com/read/2017/03/14/00574011/ombudsman.keluhan.masyarakat.terhadap.pelayanan.publik.semakin.meningkat</a:t>
            </a:r>
            <a:endParaRPr lang="en-GB" i="1" u="sng" dirty="0" smtClean="0"/>
          </a:p>
          <a:p>
            <a:pPr marL="0" lvl="0" indent="0">
              <a:buNone/>
            </a:pPr>
            <a:endParaRPr lang="en-US" i="1" dirty="0"/>
          </a:p>
        </p:txBody>
      </p:sp>
      <p:sp>
        <p:nvSpPr>
          <p:cNvPr id="1048631" name="Horizontal Scroll 3"/>
          <p:cNvSpPr/>
          <p:nvPr/>
        </p:nvSpPr>
        <p:spPr>
          <a:xfrm>
            <a:off x="902368" y="2201780"/>
            <a:ext cx="6803858" cy="43193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smtClean="0"/>
              <a:t>Komisioner</a:t>
            </a:r>
            <a:r>
              <a:rPr lang="en-GB" dirty="0" smtClean="0"/>
              <a:t> Ombudsman RI </a:t>
            </a:r>
            <a:r>
              <a:rPr lang="en-GB" dirty="0" err="1" smtClean="0"/>
              <a:t>Ninik</a:t>
            </a:r>
            <a:r>
              <a:rPr lang="en-GB" dirty="0" smtClean="0"/>
              <a:t> </a:t>
            </a:r>
            <a:r>
              <a:rPr lang="en-GB" dirty="0" err="1" smtClean="0"/>
              <a:t>Rahayu</a:t>
            </a:r>
            <a:r>
              <a:rPr lang="en-GB" dirty="0" smtClean="0"/>
              <a:t> </a:t>
            </a:r>
            <a:r>
              <a:rPr lang="en-GB" dirty="0" err="1" smtClean="0"/>
              <a:t>mengatakan</a:t>
            </a:r>
            <a:r>
              <a:rPr lang="en-GB" dirty="0" smtClean="0"/>
              <a:t>, </a:t>
            </a:r>
            <a:r>
              <a:rPr lang="en-GB" dirty="0" err="1" smtClean="0"/>
              <a:t>pihaknya</a:t>
            </a:r>
            <a:r>
              <a:rPr lang="en-GB" dirty="0" smtClean="0"/>
              <a:t> </a:t>
            </a:r>
            <a:r>
              <a:rPr lang="en-GB" dirty="0" err="1" smtClean="0"/>
              <a:t>menerima</a:t>
            </a:r>
            <a:r>
              <a:rPr lang="en-GB" dirty="0" smtClean="0"/>
              <a:t> </a:t>
            </a:r>
            <a:r>
              <a:rPr lang="en-GB" dirty="0" err="1" smtClean="0"/>
              <a:t>hampir</a:t>
            </a:r>
            <a:r>
              <a:rPr lang="en-GB" dirty="0" smtClean="0"/>
              <a:t> 6.000 </a:t>
            </a:r>
            <a:r>
              <a:rPr lang="en-GB" dirty="0" err="1" smtClean="0"/>
              <a:t>laporan</a:t>
            </a:r>
            <a:r>
              <a:rPr lang="en-GB" dirty="0" smtClean="0"/>
              <a:t> </a:t>
            </a:r>
            <a:r>
              <a:rPr lang="en-GB" dirty="0" err="1" smtClean="0"/>
              <a:t>dari</a:t>
            </a:r>
            <a:r>
              <a:rPr lang="en-GB" dirty="0" smtClean="0"/>
              <a:t> </a:t>
            </a:r>
            <a:r>
              <a:rPr lang="en-GB" dirty="0" err="1" smtClean="0"/>
              <a:t>masyarakat</a:t>
            </a:r>
            <a:r>
              <a:rPr lang="en-GB" dirty="0" smtClean="0"/>
              <a:t>. </a:t>
            </a:r>
            <a:r>
              <a:rPr lang="en-GB" dirty="0" err="1" smtClean="0"/>
              <a:t>Kemudian</a:t>
            </a:r>
            <a:r>
              <a:rPr lang="en-GB" dirty="0" smtClean="0"/>
              <a:t>, </a:t>
            </a:r>
            <a:r>
              <a:rPr lang="en-GB" dirty="0" err="1" smtClean="0"/>
              <a:t>pada</a:t>
            </a:r>
            <a:r>
              <a:rPr lang="en-GB" dirty="0" smtClean="0"/>
              <a:t> </a:t>
            </a:r>
            <a:r>
              <a:rPr lang="en-GB" dirty="0" err="1" smtClean="0"/>
              <a:t>tahun</a:t>
            </a:r>
            <a:r>
              <a:rPr lang="en-GB" dirty="0" smtClean="0"/>
              <a:t> 2016, </a:t>
            </a:r>
            <a:r>
              <a:rPr lang="en-GB" dirty="0" err="1" smtClean="0"/>
              <a:t>jumlah</a:t>
            </a:r>
            <a:r>
              <a:rPr lang="en-GB" dirty="0" smtClean="0"/>
              <a:t> </a:t>
            </a:r>
            <a:r>
              <a:rPr lang="en-GB" dirty="0" err="1" smtClean="0"/>
              <a:t>itu</a:t>
            </a:r>
            <a:r>
              <a:rPr lang="en-GB" dirty="0" smtClean="0"/>
              <a:t> </a:t>
            </a:r>
            <a:r>
              <a:rPr lang="en-GB" dirty="0" err="1" smtClean="0"/>
              <a:t>meningkat</a:t>
            </a:r>
            <a:r>
              <a:rPr lang="en-GB" dirty="0" smtClean="0"/>
              <a:t> </a:t>
            </a:r>
            <a:r>
              <a:rPr lang="en-GB" dirty="0" err="1" smtClean="0"/>
              <a:t>menjadi</a:t>
            </a:r>
            <a:r>
              <a:rPr lang="en-GB" dirty="0" smtClean="0"/>
              <a:t> </a:t>
            </a:r>
            <a:r>
              <a:rPr lang="en-GB" dirty="0" err="1" smtClean="0"/>
              <a:t>hampir</a:t>
            </a:r>
            <a:r>
              <a:rPr lang="en-GB" dirty="0" smtClean="0"/>
              <a:t> 11.000 </a:t>
            </a:r>
            <a:r>
              <a:rPr lang="en-GB" dirty="0" err="1" smtClean="0"/>
              <a:t>pelapor</a:t>
            </a:r>
            <a:r>
              <a:rPr lang="en-GB" dirty="0" smtClean="0"/>
              <a:t>.</a:t>
            </a:r>
            <a:endParaRPr lang="en-US" dirty="0" smtClean="0"/>
          </a:p>
          <a:p>
            <a:r>
              <a:rPr lang="en-GB" dirty="0" smtClean="0"/>
              <a:t> </a:t>
            </a:r>
            <a:endParaRPr lang="en-US" dirty="0" smtClean="0"/>
          </a:p>
          <a:p>
            <a:r>
              <a:rPr lang="en-GB" dirty="0" smtClean="0"/>
              <a:t>"Di </a:t>
            </a:r>
            <a:r>
              <a:rPr lang="en-GB" dirty="0" err="1" smtClean="0"/>
              <a:t>awal</a:t>
            </a:r>
            <a:r>
              <a:rPr lang="en-GB" dirty="0" smtClean="0"/>
              <a:t> 2017 yang </a:t>
            </a:r>
            <a:r>
              <a:rPr lang="en-GB" dirty="0" err="1" smtClean="0"/>
              <a:t>baru</a:t>
            </a:r>
            <a:r>
              <a:rPr lang="en-GB" dirty="0" smtClean="0"/>
              <a:t> </a:t>
            </a:r>
            <a:r>
              <a:rPr lang="en-GB" dirty="0" err="1" smtClean="0"/>
              <a:t>tiga</a:t>
            </a:r>
            <a:r>
              <a:rPr lang="en-GB" dirty="0" smtClean="0"/>
              <a:t> </a:t>
            </a:r>
            <a:r>
              <a:rPr lang="en-GB" dirty="0" err="1" smtClean="0"/>
              <a:t>bulan</a:t>
            </a:r>
            <a:r>
              <a:rPr lang="en-GB" dirty="0" smtClean="0"/>
              <a:t> </a:t>
            </a:r>
            <a:r>
              <a:rPr lang="en-GB" dirty="0" err="1" smtClean="0"/>
              <a:t>ini</a:t>
            </a:r>
            <a:r>
              <a:rPr lang="en-GB" dirty="0" smtClean="0"/>
              <a:t> </a:t>
            </a:r>
            <a:r>
              <a:rPr lang="en-GB" dirty="0" err="1" smtClean="0"/>
              <a:t>laporan</a:t>
            </a:r>
            <a:r>
              <a:rPr lang="en-GB" dirty="0" smtClean="0"/>
              <a:t> yang </a:t>
            </a:r>
            <a:r>
              <a:rPr lang="en-GB" dirty="0" err="1" smtClean="0"/>
              <a:t>masuk</a:t>
            </a:r>
            <a:r>
              <a:rPr lang="en-GB" dirty="0" smtClean="0"/>
              <a:t> </a:t>
            </a:r>
            <a:r>
              <a:rPr lang="en-GB" dirty="0" err="1" smtClean="0"/>
              <a:t>sudah</a:t>
            </a:r>
            <a:r>
              <a:rPr lang="en-GB" dirty="0" smtClean="0"/>
              <a:t> </a:t>
            </a:r>
            <a:r>
              <a:rPr lang="en-GB" dirty="0" err="1" smtClean="0"/>
              <a:t>hampir</a:t>
            </a:r>
            <a:r>
              <a:rPr lang="en-GB" dirty="0" smtClean="0"/>
              <a:t> 3.000 </a:t>
            </a:r>
            <a:r>
              <a:rPr lang="en-GB" dirty="0" err="1" smtClean="0"/>
              <a:t>laporan</a:t>
            </a:r>
            <a:r>
              <a:rPr lang="en-GB" dirty="0" smtClean="0"/>
              <a:t>. Kami </a:t>
            </a:r>
            <a:r>
              <a:rPr lang="en-GB" dirty="0" err="1" smtClean="0"/>
              <a:t>apresiasi</a:t>
            </a:r>
            <a:r>
              <a:rPr lang="en-GB" dirty="0" smtClean="0"/>
              <a:t> </a:t>
            </a:r>
            <a:r>
              <a:rPr lang="en-GB" dirty="0" err="1" smtClean="0"/>
              <a:t>kepada</a:t>
            </a:r>
            <a:r>
              <a:rPr lang="en-GB" dirty="0" smtClean="0"/>
              <a:t> </a:t>
            </a:r>
            <a:r>
              <a:rPr lang="en-GB" dirty="0" err="1" smtClean="0"/>
              <a:t>masyarakat</a:t>
            </a:r>
            <a:r>
              <a:rPr lang="en-GB" dirty="0" smtClean="0"/>
              <a:t> yang </a:t>
            </a:r>
            <a:r>
              <a:rPr lang="en-GB" dirty="0" err="1" smtClean="0"/>
              <a:t>mulai</a:t>
            </a:r>
            <a:r>
              <a:rPr lang="en-GB" dirty="0" smtClean="0"/>
              <a:t> </a:t>
            </a:r>
            <a:r>
              <a:rPr lang="en-GB" dirty="0" err="1" smtClean="0"/>
              <a:t>tidak</a:t>
            </a:r>
            <a:r>
              <a:rPr lang="en-GB" dirty="0" smtClean="0"/>
              <a:t> </a:t>
            </a:r>
            <a:r>
              <a:rPr lang="en-GB" dirty="0" err="1" smtClean="0"/>
              <a:t>ragu</a:t>
            </a:r>
            <a:r>
              <a:rPr lang="en-GB" dirty="0" smtClean="0"/>
              <a:t> </a:t>
            </a:r>
            <a:r>
              <a:rPr lang="en-GB" dirty="0" err="1" smtClean="0"/>
              <a:t>untuk</a:t>
            </a:r>
            <a:r>
              <a:rPr lang="en-GB" dirty="0" smtClean="0"/>
              <a:t> </a:t>
            </a:r>
            <a:r>
              <a:rPr lang="en-GB" dirty="0" err="1" smtClean="0"/>
              <a:t>melaporkan</a:t>
            </a:r>
            <a:r>
              <a:rPr lang="en-GB" dirty="0" smtClean="0"/>
              <a:t> </a:t>
            </a:r>
            <a:r>
              <a:rPr lang="en-GB" dirty="0" err="1" smtClean="0"/>
              <a:t>persoalan</a:t>
            </a:r>
            <a:r>
              <a:rPr lang="en-GB" dirty="0" smtClean="0"/>
              <a:t> </a:t>
            </a:r>
            <a:r>
              <a:rPr lang="en-GB" dirty="0" err="1" smtClean="0"/>
              <a:t>pelayanan</a:t>
            </a:r>
            <a:r>
              <a:rPr lang="en-GB" dirty="0" smtClean="0"/>
              <a:t> </a:t>
            </a:r>
            <a:r>
              <a:rPr lang="en-GB" dirty="0" err="1" smtClean="0"/>
              <a:t>publik</a:t>
            </a:r>
            <a:r>
              <a:rPr lang="en-GB" dirty="0" smtClean="0"/>
              <a:t>," kata </a:t>
            </a:r>
            <a:r>
              <a:rPr lang="en-GB" dirty="0" err="1" smtClean="0"/>
              <a:t>Ninik</a:t>
            </a:r>
            <a:r>
              <a:rPr lang="en-GB" dirty="0" smtClean="0"/>
              <a:t> di </a:t>
            </a:r>
            <a:r>
              <a:rPr lang="en-GB" dirty="0" err="1" smtClean="0"/>
              <a:t>kantor</a:t>
            </a:r>
            <a:r>
              <a:rPr lang="en-GB" dirty="0" smtClean="0"/>
              <a:t> Ombudsman, Jakarta, </a:t>
            </a:r>
            <a:r>
              <a:rPr lang="en-GB" dirty="0" err="1" smtClean="0"/>
              <a:t>Senin</a:t>
            </a:r>
            <a:r>
              <a:rPr lang="en-GB" dirty="0" smtClean="0"/>
              <a:t> (13/3/2017).</a:t>
            </a:r>
            <a:endParaRPr lang="en-US" dirty="0" smtClean="0"/>
          </a:p>
          <a:p>
            <a:r>
              <a:rPr lang="en-GB" dirty="0" smtClean="0"/>
              <a:t> </a:t>
            </a:r>
            <a:endParaRPr lang="en-US" dirty="0" smtClean="0"/>
          </a:p>
          <a:p>
            <a:pPr algn="ctr"/>
            <a:endParaRPr lang="en-US" dirty="0"/>
          </a:p>
        </p:txBody>
      </p:sp>
    </p:spTree>
    <p:extLst>
      <p:ext uri="{BB962C8B-B14F-4D97-AF65-F5344CB8AC3E}">
        <p14:creationId xmlns:p14="http://schemas.microsoft.com/office/powerpoint/2010/main" val="36004582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p:txBody>
          <a:bodyPr/>
          <a:lstStyle/>
          <a:p>
            <a:endParaRPr lang="en-US" dirty="0"/>
          </a:p>
        </p:txBody>
      </p:sp>
      <p:sp>
        <p:nvSpPr>
          <p:cNvPr id="1048633" name="Content Placeholder 2"/>
          <p:cNvSpPr>
            <a:spLocks noGrp="1"/>
          </p:cNvSpPr>
          <p:nvPr>
            <p:ph idx="1"/>
          </p:nvPr>
        </p:nvSpPr>
        <p:spPr/>
        <p:txBody>
          <a:bodyPr/>
          <a:lstStyle/>
          <a:p>
            <a:pPr marL="0" indent="0">
              <a:buNone/>
            </a:pPr>
            <a:r>
              <a:rPr lang="en-GB" dirty="0"/>
              <a:t> </a:t>
            </a:r>
            <a:endParaRPr lang="en-US" dirty="0"/>
          </a:p>
          <a:p>
            <a:pPr marL="0" indent="0">
              <a:buNone/>
            </a:pPr>
            <a:endParaRPr lang="en-US" dirty="0"/>
          </a:p>
        </p:txBody>
      </p:sp>
      <p:sp>
        <p:nvSpPr>
          <p:cNvPr id="1048634" name="Horizontal Scroll 3"/>
          <p:cNvSpPr/>
          <p:nvPr/>
        </p:nvSpPr>
        <p:spPr>
          <a:xfrm>
            <a:off x="802387" y="733927"/>
            <a:ext cx="7373072" cy="510139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smtClean="0"/>
          </a:p>
          <a:p>
            <a:r>
              <a:rPr lang="en-GB" dirty="0" err="1" smtClean="0"/>
              <a:t>Ninik</a:t>
            </a:r>
            <a:r>
              <a:rPr lang="en-GB" dirty="0" smtClean="0"/>
              <a:t> </a:t>
            </a:r>
            <a:r>
              <a:rPr lang="en-GB" dirty="0" err="1" smtClean="0"/>
              <a:t>menyebutkan</a:t>
            </a:r>
            <a:r>
              <a:rPr lang="en-GB" dirty="0" smtClean="0"/>
              <a:t>, </a:t>
            </a:r>
            <a:r>
              <a:rPr lang="en-GB" dirty="0" err="1" smtClean="0"/>
              <a:t>berdasarkan</a:t>
            </a:r>
            <a:r>
              <a:rPr lang="en-GB" dirty="0" smtClean="0"/>
              <a:t> </a:t>
            </a:r>
            <a:r>
              <a:rPr lang="en-GB" dirty="0" err="1" smtClean="0"/>
              <a:t>jumlah</a:t>
            </a:r>
            <a:r>
              <a:rPr lang="en-GB" dirty="0" smtClean="0"/>
              <a:t> </a:t>
            </a:r>
            <a:r>
              <a:rPr lang="en-GB" dirty="0" err="1" smtClean="0"/>
              <a:t>laporan</a:t>
            </a:r>
            <a:r>
              <a:rPr lang="en-GB" dirty="0" smtClean="0"/>
              <a:t> </a:t>
            </a:r>
            <a:r>
              <a:rPr lang="en-GB" dirty="0" err="1" smtClean="0"/>
              <a:t>tersebut</a:t>
            </a:r>
            <a:r>
              <a:rPr lang="en-GB" dirty="0" smtClean="0"/>
              <a:t>, </a:t>
            </a:r>
            <a:r>
              <a:rPr lang="en-GB" dirty="0" err="1" smtClean="0"/>
              <a:t>kasus</a:t>
            </a:r>
            <a:r>
              <a:rPr lang="en-GB" dirty="0" smtClean="0"/>
              <a:t> </a:t>
            </a:r>
            <a:r>
              <a:rPr lang="en-GB" dirty="0" err="1" smtClean="0"/>
              <a:t>pertanahan</a:t>
            </a:r>
            <a:r>
              <a:rPr lang="en-GB" dirty="0" smtClean="0"/>
              <a:t> </a:t>
            </a:r>
            <a:r>
              <a:rPr lang="en-GB" dirty="0" err="1" smtClean="0"/>
              <a:t>menempati</a:t>
            </a:r>
            <a:r>
              <a:rPr lang="en-GB" dirty="0" smtClean="0"/>
              <a:t> </a:t>
            </a:r>
            <a:r>
              <a:rPr lang="en-GB" dirty="0" err="1" smtClean="0"/>
              <a:t>posisi</a:t>
            </a:r>
            <a:r>
              <a:rPr lang="en-GB" dirty="0" smtClean="0"/>
              <a:t> </a:t>
            </a:r>
            <a:r>
              <a:rPr lang="en-GB" dirty="0" err="1" smtClean="0"/>
              <a:t>tertinggi</a:t>
            </a:r>
            <a:r>
              <a:rPr lang="en-GB" dirty="0" smtClean="0"/>
              <a:t>. </a:t>
            </a:r>
            <a:r>
              <a:rPr lang="en-GB" dirty="0" err="1" smtClean="0"/>
              <a:t>Beberapa</a:t>
            </a:r>
            <a:r>
              <a:rPr lang="en-GB" dirty="0" smtClean="0"/>
              <a:t> </a:t>
            </a:r>
            <a:r>
              <a:rPr lang="en-GB" dirty="0" err="1" smtClean="0"/>
              <a:t>contoh</a:t>
            </a:r>
            <a:r>
              <a:rPr lang="en-GB" dirty="0" smtClean="0"/>
              <a:t> </a:t>
            </a:r>
            <a:r>
              <a:rPr lang="en-GB" dirty="0" err="1" smtClean="0"/>
              <a:t>kasus</a:t>
            </a:r>
            <a:r>
              <a:rPr lang="en-GB" dirty="0" smtClean="0"/>
              <a:t> </a:t>
            </a:r>
            <a:r>
              <a:rPr lang="en-GB" dirty="0" err="1" smtClean="0"/>
              <a:t>pertanahan</a:t>
            </a:r>
            <a:r>
              <a:rPr lang="en-GB" dirty="0" smtClean="0"/>
              <a:t> </a:t>
            </a:r>
            <a:r>
              <a:rPr lang="en-GB" dirty="0" err="1" smtClean="0"/>
              <a:t>seperti</a:t>
            </a:r>
            <a:r>
              <a:rPr lang="en-GB" dirty="0" smtClean="0"/>
              <a:t> </a:t>
            </a:r>
            <a:r>
              <a:rPr lang="en-GB" dirty="0" err="1" smtClean="0"/>
              <a:t>hak</a:t>
            </a:r>
            <a:r>
              <a:rPr lang="en-GB" dirty="0" smtClean="0"/>
              <a:t> </a:t>
            </a:r>
            <a:r>
              <a:rPr lang="en-GB" dirty="0" err="1" smtClean="0"/>
              <a:t>guna</a:t>
            </a:r>
            <a:r>
              <a:rPr lang="en-GB" dirty="0" smtClean="0"/>
              <a:t> </a:t>
            </a:r>
            <a:r>
              <a:rPr lang="en-GB" dirty="0" err="1" smtClean="0"/>
              <a:t>bangunan</a:t>
            </a:r>
            <a:r>
              <a:rPr lang="en-GB" dirty="0" smtClean="0"/>
              <a:t>. </a:t>
            </a:r>
            <a:r>
              <a:rPr lang="en-GB" dirty="0" err="1" smtClean="0"/>
              <a:t>Kemudian</a:t>
            </a:r>
            <a:r>
              <a:rPr lang="en-GB" dirty="0" smtClean="0"/>
              <a:t>, </a:t>
            </a:r>
            <a:r>
              <a:rPr lang="en-GB" dirty="0" err="1" smtClean="0"/>
              <a:t>diikuti</a:t>
            </a:r>
            <a:r>
              <a:rPr lang="en-GB" dirty="0" smtClean="0"/>
              <a:t> </a:t>
            </a:r>
            <a:r>
              <a:rPr lang="en-GB" dirty="0" err="1" smtClean="0"/>
              <a:t>kasus</a:t>
            </a:r>
            <a:r>
              <a:rPr lang="en-GB" dirty="0" smtClean="0"/>
              <a:t> yang </a:t>
            </a:r>
            <a:r>
              <a:rPr lang="en-GB" dirty="0" err="1" smtClean="0"/>
              <a:t>terkait</a:t>
            </a:r>
            <a:r>
              <a:rPr lang="en-GB" dirty="0" smtClean="0"/>
              <a:t> </a:t>
            </a:r>
            <a:r>
              <a:rPr lang="en-GB" dirty="0" err="1" smtClean="0"/>
              <a:t>dengan</a:t>
            </a:r>
            <a:r>
              <a:rPr lang="en-GB" dirty="0" smtClean="0"/>
              <a:t> </a:t>
            </a:r>
            <a:r>
              <a:rPr lang="en-GB" dirty="0" err="1" smtClean="0"/>
              <a:t>pemerintahan</a:t>
            </a:r>
            <a:r>
              <a:rPr lang="en-GB" dirty="0" smtClean="0"/>
              <a:t> </a:t>
            </a:r>
            <a:r>
              <a:rPr lang="en-GB" dirty="0" err="1" smtClean="0"/>
              <a:t>daerah</a:t>
            </a:r>
            <a:r>
              <a:rPr lang="en-GB" dirty="0" smtClean="0"/>
              <a:t>. </a:t>
            </a:r>
            <a:r>
              <a:rPr lang="en-GB" dirty="0" err="1" smtClean="0"/>
              <a:t>Misalnya</a:t>
            </a:r>
            <a:r>
              <a:rPr lang="en-GB" dirty="0" smtClean="0"/>
              <a:t>, </a:t>
            </a:r>
            <a:r>
              <a:rPr lang="en-GB" dirty="0" err="1" smtClean="0"/>
              <a:t>hak</a:t>
            </a:r>
            <a:r>
              <a:rPr lang="en-GB" dirty="0" smtClean="0"/>
              <a:t> </a:t>
            </a:r>
            <a:r>
              <a:rPr lang="en-GB" dirty="0" err="1" smtClean="0"/>
              <a:t>atas</a:t>
            </a:r>
            <a:r>
              <a:rPr lang="en-GB" dirty="0" smtClean="0"/>
              <a:t> </a:t>
            </a:r>
            <a:r>
              <a:rPr lang="en-GB" dirty="0" err="1" smtClean="0"/>
              <a:t>pendidikan</a:t>
            </a:r>
            <a:r>
              <a:rPr lang="en-GB" dirty="0" smtClean="0"/>
              <a:t> </a:t>
            </a:r>
            <a:r>
              <a:rPr lang="en-GB" dirty="0" err="1" smtClean="0"/>
              <a:t>dan</a:t>
            </a:r>
            <a:r>
              <a:rPr lang="en-GB" dirty="0" smtClean="0"/>
              <a:t> </a:t>
            </a:r>
            <a:r>
              <a:rPr lang="en-GB" dirty="0" err="1" smtClean="0"/>
              <a:t>hak</a:t>
            </a:r>
            <a:r>
              <a:rPr lang="en-GB" dirty="0" smtClean="0"/>
              <a:t> </a:t>
            </a:r>
            <a:r>
              <a:rPr lang="en-GB" dirty="0" err="1" smtClean="0"/>
              <a:t>atas</a:t>
            </a:r>
            <a:r>
              <a:rPr lang="en-GB" dirty="0" smtClean="0"/>
              <a:t> </a:t>
            </a:r>
            <a:r>
              <a:rPr lang="en-GB" dirty="0" err="1" smtClean="0"/>
              <a:t>kesehatan</a:t>
            </a:r>
            <a:r>
              <a:rPr lang="en-GB" dirty="0" smtClean="0"/>
              <a:t>. </a:t>
            </a:r>
            <a:r>
              <a:rPr lang="en-GB" dirty="0" err="1" smtClean="0"/>
              <a:t>Selain</a:t>
            </a:r>
            <a:r>
              <a:rPr lang="en-GB" dirty="0" smtClean="0"/>
              <a:t> </a:t>
            </a:r>
            <a:r>
              <a:rPr lang="en-GB" dirty="0" err="1" smtClean="0"/>
              <a:t>itu</a:t>
            </a:r>
            <a:r>
              <a:rPr lang="en-GB" dirty="0" smtClean="0"/>
              <a:t>, </a:t>
            </a:r>
            <a:r>
              <a:rPr lang="en-GB" dirty="0" err="1" smtClean="0"/>
              <a:t>kinerja</a:t>
            </a:r>
            <a:r>
              <a:rPr lang="en-GB" dirty="0" smtClean="0"/>
              <a:t> </a:t>
            </a:r>
            <a:r>
              <a:rPr lang="en-GB" dirty="0" err="1" smtClean="0"/>
              <a:t>kepolisian</a:t>
            </a:r>
            <a:r>
              <a:rPr lang="en-GB" dirty="0" smtClean="0"/>
              <a:t> </a:t>
            </a:r>
            <a:r>
              <a:rPr lang="en-GB" dirty="0" err="1" smtClean="0"/>
              <a:t>menempati</a:t>
            </a:r>
            <a:r>
              <a:rPr lang="en-GB" dirty="0" smtClean="0"/>
              <a:t> </a:t>
            </a:r>
            <a:r>
              <a:rPr lang="en-GB" dirty="0" err="1" smtClean="0"/>
              <a:t>urutan</a:t>
            </a:r>
            <a:r>
              <a:rPr lang="en-GB" dirty="0" smtClean="0"/>
              <a:t> </a:t>
            </a:r>
            <a:r>
              <a:rPr lang="en-GB" dirty="0" err="1" smtClean="0"/>
              <a:t>ketiga</a:t>
            </a:r>
            <a:r>
              <a:rPr lang="en-GB" dirty="0" smtClean="0"/>
              <a:t> yang </a:t>
            </a:r>
            <a:r>
              <a:rPr lang="en-GB" dirty="0" err="1" smtClean="0"/>
              <a:t>mendapat</a:t>
            </a:r>
            <a:r>
              <a:rPr lang="en-GB" dirty="0" smtClean="0"/>
              <a:t> </a:t>
            </a:r>
            <a:r>
              <a:rPr lang="en-GB" dirty="0" err="1" smtClean="0"/>
              <a:t>sorotan</a:t>
            </a:r>
            <a:r>
              <a:rPr lang="en-GB" dirty="0" smtClean="0"/>
              <a:t> </a:t>
            </a:r>
            <a:r>
              <a:rPr lang="en-GB" dirty="0" err="1" smtClean="0"/>
              <a:t>dari</a:t>
            </a:r>
            <a:r>
              <a:rPr lang="en-GB" dirty="0" smtClean="0"/>
              <a:t> </a:t>
            </a:r>
            <a:r>
              <a:rPr lang="en-GB" dirty="0" err="1" smtClean="0"/>
              <a:t>masyarakat</a:t>
            </a:r>
            <a:r>
              <a:rPr lang="en-GB" dirty="0" smtClean="0"/>
              <a:t>.</a:t>
            </a:r>
            <a:endParaRPr lang="en-US" dirty="0" smtClean="0"/>
          </a:p>
          <a:p>
            <a:r>
              <a:rPr lang="en-GB" dirty="0" smtClean="0"/>
              <a:t> </a:t>
            </a:r>
            <a:endParaRPr lang="en-US" dirty="0" smtClean="0"/>
          </a:p>
          <a:p>
            <a:r>
              <a:rPr lang="en-GB" dirty="0" smtClean="0"/>
              <a:t>"</a:t>
            </a:r>
            <a:r>
              <a:rPr lang="en-GB" dirty="0" err="1" smtClean="0"/>
              <a:t>Mulai</a:t>
            </a:r>
            <a:r>
              <a:rPr lang="en-GB" dirty="0" smtClean="0"/>
              <a:t> </a:t>
            </a:r>
            <a:r>
              <a:rPr lang="en-GB" dirty="0" err="1" smtClean="0"/>
              <a:t>dari</a:t>
            </a:r>
            <a:r>
              <a:rPr lang="en-GB" dirty="0" smtClean="0"/>
              <a:t> </a:t>
            </a:r>
            <a:r>
              <a:rPr lang="en-GB" dirty="0" err="1" smtClean="0"/>
              <a:t>urusan</a:t>
            </a:r>
            <a:r>
              <a:rPr lang="en-GB" dirty="0" smtClean="0"/>
              <a:t> SIM (</a:t>
            </a:r>
            <a:r>
              <a:rPr lang="en-GB" dirty="0" err="1" smtClean="0"/>
              <a:t>Surat</a:t>
            </a:r>
            <a:r>
              <a:rPr lang="en-GB" dirty="0" smtClean="0"/>
              <a:t> </a:t>
            </a:r>
            <a:r>
              <a:rPr lang="en-GB" dirty="0" err="1" smtClean="0"/>
              <a:t>Izin</a:t>
            </a:r>
            <a:r>
              <a:rPr lang="en-GB" dirty="0" smtClean="0"/>
              <a:t> </a:t>
            </a:r>
            <a:r>
              <a:rPr lang="en-GB" dirty="0" err="1" smtClean="0"/>
              <a:t>Mengemudi</a:t>
            </a:r>
            <a:r>
              <a:rPr lang="en-GB" dirty="0" smtClean="0"/>
              <a:t>), </a:t>
            </a:r>
            <a:r>
              <a:rPr lang="en-GB" dirty="0" err="1" smtClean="0"/>
              <a:t>urusan</a:t>
            </a:r>
            <a:r>
              <a:rPr lang="en-GB" dirty="0" smtClean="0"/>
              <a:t> STNK (</a:t>
            </a:r>
            <a:r>
              <a:rPr lang="en-GB" dirty="0" err="1" smtClean="0"/>
              <a:t>Surat</a:t>
            </a:r>
            <a:r>
              <a:rPr lang="en-GB" dirty="0" smtClean="0"/>
              <a:t> </a:t>
            </a:r>
            <a:r>
              <a:rPr lang="en-GB" dirty="0" err="1" smtClean="0"/>
              <a:t>Tanda</a:t>
            </a:r>
            <a:r>
              <a:rPr lang="en-GB" dirty="0" smtClean="0"/>
              <a:t> </a:t>
            </a:r>
            <a:r>
              <a:rPr lang="en-GB" dirty="0" err="1" smtClean="0"/>
              <a:t>Nomor</a:t>
            </a:r>
            <a:r>
              <a:rPr lang="en-GB" dirty="0" smtClean="0"/>
              <a:t> </a:t>
            </a:r>
            <a:r>
              <a:rPr lang="en-GB" dirty="0" err="1" smtClean="0"/>
              <a:t>Kendaraan</a:t>
            </a:r>
            <a:r>
              <a:rPr lang="en-GB" dirty="0" smtClean="0"/>
              <a:t>), </a:t>
            </a:r>
            <a:r>
              <a:rPr lang="en-GB" dirty="0" err="1" smtClean="0"/>
              <a:t>urusan</a:t>
            </a:r>
            <a:r>
              <a:rPr lang="en-GB" dirty="0" smtClean="0"/>
              <a:t> </a:t>
            </a:r>
            <a:r>
              <a:rPr lang="en-GB" dirty="0" err="1" smtClean="0"/>
              <a:t>tindak</a:t>
            </a:r>
            <a:r>
              <a:rPr lang="en-GB" dirty="0" smtClean="0"/>
              <a:t> </a:t>
            </a:r>
            <a:r>
              <a:rPr lang="en-GB" dirty="0" err="1" smtClean="0"/>
              <a:t>lanjut</a:t>
            </a:r>
            <a:r>
              <a:rPr lang="en-GB" dirty="0" smtClean="0"/>
              <a:t> </a:t>
            </a:r>
            <a:r>
              <a:rPr lang="en-GB" dirty="0" err="1" smtClean="0"/>
              <a:t>terhadap</a:t>
            </a:r>
            <a:r>
              <a:rPr lang="en-GB" dirty="0" smtClean="0"/>
              <a:t> </a:t>
            </a:r>
            <a:r>
              <a:rPr lang="en-GB" dirty="0" err="1" smtClean="0"/>
              <a:t>laporan</a:t>
            </a:r>
            <a:r>
              <a:rPr lang="en-GB" dirty="0" smtClean="0"/>
              <a:t> yang </a:t>
            </a:r>
            <a:r>
              <a:rPr lang="en-GB" dirty="0" err="1" smtClean="0"/>
              <a:t>tidak</a:t>
            </a:r>
            <a:r>
              <a:rPr lang="en-GB" dirty="0" smtClean="0"/>
              <a:t> </a:t>
            </a:r>
            <a:r>
              <a:rPr lang="en-GB" dirty="0" err="1" smtClean="0"/>
              <a:t>ditindaklanjuti</a:t>
            </a:r>
            <a:r>
              <a:rPr lang="en-GB" dirty="0" smtClean="0"/>
              <a:t> </a:t>
            </a:r>
            <a:r>
              <a:rPr lang="en-GB" dirty="0" err="1" smtClean="0"/>
              <a:t>oleh</a:t>
            </a:r>
            <a:r>
              <a:rPr lang="en-GB" dirty="0" smtClean="0"/>
              <a:t> </a:t>
            </a:r>
            <a:r>
              <a:rPr lang="en-GB" dirty="0" err="1" smtClean="0"/>
              <a:t>pihak</a:t>
            </a:r>
            <a:r>
              <a:rPr lang="en-GB" dirty="0" smtClean="0"/>
              <a:t> </a:t>
            </a:r>
            <a:r>
              <a:rPr lang="en-GB" dirty="0" err="1" smtClean="0"/>
              <a:t>kepolisian</a:t>
            </a:r>
            <a:r>
              <a:rPr lang="en-GB" dirty="0" smtClean="0"/>
              <a:t>," </a:t>
            </a:r>
            <a:r>
              <a:rPr lang="en-GB" dirty="0" err="1" smtClean="0"/>
              <a:t>ujar</a:t>
            </a:r>
            <a:r>
              <a:rPr lang="en-GB" dirty="0" smtClean="0"/>
              <a:t> </a:t>
            </a:r>
            <a:r>
              <a:rPr lang="en-GB" dirty="0" err="1" smtClean="0"/>
              <a:t>Ninik</a:t>
            </a:r>
            <a:r>
              <a:rPr lang="en-GB" dirty="0" smtClean="0"/>
              <a:t>. </a:t>
            </a:r>
            <a:r>
              <a:rPr lang="en-GB" dirty="0" err="1" smtClean="0"/>
              <a:t>Tak</a:t>
            </a:r>
            <a:r>
              <a:rPr lang="en-GB" dirty="0" smtClean="0"/>
              <a:t> </a:t>
            </a:r>
            <a:r>
              <a:rPr lang="en-GB" dirty="0" err="1" smtClean="0"/>
              <a:t>hanya</a:t>
            </a:r>
            <a:r>
              <a:rPr lang="en-GB" dirty="0" smtClean="0"/>
              <a:t> </a:t>
            </a:r>
            <a:r>
              <a:rPr lang="en-GB" dirty="0" err="1" smtClean="0"/>
              <a:t>itu</a:t>
            </a:r>
            <a:r>
              <a:rPr lang="en-GB" dirty="0" smtClean="0"/>
              <a:t>, </a:t>
            </a:r>
            <a:r>
              <a:rPr lang="en-GB" dirty="0" err="1" smtClean="0"/>
              <a:t>lembaga</a:t>
            </a:r>
            <a:r>
              <a:rPr lang="en-GB" dirty="0" smtClean="0"/>
              <a:t> </a:t>
            </a:r>
            <a:r>
              <a:rPr lang="en-GB" dirty="0" err="1" smtClean="0"/>
              <a:t>peradilan</a:t>
            </a:r>
            <a:r>
              <a:rPr lang="en-GB" dirty="0" smtClean="0"/>
              <a:t> </a:t>
            </a:r>
            <a:r>
              <a:rPr lang="en-GB" dirty="0" err="1" smtClean="0"/>
              <a:t>juga</a:t>
            </a:r>
            <a:r>
              <a:rPr lang="en-GB" dirty="0" smtClean="0"/>
              <a:t> </a:t>
            </a:r>
            <a:r>
              <a:rPr lang="en-GB" dirty="0" err="1" smtClean="0"/>
              <a:t>masuk</a:t>
            </a:r>
            <a:r>
              <a:rPr lang="en-GB" dirty="0" smtClean="0"/>
              <a:t> </a:t>
            </a:r>
            <a:r>
              <a:rPr lang="en-GB" dirty="0" err="1" smtClean="0"/>
              <a:t>dalam</a:t>
            </a:r>
            <a:r>
              <a:rPr lang="en-GB" dirty="0" smtClean="0"/>
              <a:t> </a:t>
            </a:r>
            <a:r>
              <a:rPr lang="en-GB" dirty="0" err="1" smtClean="0"/>
              <a:t>pengaduan</a:t>
            </a:r>
            <a:r>
              <a:rPr lang="en-GB" dirty="0" smtClean="0"/>
              <a:t> </a:t>
            </a:r>
            <a:r>
              <a:rPr lang="en-GB" dirty="0" err="1" smtClean="0"/>
              <a:t>masyarakat</a:t>
            </a:r>
            <a:r>
              <a:rPr lang="en-GB" dirty="0" smtClean="0"/>
              <a:t>. </a:t>
            </a:r>
            <a:r>
              <a:rPr lang="en-GB" dirty="0" err="1" smtClean="0"/>
              <a:t>Lembaga</a:t>
            </a:r>
            <a:r>
              <a:rPr lang="en-GB" dirty="0" smtClean="0"/>
              <a:t> </a:t>
            </a:r>
            <a:r>
              <a:rPr lang="en-GB" dirty="0" err="1" smtClean="0"/>
              <a:t>peradilan</a:t>
            </a:r>
            <a:r>
              <a:rPr lang="en-GB" dirty="0" smtClean="0"/>
              <a:t>, </a:t>
            </a:r>
            <a:r>
              <a:rPr lang="en-GB" dirty="0" err="1" smtClean="0"/>
              <a:t>lanjut</a:t>
            </a:r>
            <a:r>
              <a:rPr lang="en-GB" dirty="0" smtClean="0"/>
              <a:t> </a:t>
            </a:r>
            <a:r>
              <a:rPr lang="en-GB" dirty="0" err="1" smtClean="0"/>
              <a:t>Ninik</a:t>
            </a:r>
            <a:r>
              <a:rPr lang="en-GB" dirty="0" smtClean="0"/>
              <a:t>, </a:t>
            </a:r>
            <a:r>
              <a:rPr lang="en-GB" dirty="0" err="1" smtClean="0"/>
              <a:t>menyumbangkan</a:t>
            </a:r>
            <a:r>
              <a:rPr lang="en-GB" dirty="0" smtClean="0"/>
              <a:t> 20 </a:t>
            </a:r>
            <a:r>
              <a:rPr lang="en-GB" dirty="0" err="1" smtClean="0"/>
              <a:t>persen</a:t>
            </a:r>
            <a:r>
              <a:rPr lang="en-GB" dirty="0" smtClean="0"/>
              <a:t> </a:t>
            </a:r>
            <a:r>
              <a:rPr lang="en-GB" dirty="0" err="1" smtClean="0"/>
              <a:t>buruknya</a:t>
            </a:r>
            <a:r>
              <a:rPr lang="en-GB" dirty="0" smtClean="0"/>
              <a:t> </a:t>
            </a:r>
            <a:r>
              <a:rPr lang="en-GB" dirty="0" err="1" smtClean="0"/>
              <a:t>pelayanan</a:t>
            </a:r>
            <a:r>
              <a:rPr lang="en-GB" dirty="0" smtClean="0"/>
              <a:t> </a:t>
            </a:r>
            <a:r>
              <a:rPr lang="en-GB" dirty="0" err="1" smtClean="0"/>
              <a:t>publik</a:t>
            </a:r>
            <a:r>
              <a:rPr lang="en-GB" dirty="0" smtClean="0"/>
              <a:t>. </a:t>
            </a:r>
            <a:r>
              <a:rPr lang="en-GB" dirty="0" err="1" smtClean="0"/>
              <a:t>Menurut</a:t>
            </a:r>
            <a:r>
              <a:rPr lang="en-GB" dirty="0" smtClean="0"/>
              <a:t> </a:t>
            </a:r>
            <a:r>
              <a:rPr lang="en-GB" dirty="0" err="1" smtClean="0"/>
              <a:t>Ninik</a:t>
            </a:r>
            <a:r>
              <a:rPr lang="en-GB" dirty="0" smtClean="0"/>
              <a:t>, </a:t>
            </a:r>
            <a:r>
              <a:rPr lang="en-GB" dirty="0" err="1" smtClean="0"/>
              <a:t>laporan</a:t>
            </a:r>
            <a:r>
              <a:rPr lang="en-GB" dirty="0" smtClean="0"/>
              <a:t> yang </a:t>
            </a:r>
            <a:r>
              <a:rPr lang="en-GB" dirty="0" err="1" smtClean="0"/>
              <a:t>datang</a:t>
            </a:r>
            <a:r>
              <a:rPr lang="en-GB" dirty="0" smtClean="0"/>
              <a:t> </a:t>
            </a:r>
            <a:r>
              <a:rPr lang="en-GB" dirty="0" err="1" smtClean="0"/>
              <a:t>ke</a:t>
            </a:r>
            <a:r>
              <a:rPr lang="en-GB" dirty="0" smtClean="0"/>
              <a:t> Ombudsman </a:t>
            </a:r>
            <a:r>
              <a:rPr lang="en-GB" dirty="0" err="1" smtClean="0"/>
              <a:t>karena</a:t>
            </a:r>
            <a:r>
              <a:rPr lang="en-GB" dirty="0" smtClean="0"/>
              <a:t> </a:t>
            </a:r>
            <a:r>
              <a:rPr lang="en-GB" dirty="0" err="1" smtClean="0"/>
              <a:t>tidak</a:t>
            </a:r>
            <a:r>
              <a:rPr lang="en-GB" dirty="0" smtClean="0"/>
              <a:t> </a:t>
            </a:r>
            <a:r>
              <a:rPr lang="en-GB" dirty="0" err="1" smtClean="0"/>
              <a:t>adanya</a:t>
            </a:r>
            <a:r>
              <a:rPr lang="en-GB" dirty="0" smtClean="0"/>
              <a:t> </a:t>
            </a:r>
            <a:r>
              <a:rPr lang="en-GB" dirty="0" err="1" smtClean="0"/>
              <a:t>tindak</a:t>
            </a:r>
            <a:r>
              <a:rPr lang="en-GB" dirty="0" smtClean="0"/>
              <a:t> </a:t>
            </a:r>
            <a:r>
              <a:rPr lang="en-GB" dirty="0" err="1" smtClean="0"/>
              <a:t>lanjut</a:t>
            </a:r>
            <a:r>
              <a:rPr lang="en-GB" dirty="0" smtClean="0"/>
              <a:t> </a:t>
            </a:r>
            <a:r>
              <a:rPr lang="en-GB" dirty="0" err="1" smtClean="0"/>
              <a:t>dari</a:t>
            </a:r>
            <a:r>
              <a:rPr lang="en-GB" dirty="0" smtClean="0"/>
              <a:t> </a:t>
            </a:r>
            <a:r>
              <a:rPr lang="en-GB" dirty="0" err="1" smtClean="0"/>
              <a:t>instansi</a:t>
            </a:r>
            <a:r>
              <a:rPr lang="en-GB" dirty="0" smtClean="0"/>
              <a:t> yang </a:t>
            </a:r>
            <a:r>
              <a:rPr lang="en-GB" dirty="0" err="1" smtClean="0"/>
              <a:t>bersangkutan</a:t>
            </a:r>
            <a:r>
              <a:rPr lang="en-GB" dirty="0" smtClean="0"/>
              <a:t>.</a:t>
            </a:r>
            <a:endParaRPr lang="en-US" dirty="0" smtClean="0"/>
          </a:p>
          <a:p>
            <a:endParaRPr lang="en-US" dirty="0" smtClean="0"/>
          </a:p>
          <a:p>
            <a:pPr algn="ctr"/>
            <a:endParaRPr lang="en-US" dirty="0"/>
          </a:p>
        </p:txBody>
      </p:sp>
    </p:spTree>
    <p:extLst>
      <p:ext uri="{BB962C8B-B14F-4D97-AF65-F5344CB8AC3E}">
        <p14:creationId xmlns:p14="http://schemas.microsoft.com/office/powerpoint/2010/main" val="11763770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Implementasi</a:t>
            </a:r>
            <a:r>
              <a:rPr lang="en-US" dirty="0" smtClean="0"/>
              <a:t> </a:t>
            </a:r>
            <a:r>
              <a:rPr lang="en-US" dirty="0" err="1" smtClean="0"/>
              <a:t>kebijakan</a:t>
            </a:r>
            <a:r>
              <a:rPr lang="en-US" dirty="0" smtClean="0"/>
              <a:t> </a:t>
            </a:r>
            <a:r>
              <a:rPr lang="en-US" dirty="0" err="1" smtClean="0"/>
              <a:t>publik</a:t>
            </a:r>
            <a:r>
              <a:rPr lang="en-US" dirty="0" smtClean="0"/>
              <a:t> </a:t>
            </a:r>
            <a:r>
              <a:rPr lang="en-US" dirty="0" err="1" smtClean="0"/>
              <a:t>dalam</a:t>
            </a:r>
            <a:r>
              <a:rPr lang="en-US" dirty="0" smtClean="0"/>
              <a:t> </a:t>
            </a:r>
            <a:r>
              <a:rPr lang="en-US" dirty="0" err="1" smtClean="0"/>
              <a:t>meningkatkan</a:t>
            </a:r>
            <a:r>
              <a:rPr lang="en-US" dirty="0" smtClean="0"/>
              <a:t> </a:t>
            </a:r>
            <a:r>
              <a:rPr lang="en-US" dirty="0" err="1" smtClean="0"/>
              <a:t>kualitas</a:t>
            </a:r>
            <a:r>
              <a:rPr lang="en-US" dirty="0" smtClean="0"/>
              <a:t> </a:t>
            </a:r>
            <a:r>
              <a:rPr lang="en-US" dirty="0" err="1" smtClean="0"/>
              <a:t>pelayanan</a:t>
            </a:r>
            <a:r>
              <a:rPr lang="en-US" dirty="0" smtClean="0"/>
              <a:t> program JAMKESMAS </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r>
              <a:rPr lang="en-US" dirty="0" err="1"/>
              <a:t>Dalam</a:t>
            </a:r>
            <a:r>
              <a:rPr lang="en-US" dirty="0"/>
              <a:t> </a:t>
            </a:r>
            <a:r>
              <a:rPr lang="en-US" dirty="0" err="1"/>
              <a:t>perspektif</a:t>
            </a:r>
            <a:r>
              <a:rPr lang="en-US" dirty="0"/>
              <a:t> </a:t>
            </a:r>
            <a:r>
              <a:rPr lang="en-US" dirty="0" err="1"/>
              <a:t>implementasi</a:t>
            </a:r>
            <a:r>
              <a:rPr lang="en-US" dirty="0"/>
              <a:t> </a:t>
            </a:r>
            <a:r>
              <a:rPr lang="en-US" dirty="0" err="1"/>
              <a:t>kebijakan</a:t>
            </a:r>
            <a:r>
              <a:rPr lang="en-US" dirty="0"/>
              <a:t>, </a:t>
            </a:r>
            <a:r>
              <a:rPr lang="en-US" dirty="0" err="1"/>
              <a:t>unsur-unsur</a:t>
            </a:r>
            <a:r>
              <a:rPr lang="en-US" dirty="0"/>
              <a:t> yang </a:t>
            </a:r>
            <a:r>
              <a:rPr lang="en-US" dirty="0" err="1"/>
              <a:t>terkait</a:t>
            </a:r>
            <a:r>
              <a:rPr lang="en-US" dirty="0"/>
              <a:t> </a:t>
            </a:r>
            <a:r>
              <a:rPr lang="en-US" dirty="0" err="1"/>
              <a:t>dengan</a:t>
            </a:r>
            <a:r>
              <a:rPr lang="en-US" dirty="0"/>
              <a:t> </a:t>
            </a:r>
            <a:r>
              <a:rPr lang="en-US" dirty="0" err="1"/>
              <a:t>keberhasilan</a:t>
            </a:r>
            <a:r>
              <a:rPr lang="en-US" dirty="0"/>
              <a:t> </a:t>
            </a:r>
            <a:r>
              <a:rPr lang="en-US" dirty="0" err="1"/>
              <a:t>implementasi</a:t>
            </a:r>
            <a:r>
              <a:rPr lang="en-US" dirty="0"/>
              <a:t> </a:t>
            </a:r>
            <a:r>
              <a:rPr lang="en-US" dirty="0" err="1"/>
              <a:t>kebijakan</a:t>
            </a:r>
            <a:r>
              <a:rPr lang="en-US" dirty="0"/>
              <a:t> </a:t>
            </a:r>
            <a:r>
              <a:rPr lang="en-US" dirty="0" err="1"/>
              <a:t>harus</a:t>
            </a:r>
            <a:r>
              <a:rPr lang="en-US" dirty="0"/>
              <a:t> </a:t>
            </a:r>
            <a:r>
              <a:rPr lang="en-US" dirty="0" err="1"/>
              <a:t>saling</a:t>
            </a:r>
            <a:r>
              <a:rPr lang="en-US" dirty="0"/>
              <a:t> </a:t>
            </a:r>
            <a:r>
              <a:rPr lang="en-US" dirty="0" err="1"/>
              <a:t>terintegrasi</a:t>
            </a:r>
            <a:r>
              <a:rPr lang="en-US" dirty="0"/>
              <a:t> </a:t>
            </a:r>
            <a:r>
              <a:rPr lang="en-US" dirty="0" err="1"/>
              <a:t>dengan</a:t>
            </a:r>
            <a:r>
              <a:rPr lang="en-US" dirty="0"/>
              <a:t> </a:t>
            </a:r>
            <a:r>
              <a:rPr lang="en-US" dirty="0" err="1"/>
              <a:t>baik</a:t>
            </a:r>
            <a:r>
              <a:rPr lang="en-US" dirty="0"/>
              <a:t>. </a:t>
            </a:r>
            <a:r>
              <a:rPr lang="en-US" dirty="0" err="1"/>
              <a:t>Unsur-unsur</a:t>
            </a:r>
            <a:r>
              <a:rPr lang="en-US" dirty="0"/>
              <a:t> </a:t>
            </a:r>
            <a:r>
              <a:rPr lang="en-US" dirty="0" err="1"/>
              <a:t>tersebut</a:t>
            </a:r>
            <a:r>
              <a:rPr lang="en-US" dirty="0"/>
              <a:t> </a:t>
            </a:r>
            <a:r>
              <a:rPr lang="en-US" dirty="0" err="1"/>
              <a:t>meliputi</a:t>
            </a:r>
            <a:r>
              <a:rPr lang="en-US" dirty="0"/>
              <a:t>: program/</a:t>
            </a:r>
            <a:r>
              <a:rPr lang="en-US" dirty="0" err="1"/>
              <a:t>kebijakan</a:t>
            </a:r>
            <a:r>
              <a:rPr lang="en-US" dirty="0"/>
              <a:t> </a:t>
            </a:r>
            <a:r>
              <a:rPr lang="en-US" dirty="0" err="1"/>
              <a:t>itu</a:t>
            </a:r>
            <a:r>
              <a:rPr lang="en-US" dirty="0"/>
              <a:t> </a:t>
            </a:r>
            <a:r>
              <a:rPr lang="en-US" dirty="0" err="1"/>
              <a:t>sendiri</a:t>
            </a:r>
            <a:r>
              <a:rPr lang="en-US" dirty="0"/>
              <a:t> </a:t>
            </a:r>
            <a:r>
              <a:rPr lang="en-US" dirty="0" err="1"/>
              <a:t>harus</a:t>
            </a:r>
            <a:r>
              <a:rPr lang="en-US" dirty="0"/>
              <a:t> </a:t>
            </a:r>
            <a:r>
              <a:rPr lang="en-US" dirty="0" err="1"/>
              <a:t>jelas</a:t>
            </a:r>
            <a:r>
              <a:rPr lang="en-US" dirty="0"/>
              <a:t>; </a:t>
            </a:r>
            <a:r>
              <a:rPr lang="en-US" dirty="0" err="1"/>
              <a:t>siapa</a:t>
            </a:r>
            <a:r>
              <a:rPr lang="en-US" dirty="0"/>
              <a:t> </a:t>
            </a:r>
            <a:r>
              <a:rPr lang="en-US" dirty="0" err="1"/>
              <a:t>pelaksananya</a:t>
            </a:r>
            <a:r>
              <a:rPr lang="en-US" dirty="0"/>
              <a:t> </a:t>
            </a:r>
            <a:r>
              <a:rPr lang="en-US" dirty="0" err="1"/>
              <a:t>termasuk</a:t>
            </a:r>
            <a:r>
              <a:rPr lang="en-US" dirty="0"/>
              <a:t> </a:t>
            </a:r>
            <a:r>
              <a:rPr lang="en-US" dirty="0" err="1"/>
              <a:t>dukungan</a:t>
            </a:r>
            <a:r>
              <a:rPr lang="en-US" dirty="0"/>
              <a:t> </a:t>
            </a:r>
            <a:r>
              <a:rPr lang="en-US" dirty="0" err="1"/>
              <a:t>dananya,perencanaan</a:t>
            </a:r>
            <a:r>
              <a:rPr lang="en-US" dirty="0"/>
              <a:t> </a:t>
            </a:r>
            <a:r>
              <a:rPr lang="en-US" dirty="0" err="1"/>
              <a:t>waktu</a:t>
            </a:r>
            <a:r>
              <a:rPr lang="en-US" dirty="0"/>
              <a:t> yang </a:t>
            </a:r>
            <a:r>
              <a:rPr lang="en-US" dirty="0" err="1"/>
              <a:t>jelas</a:t>
            </a:r>
            <a:r>
              <a:rPr lang="en-US" dirty="0"/>
              <a:t> </a:t>
            </a:r>
            <a:r>
              <a:rPr lang="en-US" dirty="0" err="1"/>
              <a:t>dan</a:t>
            </a:r>
            <a:r>
              <a:rPr lang="en-US" dirty="0"/>
              <a:t> </a:t>
            </a:r>
            <a:r>
              <a:rPr lang="en-US" dirty="0" err="1"/>
              <a:t>terukur</a:t>
            </a:r>
            <a:r>
              <a:rPr lang="en-US" dirty="0"/>
              <a:t>, </a:t>
            </a:r>
            <a:r>
              <a:rPr lang="en-US" dirty="0" err="1"/>
              <a:t>keterlibatan</a:t>
            </a:r>
            <a:r>
              <a:rPr lang="en-US" dirty="0"/>
              <a:t> </a:t>
            </a:r>
            <a:r>
              <a:rPr lang="en-US" dirty="0" err="1"/>
              <a:t>pihak</a:t>
            </a:r>
            <a:r>
              <a:rPr lang="en-US" dirty="0"/>
              <a:t> lain yang </a:t>
            </a:r>
            <a:r>
              <a:rPr lang="en-US" dirty="0" err="1"/>
              <a:t>berkompeten</a:t>
            </a:r>
            <a:r>
              <a:rPr lang="en-US" dirty="0"/>
              <a:t> </a:t>
            </a:r>
            <a:r>
              <a:rPr lang="en-US" dirty="0" err="1"/>
              <a:t>seperti</a:t>
            </a:r>
            <a:r>
              <a:rPr lang="en-US" dirty="0"/>
              <a:t> </a:t>
            </a:r>
            <a:r>
              <a:rPr lang="en-US" dirty="0" err="1"/>
              <a:t>Perguman</a:t>
            </a:r>
            <a:r>
              <a:rPr lang="en-US" dirty="0"/>
              <a:t> </a:t>
            </a:r>
            <a:r>
              <a:rPr lang="en-US" dirty="0" err="1"/>
              <a:t>Tinggi</a:t>
            </a:r>
            <a:r>
              <a:rPr lang="en-US" dirty="0"/>
              <a:t> </a:t>
            </a:r>
            <a:r>
              <a:rPr lang="en-US" dirty="0" err="1"/>
              <a:t>atau</a:t>
            </a:r>
            <a:r>
              <a:rPr lang="en-US" dirty="0"/>
              <a:t> </a:t>
            </a:r>
            <a:r>
              <a:rPr lang="en-US" dirty="0" err="1"/>
              <a:t>lembaga</a:t>
            </a:r>
            <a:r>
              <a:rPr lang="en-US" dirty="0"/>
              <a:t> lain yang </a:t>
            </a:r>
            <a:r>
              <a:rPr lang="en-US" dirty="0" err="1" smtClean="0"/>
              <a:t>berkompeten</a:t>
            </a:r>
            <a:r>
              <a:rPr lang="en-US" dirty="0"/>
              <a:t>; </a:t>
            </a:r>
            <a:r>
              <a:rPr lang="en-US" dirty="0" err="1"/>
              <a:t>dan</a:t>
            </a:r>
            <a:r>
              <a:rPr lang="en-US" dirty="0"/>
              <a:t> </a:t>
            </a:r>
            <a:r>
              <a:rPr lang="en-US" dirty="0" err="1"/>
              <a:t>kelompok</a:t>
            </a:r>
            <a:r>
              <a:rPr lang="en-US" dirty="0"/>
              <a:t> </a:t>
            </a:r>
            <a:r>
              <a:rPr lang="en-US" dirty="0" err="1"/>
              <a:t>sasaran</a:t>
            </a:r>
            <a:r>
              <a:rPr lang="en-US" dirty="0"/>
              <a:t> yang </a:t>
            </a:r>
            <a:r>
              <a:rPr lang="en-US" dirty="0" err="1"/>
              <a:t>di</a:t>
            </a:r>
            <a:r>
              <a:rPr lang="en-US" dirty="0"/>
              <a:t> </a:t>
            </a:r>
            <a:r>
              <a:rPr lang="en-US" dirty="0" err="1"/>
              <a:t>tuju</a:t>
            </a:r>
            <a:r>
              <a:rPr lang="en-US" dirty="0"/>
              <a:t> </a:t>
            </a:r>
            <a:r>
              <a:rPr lang="en-US" dirty="0" err="1"/>
              <a:t>Keberhasilan</a:t>
            </a:r>
            <a:r>
              <a:rPr lang="en-US" dirty="0"/>
              <a:t> </a:t>
            </a:r>
            <a:r>
              <a:rPr lang="en-US" dirty="0" err="1"/>
              <a:t>implementasi</a:t>
            </a:r>
            <a:r>
              <a:rPr lang="en-US" dirty="0"/>
              <a:t> </a:t>
            </a:r>
            <a:r>
              <a:rPr lang="en-US" dirty="0" err="1"/>
              <a:t>kebijakan</a:t>
            </a:r>
            <a:r>
              <a:rPr lang="en-US" dirty="0"/>
              <a:t> </a:t>
            </a:r>
            <a:r>
              <a:rPr lang="en-US" dirty="0" err="1"/>
              <a:t>merupakan</a:t>
            </a:r>
            <a:r>
              <a:rPr lang="en-US" dirty="0"/>
              <a:t> </a:t>
            </a:r>
            <a:r>
              <a:rPr lang="en-US" dirty="0" err="1"/>
              <a:t>keberhasilan</a:t>
            </a:r>
            <a:r>
              <a:rPr lang="en-US" dirty="0"/>
              <a:t> </a:t>
            </a:r>
            <a:r>
              <a:rPr lang="en-US" dirty="0" err="1"/>
              <a:t>semua</a:t>
            </a:r>
            <a:r>
              <a:rPr lang="en-US" dirty="0"/>
              <a:t> </a:t>
            </a:r>
            <a:r>
              <a:rPr lang="en-US" dirty="0" err="1"/>
              <a:t>pihak</a:t>
            </a:r>
            <a:r>
              <a:rPr lang="en-US" dirty="0"/>
              <a:t>, </a:t>
            </a:r>
            <a:r>
              <a:rPr lang="en-US" dirty="0" err="1"/>
              <a:t>baik</a:t>
            </a:r>
            <a:r>
              <a:rPr lang="en-US" dirty="0"/>
              <a:t> </a:t>
            </a:r>
            <a:r>
              <a:rPr lang="en-US" dirty="0" err="1"/>
              <a:t>pemerintah</a:t>
            </a:r>
            <a:r>
              <a:rPr lang="en-US" dirty="0"/>
              <a:t> </a:t>
            </a:r>
            <a:r>
              <a:rPr lang="en-US" dirty="0" err="1"/>
              <a:t>daerah</a:t>
            </a:r>
            <a:r>
              <a:rPr lang="en-US" dirty="0"/>
              <a:t> (</a:t>
            </a:r>
            <a:r>
              <a:rPr lang="en-US" dirty="0" err="1"/>
              <a:t>provinsi</a:t>
            </a:r>
            <a:r>
              <a:rPr lang="en-US" dirty="0"/>
              <a:t>, </a:t>
            </a:r>
            <a:r>
              <a:rPr lang="en-US" dirty="0" err="1"/>
              <a:t>kabupaten</a:t>
            </a:r>
            <a:r>
              <a:rPr lang="en-US" dirty="0"/>
              <a:t> </a:t>
            </a:r>
            <a:r>
              <a:rPr lang="en-US" dirty="0" err="1"/>
              <a:t>dan</a:t>
            </a:r>
            <a:r>
              <a:rPr lang="en-US" dirty="0"/>
              <a:t> </a:t>
            </a:r>
            <a:r>
              <a:rPr lang="en-US" dirty="0" err="1"/>
              <a:t>kota</a:t>
            </a:r>
            <a:r>
              <a:rPr lang="en-US" dirty="0"/>
              <a:t>) </a:t>
            </a:r>
            <a:r>
              <a:rPr lang="en-US" dirty="0" err="1"/>
              <a:t>maupun</a:t>
            </a:r>
            <a:r>
              <a:rPr lang="en-US" dirty="0"/>
              <a:t> </a:t>
            </a:r>
            <a:r>
              <a:rPr lang="en-US" dirty="0" err="1"/>
              <a:t>masyarakat</a:t>
            </a:r>
            <a:r>
              <a:rPr lang="en-US" dirty="0"/>
              <a:t>.</a:t>
            </a:r>
          </a:p>
          <a:p>
            <a:endParaRPr lang="en-US" dirty="0"/>
          </a:p>
        </p:txBody>
      </p:sp>
    </p:spTree>
    <p:extLst>
      <p:ext uri="{BB962C8B-B14F-4D97-AF65-F5344CB8AC3E}">
        <p14:creationId xmlns:p14="http://schemas.microsoft.com/office/powerpoint/2010/main" val="40857840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endParaRPr lang="en-US" dirty="0"/>
          </a:p>
        </p:txBody>
      </p:sp>
      <p:sp>
        <p:nvSpPr>
          <p:cNvPr id="3" name="Content Placeholder 2"/>
          <p:cNvSpPr>
            <a:spLocks noGrp="1"/>
          </p:cNvSpPr>
          <p:nvPr>
            <p:ph idx="1"/>
          </p:nvPr>
        </p:nvSpPr>
        <p:spPr>
          <a:xfrm>
            <a:off x="457200" y="1600200"/>
            <a:ext cx="8229600" cy="5791200"/>
          </a:xfrm>
        </p:spPr>
        <p:txBody>
          <a:bodyPr>
            <a:normAutofit/>
          </a:bodyPr>
          <a:lstStyle/>
          <a:p>
            <a:pPr fontAlgn="base"/>
            <a:r>
              <a:rPr lang="en-US" dirty="0"/>
              <a:t>Di </a:t>
            </a:r>
            <a:r>
              <a:rPr lang="en-US" dirty="0" err="1"/>
              <a:t>tinjau</a:t>
            </a:r>
            <a:r>
              <a:rPr lang="en-US" dirty="0"/>
              <a:t> </a:t>
            </a:r>
            <a:r>
              <a:rPr lang="en-US" dirty="0" err="1"/>
              <a:t>dari</a:t>
            </a:r>
            <a:r>
              <a:rPr lang="en-US" dirty="0"/>
              <a:t> </a:t>
            </a:r>
            <a:r>
              <a:rPr lang="en-US" dirty="0" err="1"/>
              <a:t>segi</a:t>
            </a:r>
            <a:r>
              <a:rPr lang="en-US" dirty="0"/>
              <a:t> </a:t>
            </a:r>
            <a:r>
              <a:rPr lang="en-US" dirty="0" err="1"/>
              <a:t>Kendala</a:t>
            </a:r>
            <a:r>
              <a:rPr lang="en-US" dirty="0"/>
              <a:t> </a:t>
            </a:r>
            <a:r>
              <a:rPr lang="en-US" dirty="0" err="1"/>
              <a:t>dalam</a:t>
            </a:r>
            <a:r>
              <a:rPr lang="en-US" dirty="0"/>
              <a:t> </a:t>
            </a:r>
            <a:r>
              <a:rPr lang="en-US" dirty="0" err="1"/>
              <a:t>pelayanan</a:t>
            </a:r>
            <a:r>
              <a:rPr lang="en-US" dirty="0"/>
              <a:t> </a:t>
            </a:r>
            <a:r>
              <a:rPr lang="en-US" dirty="0" err="1"/>
              <a:t>kesehatan</a:t>
            </a:r>
            <a:r>
              <a:rPr lang="en-US" dirty="0"/>
              <a:t> </a:t>
            </a:r>
            <a:r>
              <a:rPr lang="en-US" dirty="0" err="1"/>
              <a:t>antara</a:t>
            </a:r>
            <a:r>
              <a:rPr lang="en-US" dirty="0"/>
              <a:t> lain:</a:t>
            </a:r>
          </a:p>
          <a:p>
            <a:pPr fontAlgn="base">
              <a:buNone/>
            </a:pPr>
            <a:r>
              <a:rPr lang="en-US" dirty="0"/>
              <a:t>1)    </a:t>
            </a:r>
            <a:r>
              <a:rPr lang="en-US" dirty="0" err="1"/>
              <a:t>Masih</a:t>
            </a:r>
            <a:r>
              <a:rPr lang="en-US" dirty="0"/>
              <a:t> </a:t>
            </a:r>
            <a:r>
              <a:rPr lang="en-US" dirty="0" err="1"/>
              <a:t>terdapat</a:t>
            </a:r>
            <a:r>
              <a:rPr lang="en-US" dirty="0"/>
              <a:t> </a:t>
            </a:r>
            <a:r>
              <a:rPr lang="en-US" dirty="0" err="1"/>
              <a:t>penolakan</a:t>
            </a:r>
            <a:r>
              <a:rPr lang="en-US" dirty="0"/>
              <a:t> </a:t>
            </a:r>
            <a:r>
              <a:rPr lang="en-US" dirty="0" err="1"/>
              <a:t>pasien</a:t>
            </a:r>
            <a:r>
              <a:rPr lang="en-US" dirty="0"/>
              <a:t> </a:t>
            </a:r>
            <a:r>
              <a:rPr lang="en-US" dirty="0" err="1"/>
              <a:t>Jamkesmas</a:t>
            </a:r>
            <a:r>
              <a:rPr lang="en-US" dirty="0"/>
              <a:t> </a:t>
            </a:r>
            <a:r>
              <a:rPr lang="en-US" dirty="0" err="1"/>
              <a:t>dengan</a:t>
            </a:r>
            <a:r>
              <a:rPr lang="en-US" dirty="0"/>
              <a:t> </a:t>
            </a:r>
            <a:r>
              <a:rPr lang="en-US" dirty="0" err="1"/>
              <a:t>alasan</a:t>
            </a:r>
            <a:r>
              <a:rPr lang="en-US" dirty="0"/>
              <a:t> </a:t>
            </a:r>
            <a:r>
              <a:rPr lang="en-US" dirty="0" err="1"/>
              <a:t>kapasitas</a:t>
            </a:r>
            <a:r>
              <a:rPr lang="en-US" dirty="0"/>
              <a:t> </a:t>
            </a:r>
            <a:r>
              <a:rPr lang="en-US" dirty="0" err="1"/>
              <a:t>rumah</a:t>
            </a:r>
            <a:r>
              <a:rPr lang="en-US" dirty="0"/>
              <a:t> </a:t>
            </a:r>
            <a:r>
              <a:rPr lang="en-US" dirty="0" err="1"/>
              <a:t>sakit</a:t>
            </a:r>
            <a:r>
              <a:rPr lang="en-US" dirty="0"/>
              <a:t> </a:t>
            </a:r>
            <a:r>
              <a:rPr lang="en-US" dirty="0" err="1"/>
              <a:t>sudah</a:t>
            </a:r>
            <a:r>
              <a:rPr lang="en-US" dirty="0"/>
              <a:t> </a:t>
            </a:r>
            <a:r>
              <a:rPr lang="en-US" dirty="0" err="1"/>
              <a:t>penuh</a:t>
            </a:r>
            <a:r>
              <a:rPr lang="en-US" dirty="0"/>
              <a:t> (</a:t>
            </a:r>
            <a:r>
              <a:rPr lang="en-US" dirty="0" err="1"/>
              <a:t>meskipun</a:t>
            </a:r>
            <a:r>
              <a:rPr lang="en-US" dirty="0"/>
              <a:t> </a:t>
            </a:r>
            <a:r>
              <a:rPr lang="en-US" dirty="0" err="1"/>
              <a:t>kasusnya</a:t>
            </a:r>
            <a:r>
              <a:rPr lang="en-US" dirty="0"/>
              <a:t> </a:t>
            </a:r>
            <a:r>
              <a:rPr lang="en-US" dirty="0" err="1"/>
              <a:t>sangat</a:t>
            </a:r>
            <a:r>
              <a:rPr lang="en-US" dirty="0"/>
              <a:t> </a:t>
            </a:r>
            <a:r>
              <a:rPr lang="en-US" dirty="0" err="1"/>
              <a:t>sedikit</a:t>
            </a:r>
            <a:r>
              <a:rPr lang="en-US" dirty="0"/>
              <a:t>).</a:t>
            </a:r>
          </a:p>
          <a:p>
            <a:pPr fontAlgn="base">
              <a:buNone/>
            </a:pPr>
            <a:r>
              <a:rPr lang="en-US" dirty="0"/>
              <a:t>2)    </a:t>
            </a:r>
            <a:r>
              <a:rPr lang="en-US" dirty="0" err="1"/>
              <a:t>Sistem</a:t>
            </a:r>
            <a:r>
              <a:rPr lang="en-US" dirty="0"/>
              <a:t> </a:t>
            </a:r>
            <a:r>
              <a:rPr lang="en-US" dirty="0" err="1"/>
              <a:t>rujukan</a:t>
            </a:r>
            <a:r>
              <a:rPr lang="en-US" dirty="0"/>
              <a:t> </a:t>
            </a:r>
            <a:r>
              <a:rPr lang="en-US" dirty="0" err="1"/>
              <a:t>belum</a:t>
            </a:r>
            <a:r>
              <a:rPr lang="en-US" dirty="0"/>
              <a:t> </a:t>
            </a:r>
            <a:r>
              <a:rPr lang="en-US" dirty="0" err="1"/>
              <a:t>berjalan</a:t>
            </a:r>
            <a:r>
              <a:rPr lang="en-US" dirty="0"/>
              <a:t> </a:t>
            </a:r>
            <a:r>
              <a:rPr lang="en-US" dirty="0" err="1"/>
              <a:t>dengan</a:t>
            </a:r>
            <a:r>
              <a:rPr lang="en-US" dirty="0"/>
              <a:t> optimal</a:t>
            </a:r>
            <a:r>
              <a:rPr lang="en-US" dirty="0" smtClean="0"/>
              <a:t>,</a:t>
            </a:r>
            <a:endParaRPr lang="en-US" dirty="0"/>
          </a:p>
          <a:p>
            <a:pPr fontAlgn="base">
              <a:buNone/>
            </a:pPr>
            <a:r>
              <a:rPr lang="en-US" dirty="0" smtClean="0"/>
              <a:t>3)</a:t>
            </a:r>
            <a:r>
              <a:rPr lang="en-US" dirty="0"/>
              <a:t>    </a:t>
            </a:r>
            <a:r>
              <a:rPr lang="en-US" dirty="0" err="1"/>
              <a:t>Peserta</a:t>
            </a:r>
            <a:r>
              <a:rPr lang="en-US" dirty="0"/>
              <a:t> </a:t>
            </a:r>
            <a:r>
              <a:rPr lang="en-US" dirty="0" err="1"/>
              <a:t>masih</a:t>
            </a:r>
            <a:r>
              <a:rPr lang="en-US" dirty="0"/>
              <a:t> </a:t>
            </a:r>
            <a:r>
              <a:rPr lang="en-US" dirty="0" err="1"/>
              <a:t>dikenakan</a:t>
            </a:r>
            <a:r>
              <a:rPr lang="en-US" dirty="0"/>
              <a:t> </a:t>
            </a:r>
            <a:r>
              <a:rPr lang="en-US" dirty="0" err="1" smtClean="0"/>
              <a:t>biaya</a:t>
            </a:r>
            <a:r>
              <a:rPr lang="en-US" dirty="0" smtClean="0"/>
              <a:t> </a:t>
            </a:r>
            <a:r>
              <a:rPr lang="en-US" dirty="0" err="1"/>
              <a:t>dalam</a:t>
            </a:r>
            <a:r>
              <a:rPr lang="en-US" dirty="0"/>
              <a:t> </a:t>
            </a:r>
            <a:r>
              <a:rPr lang="en-US" dirty="0" err="1"/>
              <a:t>mendapatkan</a:t>
            </a:r>
            <a:r>
              <a:rPr lang="en-US" dirty="0"/>
              <a:t> </a:t>
            </a:r>
            <a:r>
              <a:rPr lang="en-US" dirty="0" err="1"/>
              <a:t>obat</a:t>
            </a:r>
            <a:r>
              <a:rPr lang="en-US" dirty="0"/>
              <a:t>, </a:t>
            </a:r>
            <a:r>
              <a:rPr lang="en-US" dirty="0" err="1"/>
              <a:t>alat</a:t>
            </a:r>
            <a:r>
              <a:rPr lang="en-US" dirty="0"/>
              <a:t> </a:t>
            </a:r>
            <a:r>
              <a:rPr lang="en-US" dirty="0" err="1"/>
              <a:t>medis</a:t>
            </a:r>
            <a:r>
              <a:rPr lang="en-US" dirty="0"/>
              <a:t> </a:t>
            </a:r>
            <a:r>
              <a:rPr lang="en-US" dirty="0" err="1"/>
              <a:t>habis</a:t>
            </a:r>
            <a:r>
              <a:rPr lang="en-US" dirty="0"/>
              <a:t> </a:t>
            </a:r>
            <a:r>
              <a:rPr lang="en-US" dirty="0" err="1" smtClean="0"/>
              <a:t>pakai</a:t>
            </a:r>
            <a:endParaRPr lang="en-US" dirty="0" smtClean="0"/>
          </a:p>
          <a:p>
            <a:pPr fontAlgn="base">
              <a:buNone/>
            </a:pPr>
            <a:r>
              <a:rPr lang="en-US" dirty="0" smtClean="0"/>
              <a:t> 4)</a:t>
            </a:r>
            <a:r>
              <a:rPr lang="en-US" dirty="0"/>
              <a:t>    </a:t>
            </a:r>
            <a:r>
              <a:rPr lang="en-US" dirty="0" err="1"/>
              <a:t>Penyediaan</a:t>
            </a:r>
            <a:r>
              <a:rPr lang="en-US" dirty="0"/>
              <a:t> </a:t>
            </a:r>
            <a:r>
              <a:rPr lang="en-US" dirty="0" err="1"/>
              <a:t>dan</a:t>
            </a:r>
            <a:r>
              <a:rPr lang="en-US" dirty="0"/>
              <a:t> </a:t>
            </a:r>
            <a:r>
              <a:rPr lang="en-US" dirty="0" err="1"/>
              <a:t>distribusi</a:t>
            </a:r>
            <a:r>
              <a:rPr lang="en-US" dirty="0"/>
              <a:t> </a:t>
            </a:r>
            <a:r>
              <a:rPr lang="en-US" dirty="0" err="1"/>
              <a:t>obat</a:t>
            </a:r>
            <a:r>
              <a:rPr lang="en-US" dirty="0"/>
              <a:t> </a:t>
            </a:r>
            <a:r>
              <a:rPr lang="en-US" dirty="0" err="1"/>
              <a:t>belum</a:t>
            </a:r>
            <a:r>
              <a:rPr lang="en-US" dirty="0"/>
              <a:t> </a:t>
            </a:r>
            <a:r>
              <a:rPr lang="en-US" dirty="0" err="1"/>
              <a:t>mengakomodasi</a:t>
            </a:r>
            <a:r>
              <a:rPr lang="en-US" dirty="0"/>
              <a:t> </a:t>
            </a:r>
            <a:r>
              <a:rPr lang="en-US" dirty="0" err="1"/>
              <a:t>kebutuhan</a:t>
            </a:r>
            <a:r>
              <a:rPr lang="en-US" dirty="0"/>
              <a:t> </a:t>
            </a:r>
            <a:r>
              <a:rPr lang="en-US" dirty="0" err="1"/>
              <a:t>pelayanan</a:t>
            </a:r>
            <a:r>
              <a:rPr lang="en-US" dirty="0"/>
              <a:t> </a:t>
            </a:r>
            <a:r>
              <a:rPr lang="en-US" dirty="0" err="1"/>
              <a:t>obat</a:t>
            </a:r>
            <a:r>
              <a:rPr lang="en-US" dirty="0"/>
              <a:t> program </a:t>
            </a:r>
            <a:r>
              <a:rPr lang="en-US" dirty="0" err="1"/>
              <a:t>Jamkesmas</a:t>
            </a:r>
            <a:r>
              <a:rPr lang="en-US" dirty="0" smtClean="0"/>
              <a:t>,</a:t>
            </a:r>
            <a:endParaRPr lang="en-US" dirty="0"/>
          </a:p>
          <a:p>
            <a:pPr fontAlgn="base">
              <a:buNone/>
            </a:pPr>
            <a:r>
              <a:rPr lang="en-US" dirty="0"/>
              <a:t> </a:t>
            </a:r>
          </a:p>
          <a:p>
            <a:endParaRPr lang="en-US" dirty="0"/>
          </a:p>
        </p:txBody>
      </p:sp>
    </p:spTree>
    <p:extLst>
      <p:ext uri="{BB962C8B-B14F-4D97-AF65-F5344CB8AC3E}">
        <p14:creationId xmlns:p14="http://schemas.microsoft.com/office/powerpoint/2010/main" val="8419226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Permasalahan</a:t>
            </a:r>
            <a:r>
              <a:rPr lang="en-US" dirty="0" smtClean="0"/>
              <a:t> UU NO 25 TAHUN 2009</a:t>
            </a:r>
            <a:endParaRPr lang="en-US" dirty="0"/>
          </a:p>
        </p:txBody>
      </p:sp>
      <p:sp>
        <p:nvSpPr>
          <p:cNvPr id="3" name="Content Placeholder 2"/>
          <p:cNvSpPr>
            <a:spLocks noGrp="1"/>
          </p:cNvSpPr>
          <p:nvPr>
            <p:ph idx="1"/>
          </p:nvPr>
        </p:nvSpPr>
        <p:spPr/>
        <p:txBody>
          <a:bodyPr/>
          <a:lstStyle/>
          <a:p>
            <a:r>
              <a:rPr lang="id-ID" dirty="0" smtClean="0"/>
              <a:t>Birokrat yang tidak “becus”, itulah anggapan kita apabila mengalami kejadian di lempar dari satu pejabat ke pejabat berikutnya tanpa memperoleh informasi yang kita inginkan, apabila formulir yang sangat panjang harus diisi berkali-kali dan dikembalikan begitu saja kepada kita hanya karena lupa menambahkan suatu informasi yang sangat sepele. </a:t>
            </a:r>
            <a:endParaRPr lang="en-US" dirty="0"/>
          </a:p>
        </p:txBody>
      </p:sp>
    </p:spTree>
    <p:extLst>
      <p:ext uri="{BB962C8B-B14F-4D97-AF65-F5344CB8AC3E}">
        <p14:creationId xmlns:p14="http://schemas.microsoft.com/office/powerpoint/2010/main" val="31276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Dalam</a:t>
            </a:r>
            <a:r>
              <a:rPr lang="en-US" dirty="0" smtClean="0"/>
              <a:t> </a:t>
            </a:r>
            <a:r>
              <a:rPr lang="id-ID" dirty="0" smtClean="0"/>
              <a:t>pembuatan E-KTP</a:t>
            </a:r>
            <a:r>
              <a:rPr lang="en-US" dirty="0" smtClean="0"/>
              <a:t> </a:t>
            </a:r>
            <a:r>
              <a:rPr lang="en-US" dirty="0" err="1" smtClean="0"/>
              <a:t>dan</a:t>
            </a:r>
            <a:r>
              <a:rPr lang="en-US" dirty="0" smtClean="0"/>
              <a:t> </a:t>
            </a:r>
            <a:r>
              <a:rPr lang="id-ID" dirty="0" smtClean="0"/>
              <a:t>BPJS</a:t>
            </a:r>
            <a:r>
              <a:rPr lang="en-US" dirty="0" smtClean="0"/>
              <a:t>/</a:t>
            </a:r>
            <a:r>
              <a:rPr lang="en-US" dirty="0" err="1" smtClean="0"/>
              <a:t>jamkesmas</a:t>
            </a:r>
            <a:r>
              <a:rPr lang="id-ID" dirty="0" smtClean="0"/>
              <a:t>. Masalah timbul dari masyarakat sebagai konsumer tidak merasa puas dengan pelayanan yang diberikan, dan beberapa faktor internal pada kinerja pelayan publik pada kecamatan</a:t>
            </a:r>
            <a:r>
              <a:rPr lang="en-US" dirty="0" smtClean="0"/>
              <a:t> </a:t>
            </a:r>
            <a:r>
              <a:rPr lang="en-US" dirty="0" err="1" smtClean="0"/>
              <a:t>dan</a:t>
            </a:r>
            <a:r>
              <a:rPr lang="en-US" dirty="0" smtClean="0"/>
              <a:t> </a:t>
            </a:r>
            <a:r>
              <a:rPr lang="en-US" dirty="0" err="1" smtClean="0"/>
              <a:t>rumah</a:t>
            </a:r>
            <a:r>
              <a:rPr lang="en-US" dirty="0" smtClean="0"/>
              <a:t> </a:t>
            </a:r>
            <a:r>
              <a:rPr lang="en-US" dirty="0" err="1" smtClean="0"/>
              <a:t>sakit</a:t>
            </a:r>
            <a:r>
              <a:rPr lang="id-ID" dirty="0" smtClean="0"/>
              <a:t> sebagai instansi tingkat pemerintahan yang berwenang baik dalam masalah pelayanannya seperti berapa lama pembuatan, kinerja pelayannya ataupun mengenai biaya.</a:t>
            </a:r>
            <a:endParaRPr lang="en-US" dirty="0" smtClean="0"/>
          </a:p>
          <a:p>
            <a:endParaRPr lang="en-US" dirty="0"/>
          </a:p>
        </p:txBody>
      </p:sp>
    </p:spTree>
    <p:extLst>
      <p:ext uri="{BB962C8B-B14F-4D97-AF65-F5344CB8AC3E}">
        <p14:creationId xmlns:p14="http://schemas.microsoft.com/office/powerpoint/2010/main" val="12217711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err="1" smtClean="0"/>
              <a:t>Menurut</a:t>
            </a:r>
            <a:r>
              <a:rPr lang="en-US" dirty="0" smtClean="0"/>
              <a:t> </a:t>
            </a:r>
            <a:r>
              <a:rPr lang="en-US" dirty="0" err="1" smtClean="0"/>
              <a:t>Thoha</a:t>
            </a:r>
            <a:r>
              <a:rPr lang="en-US" dirty="0" smtClean="0"/>
              <a:t> 1995 </a:t>
            </a:r>
            <a:r>
              <a:rPr lang="en-US" dirty="0" err="1" smtClean="0"/>
              <a:t>dikutip</a:t>
            </a:r>
            <a:r>
              <a:rPr lang="en-US" dirty="0" smtClean="0"/>
              <a:t> </a:t>
            </a:r>
            <a:r>
              <a:rPr lang="en-US" dirty="0" err="1" smtClean="0"/>
              <a:t>oleh</a:t>
            </a:r>
            <a:r>
              <a:rPr lang="en-US" dirty="0" smtClean="0"/>
              <a:t> </a:t>
            </a:r>
            <a:r>
              <a:rPr lang="en-US" dirty="0" err="1" smtClean="0"/>
              <a:t>Hariyoso</a:t>
            </a:r>
            <a:r>
              <a:rPr lang="en-US" dirty="0" smtClean="0"/>
              <a:t> 2002. </a:t>
            </a:r>
            <a:r>
              <a:rPr lang="en-US" dirty="0" err="1" smtClean="0"/>
              <a:t>terdapat</a:t>
            </a:r>
            <a:r>
              <a:rPr lang="en-US" dirty="0" smtClean="0"/>
              <a:t> </a:t>
            </a:r>
            <a:r>
              <a:rPr lang="en-US" dirty="0" err="1" smtClean="0"/>
              <a:t>beberpa</a:t>
            </a:r>
            <a:r>
              <a:rPr lang="en-US" dirty="0" smtClean="0"/>
              <a:t> </a:t>
            </a:r>
            <a:r>
              <a:rPr lang="en-US" dirty="0" err="1" smtClean="0"/>
              <a:t>faktor</a:t>
            </a:r>
            <a:r>
              <a:rPr lang="en-US" dirty="0" smtClean="0"/>
              <a:t> yang </a:t>
            </a:r>
            <a:r>
              <a:rPr lang="en-US" dirty="0" err="1" smtClean="0"/>
              <a:t>mempengaruhi</a:t>
            </a:r>
            <a:r>
              <a:rPr lang="en-US" dirty="0" smtClean="0"/>
              <a:t> </a:t>
            </a:r>
            <a:r>
              <a:rPr lang="en-US" dirty="0" err="1" smtClean="0"/>
              <a:t>birokrasi</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p>
          <a:p>
            <a:pPr>
              <a:buNone/>
            </a:pPr>
            <a:r>
              <a:rPr lang="en-US" dirty="0" smtClean="0"/>
              <a:t>a</a:t>
            </a:r>
            <a:r>
              <a:rPr lang="id-ID" dirty="0" smtClean="0"/>
              <a:t>. Faktor budaya</a:t>
            </a:r>
            <a:endParaRPr lang="en-US" dirty="0" smtClean="0"/>
          </a:p>
          <a:p>
            <a:pPr>
              <a:buNone/>
            </a:pPr>
            <a:r>
              <a:rPr lang="id-ID" dirty="0" smtClean="0"/>
              <a:t>b. Faktor Individu</a:t>
            </a:r>
            <a:endParaRPr lang="en-US" dirty="0" smtClean="0"/>
          </a:p>
          <a:p>
            <a:pPr>
              <a:buNone/>
            </a:pPr>
            <a:r>
              <a:rPr lang="id-ID" dirty="0" smtClean="0"/>
              <a:t>c. Faktor Organisasi dan Manajeman</a:t>
            </a:r>
            <a:endParaRPr lang="en-US" dirty="0" smtClean="0"/>
          </a:p>
          <a:p>
            <a:pPr>
              <a:buNone/>
            </a:pPr>
            <a:r>
              <a:rPr lang="id-ID" dirty="0" smtClean="0"/>
              <a:t>d. Faktor Politik</a:t>
            </a:r>
            <a:endParaRPr lang="en-US" dirty="0" smtClean="0"/>
          </a:p>
          <a:p>
            <a:r>
              <a:rPr lang="en-US" dirty="0" err="1" smtClean="0"/>
              <a:t>Kendala</a:t>
            </a:r>
            <a:r>
              <a:rPr lang="en-US" dirty="0" smtClean="0"/>
              <a:t> </a:t>
            </a:r>
            <a:r>
              <a:rPr lang="en-US" dirty="0" err="1" smtClean="0"/>
              <a:t>infrastruktur</a:t>
            </a:r>
            <a:r>
              <a:rPr lang="en-US" dirty="0" smtClean="0"/>
              <a:t> </a:t>
            </a:r>
            <a:r>
              <a:rPr lang="en-US" dirty="0" err="1" smtClean="0"/>
              <a:t>organisasi</a:t>
            </a:r>
            <a:r>
              <a:rPr lang="en-US" dirty="0" smtClean="0"/>
              <a:t> </a:t>
            </a:r>
            <a:r>
              <a:rPr lang="en-US" dirty="0" err="1" smtClean="0"/>
              <a:t>pemerintahan</a:t>
            </a:r>
            <a:r>
              <a:rPr lang="en-US" dirty="0" smtClean="0"/>
              <a:t> yang </a:t>
            </a:r>
            <a:r>
              <a:rPr lang="en-US" dirty="0" err="1" smtClean="0"/>
              <a:t>belum</a:t>
            </a:r>
            <a:r>
              <a:rPr lang="en-US" dirty="0" smtClean="0"/>
              <a:t> </a:t>
            </a:r>
            <a:r>
              <a:rPr lang="en-US" dirty="0" err="1" smtClean="0"/>
              <a:t>mendukung</a:t>
            </a:r>
            <a:r>
              <a:rPr lang="en-US" dirty="0" smtClean="0"/>
              <a:t> </a:t>
            </a:r>
            <a:r>
              <a:rPr lang="en-US" dirty="0" err="1" smtClean="0"/>
              <a:t>pola</a:t>
            </a:r>
            <a:r>
              <a:rPr lang="en-US" dirty="0" smtClean="0"/>
              <a:t> </a:t>
            </a:r>
            <a:r>
              <a:rPr lang="en-US" dirty="0" err="1" smtClean="0"/>
              <a:t>pelayanan</a:t>
            </a:r>
            <a:r>
              <a:rPr lang="en-US" dirty="0" smtClean="0"/>
              <a:t> prima yang </a:t>
            </a:r>
            <a:r>
              <a:rPr lang="en-US" dirty="0" err="1" smtClean="0"/>
              <a:t>diidolakan</a:t>
            </a:r>
            <a:r>
              <a:rPr lang="en-US" dirty="0" smtClean="0"/>
              <a:t>. Hal </a:t>
            </a:r>
            <a:r>
              <a:rPr lang="en-US" dirty="0" err="1" smtClean="0"/>
              <a:t>ini</a:t>
            </a:r>
            <a:r>
              <a:rPr lang="en-US" dirty="0" smtClean="0"/>
              <a:t> </a:t>
            </a:r>
            <a:r>
              <a:rPr lang="en-US" dirty="0" err="1" smtClean="0"/>
              <a:t>terbukti</a:t>
            </a:r>
            <a:r>
              <a:rPr lang="en-US" dirty="0" smtClean="0"/>
              <a:t> </a:t>
            </a:r>
            <a:r>
              <a:rPr lang="en-US" dirty="0" err="1" smtClean="0"/>
              <a:t>dengan</a:t>
            </a:r>
            <a:r>
              <a:rPr lang="en-US" dirty="0" smtClean="0"/>
              <a:t> </a:t>
            </a:r>
            <a:r>
              <a:rPr lang="en-US" dirty="0" err="1" smtClean="0"/>
              <a:t>belum</a:t>
            </a:r>
            <a:r>
              <a:rPr lang="en-US" dirty="0" smtClean="0"/>
              <a:t> </a:t>
            </a:r>
            <a:r>
              <a:rPr lang="en-US" dirty="0" err="1" smtClean="0"/>
              <a:t>terbangunnya</a:t>
            </a:r>
            <a:r>
              <a:rPr lang="en-US" dirty="0" smtClean="0"/>
              <a:t>  </a:t>
            </a:r>
            <a:r>
              <a:rPr lang="en-US" dirty="0" err="1" smtClean="0"/>
              <a:t>kaidah-kaidah</a:t>
            </a:r>
            <a:r>
              <a:rPr lang="en-US" dirty="0" smtClean="0"/>
              <a:t> </a:t>
            </a:r>
            <a:r>
              <a:rPr lang="en-US" dirty="0" err="1" smtClean="0"/>
              <a:t>atau</a:t>
            </a:r>
            <a:r>
              <a:rPr lang="en-US" dirty="0" smtClean="0"/>
              <a:t> </a:t>
            </a:r>
            <a:r>
              <a:rPr lang="en-US" dirty="0" err="1" smtClean="0"/>
              <a:t>prosedur-prosedur</a:t>
            </a:r>
            <a:r>
              <a:rPr lang="en-US" dirty="0" smtClean="0"/>
              <a:t> </a:t>
            </a:r>
            <a:r>
              <a:rPr lang="en-US" dirty="0" err="1" smtClean="0"/>
              <a:t>baku</a:t>
            </a:r>
            <a:r>
              <a:rPr lang="en-US" dirty="0" smtClean="0"/>
              <a:t> </a:t>
            </a:r>
            <a:r>
              <a:rPr lang="en-US" dirty="0" err="1" smtClean="0"/>
              <a:t>pelayanan</a:t>
            </a:r>
            <a:r>
              <a:rPr lang="en-US" dirty="0" smtClean="0"/>
              <a:t> yang </a:t>
            </a:r>
            <a:r>
              <a:rPr lang="en-US" dirty="0" err="1" smtClean="0"/>
              <a:t>memihak</a:t>
            </a:r>
            <a:r>
              <a:rPr lang="en-US" dirty="0" smtClean="0"/>
              <a:t> </a:t>
            </a:r>
            <a:r>
              <a:rPr lang="en-US" dirty="0" err="1" smtClean="0"/>
              <a:t>publik</a:t>
            </a:r>
            <a:r>
              <a:rPr lang="en-US" dirty="0" smtClean="0"/>
              <a:t> </a:t>
            </a:r>
            <a:r>
              <a:rPr lang="en-US" dirty="0" err="1" smtClean="0"/>
              <a:t>serta</a:t>
            </a:r>
            <a:r>
              <a:rPr lang="en-US" dirty="0" smtClean="0"/>
              <a:t> </a:t>
            </a:r>
            <a:r>
              <a:rPr lang="en-US" dirty="0" err="1" smtClean="0"/>
              <a:t>standar</a:t>
            </a:r>
            <a:r>
              <a:rPr lang="en-US" dirty="0" smtClean="0"/>
              <a:t> </a:t>
            </a:r>
            <a:r>
              <a:rPr lang="en-US" dirty="0" err="1" smtClean="0"/>
              <a:t>kualitas</a:t>
            </a:r>
            <a:r>
              <a:rPr lang="en-US" dirty="0" smtClean="0"/>
              <a:t> minimal yang </a:t>
            </a:r>
            <a:r>
              <a:rPr lang="en-US" dirty="0" err="1" smtClean="0"/>
              <a:t>semestinya</a:t>
            </a:r>
            <a:r>
              <a:rPr lang="en-US" dirty="0" smtClean="0"/>
              <a:t> </a:t>
            </a:r>
            <a:r>
              <a:rPr lang="en-US" dirty="0" err="1" smtClean="0"/>
              <a:t>diketahui</a:t>
            </a:r>
            <a:r>
              <a:rPr lang="en-US" dirty="0" smtClean="0"/>
              <a:t> </a:t>
            </a:r>
            <a:r>
              <a:rPr lang="en-US" dirty="0" err="1" smtClean="0"/>
              <a:t>publik</a:t>
            </a:r>
            <a:r>
              <a:rPr lang="en-US" dirty="0" smtClean="0"/>
              <a:t> </a:t>
            </a:r>
            <a:r>
              <a:rPr lang="en-US" dirty="0" err="1" smtClean="0"/>
              <a:t>selaku</a:t>
            </a:r>
            <a:r>
              <a:rPr lang="en-US" dirty="0" smtClean="0"/>
              <a:t> </a:t>
            </a:r>
            <a:r>
              <a:rPr lang="en-US" dirty="0" err="1" smtClean="0"/>
              <a:t>konsumennya</a:t>
            </a:r>
            <a:r>
              <a:rPr lang="en-US" dirty="0" smtClean="0"/>
              <a:t> </a:t>
            </a:r>
            <a:r>
              <a:rPr lang="en-US" dirty="0" err="1" smtClean="0"/>
              <a:t>di</a:t>
            </a:r>
            <a:r>
              <a:rPr lang="en-US" dirty="0" smtClean="0"/>
              <a:t> </a:t>
            </a:r>
            <a:r>
              <a:rPr lang="en-US" dirty="0" err="1" smtClean="0"/>
              <a:t>samping</a:t>
            </a:r>
            <a:r>
              <a:rPr lang="en-US" dirty="0" smtClean="0"/>
              <a:t> </a:t>
            </a:r>
            <a:r>
              <a:rPr lang="en-US" dirty="0" err="1" smtClean="0"/>
              <a:t>rincian</a:t>
            </a:r>
            <a:r>
              <a:rPr lang="en-US" dirty="0" smtClean="0"/>
              <a:t> </a:t>
            </a:r>
            <a:r>
              <a:rPr lang="en-US" dirty="0" err="1" smtClean="0"/>
              <a:t>tugas-tugas</a:t>
            </a:r>
            <a:r>
              <a:rPr lang="en-US" dirty="0" smtClean="0"/>
              <a:t> </a:t>
            </a:r>
            <a:r>
              <a:rPr lang="en-US" dirty="0" err="1" smtClean="0"/>
              <a:t>organisasi</a:t>
            </a:r>
            <a:r>
              <a:rPr lang="en-US" dirty="0" smtClean="0"/>
              <a:t> </a:t>
            </a:r>
            <a:r>
              <a:rPr lang="en-US" dirty="0" err="1" smtClean="0"/>
              <a:t>pelayanan</a:t>
            </a:r>
            <a:r>
              <a:rPr lang="en-US" dirty="0" smtClean="0"/>
              <a:t> </a:t>
            </a:r>
            <a:r>
              <a:rPr lang="en-US" dirty="0" err="1" smtClean="0"/>
              <a:t>publik</a:t>
            </a:r>
            <a:r>
              <a:rPr lang="en-US" dirty="0" smtClean="0"/>
              <a:t> </a:t>
            </a:r>
            <a:r>
              <a:rPr lang="en-US" dirty="0" err="1" smtClean="0"/>
              <a:t>secara</a:t>
            </a:r>
            <a:r>
              <a:rPr lang="en-US" dirty="0" smtClean="0"/>
              <a:t> </a:t>
            </a:r>
            <a:r>
              <a:rPr lang="en-US" dirty="0" err="1" smtClean="0"/>
              <a:t>komplit</a:t>
            </a:r>
            <a:r>
              <a:rPr lang="en-US" dirty="0" smtClean="0"/>
              <a:t>. </a:t>
            </a:r>
            <a:endParaRPr lang="en-US" dirty="0"/>
          </a:p>
        </p:txBody>
      </p:sp>
    </p:spTree>
    <p:extLst>
      <p:ext uri="{BB962C8B-B14F-4D97-AF65-F5344CB8AC3E}">
        <p14:creationId xmlns:p14="http://schemas.microsoft.com/office/powerpoint/2010/main" val="355240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32863"/>
            <a:ext cx="7772400" cy="1143000"/>
          </a:xfrm>
        </p:spPr>
        <p:txBody>
          <a:bodyPr/>
          <a:lstStyle/>
          <a:p>
            <a:r>
              <a:rPr lang="en-US" dirty="0" err="1" smtClean="0"/>
              <a:t>Diskusi</a:t>
            </a:r>
            <a:r>
              <a:rPr lang="en-US" dirty="0" smtClean="0"/>
              <a:t> &amp; </a:t>
            </a:r>
            <a:r>
              <a:rPr lang="en-US" dirty="0" err="1" smtClean="0"/>
              <a:t>Presentasi</a:t>
            </a:r>
            <a:r>
              <a:rPr lang="en-US" dirty="0" smtClean="0"/>
              <a:t> </a:t>
            </a:r>
            <a:endParaRPr lang="en-US" dirty="0"/>
          </a:p>
        </p:txBody>
      </p:sp>
    </p:spTree>
    <p:extLst>
      <p:ext uri="{BB962C8B-B14F-4D97-AF65-F5344CB8AC3E}">
        <p14:creationId xmlns:p14="http://schemas.microsoft.com/office/powerpoint/2010/main" val="20073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a:xfrm>
            <a:off x="547437" y="377157"/>
            <a:ext cx="7886700" cy="501149"/>
          </a:xfrm>
        </p:spPr>
        <p:txBody>
          <a:bodyPr>
            <a:normAutofit fontScale="90000"/>
          </a:bodyPr>
          <a:lstStyle/>
          <a:p>
            <a:pPr algn="ctr"/>
            <a:r>
              <a:rPr lang="en-US" sz="3600" dirty="0" err="1" smtClean="0">
                <a:latin typeface="Adobe Fan Heiti Std B" panose="020B0700000000000000" pitchFamily="34" charset="-128"/>
                <a:ea typeface="Adobe Fan Heiti Std B" panose="020B0700000000000000" pitchFamily="34" charset="-128"/>
                <a:cs typeface="Times New Roman" panose="02020603050405020304" pitchFamily="18" charset="0"/>
              </a:rPr>
              <a:t>Sejarah</a:t>
            </a:r>
            <a:r>
              <a:rPr lang="en-US" sz="3600" dirty="0" smtClean="0">
                <a:latin typeface="Adobe Fan Heiti Std B" panose="020B0700000000000000" pitchFamily="34" charset="-128"/>
                <a:ea typeface="Adobe Fan Heiti Std B" panose="020B0700000000000000" pitchFamily="34" charset="-128"/>
                <a:cs typeface="Times New Roman" panose="02020603050405020304" pitchFamily="18" charset="0"/>
              </a:rPr>
              <a:t> </a:t>
            </a:r>
            <a:r>
              <a:rPr lang="en-US" sz="3600" dirty="0" err="1" smtClean="0">
                <a:latin typeface="Adobe Fan Heiti Std B" panose="020B0700000000000000" pitchFamily="34" charset="-128"/>
                <a:ea typeface="Adobe Fan Heiti Std B" panose="020B0700000000000000" pitchFamily="34" charset="-128"/>
                <a:cs typeface="Times New Roman" panose="02020603050405020304" pitchFamily="18" charset="0"/>
              </a:rPr>
              <a:t>Perkembangan</a:t>
            </a:r>
            <a:r>
              <a:rPr lang="en-US" sz="3600" dirty="0" smtClean="0">
                <a:latin typeface="Adobe Fan Heiti Std B" panose="020B0700000000000000" pitchFamily="34" charset="-128"/>
                <a:ea typeface="Adobe Fan Heiti Std B" panose="020B0700000000000000" pitchFamily="34" charset="-128"/>
                <a:cs typeface="Times New Roman" panose="02020603050405020304" pitchFamily="18" charset="0"/>
              </a:rPr>
              <a:t> </a:t>
            </a:r>
            <a:r>
              <a:rPr lang="en-US" sz="3600" dirty="0" err="1" smtClean="0">
                <a:latin typeface="Adobe Fan Heiti Std B" panose="020B0700000000000000" pitchFamily="34" charset="-128"/>
                <a:ea typeface="Adobe Fan Heiti Std B" panose="020B0700000000000000" pitchFamily="34" charset="-128"/>
                <a:cs typeface="Times New Roman" panose="02020603050405020304" pitchFamily="18" charset="0"/>
              </a:rPr>
              <a:t>Pelayanan</a:t>
            </a:r>
            <a:r>
              <a:rPr lang="en-US" sz="3600" dirty="0" smtClean="0">
                <a:latin typeface="Adobe Fan Heiti Std B" panose="020B0700000000000000" pitchFamily="34" charset="-128"/>
                <a:ea typeface="Adobe Fan Heiti Std B" panose="020B0700000000000000" pitchFamily="34" charset="-128"/>
                <a:cs typeface="Times New Roman" panose="02020603050405020304" pitchFamily="18" charset="0"/>
              </a:rPr>
              <a:t> </a:t>
            </a:r>
            <a:r>
              <a:rPr lang="en-US" sz="3600" dirty="0" err="1" smtClean="0">
                <a:latin typeface="Adobe Fan Heiti Std B" panose="020B0700000000000000" pitchFamily="34" charset="-128"/>
                <a:ea typeface="Adobe Fan Heiti Std B" panose="020B0700000000000000" pitchFamily="34" charset="-128"/>
                <a:cs typeface="Times New Roman" panose="02020603050405020304" pitchFamily="18" charset="0"/>
              </a:rPr>
              <a:t>Publik</a:t>
            </a:r>
            <a:endParaRPr lang="en-US" sz="3600" dirty="0">
              <a:latin typeface="Adobe Fan Heiti Std B" panose="020B0700000000000000" pitchFamily="34" charset="-128"/>
              <a:ea typeface="Adobe Fan Heiti Std B" panose="020B0700000000000000" pitchFamily="34" charset="-128"/>
              <a:cs typeface="Times New Roman" panose="02020603050405020304" pitchFamily="18" charset="0"/>
            </a:endParaRPr>
          </a:p>
        </p:txBody>
      </p:sp>
      <p:sp>
        <p:nvSpPr>
          <p:cNvPr id="1048601" name="Content Placeholder 2"/>
          <p:cNvSpPr>
            <a:spLocks noGrp="1"/>
          </p:cNvSpPr>
          <p:nvPr>
            <p:ph idx="1"/>
          </p:nvPr>
        </p:nvSpPr>
        <p:spPr>
          <a:xfrm>
            <a:off x="270710" y="1308267"/>
            <a:ext cx="8734926" cy="5754270"/>
          </a:xfrm>
        </p:spPr>
        <p:txBody>
          <a:bodyPr>
            <a:normAutofit fontScale="87500" lnSpcReduction="20000"/>
          </a:bodyPr>
          <a:lstStyle/>
          <a:p>
            <a:pPr>
              <a:buFont typeface="Wingdings" panose="05000000000000000000" pitchFamily="2" charset="2"/>
              <a:buChar char="Ø"/>
            </a:pPr>
            <a:r>
              <a:rPr lang="en-GB" sz="2400" dirty="0" err="1" smtClean="0">
                <a:latin typeface="+mj-lt"/>
              </a:rPr>
              <a:t>Pemerintah</a:t>
            </a:r>
            <a:r>
              <a:rPr lang="en-GB" sz="2400" dirty="0" smtClean="0">
                <a:latin typeface="+mj-lt"/>
              </a:rPr>
              <a:t> </a:t>
            </a:r>
            <a:r>
              <a:rPr lang="en-GB" sz="2400" dirty="0" err="1">
                <a:latin typeface="+mj-lt"/>
              </a:rPr>
              <a:t>pada</a:t>
            </a:r>
            <a:r>
              <a:rPr lang="en-GB" sz="2400" dirty="0">
                <a:latin typeface="+mj-lt"/>
              </a:rPr>
              <a:t> </a:t>
            </a:r>
            <a:r>
              <a:rPr lang="en-GB" sz="2400" dirty="0" err="1">
                <a:latin typeface="+mj-lt"/>
              </a:rPr>
              <a:t>awalnya</a:t>
            </a:r>
            <a:r>
              <a:rPr lang="en-GB" sz="2400" dirty="0">
                <a:latin typeface="+mj-lt"/>
              </a:rPr>
              <a:t> </a:t>
            </a:r>
            <a:r>
              <a:rPr lang="en-GB" sz="2400" dirty="0" err="1">
                <a:latin typeface="+mj-lt"/>
              </a:rPr>
              <a:t>dibentuk</a:t>
            </a:r>
            <a:r>
              <a:rPr lang="en-GB" sz="2400" dirty="0">
                <a:latin typeface="+mj-lt"/>
              </a:rPr>
              <a:t> </a:t>
            </a:r>
            <a:r>
              <a:rPr lang="en-GB" sz="2400" dirty="0" err="1">
                <a:latin typeface="+mj-lt"/>
              </a:rPr>
              <a:t>adalah</a:t>
            </a:r>
            <a:r>
              <a:rPr lang="en-GB" sz="2400" dirty="0">
                <a:latin typeface="+mj-lt"/>
              </a:rPr>
              <a:t> </a:t>
            </a:r>
            <a:r>
              <a:rPr lang="en-GB" sz="2400" dirty="0" err="1">
                <a:latin typeface="+mj-lt"/>
              </a:rPr>
              <a:t>untuk</a:t>
            </a:r>
            <a:r>
              <a:rPr lang="en-GB" sz="2400" dirty="0">
                <a:latin typeface="+mj-lt"/>
              </a:rPr>
              <a:t> </a:t>
            </a:r>
            <a:r>
              <a:rPr lang="en-GB" sz="2400" dirty="0" err="1">
                <a:latin typeface="+mj-lt"/>
              </a:rPr>
              <a:t>menjamin</a:t>
            </a:r>
            <a:r>
              <a:rPr lang="en-GB" sz="2400" dirty="0">
                <a:latin typeface="+mj-lt"/>
              </a:rPr>
              <a:t> </a:t>
            </a:r>
            <a:r>
              <a:rPr lang="en-GB" sz="2400" dirty="0" err="1">
                <a:latin typeface="+mj-lt"/>
              </a:rPr>
              <a:t>terlaksananya</a:t>
            </a:r>
            <a:r>
              <a:rPr lang="en-GB" sz="2400" dirty="0">
                <a:latin typeface="+mj-lt"/>
              </a:rPr>
              <a:t> </a:t>
            </a:r>
            <a:r>
              <a:rPr lang="en-GB" sz="2400" dirty="0" err="1">
                <a:latin typeface="+mj-lt"/>
              </a:rPr>
              <a:t>ketertiban</a:t>
            </a:r>
            <a:r>
              <a:rPr lang="en-GB" sz="2400" dirty="0">
                <a:latin typeface="+mj-lt"/>
              </a:rPr>
              <a:t> </a:t>
            </a:r>
            <a:r>
              <a:rPr lang="en-GB" sz="2400" dirty="0" err="1">
                <a:latin typeface="+mj-lt"/>
              </a:rPr>
              <a:t>masyarakat</a:t>
            </a:r>
            <a:r>
              <a:rPr lang="en-GB" sz="2400" dirty="0">
                <a:latin typeface="+mj-lt"/>
              </a:rPr>
              <a:t> agar </a:t>
            </a:r>
            <a:r>
              <a:rPr lang="en-GB" sz="2400" dirty="0" err="1">
                <a:latin typeface="+mj-lt"/>
              </a:rPr>
              <a:t>individu</a:t>
            </a:r>
            <a:r>
              <a:rPr lang="en-GB" sz="2400" dirty="0">
                <a:latin typeface="+mj-lt"/>
              </a:rPr>
              <a:t> </a:t>
            </a:r>
            <a:r>
              <a:rPr lang="en-GB" sz="2400" dirty="0" err="1">
                <a:latin typeface="+mj-lt"/>
              </a:rPr>
              <a:t>dalam</a:t>
            </a:r>
            <a:r>
              <a:rPr lang="en-GB" sz="2400" dirty="0">
                <a:latin typeface="+mj-lt"/>
              </a:rPr>
              <a:t> </a:t>
            </a:r>
            <a:r>
              <a:rPr lang="en-GB" sz="2400" dirty="0" err="1">
                <a:latin typeface="+mj-lt"/>
              </a:rPr>
              <a:t>masyarakat</a:t>
            </a:r>
            <a:r>
              <a:rPr lang="en-GB" sz="2400" dirty="0">
                <a:latin typeface="+mj-lt"/>
              </a:rPr>
              <a:t> </a:t>
            </a:r>
            <a:r>
              <a:rPr lang="en-GB" sz="2400" dirty="0" err="1">
                <a:latin typeface="+mj-lt"/>
              </a:rPr>
              <a:t>leluasa</a:t>
            </a:r>
            <a:r>
              <a:rPr lang="en-GB" sz="2400" dirty="0">
                <a:latin typeface="+mj-lt"/>
              </a:rPr>
              <a:t> </a:t>
            </a:r>
            <a:r>
              <a:rPr lang="en-GB" sz="2400" dirty="0" err="1">
                <a:latin typeface="+mj-lt"/>
              </a:rPr>
              <a:t>dalam</a:t>
            </a:r>
            <a:r>
              <a:rPr lang="en-GB" sz="2400" dirty="0">
                <a:latin typeface="+mj-lt"/>
              </a:rPr>
              <a:t> </a:t>
            </a:r>
            <a:r>
              <a:rPr lang="en-GB" sz="2400" dirty="0" err="1">
                <a:latin typeface="+mj-lt"/>
              </a:rPr>
              <a:t>menjalankan</a:t>
            </a:r>
            <a:r>
              <a:rPr lang="en-GB" sz="2400" dirty="0">
                <a:latin typeface="+mj-lt"/>
              </a:rPr>
              <a:t> </a:t>
            </a:r>
            <a:r>
              <a:rPr lang="en-GB" sz="2400" dirty="0" err="1">
                <a:latin typeface="+mj-lt"/>
              </a:rPr>
              <a:t>kegiatannya</a:t>
            </a:r>
            <a:r>
              <a:rPr lang="en-GB" sz="2400" dirty="0">
                <a:latin typeface="+mj-lt"/>
              </a:rPr>
              <a:t> </a:t>
            </a:r>
            <a:r>
              <a:rPr lang="en-GB" sz="2400" dirty="0" err="1">
                <a:latin typeface="+mj-lt"/>
              </a:rPr>
              <a:t>tanpa</a:t>
            </a:r>
            <a:r>
              <a:rPr lang="en-GB" sz="2400" dirty="0">
                <a:latin typeface="+mj-lt"/>
              </a:rPr>
              <a:t> </a:t>
            </a:r>
            <a:r>
              <a:rPr lang="en-GB" sz="2400" dirty="0" err="1">
                <a:latin typeface="+mj-lt"/>
              </a:rPr>
              <a:t>merasa</a:t>
            </a:r>
            <a:r>
              <a:rPr lang="en-GB" sz="2400" dirty="0">
                <a:latin typeface="+mj-lt"/>
              </a:rPr>
              <a:t> </a:t>
            </a:r>
            <a:r>
              <a:rPr lang="en-GB" sz="2400" dirty="0" err="1">
                <a:latin typeface="+mj-lt"/>
              </a:rPr>
              <a:t>terganggu</a:t>
            </a:r>
            <a:r>
              <a:rPr lang="en-GB" sz="2400" dirty="0">
                <a:latin typeface="+mj-lt"/>
              </a:rPr>
              <a:t> </a:t>
            </a:r>
            <a:r>
              <a:rPr lang="en-GB" sz="2400" dirty="0" err="1">
                <a:latin typeface="+mj-lt"/>
              </a:rPr>
              <a:t>oleh</a:t>
            </a:r>
            <a:r>
              <a:rPr lang="en-GB" sz="2400" dirty="0">
                <a:latin typeface="+mj-lt"/>
              </a:rPr>
              <a:t> </a:t>
            </a:r>
            <a:r>
              <a:rPr lang="en-GB" sz="2400" dirty="0" err="1">
                <a:latin typeface="+mj-lt"/>
              </a:rPr>
              <a:t>ancaman-ancaman</a:t>
            </a:r>
            <a:r>
              <a:rPr lang="en-GB" sz="2400" dirty="0">
                <a:latin typeface="+mj-lt"/>
              </a:rPr>
              <a:t> </a:t>
            </a:r>
            <a:r>
              <a:rPr lang="en-GB" sz="2400" dirty="0" err="1">
                <a:latin typeface="+mj-lt"/>
              </a:rPr>
              <a:t>baik</a:t>
            </a:r>
            <a:r>
              <a:rPr lang="en-GB" sz="2400" dirty="0">
                <a:latin typeface="+mj-lt"/>
              </a:rPr>
              <a:t> </a:t>
            </a:r>
            <a:r>
              <a:rPr lang="en-GB" sz="2400" dirty="0" err="1">
                <a:latin typeface="+mj-lt"/>
              </a:rPr>
              <a:t>dari</a:t>
            </a:r>
            <a:r>
              <a:rPr lang="en-GB" sz="2400" dirty="0">
                <a:latin typeface="+mj-lt"/>
              </a:rPr>
              <a:t> </a:t>
            </a:r>
            <a:r>
              <a:rPr lang="en-GB" sz="2400" dirty="0" err="1">
                <a:latin typeface="+mj-lt"/>
              </a:rPr>
              <a:t>lingkungan</a:t>
            </a:r>
            <a:r>
              <a:rPr lang="en-GB" sz="2400" dirty="0">
                <a:latin typeface="+mj-lt"/>
              </a:rPr>
              <a:t> </a:t>
            </a:r>
            <a:r>
              <a:rPr lang="en-GB" sz="2400" dirty="0" smtClean="0">
                <a:latin typeface="+mj-lt"/>
              </a:rPr>
              <a:t>internal </a:t>
            </a:r>
            <a:r>
              <a:rPr lang="en-GB" sz="2400" dirty="0" err="1">
                <a:latin typeface="+mj-lt"/>
              </a:rPr>
              <a:t>maupun</a:t>
            </a:r>
            <a:r>
              <a:rPr lang="en-GB" sz="2400" dirty="0">
                <a:latin typeface="+mj-lt"/>
              </a:rPr>
              <a:t> </a:t>
            </a:r>
            <a:r>
              <a:rPr lang="en-GB" sz="2400" dirty="0" err="1">
                <a:latin typeface="+mj-lt"/>
              </a:rPr>
              <a:t>lingkungan</a:t>
            </a:r>
            <a:r>
              <a:rPr lang="en-GB" sz="2400" dirty="0">
                <a:latin typeface="+mj-lt"/>
              </a:rPr>
              <a:t> </a:t>
            </a:r>
            <a:r>
              <a:rPr lang="en-GB" sz="2400" dirty="0" err="1" smtClean="0">
                <a:latin typeface="+mj-lt"/>
              </a:rPr>
              <a:t>eksternal</a:t>
            </a:r>
            <a:r>
              <a:rPr lang="en-GB" sz="2400" dirty="0" smtClean="0">
                <a:latin typeface="+mj-lt"/>
              </a:rPr>
              <a:t> </a:t>
            </a:r>
            <a:r>
              <a:rPr lang="en-GB" sz="2400" dirty="0" err="1">
                <a:latin typeface="+mj-lt"/>
              </a:rPr>
              <a:t>dalam</a:t>
            </a:r>
            <a:r>
              <a:rPr lang="en-GB" sz="2400" dirty="0">
                <a:latin typeface="+mj-lt"/>
              </a:rPr>
              <a:t> </a:t>
            </a:r>
            <a:r>
              <a:rPr lang="en-GB" sz="2400" dirty="0" err="1">
                <a:latin typeface="+mj-lt"/>
              </a:rPr>
              <a:t>masyarakat</a:t>
            </a:r>
            <a:r>
              <a:rPr lang="en-GB" sz="2400" dirty="0">
                <a:latin typeface="+mj-lt"/>
              </a:rPr>
              <a:t>. </a:t>
            </a:r>
            <a:r>
              <a:rPr lang="en-GB" sz="2400" dirty="0" err="1">
                <a:latin typeface="+mj-lt"/>
              </a:rPr>
              <a:t>Seiring</a:t>
            </a:r>
            <a:r>
              <a:rPr lang="en-GB" sz="2400" dirty="0">
                <a:latin typeface="+mj-lt"/>
              </a:rPr>
              <a:t> </a:t>
            </a:r>
            <a:r>
              <a:rPr lang="en-GB" sz="2400" dirty="0" err="1">
                <a:latin typeface="+mj-lt"/>
              </a:rPr>
              <a:t>berjalannya</a:t>
            </a:r>
            <a:r>
              <a:rPr lang="en-GB" sz="2400" dirty="0">
                <a:latin typeface="+mj-lt"/>
              </a:rPr>
              <a:t> </a:t>
            </a:r>
            <a:r>
              <a:rPr lang="en-GB" sz="2400" dirty="0" err="1">
                <a:latin typeface="+mj-lt"/>
              </a:rPr>
              <a:t>waktu</a:t>
            </a:r>
            <a:r>
              <a:rPr lang="en-GB" sz="2400" dirty="0">
                <a:latin typeface="+mj-lt"/>
              </a:rPr>
              <a:t>, </a:t>
            </a:r>
            <a:r>
              <a:rPr lang="en-GB" sz="2400" dirty="0" err="1">
                <a:latin typeface="+mj-lt"/>
              </a:rPr>
              <a:t>kebutuhan</a:t>
            </a:r>
            <a:r>
              <a:rPr lang="en-GB" sz="2400" dirty="0">
                <a:latin typeface="+mj-lt"/>
              </a:rPr>
              <a:t> </a:t>
            </a:r>
            <a:r>
              <a:rPr lang="en-GB" sz="2400" dirty="0" err="1">
                <a:latin typeface="+mj-lt"/>
              </a:rPr>
              <a:t>masyarakat</a:t>
            </a:r>
            <a:r>
              <a:rPr lang="en-GB" sz="2400" dirty="0">
                <a:latin typeface="+mj-lt"/>
              </a:rPr>
              <a:t> </a:t>
            </a:r>
            <a:r>
              <a:rPr lang="en-GB" sz="2400" dirty="0" err="1">
                <a:latin typeface="+mj-lt"/>
              </a:rPr>
              <a:t>menjadi</a:t>
            </a:r>
            <a:r>
              <a:rPr lang="en-GB" sz="2400" dirty="0">
                <a:latin typeface="+mj-lt"/>
              </a:rPr>
              <a:t> </a:t>
            </a:r>
            <a:r>
              <a:rPr lang="en-GB" sz="2400" dirty="0" err="1">
                <a:latin typeface="+mj-lt"/>
              </a:rPr>
              <a:t>semakin</a:t>
            </a:r>
            <a:r>
              <a:rPr lang="en-GB" sz="2400" dirty="0">
                <a:latin typeface="+mj-lt"/>
              </a:rPr>
              <a:t> </a:t>
            </a:r>
            <a:r>
              <a:rPr lang="en-GB" sz="2400" dirty="0" err="1">
                <a:latin typeface="+mj-lt"/>
              </a:rPr>
              <a:t>kompleks</a:t>
            </a:r>
            <a:r>
              <a:rPr lang="en-GB" sz="2400" dirty="0">
                <a:latin typeface="+mj-lt"/>
              </a:rPr>
              <a:t> </a:t>
            </a:r>
            <a:r>
              <a:rPr lang="en-GB" sz="2400" dirty="0" err="1">
                <a:latin typeface="+mj-lt"/>
              </a:rPr>
              <a:t>dan</a:t>
            </a:r>
            <a:r>
              <a:rPr lang="en-GB" sz="2400" dirty="0">
                <a:latin typeface="+mj-lt"/>
              </a:rPr>
              <a:t> </a:t>
            </a:r>
            <a:r>
              <a:rPr lang="en-GB" sz="2400" dirty="0" err="1">
                <a:latin typeface="+mj-lt"/>
              </a:rPr>
              <a:t>berkembang</a:t>
            </a:r>
            <a:r>
              <a:rPr lang="en-GB" sz="2400" dirty="0">
                <a:latin typeface="+mj-lt"/>
              </a:rPr>
              <a:t>. </a:t>
            </a:r>
            <a:r>
              <a:rPr lang="en-GB" sz="2400" dirty="0" err="1">
                <a:latin typeface="+mj-lt"/>
              </a:rPr>
              <a:t>Fungsi</a:t>
            </a:r>
            <a:r>
              <a:rPr lang="en-GB" sz="2400" dirty="0">
                <a:latin typeface="+mj-lt"/>
              </a:rPr>
              <a:t> </a:t>
            </a:r>
            <a:r>
              <a:rPr lang="en-GB" sz="2400" dirty="0" err="1">
                <a:latin typeface="+mj-lt"/>
              </a:rPr>
              <a:t>dan</a:t>
            </a:r>
            <a:r>
              <a:rPr lang="en-GB" sz="2400" dirty="0">
                <a:latin typeface="+mj-lt"/>
              </a:rPr>
              <a:t> </a:t>
            </a:r>
            <a:r>
              <a:rPr lang="en-GB" sz="2400" dirty="0" err="1">
                <a:latin typeface="+mj-lt"/>
              </a:rPr>
              <a:t>peran</a:t>
            </a:r>
            <a:r>
              <a:rPr lang="en-GB" sz="2400" dirty="0">
                <a:latin typeface="+mj-lt"/>
              </a:rPr>
              <a:t> </a:t>
            </a:r>
            <a:r>
              <a:rPr lang="en-GB" sz="2400" dirty="0" err="1">
                <a:latin typeface="+mj-lt"/>
              </a:rPr>
              <a:t>pemerintahpun</a:t>
            </a:r>
            <a:r>
              <a:rPr lang="en-GB" sz="2400" dirty="0">
                <a:latin typeface="+mj-lt"/>
              </a:rPr>
              <a:t> </a:t>
            </a:r>
            <a:r>
              <a:rPr lang="en-GB" sz="2400" dirty="0" err="1">
                <a:latin typeface="+mj-lt"/>
              </a:rPr>
              <a:t>menjadi</a:t>
            </a:r>
            <a:r>
              <a:rPr lang="en-GB" sz="2400" dirty="0">
                <a:latin typeface="+mj-lt"/>
              </a:rPr>
              <a:t> </a:t>
            </a:r>
            <a:r>
              <a:rPr lang="en-GB" sz="2400" dirty="0" err="1">
                <a:latin typeface="+mj-lt"/>
              </a:rPr>
              <a:t>semakin</a:t>
            </a:r>
            <a:r>
              <a:rPr lang="en-GB" sz="2400" dirty="0">
                <a:latin typeface="+mj-lt"/>
              </a:rPr>
              <a:t> </a:t>
            </a:r>
            <a:r>
              <a:rPr lang="en-GB" sz="2400" dirty="0" err="1">
                <a:latin typeface="+mj-lt"/>
              </a:rPr>
              <a:t>luas</a:t>
            </a:r>
            <a:r>
              <a:rPr lang="en-GB" sz="2400" dirty="0">
                <a:latin typeface="+mj-lt"/>
              </a:rPr>
              <a:t> </a:t>
            </a:r>
            <a:r>
              <a:rPr lang="en-GB" sz="2400" dirty="0" err="1">
                <a:latin typeface="+mj-lt"/>
              </a:rPr>
              <a:t>dalam</a:t>
            </a:r>
            <a:r>
              <a:rPr lang="en-GB" sz="2400" dirty="0">
                <a:latin typeface="+mj-lt"/>
              </a:rPr>
              <a:t> </a:t>
            </a:r>
            <a:r>
              <a:rPr lang="en-GB" sz="2400" dirty="0" err="1">
                <a:latin typeface="+mj-lt"/>
              </a:rPr>
              <a:t>kehidupan</a:t>
            </a:r>
            <a:r>
              <a:rPr lang="en-GB" sz="2400" dirty="0">
                <a:latin typeface="+mj-lt"/>
              </a:rPr>
              <a:t> </a:t>
            </a:r>
            <a:r>
              <a:rPr lang="en-GB" sz="2400" dirty="0" err="1">
                <a:latin typeface="+mj-lt"/>
              </a:rPr>
              <a:t>bermasyarakat</a:t>
            </a:r>
            <a:r>
              <a:rPr lang="en-GB" sz="2400" dirty="0">
                <a:latin typeface="+mj-lt"/>
              </a:rPr>
              <a:t>. </a:t>
            </a:r>
            <a:endParaRPr lang="en-GB" sz="2400" dirty="0" smtClean="0">
              <a:latin typeface="+mj-lt"/>
            </a:endParaRPr>
          </a:p>
          <a:p>
            <a:pPr>
              <a:buFont typeface="Wingdings" panose="05000000000000000000" pitchFamily="2" charset="2"/>
              <a:buChar char="Ø"/>
            </a:pPr>
            <a:r>
              <a:rPr lang="en-GB" sz="2400" dirty="0" err="1">
                <a:latin typeface="+mj-lt"/>
              </a:rPr>
              <a:t>Pemerintah</a:t>
            </a:r>
            <a:r>
              <a:rPr lang="en-GB" sz="2400" dirty="0">
                <a:latin typeface="+mj-lt"/>
              </a:rPr>
              <a:t> </a:t>
            </a:r>
            <a:r>
              <a:rPr lang="en-GB" sz="2400" dirty="0" err="1">
                <a:latin typeface="+mj-lt"/>
              </a:rPr>
              <a:t>sebagai</a:t>
            </a:r>
            <a:r>
              <a:rPr lang="en-GB" sz="2400" dirty="0">
                <a:latin typeface="+mj-lt"/>
              </a:rPr>
              <a:t> </a:t>
            </a:r>
            <a:r>
              <a:rPr lang="en-GB" sz="2400" dirty="0" err="1">
                <a:latin typeface="+mj-lt"/>
              </a:rPr>
              <a:t>organisasi</a:t>
            </a:r>
            <a:r>
              <a:rPr lang="en-GB" sz="2400" dirty="0">
                <a:latin typeface="+mj-lt"/>
              </a:rPr>
              <a:t> </a:t>
            </a:r>
            <a:r>
              <a:rPr lang="en-GB" sz="2400" dirty="0" err="1">
                <a:latin typeface="+mj-lt"/>
              </a:rPr>
              <a:t>hukum</a:t>
            </a:r>
            <a:r>
              <a:rPr lang="en-GB" sz="2400" dirty="0">
                <a:latin typeface="+mj-lt"/>
              </a:rPr>
              <a:t> </a:t>
            </a:r>
            <a:r>
              <a:rPr lang="en-GB" sz="2400" dirty="0" err="1">
                <a:latin typeface="+mj-lt"/>
              </a:rPr>
              <a:t>tertinggi</a:t>
            </a:r>
            <a:r>
              <a:rPr lang="en-GB" sz="2400" dirty="0">
                <a:latin typeface="+mj-lt"/>
              </a:rPr>
              <a:t> </a:t>
            </a:r>
            <a:r>
              <a:rPr lang="en-GB" sz="2400" dirty="0" err="1">
                <a:latin typeface="+mj-lt"/>
              </a:rPr>
              <a:t>dalam</a:t>
            </a:r>
            <a:r>
              <a:rPr lang="en-GB" sz="2400" dirty="0">
                <a:latin typeface="+mj-lt"/>
              </a:rPr>
              <a:t> </a:t>
            </a:r>
            <a:r>
              <a:rPr lang="en-GB" sz="2400" dirty="0" err="1">
                <a:latin typeface="+mj-lt"/>
              </a:rPr>
              <a:t>suatu</a:t>
            </a:r>
            <a:r>
              <a:rPr lang="en-GB" sz="2400" dirty="0">
                <a:latin typeface="+mj-lt"/>
              </a:rPr>
              <a:t> </a:t>
            </a:r>
            <a:r>
              <a:rPr lang="en-GB" sz="2400" dirty="0" err="1">
                <a:latin typeface="+mj-lt"/>
              </a:rPr>
              <a:t>negara</a:t>
            </a:r>
            <a:r>
              <a:rPr lang="en-GB" sz="2400" dirty="0">
                <a:latin typeface="+mj-lt"/>
              </a:rPr>
              <a:t> </a:t>
            </a:r>
            <a:r>
              <a:rPr lang="en-GB" sz="2400" dirty="0" err="1">
                <a:latin typeface="+mj-lt"/>
              </a:rPr>
              <a:t>mempunyai</a:t>
            </a:r>
            <a:r>
              <a:rPr lang="en-GB" sz="2400" dirty="0">
                <a:latin typeface="+mj-lt"/>
              </a:rPr>
              <a:t> </a:t>
            </a:r>
            <a:r>
              <a:rPr lang="en-GB" sz="2400" dirty="0" err="1">
                <a:latin typeface="+mj-lt"/>
              </a:rPr>
              <a:t>fungsi</a:t>
            </a:r>
            <a:r>
              <a:rPr lang="en-GB" sz="2400" dirty="0">
                <a:latin typeface="+mj-lt"/>
              </a:rPr>
              <a:t> primer </a:t>
            </a:r>
            <a:r>
              <a:rPr lang="en-GB" sz="2400" dirty="0" err="1">
                <a:latin typeface="+mj-lt"/>
              </a:rPr>
              <a:t>maupun</a:t>
            </a:r>
            <a:r>
              <a:rPr lang="en-GB" sz="2400" dirty="0">
                <a:latin typeface="+mj-lt"/>
              </a:rPr>
              <a:t> </a:t>
            </a:r>
            <a:r>
              <a:rPr lang="en-GB" sz="2400" dirty="0" err="1">
                <a:latin typeface="+mj-lt"/>
              </a:rPr>
              <a:t>fungsi</a:t>
            </a:r>
            <a:r>
              <a:rPr lang="en-GB" sz="2400" dirty="0">
                <a:latin typeface="+mj-lt"/>
              </a:rPr>
              <a:t> </a:t>
            </a:r>
            <a:r>
              <a:rPr lang="en-GB" sz="2400" dirty="0" err="1">
                <a:latin typeface="+mj-lt"/>
              </a:rPr>
              <a:t>sekunder</a:t>
            </a:r>
            <a:r>
              <a:rPr lang="en-GB" sz="2400" dirty="0" smtClean="0">
                <a:latin typeface="+mj-lt"/>
              </a:rPr>
              <a:t>.</a:t>
            </a:r>
          </a:p>
          <a:p>
            <a:pPr>
              <a:buFont typeface="Wingdings" panose="05000000000000000000" pitchFamily="2" charset="2"/>
              <a:buChar char="Ø"/>
            </a:pPr>
            <a:r>
              <a:rPr lang="en-GB" sz="2400" dirty="0" err="1">
                <a:latin typeface="+mj-lt"/>
              </a:rPr>
              <a:t>Fungsi</a:t>
            </a:r>
            <a:r>
              <a:rPr lang="en-GB" sz="2400" dirty="0">
                <a:latin typeface="+mj-lt"/>
              </a:rPr>
              <a:t> primer </a:t>
            </a:r>
            <a:r>
              <a:rPr lang="en-GB" sz="2400" dirty="0" err="1">
                <a:latin typeface="+mj-lt"/>
              </a:rPr>
              <a:t>pemerintah</a:t>
            </a:r>
            <a:r>
              <a:rPr lang="en-GB" sz="2400" dirty="0">
                <a:latin typeface="+mj-lt"/>
              </a:rPr>
              <a:t> </a:t>
            </a:r>
            <a:r>
              <a:rPr lang="en-GB" sz="2400" dirty="0" err="1">
                <a:latin typeface="+mj-lt"/>
              </a:rPr>
              <a:t>terdiri</a:t>
            </a:r>
            <a:r>
              <a:rPr lang="en-GB" sz="2400" dirty="0">
                <a:latin typeface="+mj-lt"/>
              </a:rPr>
              <a:t> </a:t>
            </a:r>
            <a:r>
              <a:rPr lang="en-GB" sz="2400" dirty="0" err="1">
                <a:latin typeface="+mj-lt"/>
              </a:rPr>
              <a:t>dari</a:t>
            </a:r>
            <a:r>
              <a:rPr lang="en-GB" sz="2400" dirty="0">
                <a:latin typeface="+mj-lt"/>
              </a:rPr>
              <a:t> </a:t>
            </a:r>
            <a:r>
              <a:rPr lang="en-GB" sz="2400" dirty="0" err="1">
                <a:latin typeface="+mj-lt"/>
              </a:rPr>
              <a:t>fungsi</a:t>
            </a:r>
            <a:r>
              <a:rPr lang="en-GB" sz="2400" dirty="0">
                <a:latin typeface="+mj-lt"/>
              </a:rPr>
              <a:t> </a:t>
            </a:r>
            <a:r>
              <a:rPr lang="en-GB" sz="2400" dirty="0" err="1">
                <a:latin typeface="+mj-lt"/>
              </a:rPr>
              <a:t>pelayanan</a:t>
            </a:r>
            <a:r>
              <a:rPr lang="en-GB" sz="2400" dirty="0">
                <a:latin typeface="+mj-lt"/>
              </a:rPr>
              <a:t> </a:t>
            </a:r>
            <a:r>
              <a:rPr lang="en-GB" sz="2400" dirty="0" err="1">
                <a:latin typeface="+mj-lt"/>
              </a:rPr>
              <a:t>dan</a:t>
            </a:r>
            <a:r>
              <a:rPr lang="en-GB" sz="2400" dirty="0">
                <a:latin typeface="+mj-lt"/>
              </a:rPr>
              <a:t> </a:t>
            </a:r>
            <a:r>
              <a:rPr lang="en-GB" sz="2400" dirty="0" err="1">
                <a:latin typeface="+mj-lt"/>
              </a:rPr>
              <a:t>fungsi</a:t>
            </a:r>
            <a:r>
              <a:rPr lang="en-GB" sz="2400" dirty="0">
                <a:latin typeface="+mj-lt"/>
              </a:rPr>
              <a:t> </a:t>
            </a:r>
            <a:r>
              <a:rPr lang="en-GB" sz="2400" dirty="0" err="1">
                <a:latin typeface="+mj-lt"/>
              </a:rPr>
              <a:t>pengaturan</a:t>
            </a:r>
            <a:r>
              <a:rPr lang="en-GB" sz="2400" dirty="0">
                <a:latin typeface="+mj-lt"/>
              </a:rPr>
              <a:t>. </a:t>
            </a:r>
            <a:r>
              <a:rPr lang="en-GB" sz="2400" dirty="0" err="1">
                <a:latin typeface="+mj-lt"/>
              </a:rPr>
              <a:t>Sedangkan</a:t>
            </a:r>
            <a:r>
              <a:rPr lang="en-GB" sz="2400" dirty="0">
                <a:latin typeface="+mj-lt"/>
              </a:rPr>
              <a:t> </a:t>
            </a:r>
            <a:r>
              <a:rPr lang="en-GB" sz="2400" dirty="0" err="1">
                <a:latin typeface="+mj-lt"/>
              </a:rPr>
              <a:t>fungsi</a:t>
            </a:r>
            <a:r>
              <a:rPr lang="en-GB" sz="2400" dirty="0">
                <a:latin typeface="+mj-lt"/>
              </a:rPr>
              <a:t> </a:t>
            </a:r>
            <a:r>
              <a:rPr lang="en-GB" sz="2400" dirty="0" err="1">
                <a:latin typeface="+mj-lt"/>
              </a:rPr>
              <a:t>sekunder</a:t>
            </a:r>
            <a:r>
              <a:rPr lang="en-GB" sz="2400" dirty="0">
                <a:latin typeface="+mj-lt"/>
              </a:rPr>
              <a:t> </a:t>
            </a:r>
            <a:r>
              <a:rPr lang="en-GB" sz="2400" dirty="0" err="1">
                <a:latin typeface="+mj-lt"/>
              </a:rPr>
              <a:t>pemerintah</a:t>
            </a:r>
            <a:r>
              <a:rPr lang="en-GB" sz="2400" dirty="0">
                <a:latin typeface="+mj-lt"/>
              </a:rPr>
              <a:t> </a:t>
            </a:r>
            <a:r>
              <a:rPr lang="en-GB" sz="2400" dirty="0" err="1">
                <a:latin typeface="+mj-lt"/>
              </a:rPr>
              <a:t>terdiri</a:t>
            </a:r>
            <a:r>
              <a:rPr lang="en-GB" sz="2400" dirty="0">
                <a:latin typeface="+mj-lt"/>
              </a:rPr>
              <a:t> </a:t>
            </a:r>
            <a:r>
              <a:rPr lang="en-GB" sz="2400" dirty="0" err="1">
                <a:latin typeface="+mj-lt"/>
              </a:rPr>
              <a:t>dari</a:t>
            </a:r>
            <a:r>
              <a:rPr lang="en-GB" sz="2400" dirty="0">
                <a:latin typeface="+mj-lt"/>
              </a:rPr>
              <a:t> </a:t>
            </a:r>
            <a:r>
              <a:rPr lang="en-GB" sz="2400" dirty="0" err="1">
                <a:latin typeface="+mj-lt"/>
              </a:rPr>
              <a:t>fungsi</a:t>
            </a:r>
            <a:r>
              <a:rPr lang="en-GB" sz="2400" dirty="0">
                <a:latin typeface="+mj-lt"/>
              </a:rPr>
              <a:t> </a:t>
            </a:r>
            <a:r>
              <a:rPr lang="en-GB" sz="2400" dirty="0" err="1">
                <a:latin typeface="+mj-lt"/>
              </a:rPr>
              <a:t>pembangunan</a:t>
            </a:r>
            <a:r>
              <a:rPr lang="en-GB" sz="2400" dirty="0">
                <a:latin typeface="+mj-lt"/>
              </a:rPr>
              <a:t> </a:t>
            </a:r>
            <a:r>
              <a:rPr lang="en-GB" sz="2400" dirty="0" err="1">
                <a:latin typeface="+mj-lt"/>
              </a:rPr>
              <a:t>dan</a:t>
            </a:r>
            <a:r>
              <a:rPr lang="en-GB" sz="2400" dirty="0">
                <a:latin typeface="+mj-lt"/>
              </a:rPr>
              <a:t> </a:t>
            </a:r>
            <a:r>
              <a:rPr lang="en-GB" sz="2400" dirty="0" err="1">
                <a:latin typeface="+mj-lt"/>
              </a:rPr>
              <a:t>fungsi</a:t>
            </a:r>
            <a:r>
              <a:rPr lang="en-GB" sz="2400" dirty="0">
                <a:latin typeface="+mj-lt"/>
              </a:rPr>
              <a:t> </a:t>
            </a:r>
            <a:r>
              <a:rPr lang="en-GB" sz="2400" dirty="0" err="1" smtClean="0">
                <a:latin typeface="+mj-lt"/>
              </a:rPr>
              <a:t>pemberdayaan</a:t>
            </a:r>
            <a:endParaRPr lang="en-GB" sz="2400" dirty="0" smtClean="0">
              <a:latin typeface="+mj-lt"/>
            </a:endParaRPr>
          </a:p>
          <a:p>
            <a:pPr>
              <a:buFont typeface="Wingdings" panose="05000000000000000000" pitchFamily="2" charset="2"/>
              <a:buChar char="Ø"/>
            </a:pPr>
            <a:r>
              <a:rPr lang="en-GB" sz="2400" dirty="0" err="1">
                <a:latin typeface="+mj-lt"/>
              </a:rPr>
              <a:t>Fungsi</a:t>
            </a:r>
            <a:r>
              <a:rPr lang="en-GB" sz="2400" dirty="0">
                <a:latin typeface="+mj-lt"/>
              </a:rPr>
              <a:t> </a:t>
            </a:r>
            <a:r>
              <a:rPr lang="en-GB" sz="2400" dirty="0" err="1">
                <a:latin typeface="+mj-lt"/>
              </a:rPr>
              <a:t>pelayanan</a:t>
            </a:r>
            <a:r>
              <a:rPr lang="en-GB" sz="2400" dirty="0">
                <a:latin typeface="+mj-lt"/>
              </a:rPr>
              <a:t> </a:t>
            </a:r>
            <a:r>
              <a:rPr lang="en-GB" sz="2400" dirty="0" err="1">
                <a:latin typeface="+mj-lt"/>
              </a:rPr>
              <a:t>merupakan</a:t>
            </a:r>
            <a:r>
              <a:rPr lang="en-GB" sz="2400" dirty="0">
                <a:latin typeface="+mj-lt"/>
              </a:rPr>
              <a:t> </a:t>
            </a:r>
            <a:r>
              <a:rPr lang="en-GB" sz="2400" dirty="0" err="1">
                <a:latin typeface="+mj-lt"/>
              </a:rPr>
              <a:t>salah</a:t>
            </a:r>
            <a:r>
              <a:rPr lang="en-GB" sz="2400" dirty="0">
                <a:latin typeface="+mj-lt"/>
              </a:rPr>
              <a:t> </a:t>
            </a:r>
            <a:r>
              <a:rPr lang="en-GB" sz="2400" dirty="0" err="1">
                <a:latin typeface="+mj-lt"/>
              </a:rPr>
              <a:t>satu</a:t>
            </a:r>
            <a:r>
              <a:rPr lang="en-GB" sz="2400" dirty="0">
                <a:latin typeface="+mj-lt"/>
              </a:rPr>
              <a:t> </a:t>
            </a:r>
            <a:r>
              <a:rPr lang="en-GB" sz="2400" dirty="0" err="1">
                <a:latin typeface="+mj-lt"/>
              </a:rPr>
              <a:t>fungsi</a:t>
            </a:r>
            <a:r>
              <a:rPr lang="en-GB" sz="2400" dirty="0">
                <a:latin typeface="+mj-lt"/>
              </a:rPr>
              <a:t> primer yang </a:t>
            </a:r>
            <a:r>
              <a:rPr lang="en-GB" sz="2400" dirty="0" err="1">
                <a:latin typeface="+mj-lt"/>
              </a:rPr>
              <a:t>harus</a:t>
            </a:r>
            <a:r>
              <a:rPr lang="en-GB" sz="2400" dirty="0">
                <a:latin typeface="+mj-lt"/>
              </a:rPr>
              <a:t> </a:t>
            </a:r>
            <a:r>
              <a:rPr lang="en-GB" sz="2400" dirty="0" err="1">
                <a:latin typeface="+mj-lt"/>
              </a:rPr>
              <a:t>dijalankan</a:t>
            </a:r>
            <a:r>
              <a:rPr lang="en-GB" sz="2400" dirty="0">
                <a:latin typeface="+mj-lt"/>
              </a:rPr>
              <a:t> </a:t>
            </a:r>
            <a:r>
              <a:rPr lang="en-GB" sz="2400" dirty="0" err="1">
                <a:latin typeface="+mj-lt"/>
              </a:rPr>
              <a:t>pemerintah</a:t>
            </a:r>
            <a:r>
              <a:rPr lang="en-GB" sz="2400" dirty="0">
                <a:latin typeface="+mj-lt"/>
              </a:rPr>
              <a:t> </a:t>
            </a:r>
            <a:r>
              <a:rPr lang="en-GB" sz="2400" dirty="0" err="1">
                <a:latin typeface="+mj-lt"/>
              </a:rPr>
              <a:t>untuk</a:t>
            </a:r>
            <a:r>
              <a:rPr lang="en-GB" sz="2400" dirty="0">
                <a:latin typeface="+mj-lt"/>
              </a:rPr>
              <a:t> </a:t>
            </a:r>
            <a:r>
              <a:rPr lang="en-GB" sz="2400" dirty="0" err="1">
                <a:latin typeface="+mj-lt"/>
              </a:rPr>
              <a:t>mencapai</a:t>
            </a:r>
            <a:r>
              <a:rPr lang="en-GB" sz="2400" dirty="0">
                <a:latin typeface="+mj-lt"/>
              </a:rPr>
              <a:t> </a:t>
            </a:r>
            <a:r>
              <a:rPr lang="en-GB" sz="2400" dirty="0" err="1">
                <a:latin typeface="+mj-lt"/>
              </a:rPr>
              <a:t>tujuan</a:t>
            </a:r>
            <a:r>
              <a:rPr lang="en-GB" sz="2400" dirty="0">
                <a:latin typeface="+mj-lt"/>
              </a:rPr>
              <a:t> Negara Indonesia. </a:t>
            </a:r>
            <a:r>
              <a:rPr lang="en-GB" sz="2400" dirty="0" err="1">
                <a:latin typeface="+mj-lt"/>
              </a:rPr>
              <a:t>Pelayanan</a:t>
            </a:r>
            <a:r>
              <a:rPr lang="en-GB" sz="2400" dirty="0">
                <a:latin typeface="+mj-lt"/>
              </a:rPr>
              <a:t> </a:t>
            </a:r>
            <a:r>
              <a:rPr lang="en-GB" sz="2400" dirty="0" err="1">
                <a:latin typeface="+mj-lt"/>
              </a:rPr>
              <a:t>berarti</a:t>
            </a:r>
            <a:r>
              <a:rPr lang="en-GB" sz="2400" dirty="0">
                <a:latin typeface="+mj-lt"/>
              </a:rPr>
              <a:t> </a:t>
            </a:r>
            <a:r>
              <a:rPr lang="en-GB" sz="2400" dirty="0" err="1">
                <a:latin typeface="+mj-lt"/>
              </a:rPr>
              <a:t>melayani</a:t>
            </a:r>
            <a:r>
              <a:rPr lang="en-GB" sz="2400" dirty="0">
                <a:latin typeface="+mj-lt"/>
              </a:rPr>
              <a:t> </a:t>
            </a:r>
            <a:r>
              <a:rPr lang="en-GB" sz="2400" dirty="0" err="1">
                <a:latin typeface="+mj-lt"/>
              </a:rPr>
              <a:t>suatu</a:t>
            </a:r>
            <a:r>
              <a:rPr lang="en-GB" sz="2400" dirty="0">
                <a:latin typeface="+mj-lt"/>
              </a:rPr>
              <a:t> </a:t>
            </a:r>
            <a:r>
              <a:rPr lang="en-GB" sz="2400" dirty="0" err="1">
                <a:latin typeface="+mj-lt"/>
              </a:rPr>
              <a:t>jasa</a:t>
            </a:r>
            <a:r>
              <a:rPr lang="en-GB" sz="2400" dirty="0">
                <a:latin typeface="+mj-lt"/>
              </a:rPr>
              <a:t> yang </a:t>
            </a:r>
            <a:r>
              <a:rPr lang="en-GB" sz="2400" dirty="0" err="1">
                <a:latin typeface="+mj-lt"/>
              </a:rPr>
              <a:t>dibutuhkan</a:t>
            </a:r>
            <a:r>
              <a:rPr lang="en-GB" sz="2400" dirty="0">
                <a:latin typeface="+mj-lt"/>
              </a:rPr>
              <a:t> </a:t>
            </a:r>
            <a:r>
              <a:rPr lang="en-GB" sz="2400" dirty="0" err="1">
                <a:latin typeface="+mj-lt"/>
              </a:rPr>
              <a:t>oleh</a:t>
            </a:r>
            <a:r>
              <a:rPr lang="en-GB" sz="2400" dirty="0">
                <a:latin typeface="+mj-lt"/>
              </a:rPr>
              <a:t> </a:t>
            </a:r>
            <a:r>
              <a:rPr lang="en-GB" sz="2400" dirty="0" err="1">
                <a:latin typeface="+mj-lt"/>
              </a:rPr>
              <a:t>masyarakat</a:t>
            </a:r>
            <a:r>
              <a:rPr lang="en-GB" sz="2400" dirty="0">
                <a:latin typeface="+mj-lt"/>
              </a:rPr>
              <a:t> </a:t>
            </a:r>
            <a:r>
              <a:rPr lang="en-GB" sz="2400" dirty="0" err="1">
                <a:latin typeface="+mj-lt"/>
              </a:rPr>
              <a:t>dalam</a:t>
            </a:r>
            <a:r>
              <a:rPr lang="en-GB" sz="2400" dirty="0">
                <a:latin typeface="+mj-lt"/>
              </a:rPr>
              <a:t> </a:t>
            </a:r>
            <a:r>
              <a:rPr lang="en-GB" sz="2400" dirty="0" err="1">
                <a:latin typeface="+mj-lt"/>
              </a:rPr>
              <a:t>segala</a:t>
            </a:r>
            <a:r>
              <a:rPr lang="en-GB" sz="2400" dirty="0">
                <a:latin typeface="+mj-lt"/>
              </a:rPr>
              <a:t> </a:t>
            </a:r>
            <a:r>
              <a:rPr lang="en-GB" sz="2400" dirty="0" err="1">
                <a:latin typeface="+mj-lt"/>
              </a:rPr>
              <a:t>bidang</a:t>
            </a:r>
            <a:r>
              <a:rPr lang="en-GB" sz="2400" dirty="0">
                <a:latin typeface="+mj-lt"/>
              </a:rPr>
              <a:t>. </a:t>
            </a:r>
            <a:r>
              <a:rPr lang="en-GB" sz="2400" dirty="0" err="1">
                <a:latin typeface="+mj-lt"/>
              </a:rPr>
              <a:t>Kegiatan</a:t>
            </a:r>
            <a:r>
              <a:rPr lang="en-GB" sz="2400" dirty="0">
                <a:latin typeface="+mj-lt"/>
              </a:rPr>
              <a:t> </a:t>
            </a:r>
            <a:r>
              <a:rPr lang="en-GB" sz="2400" dirty="0" err="1">
                <a:latin typeface="+mj-lt"/>
              </a:rPr>
              <a:t>pelayanan</a:t>
            </a:r>
            <a:r>
              <a:rPr lang="en-GB" sz="2400" dirty="0">
                <a:latin typeface="+mj-lt"/>
              </a:rPr>
              <a:t> </a:t>
            </a:r>
            <a:r>
              <a:rPr lang="en-GB" sz="2400" dirty="0" err="1">
                <a:latin typeface="+mj-lt"/>
              </a:rPr>
              <a:t>kepada</a:t>
            </a:r>
            <a:r>
              <a:rPr lang="en-GB" sz="2400" dirty="0">
                <a:latin typeface="+mj-lt"/>
              </a:rPr>
              <a:t> </a:t>
            </a:r>
            <a:r>
              <a:rPr lang="en-GB" sz="2400" dirty="0" err="1">
                <a:latin typeface="+mj-lt"/>
              </a:rPr>
              <a:t>masyarakat</a:t>
            </a:r>
            <a:r>
              <a:rPr lang="en-GB" sz="2400" dirty="0">
                <a:latin typeface="+mj-lt"/>
              </a:rPr>
              <a:t> </a:t>
            </a:r>
            <a:r>
              <a:rPr lang="en-GB" sz="2400" dirty="0" err="1">
                <a:latin typeface="+mj-lt"/>
              </a:rPr>
              <a:t>merupakan</a:t>
            </a:r>
            <a:r>
              <a:rPr lang="en-GB" sz="2400" dirty="0">
                <a:latin typeface="+mj-lt"/>
              </a:rPr>
              <a:t> </a:t>
            </a:r>
            <a:r>
              <a:rPr lang="en-GB" sz="2400" dirty="0" err="1">
                <a:latin typeface="+mj-lt"/>
              </a:rPr>
              <a:t>salah</a:t>
            </a:r>
            <a:r>
              <a:rPr lang="en-GB" sz="2400" dirty="0">
                <a:latin typeface="+mj-lt"/>
              </a:rPr>
              <a:t> </a:t>
            </a:r>
            <a:r>
              <a:rPr lang="en-GB" sz="2400" dirty="0" err="1">
                <a:latin typeface="+mj-lt"/>
              </a:rPr>
              <a:t>satu</a:t>
            </a:r>
            <a:r>
              <a:rPr lang="en-GB" sz="2400" dirty="0">
                <a:latin typeface="+mj-lt"/>
              </a:rPr>
              <a:t> </a:t>
            </a:r>
            <a:r>
              <a:rPr lang="en-GB" sz="2400" dirty="0" err="1">
                <a:latin typeface="+mj-lt"/>
              </a:rPr>
              <a:t>tugas</a:t>
            </a:r>
            <a:r>
              <a:rPr lang="en-GB" sz="2400" dirty="0">
                <a:latin typeface="+mj-lt"/>
              </a:rPr>
              <a:t> </a:t>
            </a:r>
            <a:r>
              <a:rPr lang="en-GB" sz="2400" dirty="0" err="1">
                <a:latin typeface="+mj-lt"/>
              </a:rPr>
              <a:t>dan</a:t>
            </a:r>
            <a:r>
              <a:rPr lang="en-GB" sz="2400" dirty="0">
                <a:latin typeface="+mj-lt"/>
              </a:rPr>
              <a:t> </a:t>
            </a:r>
            <a:r>
              <a:rPr lang="en-GB" sz="2400" dirty="0" err="1">
                <a:latin typeface="+mj-lt"/>
              </a:rPr>
              <a:t>fungsi</a:t>
            </a:r>
            <a:r>
              <a:rPr lang="en-GB" sz="2400" dirty="0">
                <a:latin typeface="+mj-lt"/>
              </a:rPr>
              <a:t> </a:t>
            </a:r>
            <a:r>
              <a:rPr lang="en-GB" sz="2400" dirty="0" err="1">
                <a:latin typeface="+mj-lt"/>
              </a:rPr>
              <a:t>administrasi</a:t>
            </a:r>
            <a:r>
              <a:rPr lang="en-GB" sz="2400" dirty="0">
                <a:latin typeface="+mj-lt"/>
              </a:rPr>
              <a:t> </a:t>
            </a:r>
            <a:r>
              <a:rPr lang="en-GB" sz="2400" dirty="0" err="1">
                <a:latin typeface="+mj-lt"/>
              </a:rPr>
              <a:t>negara</a:t>
            </a:r>
            <a:r>
              <a:rPr lang="en-GB" sz="2400" dirty="0">
                <a:latin typeface="+mj-lt"/>
              </a:rPr>
              <a:t>. </a:t>
            </a:r>
            <a:r>
              <a:rPr lang="en-GB" sz="2400" dirty="0" err="1">
                <a:latin typeface="+mj-lt"/>
              </a:rPr>
              <a:t>Administrasi</a:t>
            </a:r>
            <a:r>
              <a:rPr lang="en-GB" sz="2400" dirty="0">
                <a:latin typeface="+mj-lt"/>
              </a:rPr>
              <a:t> Negara </a:t>
            </a:r>
            <a:r>
              <a:rPr lang="en-GB" sz="2400" dirty="0" err="1">
                <a:latin typeface="+mj-lt"/>
              </a:rPr>
              <a:t>sangat</a:t>
            </a:r>
            <a:r>
              <a:rPr lang="en-GB" sz="2400" dirty="0">
                <a:latin typeface="+mj-lt"/>
              </a:rPr>
              <a:t> </a:t>
            </a:r>
            <a:r>
              <a:rPr lang="en-GB" sz="2400" dirty="0" err="1">
                <a:latin typeface="+mj-lt"/>
              </a:rPr>
              <a:t>erat</a:t>
            </a:r>
            <a:r>
              <a:rPr lang="en-GB" sz="2400" dirty="0">
                <a:latin typeface="+mj-lt"/>
              </a:rPr>
              <a:t> </a:t>
            </a:r>
            <a:r>
              <a:rPr lang="en-GB" sz="2400" dirty="0" err="1">
                <a:latin typeface="+mj-lt"/>
              </a:rPr>
              <a:t>kaitannya</a:t>
            </a:r>
            <a:r>
              <a:rPr lang="en-GB" sz="2400" dirty="0">
                <a:latin typeface="+mj-lt"/>
              </a:rPr>
              <a:t> </a:t>
            </a:r>
            <a:r>
              <a:rPr lang="en-GB" sz="2400" dirty="0" err="1">
                <a:latin typeface="+mj-lt"/>
              </a:rPr>
              <a:t>dengan</a:t>
            </a:r>
            <a:r>
              <a:rPr lang="en-GB" sz="2400" dirty="0">
                <a:latin typeface="+mj-lt"/>
              </a:rPr>
              <a:t> </a:t>
            </a:r>
            <a:r>
              <a:rPr lang="en-GB" sz="2400" dirty="0" err="1">
                <a:latin typeface="+mj-lt"/>
              </a:rPr>
              <a:t>pelayanan</a:t>
            </a:r>
            <a:r>
              <a:rPr lang="en-GB" sz="2400" dirty="0">
                <a:latin typeface="+mj-lt"/>
              </a:rPr>
              <a:t> </a:t>
            </a:r>
            <a:r>
              <a:rPr lang="en-GB" sz="2400" dirty="0" err="1">
                <a:latin typeface="+mj-lt"/>
              </a:rPr>
              <a:t>publik</a:t>
            </a:r>
            <a:r>
              <a:rPr lang="en-GB" sz="2400" dirty="0">
                <a:latin typeface="+mj-lt"/>
              </a:rPr>
              <a:t>, </a:t>
            </a:r>
            <a:r>
              <a:rPr lang="en-GB" sz="2400" dirty="0" err="1">
                <a:latin typeface="+mj-lt"/>
              </a:rPr>
              <a:t>dimana</a:t>
            </a:r>
            <a:r>
              <a:rPr lang="en-GB" sz="2400" dirty="0">
                <a:latin typeface="+mj-lt"/>
              </a:rPr>
              <a:t> yang </a:t>
            </a:r>
            <a:r>
              <a:rPr lang="en-GB" sz="2400" dirty="0" err="1">
                <a:latin typeface="+mj-lt"/>
              </a:rPr>
              <a:t>menjadi</a:t>
            </a:r>
            <a:r>
              <a:rPr lang="en-GB" sz="2400" dirty="0">
                <a:latin typeface="+mj-lt"/>
              </a:rPr>
              <a:t> </a:t>
            </a:r>
            <a:r>
              <a:rPr lang="en-GB" sz="2400" dirty="0" err="1">
                <a:latin typeface="+mj-lt"/>
              </a:rPr>
              <a:t>tujuan</a:t>
            </a:r>
            <a:r>
              <a:rPr lang="en-GB" sz="2400" dirty="0">
                <a:latin typeface="+mj-lt"/>
              </a:rPr>
              <a:t> </a:t>
            </a:r>
            <a:r>
              <a:rPr lang="en-GB" sz="2400" dirty="0" err="1">
                <a:latin typeface="+mj-lt"/>
              </a:rPr>
              <a:t>dari</a:t>
            </a:r>
            <a:r>
              <a:rPr lang="en-GB" sz="2400" dirty="0">
                <a:latin typeface="+mj-lt"/>
              </a:rPr>
              <a:t> </a:t>
            </a:r>
            <a:r>
              <a:rPr lang="en-GB" sz="2400" dirty="0" err="1">
                <a:latin typeface="+mj-lt"/>
              </a:rPr>
              <a:t>administrasi</a:t>
            </a:r>
            <a:r>
              <a:rPr lang="en-GB" sz="2400" dirty="0">
                <a:latin typeface="+mj-lt"/>
              </a:rPr>
              <a:t> </a:t>
            </a:r>
            <a:r>
              <a:rPr lang="en-GB" sz="2400" dirty="0" err="1">
                <a:latin typeface="+mj-lt"/>
              </a:rPr>
              <a:t>negara</a:t>
            </a:r>
            <a:r>
              <a:rPr lang="en-GB" sz="2400" dirty="0">
                <a:latin typeface="+mj-lt"/>
              </a:rPr>
              <a:t> </a:t>
            </a:r>
            <a:r>
              <a:rPr lang="en-GB" sz="2400" dirty="0" err="1">
                <a:latin typeface="+mj-lt"/>
              </a:rPr>
              <a:t>itu</a:t>
            </a:r>
            <a:r>
              <a:rPr lang="en-GB" sz="2400" dirty="0">
                <a:latin typeface="+mj-lt"/>
              </a:rPr>
              <a:t> </a:t>
            </a:r>
            <a:r>
              <a:rPr lang="en-GB" sz="2400" dirty="0" err="1">
                <a:latin typeface="+mj-lt"/>
              </a:rPr>
              <a:t>sendiri</a:t>
            </a:r>
            <a:r>
              <a:rPr lang="en-GB" sz="2400" dirty="0">
                <a:latin typeface="+mj-lt"/>
              </a:rPr>
              <a:t> </a:t>
            </a:r>
            <a:r>
              <a:rPr lang="en-GB" sz="2400" dirty="0" err="1">
                <a:latin typeface="+mj-lt"/>
              </a:rPr>
              <a:t>salah</a:t>
            </a:r>
            <a:r>
              <a:rPr lang="en-GB" sz="2400" dirty="0">
                <a:latin typeface="+mj-lt"/>
              </a:rPr>
              <a:t> </a:t>
            </a:r>
            <a:r>
              <a:rPr lang="en-GB" sz="2400" dirty="0" err="1">
                <a:latin typeface="+mj-lt"/>
              </a:rPr>
              <a:t>satunya</a:t>
            </a:r>
            <a:r>
              <a:rPr lang="en-GB" sz="2400" dirty="0">
                <a:latin typeface="+mj-lt"/>
              </a:rPr>
              <a:t> </a:t>
            </a:r>
            <a:r>
              <a:rPr lang="en-GB" sz="2400" dirty="0" err="1">
                <a:latin typeface="+mj-lt"/>
              </a:rPr>
              <a:t>adalah</a:t>
            </a:r>
            <a:r>
              <a:rPr lang="en-GB" sz="2400" dirty="0">
                <a:latin typeface="+mj-lt"/>
              </a:rPr>
              <a:t> </a:t>
            </a:r>
            <a:r>
              <a:rPr lang="en-GB" sz="2400" dirty="0" err="1">
                <a:latin typeface="+mj-lt"/>
              </a:rPr>
              <a:t>memberikan</a:t>
            </a:r>
            <a:r>
              <a:rPr lang="en-GB" sz="2400" dirty="0">
                <a:latin typeface="+mj-lt"/>
              </a:rPr>
              <a:t> </a:t>
            </a:r>
            <a:r>
              <a:rPr lang="en-GB" sz="2400" dirty="0" err="1">
                <a:latin typeface="+mj-lt"/>
              </a:rPr>
              <a:t>pelayanan</a:t>
            </a:r>
            <a:r>
              <a:rPr lang="en-GB" sz="2400" dirty="0">
                <a:latin typeface="+mj-lt"/>
              </a:rPr>
              <a:t> </a:t>
            </a:r>
            <a:r>
              <a:rPr lang="en-GB" sz="2400" dirty="0" err="1">
                <a:latin typeface="+mj-lt"/>
              </a:rPr>
              <a:t>publik</a:t>
            </a:r>
            <a:r>
              <a:rPr lang="en-GB" sz="2400" dirty="0">
                <a:latin typeface="+mj-lt"/>
              </a:rPr>
              <a:t>.</a:t>
            </a:r>
            <a:endParaRPr lang="en-US" sz="2400" dirty="0">
              <a:latin typeface="+mj-lt"/>
            </a:endParaRPr>
          </a:p>
          <a:p>
            <a:pPr>
              <a:buFont typeface="Wingdings" panose="05000000000000000000" pitchFamily="2" charset="2"/>
              <a:buChar char="Ø"/>
            </a:pPr>
            <a:endParaRPr lang="en-GB" dirty="0" smtClean="0"/>
          </a:p>
          <a:p>
            <a:pPr>
              <a:buFont typeface="Wingdings" panose="05000000000000000000" pitchFamily="2" charset="2"/>
              <a:buChar char="Ø"/>
            </a:pPr>
            <a:endParaRPr lang="en-GB"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37979162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48600"/>
                                        </p:tgtEl>
                                        <p:attrNameLst>
                                          <p:attrName>style.visibility</p:attrName>
                                        </p:attrNameLst>
                                      </p:cBhvr>
                                      <p:to>
                                        <p:strVal val="visible"/>
                                      </p:to>
                                    </p:set>
                                    <p:animEffect transition="in" filter="fade">
                                      <p:cBhvr>
                                        <p:cTn id="7" dur="1000"/>
                                        <p:tgtEl>
                                          <p:spTgt spid="1048600"/>
                                        </p:tgtEl>
                                      </p:cBhvr>
                                    </p:animEffect>
                                    <p:anim calcmode="lin" valueType="num">
                                      <p:cBhvr>
                                        <p:cTn id="8" dur="1000" fill="hold"/>
                                        <p:tgtEl>
                                          <p:spTgt spid="1048600"/>
                                        </p:tgtEl>
                                        <p:attrNameLst>
                                          <p:attrName>ppt_x</p:attrName>
                                        </p:attrNameLst>
                                      </p:cBhvr>
                                      <p:tavLst>
                                        <p:tav tm="0">
                                          <p:val>
                                            <p:strVal val="#ppt_x"/>
                                          </p:val>
                                        </p:tav>
                                        <p:tav tm="100000">
                                          <p:val>
                                            <p:strVal val="#ppt_x"/>
                                          </p:val>
                                        </p:tav>
                                      </p:tavLst>
                                    </p:anim>
                                    <p:anim calcmode="lin" valueType="num">
                                      <p:cBhvr>
                                        <p:cTn id="9" dur="1000" fill="hold"/>
                                        <p:tgtEl>
                                          <p:spTgt spid="104860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48601">
                                            <p:txEl>
                                              <p:pRg st="0" end="0"/>
                                            </p:txEl>
                                          </p:spTgt>
                                        </p:tgtEl>
                                        <p:attrNameLst>
                                          <p:attrName>style.visibility</p:attrName>
                                        </p:attrNameLst>
                                      </p:cBhvr>
                                      <p:to>
                                        <p:strVal val="visible"/>
                                      </p:to>
                                    </p:set>
                                    <p:animEffect transition="in" filter="fade">
                                      <p:cBhvr>
                                        <p:cTn id="14" dur="1000"/>
                                        <p:tgtEl>
                                          <p:spTgt spid="1048601">
                                            <p:txEl>
                                              <p:pRg st="0" end="0"/>
                                            </p:txEl>
                                          </p:spTgt>
                                        </p:tgtEl>
                                      </p:cBhvr>
                                    </p:animEffect>
                                    <p:anim calcmode="lin" valueType="num">
                                      <p:cBhvr>
                                        <p:cTn id="15" dur="1000" fill="hold"/>
                                        <p:tgtEl>
                                          <p:spTgt spid="104860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486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48601">
                                            <p:txEl>
                                              <p:pRg st="1" end="1"/>
                                            </p:txEl>
                                          </p:spTgt>
                                        </p:tgtEl>
                                        <p:attrNameLst>
                                          <p:attrName>style.visibility</p:attrName>
                                        </p:attrNameLst>
                                      </p:cBhvr>
                                      <p:to>
                                        <p:strVal val="visible"/>
                                      </p:to>
                                    </p:set>
                                    <p:animEffect transition="in" filter="fade">
                                      <p:cBhvr>
                                        <p:cTn id="21" dur="1000"/>
                                        <p:tgtEl>
                                          <p:spTgt spid="1048601">
                                            <p:txEl>
                                              <p:pRg st="1" end="1"/>
                                            </p:txEl>
                                          </p:spTgt>
                                        </p:tgtEl>
                                      </p:cBhvr>
                                    </p:animEffect>
                                    <p:anim calcmode="lin" valueType="num">
                                      <p:cBhvr>
                                        <p:cTn id="22" dur="1000" fill="hold"/>
                                        <p:tgtEl>
                                          <p:spTgt spid="104860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486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48601">
                                            <p:txEl>
                                              <p:pRg st="2" end="2"/>
                                            </p:txEl>
                                          </p:spTgt>
                                        </p:tgtEl>
                                        <p:attrNameLst>
                                          <p:attrName>style.visibility</p:attrName>
                                        </p:attrNameLst>
                                      </p:cBhvr>
                                      <p:to>
                                        <p:strVal val="visible"/>
                                      </p:to>
                                    </p:set>
                                    <p:animEffect transition="in" filter="fade">
                                      <p:cBhvr>
                                        <p:cTn id="28" dur="1000"/>
                                        <p:tgtEl>
                                          <p:spTgt spid="1048601">
                                            <p:txEl>
                                              <p:pRg st="2" end="2"/>
                                            </p:txEl>
                                          </p:spTgt>
                                        </p:tgtEl>
                                      </p:cBhvr>
                                    </p:animEffect>
                                    <p:anim calcmode="lin" valueType="num">
                                      <p:cBhvr>
                                        <p:cTn id="29" dur="1000" fill="hold"/>
                                        <p:tgtEl>
                                          <p:spTgt spid="104860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486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48601">
                                            <p:txEl>
                                              <p:pRg st="3" end="3"/>
                                            </p:txEl>
                                          </p:spTgt>
                                        </p:tgtEl>
                                        <p:attrNameLst>
                                          <p:attrName>style.visibility</p:attrName>
                                        </p:attrNameLst>
                                      </p:cBhvr>
                                      <p:to>
                                        <p:strVal val="visible"/>
                                      </p:to>
                                    </p:set>
                                    <p:animEffect transition="in" filter="fade">
                                      <p:cBhvr>
                                        <p:cTn id="35" dur="1000"/>
                                        <p:tgtEl>
                                          <p:spTgt spid="1048601">
                                            <p:txEl>
                                              <p:pRg st="3" end="3"/>
                                            </p:txEl>
                                          </p:spTgt>
                                        </p:tgtEl>
                                      </p:cBhvr>
                                    </p:animEffect>
                                    <p:anim calcmode="lin" valueType="num">
                                      <p:cBhvr>
                                        <p:cTn id="36" dur="1000" fill="hold"/>
                                        <p:tgtEl>
                                          <p:spTgt spid="104860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04860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a:xfrm>
            <a:off x="628650" y="196684"/>
            <a:ext cx="7886700" cy="741779"/>
          </a:xfrm>
        </p:spPr>
        <p:txBody>
          <a:bodyPr>
            <a:normAutofit fontScale="90000"/>
          </a:bodyPr>
          <a:lstStyle/>
          <a:p>
            <a:pPr algn="ctr"/>
            <a:r>
              <a:rPr lang="en-GB" dirty="0" err="1"/>
              <a:t>tiga</a:t>
            </a:r>
            <a:r>
              <a:rPr lang="en-GB" dirty="0"/>
              <a:t> </a:t>
            </a:r>
            <a:r>
              <a:rPr lang="en-GB" dirty="0" err="1"/>
              <a:t>fase</a:t>
            </a:r>
            <a:r>
              <a:rPr lang="en-GB" dirty="0"/>
              <a:t> </a:t>
            </a:r>
            <a:r>
              <a:rPr lang="en-GB" dirty="0" err="1"/>
              <a:t>perkembangan</a:t>
            </a:r>
            <a:r>
              <a:rPr lang="en-GB" dirty="0"/>
              <a:t> </a:t>
            </a:r>
            <a:r>
              <a:rPr lang="en-GB" dirty="0" err="1"/>
              <a:t>pelayanan</a:t>
            </a:r>
            <a:r>
              <a:rPr lang="en-GB" dirty="0"/>
              <a:t> </a:t>
            </a:r>
            <a:r>
              <a:rPr lang="en-GB" dirty="0" err="1"/>
              <a:t>publik</a:t>
            </a:r>
            <a:endParaRPr lang="en-US" dirty="0"/>
          </a:p>
        </p:txBody>
      </p:sp>
      <p:sp>
        <p:nvSpPr>
          <p:cNvPr id="1048603" name="Rounded Rectangle 3"/>
          <p:cNvSpPr/>
          <p:nvPr/>
        </p:nvSpPr>
        <p:spPr>
          <a:xfrm>
            <a:off x="2616868" y="1529264"/>
            <a:ext cx="3555332" cy="616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400" dirty="0" smtClean="0"/>
              <a:t>Old Public Administration</a:t>
            </a:r>
            <a:endParaRPr lang="en-US" sz="2400" dirty="0" smtClean="0"/>
          </a:p>
          <a:p>
            <a:pPr algn="ctr"/>
            <a:endParaRPr lang="en-US" dirty="0"/>
          </a:p>
        </p:txBody>
      </p:sp>
      <p:sp>
        <p:nvSpPr>
          <p:cNvPr id="1048604" name="Down Arrow 4"/>
          <p:cNvSpPr/>
          <p:nvPr/>
        </p:nvSpPr>
        <p:spPr>
          <a:xfrm>
            <a:off x="3911767" y="2267621"/>
            <a:ext cx="965534" cy="4692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5" name="Content Placeholder 5"/>
          <p:cNvSpPr>
            <a:spLocks noGrp="1"/>
          </p:cNvSpPr>
          <p:nvPr>
            <p:ph idx="1"/>
          </p:nvPr>
        </p:nvSpPr>
        <p:spPr>
          <a:xfrm>
            <a:off x="1652839" y="2995863"/>
            <a:ext cx="5838323" cy="34620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marL="0" indent="0" algn="ctr">
              <a:buNone/>
            </a:pPr>
            <a:endParaRPr lang="en-GB" dirty="0" smtClean="0"/>
          </a:p>
          <a:p>
            <a:pPr marL="0" indent="0">
              <a:buNone/>
            </a:pPr>
            <a:r>
              <a:rPr lang="en-GB" sz="2400" dirty="0" err="1" smtClean="0"/>
              <a:t>Perspektif</a:t>
            </a:r>
            <a:r>
              <a:rPr lang="en-GB" sz="2400" dirty="0" smtClean="0"/>
              <a:t> </a:t>
            </a:r>
            <a:r>
              <a:rPr lang="en-GB" sz="2400" dirty="0" err="1"/>
              <a:t>pertama</a:t>
            </a:r>
            <a:r>
              <a:rPr lang="en-GB" sz="2400" dirty="0"/>
              <a:t> yang </a:t>
            </a:r>
            <a:r>
              <a:rPr lang="en-GB" sz="2400" dirty="0" err="1"/>
              <a:t>merupakan</a:t>
            </a:r>
            <a:r>
              <a:rPr lang="en-GB" sz="2400" dirty="0"/>
              <a:t> </a:t>
            </a:r>
            <a:r>
              <a:rPr lang="en-GB" sz="2400" dirty="0" err="1"/>
              <a:t>perspektif</a:t>
            </a:r>
            <a:r>
              <a:rPr lang="en-GB" sz="2400" dirty="0"/>
              <a:t> </a:t>
            </a:r>
            <a:r>
              <a:rPr lang="en-GB" sz="2400" dirty="0" err="1"/>
              <a:t>klasik</a:t>
            </a:r>
            <a:r>
              <a:rPr lang="en-GB" sz="2400" dirty="0"/>
              <a:t> </a:t>
            </a:r>
            <a:r>
              <a:rPr lang="en-GB" sz="2400" dirty="0" err="1"/>
              <a:t>berkembang</a:t>
            </a:r>
            <a:r>
              <a:rPr lang="en-GB" sz="2400" dirty="0"/>
              <a:t> </a:t>
            </a:r>
            <a:r>
              <a:rPr lang="en-GB" sz="2400" dirty="0" err="1"/>
              <a:t>sejak</a:t>
            </a:r>
            <a:r>
              <a:rPr lang="en-GB" sz="2400" dirty="0"/>
              <a:t> </a:t>
            </a:r>
            <a:r>
              <a:rPr lang="en-GB" sz="2400" dirty="0" err="1"/>
              <a:t>tulisan</a:t>
            </a:r>
            <a:r>
              <a:rPr lang="en-GB" sz="2400" dirty="0"/>
              <a:t> Woodrow Wilson di </a:t>
            </a:r>
            <a:r>
              <a:rPr lang="en-GB" sz="2400" dirty="0" err="1"/>
              <a:t>tahun</a:t>
            </a:r>
            <a:r>
              <a:rPr lang="en-GB" sz="2400" dirty="0"/>
              <a:t> 1887 yang </a:t>
            </a:r>
            <a:r>
              <a:rPr lang="en-GB" sz="2400" dirty="0" err="1"/>
              <a:t>berjudul</a:t>
            </a:r>
            <a:r>
              <a:rPr lang="en-GB" sz="2400" dirty="0"/>
              <a:t> “the study of administration”. </a:t>
            </a:r>
            <a:r>
              <a:rPr lang="en-GB" sz="2400" dirty="0" err="1"/>
              <a:t>Terdapat</a:t>
            </a:r>
            <a:r>
              <a:rPr lang="en-GB" sz="2400" dirty="0"/>
              <a:t> </a:t>
            </a:r>
            <a:r>
              <a:rPr lang="en-GB" sz="2400" dirty="0" err="1"/>
              <a:t>dua</a:t>
            </a:r>
            <a:r>
              <a:rPr lang="en-GB" sz="2400" dirty="0"/>
              <a:t> </a:t>
            </a:r>
            <a:r>
              <a:rPr lang="en-GB" sz="2400" dirty="0" err="1"/>
              <a:t>gagasan</a:t>
            </a:r>
            <a:r>
              <a:rPr lang="en-GB" sz="2400" dirty="0"/>
              <a:t> </a:t>
            </a:r>
            <a:r>
              <a:rPr lang="en-GB" sz="2400" dirty="0" err="1"/>
              <a:t>utama</a:t>
            </a:r>
            <a:r>
              <a:rPr lang="en-GB" sz="2400" dirty="0"/>
              <a:t> </a:t>
            </a:r>
            <a:r>
              <a:rPr lang="en-GB" sz="2400" dirty="0" err="1"/>
              <a:t>dalam</a:t>
            </a:r>
            <a:r>
              <a:rPr lang="en-GB" sz="2400" dirty="0"/>
              <a:t> </a:t>
            </a:r>
            <a:r>
              <a:rPr lang="en-GB" sz="2400" dirty="0" err="1"/>
              <a:t>perspektif</a:t>
            </a:r>
            <a:r>
              <a:rPr lang="en-GB" sz="2400" dirty="0"/>
              <a:t> </a:t>
            </a:r>
            <a:r>
              <a:rPr lang="en-GB" sz="2400" dirty="0" err="1" smtClean="0"/>
              <a:t>ini</a:t>
            </a:r>
            <a:r>
              <a:rPr lang="en-GB" sz="2400" dirty="0" smtClean="0"/>
              <a:t>:</a:t>
            </a:r>
          </a:p>
          <a:p>
            <a:pPr marL="457200" indent="-457200">
              <a:buFont typeface="+mj-lt"/>
              <a:buAutoNum type="arabicPeriod"/>
            </a:pPr>
            <a:r>
              <a:rPr lang="en-GB" sz="2400" dirty="0" err="1" smtClean="0"/>
              <a:t>Menyangkut</a:t>
            </a:r>
            <a:r>
              <a:rPr lang="en-GB" sz="2400" dirty="0" smtClean="0"/>
              <a:t> </a:t>
            </a:r>
            <a:r>
              <a:rPr lang="en-GB" sz="2400" dirty="0" err="1"/>
              <a:t>pemisahan</a:t>
            </a:r>
            <a:r>
              <a:rPr lang="en-GB" sz="2400" dirty="0"/>
              <a:t> </a:t>
            </a:r>
            <a:r>
              <a:rPr lang="en-GB" sz="2400" dirty="0" err="1"/>
              <a:t>politik</a:t>
            </a:r>
            <a:r>
              <a:rPr lang="en-GB" sz="2400" dirty="0"/>
              <a:t> </a:t>
            </a:r>
            <a:r>
              <a:rPr lang="en-GB" sz="2400" dirty="0" err="1"/>
              <a:t>dan</a:t>
            </a:r>
            <a:r>
              <a:rPr lang="en-GB" sz="2400" dirty="0"/>
              <a:t> </a:t>
            </a:r>
            <a:r>
              <a:rPr lang="en-GB" sz="2400" dirty="0" err="1" smtClean="0"/>
              <a:t>administrasi</a:t>
            </a:r>
            <a:r>
              <a:rPr lang="en-GB" sz="2400" dirty="0" smtClean="0"/>
              <a:t>.</a:t>
            </a:r>
          </a:p>
          <a:p>
            <a:pPr marL="457200" indent="-457200">
              <a:buFont typeface="+mj-lt"/>
              <a:buAutoNum type="arabicPeriod"/>
            </a:pPr>
            <a:r>
              <a:rPr lang="en-GB" sz="2400" dirty="0" err="1"/>
              <a:t>M</a:t>
            </a:r>
            <a:r>
              <a:rPr lang="en-GB" sz="2400" dirty="0" err="1" smtClean="0"/>
              <a:t>embicarakan</a:t>
            </a:r>
            <a:r>
              <a:rPr lang="en-GB" sz="2400" dirty="0" smtClean="0"/>
              <a:t> </a:t>
            </a:r>
            <a:r>
              <a:rPr lang="en-GB" sz="2400" dirty="0" err="1"/>
              <a:t>bahwa</a:t>
            </a:r>
            <a:r>
              <a:rPr lang="en-GB" sz="2400" dirty="0"/>
              <a:t> </a:t>
            </a:r>
            <a:r>
              <a:rPr lang="en-GB" sz="2400" dirty="0" err="1"/>
              <a:t>administrasi</a:t>
            </a:r>
            <a:r>
              <a:rPr lang="en-GB" sz="2400" dirty="0"/>
              <a:t> </a:t>
            </a:r>
            <a:r>
              <a:rPr lang="en-GB" sz="2400" dirty="0" err="1"/>
              <a:t>publik</a:t>
            </a:r>
            <a:r>
              <a:rPr lang="en-GB" sz="2400" dirty="0"/>
              <a:t> </a:t>
            </a:r>
            <a:r>
              <a:rPr lang="en-GB" sz="2400" dirty="0" err="1"/>
              <a:t>seharusnya</a:t>
            </a:r>
            <a:r>
              <a:rPr lang="en-GB" sz="2400" dirty="0"/>
              <a:t> </a:t>
            </a:r>
            <a:r>
              <a:rPr lang="en-GB" sz="2400" dirty="0" err="1"/>
              <a:t>berusaha</a:t>
            </a:r>
            <a:r>
              <a:rPr lang="en-GB" sz="2400" dirty="0"/>
              <a:t> </a:t>
            </a:r>
            <a:r>
              <a:rPr lang="en-GB" sz="2400" dirty="0" err="1"/>
              <a:t>sekeras</a:t>
            </a:r>
            <a:r>
              <a:rPr lang="en-GB" sz="2400" dirty="0"/>
              <a:t> </a:t>
            </a:r>
            <a:r>
              <a:rPr lang="en-GB" sz="2400" dirty="0" err="1"/>
              <a:t>mungkin</a:t>
            </a:r>
            <a:r>
              <a:rPr lang="en-GB" sz="2400" dirty="0"/>
              <a:t> </a:t>
            </a:r>
            <a:r>
              <a:rPr lang="en-GB" sz="2400" dirty="0" err="1"/>
              <a:t>untuk</a:t>
            </a:r>
            <a:r>
              <a:rPr lang="en-GB" sz="2400" dirty="0"/>
              <a:t> </a:t>
            </a:r>
            <a:r>
              <a:rPr lang="en-GB" sz="2400" dirty="0" err="1"/>
              <a:t>mencapai</a:t>
            </a:r>
            <a:r>
              <a:rPr lang="en-GB" sz="2400" dirty="0"/>
              <a:t> </a:t>
            </a:r>
            <a:r>
              <a:rPr lang="en-GB" sz="2400" dirty="0" err="1"/>
              <a:t>efisiensi</a:t>
            </a:r>
            <a:r>
              <a:rPr lang="en-GB" sz="2400" dirty="0"/>
              <a:t> </a:t>
            </a:r>
            <a:r>
              <a:rPr lang="en-GB" sz="2400" dirty="0" err="1"/>
              <a:t>dalam</a:t>
            </a:r>
            <a:r>
              <a:rPr lang="en-GB" sz="2400" dirty="0"/>
              <a:t> </a:t>
            </a:r>
            <a:r>
              <a:rPr lang="en-GB" sz="2400" dirty="0" err="1"/>
              <a:t>pelaksanaan</a:t>
            </a:r>
            <a:r>
              <a:rPr lang="en-GB" sz="2400" dirty="0"/>
              <a:t> </a:t>
            </a:r>
            <a:r>
              <a:rPr lang="en-GB" sz="2400" dirty="0" err="1"/>
              <a:t>tugasnya</a:t>
            </a:r>
            <a:endParaRPr lang="en-GB" sz="2400" dirty="0"/>
          </a:p>
          <a:p>
            <a:pPr marL="0" lvl="0" indent="0" algn="ctr">
              <a:buNone/>
            </a:pPr>
            <a:endParaRPr lang="en-US" sz="2400" dirty="0" smtClean="0"/>
          </a:p>
        </p:txBody>
      </p:sp>
    </p:spTree>
    <p:extLst>
      <p:ext uri="{BB962C8B-B14F-4D97-AF65-F5344CB8AC3E}">
        <p14:creationId xmlns:p14="http://schemas.microsoft.com/office/powerpoint/2010/main" val="1596465652"/>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48602"/>
                                        </p:tgtEl>
                                        <p:attrNameLst>
                                          <p:attrName>style.visibility</p:attrName>
                                        </p:attrNameLst>
                                      </p:cBhvr>
                                      <p:to>
                                        <p:strVal val="visible"/>
                                      </p:to>
                                    </p:set>
                                    <p:animEffect transition="in" filter="circle(in)">
                                      <p:cBhvr>
                                        <p:cTn id="7" dur="2000"/>
                                        <p:tgtEl>
                                          <p:spTgt spid="104860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48603"/>
                                        </p:tgtEl>
                                        <p:attrNameLst>
                                          <p:attrName>style.visibility</p:attrName>
                                        </p:attrNameLst>
                                      </p:cBhvr>
                                      <p:to>
                                        <p:strVal val="visible"/>
                                      </p:to>
                                    </p:set>
                                    <p:anim calcmode="lin" valueType="num">
                                      <p:cBhvr>
                                        <p:cTn id="12" dur="500" fill="hold"/>
                                        <p:tgtEl>
                                          <p:spTgt spid="1048603"/>
                                        </p:tgtEl>
                                        <p:attrNameLst>
                                          <p:attrName>ppt_w</p:attrName>
                                        </p:attrNameLst>
                                      </p:cBhvr>
                                      <p:tavLst>
                                        <p:tav tm="0">
                                          <p:val>
                                            <p:fltVal val="0"/>
                                          </p:val>
                                        </p:tav>
                                        <p:tav tm="100000">
                                          <p:val>
                                            <p:strVal val="#ppt_w"/>
                                          </p:val>
                                        </p:tav>
                                      </p:tavLst>
                                    </p:anim>
                                    <p:anim calcmode="lin" valueType="num">
                                      <p:cBhvr>
                                        <p:cTn id="13" dur="500" fill="hold"/>
                                        <p:tgtEl>
                                          <p:spTgt spid="1048603"/>
                                        </p:tgtEl>
                                        <p:attrNameLst>
                                          <p:attrName>ppt_h</p:attrName>
                                        </p:attrNameLst>
                                      </p:cBhvr>
                                      <p:tavLst>
                                        <p:tav tm="0">
                                          <p:val>
                                            <p:fltVal val="0"/>
                                          </p:val>
                                        </p:tav>
                                        <p:tav tm="100000">
                                          <p:val>
                                            <p:strVal val="#ppt_h"/>
                                          </p:val>
                                        </p:tav>
                                      </p:tavLst>
                                    </p:anim>
                                    <p:animEffect transition="in" filter="fade">
                                      <p:cBhvr>
                                        <p:cTn id="14" dur="500"/>
                                        <p:tgtEl>
                                          <p:spTgt spid="104860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8604"/>
                                        </p:tgtEl>
                                        <p:attrNameLst>
                                          <p:attrName>style.visibility</p:attrName>
                                        </p:attrNameLst>
                                      </p:cBhvr>
                                      <p:to>
                                        <p:strVal val="visible"/>
                                      </p:to>
                                    </p:set>
                                    <p:anim calcmode="lin" valueType="num">
                                      <p:cBhvr additive="base">
                                        <p:cTn id="19" dur="500" fill="hold"/>
                                        <p:tgtEl>
                                          <p:spTgt spid="1048604"/>
                                        </p:tgtEl>
                                        <p:attrNameLst>
                                          <p:attrName>ppt_x</p:attrName>
                                        </p:attrNameLst>
                                      </p:cBhvr>
                                      <p:tavLst>
                                        <p:tav tm="0">
                                          <p:val>
                                            <p:strVal val="#ppt_x"/>
                                          </p:val>
                                        </p:tav>
                                        <p:tav tm="100000">
                                          <p:val>
                                            <p:strVal val="#ppt_x"/>
                                          </p:val>
                                        </p:tav>
                                      </p:tavLst>
                                    </p:anim>
                                    <p:anim calcmode="lin" valueType="num">
                                      <p:cBhvr additive="base">
                                        <p:cTn id="20" dur="500" fill="hold"/>
                                        <p:tgtEl>
                                          <p:spTgt spid="104860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048605">
                                            <p:bg/>
                                          </p:spTgt>
                                        </p:tgtEl>
                                        <p:attrNameLst>
                                          <p:attrName>style.visibility</p:attrName>
                                        </p:attrNameLst>
                                      </p:cBhvr>
                                      <p:to>
                                        <p:strVal val="visible"/>
                                      </p:to>
                                    </p:set>
                                    <p:animEffect transition="in" filter="wipe(down)">
                                      <p:cBhvr>
                                        <p:cTn id="25" dur="500"/>
                                        <p:tgtEl>
                                          <p:spTgt spid="1048605">
                                            <p:bg/>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48605">
                                            <p:txEl>
                                              <p:pRg st="1" end="1"/>
                                            </p:txEl>
                                          </p:spTgt>
                                        </p:tgtEl>
                                        <p:attrNameLst>
                                          <p:attrName>style.visibility</p:attrName>
                                        </p:attrNameLst>
                                      </p:cBhvr>
                                      <p:to>
                                        <p:strVal val="visible"/>
                                      </p:to>
                                    </p:set>
                                    <p:animEffect transition="in" filter="wipe(down)">
                                      <p:cBhvr>
                                        <p:cTn id="30" dur="500"/>
                                        <p:tgtEl>
                                          <p:spTgt spid="104860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048605">
                                            <p:txEl>
                                              <p:pRg st="2" end="2"/>
                                            </p:txEl>
                                          </p:spTgt>
                                        </p:tgtEl>
                                        <p:attrNameLst>
                                          <p:attrName>style.visibility</p:attrName>
                                        </p:attrNameLst>
                                      </p:cBhvr>
                                      <p:to>
                                        <p:strVal val="visible"/>
                                      </p:to>
                                    </p:set>
                                    <p:animEffect transition="in" filter="wipe(down)">
                                      <p:cBhvr>
                                        <p:cTn id="35" dur="500"/>
                                        <p:tgtEl>
                                          <p:spTgt spid="104860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048605">
                                            <p:txEl>
                                              <p:pRg st="3" end="3"/>
                                            </p:txEl>
                                          </p:spTgt>
                                        </p:tgtEl>
                                        <p:attrNameLst>
                                          <p:attrName>style.visibility</p:attrName>
                                        </p:attrNameLst>
                                      </p:cBhvr>
                                      <p:to>
                                        <p:strVal val="visible"/>
                                      </p:to>
                                    </p:set>
                                    <p:animEffect transition="in" filter="wipe(down)">
                                      <p:cBhvr>
                                        <p:cTn id="40" dur="500"/>
                                        <p:tgtEl>
                                          <p:spTgt spid="10486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p:bldP spid="1048603" grpId="0" animBg="1"/>
      <p:bldP spid="1048604" grpId="0" animBg="1"/>
      <p:bldP spid="104860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flipV="1">
            <a:off x="802386" y="-256032"/>
            <a:ext cx="7543800" cy="256032"/>
          </a:xfrm>
        </p:spPr>
        <p:txBody>
          <a:bodyPr>
            <a:normAutofit fontScale="90000"/>
          </a:bodyPr>
          <a:lstStyle/>
          <a:p>
            <a:endParaRPr lang="en-US" dirty="0"/>
          </a:p>
        </p:txBody>
      </p:sp>
      <p:sp>
        <p:nvSpPr>
          <p:cNvPr id="1048607" name="Content Placeholder 2"/>
          <p:cNvSpPr>
            <a:spLocks noGrp="1"/>
          </p:cNvSpPr>
          <p:nvPr>
            <p:ph idx="1"/>
          </p:nvPr>
        </p:nvSpPr>
        <p:spPr>
          <a:xfrm>
            <a:off x="802386" y="252664"/>
            <a:ext cx="7543800" cy="5919537"/>
          </a:xfrm>
        </p:spPr>
        <p:txBody>
          <a:bodyPr/>
          <a:lstStyle/>
          <a:p>
            <a:endParaRPr lang="en-US" dirty="0"/>
          </a:p>
        </p:txBody>
      </p:sp>
      <p:sp>
        <p:nvSpPr>
          <p:cNvPr id="1048608" name="Rounded Rectangle 3"/>
          <p:cNvSpPr/>
          <p:nvPr/>
        </p:nvSpPr>
        <p:spPr>
          <a:xfrm>
            <a:off x="2517607" y="355269"/>
            <a:ext cx="3555332" cy="616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400" dirty="0" smtClean="0"/>
              <a:t>New Public Management</a:t>
            </a:r>
          </a:p>
          <a:p>
            <a:pPr algn="ctr"/>
            <a:endParaRPr lang="en-US" dirty="0"/>
          </a:p>
        </p:txBody>
      </p:sp>
      <p:sp>
        <p:nvSpPr>
          <p:cNvPr id="1048609" name="Down Arrow 5"/>
          <p:cNvSpPr/>
          <p:nvPr/>
        </p:nvSpPr>
        <p:spPr>
          <a:xfrm>
            <a:off x="3749341" y="1224717"/>
            <a:ext cx="965534" cy="4692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10" name="Content Placeholder 5"/>
          <p:cNvSpPr txBox="1"/>
          <p:nvPr/>
        </p:nvSpPr>
        <p:spPr>
          <a:xfrm>
            <a:off x="1571626" y="1946610"/>
            <a:ext cx="5800724" cy="34676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lt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lt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9pPr>
          </a:lstStyle>
          <a:p>
            <a:pPr marL="0" lvl="0" indent="0" algn="ctr">
              <a:buNone/>
            </a:pPr>
            <a:endParaRPr lang="en-GB" sz="2300" dirty="0" smtClean="0"/>
          </a:p>
          <a:p>
            <a:pPr marL="0" indent="0" algn="ctr">
              <a:buNone/>
            </a:pPr>
            <a:r>
              <a:rPr lang="en-GB" sz="2400" dirty="0" err="1"/>
              <a:t>M</a:t>
            </a:r>
            <a:r>
              <a:rPr lang="en-GB" sz="2400" dirty="0" err="1" smtClean="0"/>
              <a:t>enggunakan</a:t>
            </a:r>
            <a:r>
              <a:rPr lang="en-GB" sz="2400" dirty="0" smtClean="0"/>
              <a:t> </a:t>
            </a:r>
            <a:r>
              <a:rPr lang="en-GB" sz="2400" dirty="0" err="1"/>
              <a:t>pendekatan</a:t>
            </a:r>
            <a:r>
              <a:rPr lang="en-GB" sz="2400" dirty="0"/>
              <a:t> </a:t>
            </a:r>
            <a:r>
              <a:rPr lang="en-GB" sz="2400" dirty="0" err="1"/>
              <a:t>sektor</a:t>
            </a:r>
            <a:r>
              <a:rPr lang="en-GB" sz="2400" dirty="0"/>
              <a:t> </a:t>
            </a:r>
            <a:r>
              <a:rPr lang="en-GB" sz="2400" dirty="0" err="1"/>
              <a:t>swasta</a:t>
            </a:r>
            <a:r>
              <a:rPr lang="en-GB" sz="2400" dirty="0"/>
              <a:t> </a:t>
            </a:r>
            <a:r>
              <a:rPr lang="en-GB" sz="2400" dirty="0" err="1"/>
              <a:t>dan</a:t>
            </a:r>
            <a:r>
              <a:rPr lang="en-GB" sz="2400" dirty="0"/>
              <a:t> </a:t>
            </a:r>
            <a:r>
              <a:rPr lang="en-GB" sz="2400" dirty="0" err="1"/>
              <a:t>pendekatan</a:t>
            </a:r>
            <a:r>
              <a:rPr lang="en-GB" sz="2400" dirty="0"/>
              <a:t> </a:t>
            </a:r>
            <a:r>
              <a:rPr lang="en-GB" sz="2400" dirty="0" err="1"/>
              <a:t>bisnis</a:t>
            </a:r>
            <a:r>
              <a:rPr lang="en-GB" sz="2400" dirty="0"/>
              <a:t> </a:t>
            </a:r>
            <a:r>
              <a:rPr lang="en-GB" sz="2400" dirty="0" err="1"/>
              <a:t>dalam</a:t>
            </a:r>
            <a:r>
              <a:rPr lang="en-GB" sz="2400" dirty="0"/>
              <a:t> </a:t>
            </a:r>
            <a:r>
              <a:rPr lang="en-GB" sz="2400" dirty="0" err="1"/>
              <a:t>sektor</a:t>
            </a:r>
            <a:r>
              <a:rPr lang="en-GB" sz="2400" dirty="0"/>
              <a:t> </a:t>
            </a:r>
            <a:r>
              <a:rPr lang="en-GB" sz="2400" dirty="0" err="1" smtClean="0"/>
              <a:t>publik</a:t>
            </a:r>
            <a:r>
              <a:rPr lang="en-GB" sz="2400" dirty="0" smtClean="0"/>
              <a:t>.</a:t>
            </a:r>
            <a:endParaRPr lang="en-US" sz="2400" dirty="0" smtClean="0"/>
          </a:p>
        </p:txBody>
      </p:sp>
    </p:spTree>
    <p:extLst>
      <p:ext uri="{BB962C8B-B14F-4D97-AF65-F5344CB8AC3E}">
        <p14:creationId xmlns:p14="http://schemas.microsoft.com/office/powerpoint/2010/main" val="24372916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48608"/>
                                        </p:tgtEl>
                                        <p:attrNameLst>
                                          <p:attrName>style.visibility</p:attrName>
                                        </p:attrNameLst>
                                      </p:cBhvr>
                                      <p:to>
                                        <p:strVal val="visible"/>
                                      </p:to>
                                    </p:set>
                                    <p:anim calcmode="lin" valueType="num">
                                      <p:cBhvr>
                                        <p:cTn id="7" dur="500" fill="hold"/>
                                        <p:tgtEl>
                                          <p:spTgt spid="1048608"/>
                                        </p:tgtEl>
                                        <p:attrNameLst>
                                          <p:attrName>ppt_w</p:attrName>
                                        </p:attrNameLst>
                                      </p:cBhvr>
                                      <p:tavLst>
                                        <p:tav tm="0">
                                          <p:val>
                                            <p:fltVal val="0"/>
                                          </p:val>
                                        </p:tav>
                                        <p:tav tm="100000">
                                          <p:val>
                                            <p:strVal val="#ppt_w"/>
                                          </p:val>
                                        </p:tav>
                                      </p:tavLst>
                                    </p:anim>
                                    <p:anim calcmode="lin" valueType="num">
                                      <p:cBhvr>
                                        <p:cTn id="8" dur="500" fill="hold"/>
                                        <p:tgtEl>
                                          <p:spTgt spid="1048608"/>
                                        </p:tgtEl>
                                        <p:attrNameLst>
                                          <p:attrName>ppt_h</p:attrName>
                                        </p:attrNameLst>
                                      </p:cBhvr>
                                      <p:tavLst>
                                        <p:tav tm="0">
                                          <p:val>
                                            <p:fltVal val="0"/>
                                          </p:val>
                                        </p:tav>
                                        <p:tav tm="100000">
                                          <p:val>
                                            <p:strVal val="#ppt_h"/>
                                          </p:val>
                                        </p:tav>
                                      </p:tavLst>
                                    </p:anim>
                                    <p:animEffect transition="in" filter="fade">
                                      <p:cBhvr>
                                        <p:cTn id="9" dur="500"/>
                                        <p:tgtEl>
                                          <p:spTgt spid="104860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48609"/>
                                        </p:tgtEl>
                                        <p:attrNameLst>
                                          <p:attrName>style.visibility</p:attrName>
                                        </p:attrNameLst>
                                      </p:cBhvr>
                                      <p:to>
                                        <p:strVal val="visible"/>
                                      </p:to>
                                    </p:set>
                                    <p:animEffect transition="in" filter="fade">
                                      <p:cBhvr>
                                        <p:cTn id="14" dur="1000"/>
                                        <p:tgtEl>
                                          <p:spTgt spid="1048609"/>
                                        </p:tgtEl>
                                      </p:cBhvr>
                                    </p:animEffect>
                                    <p:anim calcmode="lin" valueType="num">
                                      <p:cBhvr>
                                        <p:cTn id="15" dur="1000" fill="hold"/>
                                        <p:tgtEl>
                                          <p:spTgt spid="1048609"/>
                                        </p:tgtEl>
                                        <p:attrNameLst>
                                          <p:attrName>ppt_x</p:attrName>
                                        </p:attrNameLst>
                                      </p:cBhvr>
                                      <p:tavLst>
                                        <p:tav tm="0">
                                          <p:val>
                                            <p:strVal val="#ppt_x"/>
                                          </p:val>
                                        </p:tav>
                                        <p:tav tm="100000">
                                          <p:val>
                                            <p:strVal val="#ppt_x"/>
                                          </p:val>
                                        </p:tav>
                                      </p:tavLst>
                                    </p:anim>
                                    <p:anim calcmode="lin" valueType="num">
                                      <p:cBhvr>
                                        <p:cTn id="16" dur="1000" fill="hold"/>
                                        <p:tgtEl>
                                          <p:spTgt spid="104860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48610"/>
                                        </p:tgtEl>
                                        <p:attrNameLst>
                                          <p:attrName>style.visibility</p:attrName>
                                        </p:attrNameLst>
                                      </p:cBhvr>
                                      <p:to>
                                        <p:strVal val="visible"/>
                                      </p:to>
                                    </p:set>
                                    <p:anim calcmode="lin" valueType="num">
                                      <p:cBhvr additive="base">
                                        <p:cTn id="21" dur="500" fill="hold"/>
                                        <p:tgtEl>
                                          <p:spTgt spid="1048610"/>
                                        </p:tgtEl>
                                        <p:attrNameLst>
                                          <p:attrName>ppt_x</p:attrName>
                                        </p:attrNameLst>
                                      </p:cBhvr>
                                      <p:tavLst>
                                        <p:tav tm="0">
                                          <p:val>
                                            <p:strVal val="#ppt_x"/>
                                          </p:val>
                                        </p:tav>
                                        <p:tav tm="100000">
                                          <p:val>
                                            <p:strVal val="#ppt_x"/>
                                          </p:val>
                                        </p:tav>
                                      </p:tavLst>
                                    </p:anim>
                                    <p:anim calcmode="lin" valueType="num">
                                      <p:cBhvr additive="base">
                                        <p:cTn id="22" dur="500" fill="hold"/>
                                        <p:tgtEl>
                                          <p:spTgt spid="10486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8" grpId="0" animBg="1"/>
      <p:bldP spid="1048609" grpId="0" animBg="1"/>
      <p:bldP spid="10486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flipV="1">
            <a:off x="802386" y="-84222"/>
            <a:ext cx="7543800" cy="84221"/>
          </a:xfrm>
        </p:spPr>
        <p:txBody>
          <a:bodyPr>
            <a:normAutofit fontScale="90000"/>
          </a:bodyPr>
          <a:lstStyle/>
          <a:p>
            <a:endParaRPr lang="en-US" dirty="0"/>
          </a:p>
        </p:txBody>
      </p:sp>
      <p:sp>
        <p:nvSpPr>
          <p:cNvPr id="1048612" name="Content Placeholder 4"/>
          <p:cNvSpPr>
            <a:spLocks noGrp="1"/>
          </p:cNvSpPr>
          <p:nvPr>
            <p:ph idx="1"/>
          </p:nvPr>
        </p:nvSpPr>
        <p:spPr>
          <a:xfrm>
            <a:off x="802386" y="421106"/>
            <a:ext cx="7543800" cy="5751095"/>
          </a:xfrm>
        </p:spPr>
        <p:txBody>
          <a:bodyPr/>
          <a:lstStyle/>
          <a:p>
            <a:endParaRPr lang="en-US"/>
          </a:p>
        </p:txBody>
      </p:sp>
      <p:sp>
        <p:nvSpPr>
          <p:cNvPr id="1048613" name="Rounded Rectangle 5"/>
          <p:cNvSpPr/>
          <p:nvPr/>
        </p:nvSpPr>
        <p:spPr>
          <a:xfrm>
            <a:off x="2607844" y="518612"/>
            <a:ext cx="3555332" cy="616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New Public Service</a:t>
            </a:r>
            <a:endParaRPr lang="en-US" sz="2800" dirty="0"/>
          </a:p>
        </p:txBody>
      </p:sp>
      <p:sp>
        <p:nvSpPr>
          <p:cNvPr id="1048614" name="Down Arrow 6"/>
          <p:cNvSpPr/>
          <p:nvPr/>
        </p:nvSpPr>
        <p:spPr>
          <a:xfrm>
            <a:off x="3758364" y="1556503"/>
            <a:ext cx="965534" cy="4692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15" name="Content Placeholder 5"/>
          <p:cNvSpPr txBox="1"/>
          <p:nvPr/>
        </p:nvSpPr>
        <p:spPr>
          <a:xfrm>
            <a:off x="1534778" y="2446839"/>
            <a:ext cx="5801478" cy="3472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lt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lt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lt1"/>
                </a:solidFill>
                <a:latin typeface="+mn-lt"/>
                <a:ea typeface="+mn-ea"/>
                <a:cs typeface="+mn-cs"/>
              </a:defRPr>
            </a:lvl9pPr>
          </a:lstStyle>
          <a:p>
            <a:pPr marL="0" indent="0" algn="ctr">
              <a:buNone/>
            </a:pPr>
            <a:r>
              <a:rPr lang="en-US" sz="2400" dirty="0" err="1" smtClean="0"/>
              <a:t>Denhardt</a:t>
            </a:r>
            <a:r>
              <a:rPr lang="en-US" sz="2400" dirty="0" smtClean="0"/>
              <a:t> </a:t>
            </a:r>
            <a:r>
              <a:rPr lang="en-US" sz="2400" dirty="0" err="1"/>
              <a:t>dan</a:t>
            </a:r>
            <a:r>
              <a:rPr lang="en-US" sz="2400" dirty="0"/>
              <a:t> </a:t>
            </a:r>
            <a:r>
              <a:rPr lang="en-US" sz="2400" dirty="0" err="1"/>
              <a:t>Denhardt</a:t>
            </a:r>
            <a:r>
              <a:rPr lang="en-US" sz="2400" dirty="0"/>
              <a:t> (2000) </a:t>
            </a:r>
            <a:r>
              <a:rPr lang="en-US" sz="2400" dirty="0" err="1"/>
              <a:t>menegaskan</a:t>
            </a:r>
            <a:r>
              <a:rPr lang="en-US" sz="2400" dirty="0"/>
              <a:t> </a:t>
            </a:r>
            <a:r>
              <a:rPr lang="en-US" sz="2400" dirty="0" err="1"/>
              <a:t>bahwa</a:t>
            </a:r>
            <a:r>
              <a:rPr lang="en-US" sz="2400" dirty="0"/>
              <a:t> ”public servants do not deliver customer service; they deliver democracy”. </a:t>
            </a:r>
            <a:r>
              <a:rPr lang="en-US" sz="2400" dirty="0" err="1"/>
              <a:t>Dengan</a:t>
            </a:r>
            <a:r>
              <a:rPr lang="en-US" sz="2400" dirty="0"/>
              <a:t> </a:t>
            </a:r>
            <a:r>
              <a:rPr lang="en-US" sz="2400" dirty="0" err="1"/>
              <a:t>demikian</a:t>
            </a:r>
            <a:r>
              <a:rPr lang="en-US" sz="2400" dirty="0"/>
              <a:t> </a:t>
            </a:r>
            <a:r>
              <a:rPr lang="en-US" sz="2400" dirty="0" err="1"/>
              <a:t>maka</a:t>
            </a:r>
            <a:r>
              <a:rPr lang="en-US" sz="2400" dirty="0"/>
              <a:t> </a:t>
            </a:r>
            <a:r>
              <a:rPr lang="en-US" sz="2400" dirty="0" err="1"/>
              <a:t>sebuah</a:t>
            </a:r>
            <a:r>
              <a:rPr lang="en-US" sz="2400" dirty="0"/>
              <a:t> </a:t>
            </a:r>
            <a:r>
              <a:rPr lang="en-US" sz="2400" dirty="0" err="1"/>
              <a:t>pemerintahan</a:t>
            </a:r>
            <a:r>
              <a:rPr lang="en-US" sz="2400" dirty="0"/>
              <a:t> </a:t>
            </a:r>
            <a:r>
              <a:rPr lang="en-US" sz="2400" dirty="0" err="1"/>
              <a:t>atau</a:t>
            </a:r>
            <a:r>
              <a:rPr lang="en-US" sz="2400" dirty="0"/>
              <a:t> </a:t>
            </a:r>
            <a:r>
              <a:rPr lang="en-US" sz="2400" dirty="0" err="1"/>
              <a:t>institusi</a:t>
            </a:r>
            <a:r>
              <a:rPr lang="en-US" sz="2400" dirty="0"/>
              <a:t> </a:t>
            </a:r>
            <a:r>
              <a:rPr lang="en-US" sz="2400" dirty="0" err="1"/>
              <a:t>pemerintahan</a:t>
            </a:r>
            <a:r>
              <a:rPr lang="en-US" sz="2400" dirty="0"/>
              <a:t> </a:t>
            </a:r>
            <a:r>
              <a:rPr lang="en-US" sz="2400" dirty="0" err="1"/>
              <a:t>tidak</a:t>
            </a:r>
            <a:r>
              <a:rPr lang="en-US" sz="2400" dirty="0"/>
              <a:t> </a:t>
            </a:r>
            <a:r>
              <a:rPr lang="en-US" sz="2400" dirty="0" err="1"/>
              <a:t>seharusnya</a:t>
            </a:r>
            <a:r>
              <a:rPr lang="en-US" sz="2400" dirty="0"/>
              <a:t> </a:t>
            </a:r>
            <a:r>
              <a:rPr lang="en-US" sz="2400" dirty="0" err="1"/>
              <a:t>dijalankan</a:t>
            </a:r>
            <a:r>
              <a:rPr lang="en-US" sz="2400" dirty="0"/>
              <a:t> </a:t>
            </a:r>
            <a:r>
              <a:rPr lang="en-US" sz="2400" dirty="0" err="1"/>
              <a:t>seperti</a:t>
            </a:r>
            <a:r>
              <a:rPr lang="en-US" sz="2400" dirty="0"/>
              <a:t> </a:t>
            </a:r>
            <a:r>
              <a:rPr lang="en-US" sz="2400" dirty="0" err="1"/>
              <a:t>sebuah</a:t>
            </a:r>
            <a:r>
              <a:rPr lang="en-US" sz="2400" dirty="0"/>
              <a:t> </a:t>
            </a:r>
            <a:r>
              <a:rPr lang="en-US" sz="2400" dirty="0" err="1"/>
              <a:t>perusahaan</a:t>
            </a:r>
            <a:r>
              <a:rPr lang="en-US" sz="2400" dirty="0"/>
              <a:t>, </a:t>
            </a:r>
            <a:r>
              <a:rPr lang="en-US" sz="2400" dirty="0" err="1"/>
              <a:t>tetapi</a:t>
            </a:r>
            <a:r>
              <a:rPr lang="en-US" sz="2400" dirty="0"/>
              <a:t> </a:t>
            </a:r>
            <a:r>
              <a:rPr lang="en-US" sz="2400" dirty="0" err="1"/>
              <a:t>memberi</a:t>
            </a:r>
            <a:r>
              <a:rPr lang="en-US" sz="2400" dirty="0"/>
              <a:t> </a:t>
            </a:r>
            <a:r>
              <a:rPr lang="en-US" sz="2400" dirty="0" err="1"/>
              <a:t>pelayanan</a:t>
            </a:r>
            <a:r>
              <a:rPr lang="en-US" sz="2400" dirty="0"/>
              <a:t> </a:t>
            </a:r>
            <a:r>
              <a:rPr lang="en-US" sz="2400" dirty="0" err="1"/>
              <a:t>kepada</a:t>
            </a:r>
            <a:r>
              <a:rPr lang="en-US" sz="2400" dirty="0"/>
              <a:t> </a:t>
            </a:r>
            <a:r>
              <a:rPr lang="en-US" sz="2400" dirty="0" err="1"/>
              <a:t>masyarakat</a:t>
            </a:r>
            <a:r>
              <a:rPr lang="en-US" sz="2400" dirty="0"/>
              <a:t> </a:t>
            </a:r>
            <a:r>
              <a:rPr lang="en-US" sz="2400" dirty="0" err="1"/>
              <a:t>secara</a:t>
            </a:r>
            <a:r>
              <a:rPr lang="en-US" sz="2400" dirty="0"/>
              <a:t> </a:t>
            </a:r>
            <a:r>
              <a:rPr lang="en-US" sz="2400" dirty="0" err="1"/>
              <a:t>demokratis</a:t>
            </a:r>
            <a:r>
              <a:rPr lang="en-US" sz="2400" dirty="0"/>
              <a:t>: </a:t>
            </a:r>
            <a:r>
              <a:rPr lang="en-US" sz="2400" dirty="0" err="1"/>
              <a:t>adil</a:t>
            </a:r>
            <a:r>
              <a:rPr lang="en-US" sz="2400" dirty="0"/>
              <a:t>, </a:t>
            </a:r>
            <a:r>
              <a:rPr lang="en-US" sz="2400" dirty="0" err="1"/>
              <a:t>merata</a:t>
            </a:r>
            <a:r>
              <a:rPr lang="en-US" sz="2400" dirty="0"/>
              <a:t>, </a:t>
            </a:r>
            <a:r>
              <a:rPr lang="en-US" sz="2400" dirty="0" err="1"/>
              <a:t>tidak</a:t>
            </a:r>
            <a:r>
              <a:rPr lang="en-US" sz="2400" dirty="0"/>
              <a:t> </a:t>
            </a:r>
            <a:r>
              <a:rPr lang="en-US" sz="2400" dirty="0" err="1"/>
              <a:t>diskriminatif</a:t>
            </a:r>
            <a:r>
              <a:rPr lang="en-US" sz="2400" dirty="0"/>
              <a:t>, </a:t>
            </a:r>
            <a:r>
              <a:rPr lang="en-US" sz="2400" dirty="0" err="1"/>
              <a:t>jujur</a:t>
            </a:r>
            <a:r>
              <a:rPr lang="en-US" sz="2400" dirty="0"/>
              <a:t>, </a:t>
            </a:r>
            <a:r>
              <a:rPr lang="en-US" sz="2400" dirty="0" err="1"/>
              <a:t>dan</a:t>
            </a:r>
            <a:r>
              <a:rPr lang="en-US" sz="2400" dirty="0"/>
              <a:t> </a:t>
            </a:r>
            <a:r>
              <a:rPr lang="en-US" sz="2400" dirty="0" err="1"/>
              <a:t>akuntabel</a:t>
            </a:r>
            <a:r>
              <a:rPr lang="en-US" sz="2400" dirty="0"/>
              <a:t>.</a:t>
            </a:r>
            <a:endParaRPr lang="en-US" sz="2400" dirty="0" smtClean="0"/>
          </a:p>
        </p:txBody>
      </p:sp>
    </p:spTree>
    <p:extLst>
      <p:ext uri="{BB962C8B-B14F-4D97-AF65-F5344CB8AC3E}">
        <p14:creationId xmlns:p14="http://schemas.microsoft.com/office/powerpoint/2010/main" val="16402333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48613"/>
                                        </p:tgtEl>
                                        <p:attrNameLst>
                                          <p:attrName>style.visibility</p:attrName>
                                        </p:attrNameLst>
                                      </p:cBhvr>
                                      <p:to>
                                        <p:strVal val="visible"/>
                                      </p:to>
                                    </p:set>
                                    <p:anim calcmode="lin" valueType="num">
                                      <p:cBhvr>
                                        <p:cTn id="7" dur="500" fill="hold"/>
                                        <p:tgtEl>
                                          <p:spTgt spid="1048613"/>
                                        </p:tgtEl>
                                        <p:attrNameLst>
                                          <p:attrName>ppt_w</p:attrName>
                                        </p:attrNameLst>
                                      </p:cBhvr>
                                      <p:tavLst>
                                        <p:tav tm="0">
                                          <p:val>
                                            <p:fltVal val="0"/>
                                          </p:val>
                                        </p:tav>
                                        <p:tav tm="100000">
                                          <p:val>
                                            <p:strVal val="#ppt_w"/>
                                          </p:val>
                                        </p:tav>
                                      </p:tavLst>
                                    </p:anim>
                                    <p:anim calcmode="lin" valueType="num">
                                      <p:cBhvr>
                                        <p:cTn id="8" dur="500" fill="hold"/>
                                        <p:tgtEl>
                                          <p:spTgt spid="1048613"/>
                                        </p:tgtEl>
                                        <p:attrNameLst>
                                          <p:attrName>ppt_h</p:attrName>
                                        </p:attrNameLst>
                                      </p:cBhvr>
                                      <p:tavLst>
                                        <p:tav tm="0">
                                          <p:val>
                                            <p:fltVal val="0"/>
                                          </p:val>
                                        </p:tav>
                                        <p:tav tm="100000">
                                          <p:val>
                                            <p:strVal val="#ppt_h"/>
                                          </p:val>
                                        </p:tav>
                                      </p:tavLst>
                                    </p:anim>
                                    <p:animEffect transition="in" filter="fade">
                                      <p:cBhvr>
                                        <p:cTn id="9" dur="500"/>
                                        <p:tgtEl>
                                          <p:spTgt spid="104861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48614"/>
                                        </p:tgtEl>
                                        <p:attrNameLst>
                                          <p:attrName>style.visibility</p:attrName>
                                        </p:attrNameLst>
                                      </p:cBhvr>
                                      <p:to>
                                        <p:strVal val="visible"/>
                                      </p:to>
                                    </p:set>
                                    <p:animEffect transition="in" filter="fade">
                                      <p:cBhvr>
                                        <p:cTn id="14" dur="1000"/>
                                        <p:tgtEl>
                                          <p:spTgt spid="1048614"/>
                                        </p:tgtEl>
                                      </p:cBhvr>
                                    </p:animEffect>
                                    <p:anim calcmode="lin" valueType="num">
                                      <p:cBhvr>
                                        <p:cTn id="15" dur="1000" fill="hold"/>
                                        <p:tgtEl>
                                          <p:spTgt spid="1048614"/>
                                        </p:tgtEl>
                                        <p:attrNameLst>
                                          <p:attrName>ppt_x</p:attrName>
                                        </p:attrNameLst>
                                      </p:cBhvr>
                                      <p:tavLst>
                                        <p:tav tm="0">
                                          <p:val>
                                            <p:strVal val="#ppt_x"/>
                                          </p:val>
                                        </p:tav>
                                        <p:tav tm="100000">
                                          <p:val>
                                            <p:strVal val="#ppt_x"/>
                                          </p:val>
                                        </p:tav>
                                      </p:tavLst>
                                    </p:anim>
                                    <p:anim calcmode="lin" valueType="num">
                                      <p:cBhvr>
                                        <p:cTn id="16" dur="1000" fill="hold"/>
                                        <p:tgtEl>
                                          <p:spTgt spid="10486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48615"/>
                                        </p:tgtEl>
                                        <p:attrNameLst>
                                          <p:attrName>style.visibility</p:attrName>
                                        </p:attrNameLst>
                                      </p:cBhvr>
                                      <p:to>
                                        <p:strVal val="visible"/>
                                      </p:to>
                                    </p:set>
                                    <p:animEffect transition="in" filter="fade">
                                      <p:cBhvr>
                                        <p:cTn id="21" dur="1000"/>
                                        <p:tgtEl>
                                          <p:spTgt spid="1048615"/>
                                        </p:tgtEl>
                                      </p:cBhvr>
                                    </p:animEffect>
                                    <p:anim calcmode="lin" valueType="num">
                                      <p:cBhvr>
                                        <p:cTn id="22" dur="1000" fill="hold"/>
                                        <p:tgtEl>
                                          <p:spTgt spid="1048615"/>
                                        </p:tgtEl>
                                        <p:attrNameLst>
                                          <p:attrName>ppt_x</p:attrName>
                                        </p:attrNameLst>
                                      </p:cBhvr>
                                      <p:tavLst>
                                        <p:tav tm="0">
                                          <p:val>
                                            <p:strVal val="#ppt_x"/>
                                          </p:val>
                                        </p:tav>
                                        <p:tav tm="100000">
                                          <p:val>
                                            <p:strVal val="#ppt_x"/>
                                          </p:val>
                                        </p:tav>
                                      </p:tavLst>
                                    </p:anim>
                                    <p:anim calcmode="lin" valueType="num">
                                      <p:cBhvr>
                                        <p:cTn id="23" dur="1000" fill="hold"/>
                                        <p:tgtEl>
                                          <p:spTgt spid="10486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3" grpId="0" animBg="1"/>
      <p:bldP spid="1048614" grpId="0" animBg="1"/>
      <p:bldP spid="10486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dirty="0" err="1" smtClean="0"/>
              <a:t>Oleh</a:t>
            </a:r>
            <a:r>
              <a:rPr lang="en-US" dirty="0" smtClean="0"/>
              <a:t> </a:t>
            </a:r>
            <a:r>
              <a:rPr lang="en-US" dirty="0" err="1" smtClean="0"/>
              <a:t>karena</a:t>
            </a:r>
            <a:r>
              <a:rPr lang="en-US" dirty="0" smtClean="0"/>
              <a:t> </a:t>
            </a:r>
            <a:r>
              <a:rPr lang="en-US" dirty="0" err="1" smtClean="0"/>
              <a:t>itu</a:t>
            </a:r>
            <a:r>
              <a:rPr lang="en-US" dirty="0" smtClean="0"/>
              <a:t>…</a:t>
            </a:r>
            <a:endParaRPr lang="en-US" dirty="0"/>
          </a:p>
        </p:txBody>
      </p:sp>
      <p:sp>
        <p:nvSpPr>
          <p:cNvPr id="1048617" name="Content Placeholder 2"/>
          <p:cNvSpPr>
            <a:spLocks noGrp="1"/>
          </p:cNvSpPr>
          <p:nvPr>
            <p:ph idx="1"/>
          </p:nvPr>
        </p:nvSpPr>
        <p:spPr/>
        <p:txBody>
          <a:bodyPr/>
          <a:lstStyle/>
          <a:p>
            <a:pPr marL="0" indent="0">
              <a:buNone/>
            </a:pPr>
            <a:endParaRPr lang="en-US" dirty="0"/>
          </a:p>
        </p:txBody>
      </p:sp>
      <p:sp>
        <p:nvSpPr>
          <p:cNvPr id="1048618" name="Rounded Rectangular Callout 3"/>
          <p:cNvSpPr/>
          <p:nvPr/>
        </p:nvSpPr>
        <p:spPr>
          <a:xfrm>
            <a:off x="1525003" y="2370221"/>
            <a:ext cx="5648826" cy="2803358"/>
          </a:xfrm>
          <a:prstGeom prst="wedgeRoundRectCallout">
            <a:avLst>
              <a:gd name="adj1" fmla="val -43676"/>
              <a:gd name="adj2" fmla="val 775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Untuk</a:t>
            </a:r>
            <a:r>
              <a:rPr lang="en-GB" dirty="0" smtClean="0"/>
              <a:t> </a:t>
            </a:r>
            <a:r>
              <a:rPr lang="en-GB" dirty="0" err="1" smtClean="0"/>
              <a:t>meningkatkan</a:t>
            </a:r>
            <a:r>
              <a:rPr lang="en-GB" dirty="0" smtClean="0"/>
              <a:t> </a:t>
            </a:r>
            <a:r>
              <a:rPr lang="en-GB" dirty="0" err="1" smtClean="0"/>
              <a:t>kualitas</a:t>
            </a:r>
            <a:r>
              <a:rPr lang="en-GB" dirty="0" smtClean="0"/>
              <a:t>  </a:t>
            </a:r>
            <a:r>
              <a:rPr lang="en-GB" dirty="0" err="1" smtClean="0"/>
              <a:t>dan</a:t>
            </a:r>
            <a:r>
              <a:rPr lang="en-GB" dirty="0" smtClean="0"/>
              <a:t> </a:t>
            </a:r>
            <a:r>
              <a:rPr lang="en-GB" dirty="0" err="1" smtClean="0"/>
              <a:t>menjamin</a:t>
            </a:r>
            <a:r>
              <a:rPr lang="en-GB" dirty="0" smtClean="0"/>
              <a:t> </a:t>
            </a:r>
            <a:r>
              <a:rPr lang="en-GB" dirty="0" err="1" smtClean="0"/>
              <a:t>penyediaan</a:t>
            </a:r>
            <a:r>
              <a:rPr lang="en-GB" dirty="0" smtClean="0"/>
              <a:t> </a:t>
            </a:r>
            <a:r>
              <a:rPr lang="en-GB" dirty="0" err="1" smtClean="0"/>
              <a:t>pelayanan</a:t>
            </a:r>
            <a:r>
              <a:rPr lang="en-GB" dirty="0" smtClean="0"/>
              <a:t> </a:t>
            </a:r>
            <a:r>
              <a:rPr lang="en-GB" dirty="0" err="1" smtClean="0"/>
              <a:t>publik</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asas-asas</a:t>
            </a:r>
            <a:r>
              <a:rPr lang="en-GB" dirty="0" smtClean="0"/>
              <a:t> </a:t>
            </a:r>
            <a:r>
              <a:rPr lang="en-GB" dirty="0" err="1" smtClean="0"/>
              <a:t>umum</a:t>
            </a:r>
            <a:r>
              <a:rPr lang="en-GB" dirty="0" smtClean="0"/>
              <a:t> </a:t>
            </a:r>
            <a:r>
              <a:rPr lang="en-GB" dirty="0" err="1" smtClean="0"/>
              <a:t>pemerintahan</a:t>
            </a:r>
            <a:r>
              <a:rPr lang="en-GB" dirty="0" smtClean="0"/>
              <a:t> </a:t>
            </a:r>
            <a:r>
              <a:rPr lang="en-GB" dirty="0" err="1" smtClean="0"/>
              <a:t>dan</a:t>
            </a:r>
            <a:r>
              <a:rPr lang="en-GB" dirty="0" smtClean="0"/>
              <a:t>  </a:t>
            </a:r>
            <a:r>
              <a:rPr lang="en-GB" dirty="0" err="1" smtClean="0"/>
              <a:t>korporasi</a:t>
            </a:r>
            <a:r>
              <a:rPr lang="en-GB" dirty="0" smtClean="0"/>
              <a:t> yang </a:t>
            </a:r>
            <a:r>
              <a:rPr lang="en-GB" dirty="0" err="1" smtClean="0"/>
              <a:t>baik</a:t>
            </a:r>
            <a:r>
              <a:rPr lang="en-GB" dirty="0" smtClean="0"/>
              <a:t> </a:t>
            </a:r>
            <a:r>
              <a:rPr lang="en-GB" dirty="0" err="1" smtClean="0"/>
              <a:t>serta</a:t>
            </a:r>
            <a:r>
              <a:rPr lang="en-GB" dirty="0" smtClean="0"/>
              <a:t> </a:t>
            </a:r>
            <a:r>
              <a:rPr lang="en-GB" dirty="0" err="1" smtClean="0"/>
              <a:t>untuk</a:t>
            </a:r>
            <a:r>
              <a:rPr lang="en-GB" dirty="0" smtClean="0"/>
              <a:t> </a:t>
            </a:r>
            <a:r>
              <a:rPr lang="en-GB" dirty="0" err="1" smtClean="0"/>
              <a:t>memberi</a:t>
            </a:r>
            <a:r>
              <a:rPr lang="en-GB" dirty="0" smtClean="0"/>
              <a:t> </a:t>
            </a:r>
            <a:r>
              <a:rPr lang="en-GB" dirty="0" err="1" smtClean="0"/>
              <a:t>perlindungan</a:t>
            </a:r>
            <a:r>
              <a:rPr lang="en-GB" dirty="0" smtClean="0"/>
              <a:t> </a:t>
            </a:r>
            <a:r>
              <a:rPr lang="en-GB" dirty="0" err="1" smtClean="0"/>
              <a:t>bagi</a:t>
            </a:r>
            <a:r>
              <a:rPr lang="en-GB" dirty="0" smtClean="0"/>
              <a:t> </a:t>
            </a:r>
            <a:r>
              <a:rPr lang="en-GB" dirty="0" err="1" smtClean="0"/>
              <a:t>setiap</a:t>
            </a:r>
            <a:r>
              <a:rPr lang="en-GB" dirty="0" smtClean="0"/>
              <a:t> </a:t>
            </a:r>
            <a:r>
              <a:rPr lang="en-GB" dirty="0" err="1" smtClean="0"/>
              <a:t>warga</a:t>
            </a:r>
            <a:r>
              <a:rPr lang="en-GB" dirty="0" smtClean="0"/>
              <a:t> </a:t>
            </a:r>
            <a:r>
              <a:rPr lang="en-GB" dirty="0" err="1" smtClean="0"/>
              <a:t>negara</a:t>
            </a:r>
            <a:r>
              <a:rPr lang="en-GB" dirty="0" smtClean="0"/>
              <a:t> </a:t>
            </a:r>
            <a:r>
              <a:rPr lang="en-GB" dirty="0" err="1" smtClean="0"/>
              <a:t>dan</a:t>
            </a:r>
            <a:r>
              <a:rPr lang="en-GB" dirty="0" smtClean="0"/>
              <a:t> </a:t>
            </a:r>
            <a:r>
              <a:rPr lang="en-GB" dirty="0" err="1" smtClean="0"/>
              <a:t>penduduk</a:t>
            </a:r>
            <a:r>
              <a:rPr lang="en-GB" dirty="0" smtClean="0"/>
              <a:t> </a:t>
            </a:r>
            <a:r>
              <a:rPr lang="en-GB" dirty="0" err="1" smtClean="0"/>
              <a:t>dari</a:t>
            </a:r>
            <a:r>
              <a:rPr lang="en-GB" dirty="0" smtClean="0"/>
              <a:t> </a:t>
            </a:r>
            <a:r>
              <a:rPr lang="en-GB" dirty="0" err="1" smtClean="0"/>
              <a:t>penyalahgunaan</a:t>
            </a:r>
            <a:r>
              <a:rPr lang="en-GB" dirty="0" smtClean="0"/>
              <a:t> </a:t>
            </a:r>
            <a:r>
              <a:rPr lang="en-GB" dirty="0" err="1" smtClean="0"/>
              <a:t>wewenang</a:t>
            </a:r>
            <a:r>
              <a:rPr lang="en-GB" dirty="0" smtClean="0"/>
              <a:t> di </a:t>
            </a:r>
            <a:r>
              <a:rPr lang="en-GB" dirty="0" err="1" smtClean="0"/>
              <a:t>dalam</a:t>
            </a:r>
            <a:r>
              <a:rPr lang="en-GB" dirty="0" smtClean="0"/>
              <a:t> </a:t>
            </a:r>
            <a:r>
              <a:rPr lang="en-GB" dirty="0" err="1" smtClean="0"/>
              <a:t>penyelenggaraan</a:t>
            </a:r>
            <a:r>
              <a:rPr lang="en-GB" dirty="0" smtClean="0"/>
              <a:t> </a:t>
            </a:r>
            <a:r>
              <a:rPr lang="en-GB" dirty="0" err="1" smtClean="0"/>
              <a:t>pelayanan</a:t>
            </a:r>
            <a:r>
              <a:rPr lang="en-GB" dirty="0" smtClean="0"/>
              <a:t> </a:t>
            </a:r>
            <a:r>
              <a:rPr lang="en-GB" dirty="0" err="1" smtClean="0"/>
              <a:t>publik</a:t>
            </a:r>
            <a:r>
              <a:rPr lang="en-GB" dirty="0" smtClean="0"/>
              <a:t>, </a:t>
            </a:r>
            <a:r>
              <a:rPr lang="en-GB" dirty="0" err="1" smtClean="0"/>
              <a:t>dengan</a:t>
            </a:r>
            <a:r>
              <a:rPr lang="en-GB" dirty="0" smtClean="0"/>
              <a:t> </a:t>
            </a:r>
            <a:r>
              <a:rPr lang="en-GB" dirty="0" err="1" smtClean="0"/>
              <a:t>Persetujuan</a:t>
            </a:r>
            <a:r>
              <a:rPr lang="en-GB" dirty="0" smtClean="0"/>
              <a:t> </a:t>
            </a:r>
            <a:r>
              <a:rPr lang="en-GB" dirty="0" err="1" smtClean="0"/>
              <a:t>Bersama</a:t>
            </a:r>
            <a:r>
              <a:rPr lang="en-GB" dirty="0" smtClean="0"/>
              <a:t> DEWAN PERWAKILAN RAKYAT REPUBLIK INDONESIA </a:t>
            </a:r>
            <a:r>
              <a:rPr lang="en-GB" dirty="0" err="1" smtClean="0"/>
              <a:t>dan</a:t>
            </a:r>
            <a:r>
              <a:rPr lang="en-GB" dirty="0" smtClean="0"/>
              <a:t> PRESIDEN REPUBLIK INDONESIA, </a:t>
            </a:r>
            <a:r>
              <a:rPr lang="en-GB" dirty="0" err="1" smtClean="0"/>
              <a:t>maka</a:t>
            </a:r>
            <a:r>
              <a:rPr lang="en-GB" dirty="0" smtClean="0"/>
              <a:t> </a:t>
            </a:r>
            <a:r>
              <a:rPr lang="en-GB" dirty="0" err="1" smtClean="0"/>
              <a:t>pada</a:t>
            </a:r>
            <a:r>
              <a:rPr lang="en-GB" dirty="0" smtClean="0"/>
              <a:t> </a:t>
            </a:r>
            <a:r>
              <a:rPr lang="en-GB" dirty="0" err="1" smtClean="0"/>
              <a:t>tanggal</a:t>
            </a:r>
            <a:r>
              <a:rPr lang="en-GB" dirty="0" smtClean="0"/>
              <a:t> 18 </a:t>
            </a:r>
            <a:r>
              <a:rPr lang="en-GB" dirty="0" err="1" smtClean="0"/>
              <a:t>Juli</a:t>
            </a:r>
            <a:r>
              <a:rPr lang="en-GB" dirty="0" smtClean="0"/>
              <a:t> 2009 Indonesia </a:t>
            </a:r>
            <a:r>
              <a:rPr lang="en-GB" dirty="0" err="1" smtClean="0"/>
              <a:t>mensahkan</a:t>
            </a:r>
            <a:r>
              <a:rPr lang="en-GB" dirty="0" smtClean="0"/>
              <a:t> </a:t>
            </a:r>
            <a:r>
              <a:rPr lang="en-GB" dirty="0" err="1" smtClean="0"/>
              <a:t>Undang-Undang</a:t>
            </a:r>
            <a:r>
              <a:rPr lang="en-GB" dirty="0" smtClean="0"/>
              <a:t> No 25 </a:t>
            </a:r>
            <a:r>
              <a:rPr lang="en-GB" dirty="0" err="1" smtClean="0"/>
              <a:t>tahun</a:t>
            </a:r>
            <a:r>
              <a:rPr lang="en-GB" dirty="0" smtClean="0"/>
              <a:t> 2009 </a:t>
            </a:r>
            <a:r>
              <a:rPr lang="en-GB" dirty="0" err="1" smtClean="0"/>
              <a:t>tentang</a:t>
            </a:r>
            <a:r>
              <a:rPr lang="en-GB" dirty="0" smtClean="0"/>
              <a:t> </a:t>
            </a:r>
            <a:r>
              <a:rPr lang="en-GB" dirty="0" err="1" smtClean="0"/>
              <a:t>Pelayanan</a:t>
            </a:r>
            <a:r>
              <a:rPr lang="en-GB" dirty="0" smtClean="0"/>
              <a:t> </a:t>
            </a:r>
            <a:r>
              <a:rPr lang="en-GB" dirty="0" err="1" smtClean="0"/>
              <a:t>Publik</a:t>
            </a:r>
            <a:r>
              <a:rPr lang="en-GB" dirty="0" smtClean="0"/>
              <a:t>.</a:t>
            </a:r>
            <a:endParaRPr lang="en-US" dirty="0" smtClean="0"/>
          </a:p>
          <a:p>
            <a:pPr algn="ctr"/>
            <a:endParaRPr lang="en-US" dirty="0"/>
          </a:p>
        </p:txBody>
      </p:sp>
    </p:spTree>
    <p:extLst>
      <p:ext uri="{BB962C8B-B14F-4D97-AF65-F5344CB8AC3E}">
        <p14:creationId xmlns:p14="http://schemas.microsoft.com/office/powerpoint/2010/main" val="1330917810"/>
      </p:ext>
    </p:extLst>
  </p:cSld>
  <p:clrMapOvr>
    <a:masterClrMapping/>
  </p:clrMapOvr>
  <p:transition xmlns:p14="http://schemas.microsoft.com/office/powerpoint/2010/main" spd="slow">
    <p:blinds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16"/>
                                        </p:tgtEl>
                                        <p:attrNameLst>
                                          <p:attrName>style.visibility</p:attrName>
                                        </p:attrNameLst>
                                      </p:cBhvr>
                                      <p:to>
                                        <p:strVal val="visible"/>
                                      </p:to>
                                    </p:set>
                                    <p:anim calcmode="lin" valueType="num">
                                      <p:cBhvr additive="base">
                                        <p:cTn id="7" dur="500" fill="hold"/>
                                        <p:tgtEl>
                                          <p:spTgt spid="1048616"/>
                                        </p:tgtEl>
                                        <p:attrNameLst>
                                          <p:attrName>ppt_x</p:attrName>
                                        </p:attrNameLst>
                                      </p:cBhvr>
                                      <p:tavLst>
                                        <p:tav tm="0">
                                          <p:val>
                                            <p:strVal val="#ppt_x"/>
                                          </p:val>
                                        </p:tav>
                                        <p:tav tm="100000">
                                          <p:val>
                                            <p:strVal val="#ppt_x"/>
                                          </p:val>
                                        </p:tav>
                                      </p:tavLst>
                                    </p:anim>
                                    <p:anim calcmode="lin" valueType="num">
                                      <p:cBhvr additive="base">
                                        <p:cTn id="8" dur="500" fill="hold"/>
                                        <p:tgtEl>
                                          <p:spTgt spid="10486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48618"/>
                                        </p:tgtEl>
                                        <p:attrNameLst>
                                          <p:attrName>style.visibility</p:attrName>
                                        </p:attrNameLst>
                                      </p:cBhvr>
                                      <p:to>
                                        <p:strVal val="visible"/>
                                      </p:to>
                                    </p:set>
                                    <p:animEffect transition="in" filter="wipe(down)">
                                      <p:cBhvr>
                                        <p:cTn id="13" dur="500"/>
                                        <p:tgtEl>
                                          <p:spTgt spid="1048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6" grpId="0"/>
      <p:bldP spid="10486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normAutofit/>
          </a:bodyPr>
          <a:lstStyle/>
          <a:p>
            <a:pPr algn="ctr"/>
            <a:endParaRPr lang="en-US" sz="4000" dirty="0">
              <a:latin typeface="Times New Roman" panose="02020603050405020304" pitchFamily="18" charset="0"/>
              <a:cs typeface="Times New Roman" panose="02020603050405020304" pitchFamily="18" charset="0"/>
            </a:endParaRPr>
          </a:p>
        </p:txBody>
      </p:sp>
      <p:sp>
        <p:nvSpPr>
          <p:cNvPr id="1048620" name="Content Placeholder 2"/>
          <p:cNvSpPr>
            <a:spLocks noGrp="1"/>
          </p:cNvSpPr>
          <p:nvPr>
            <p:ph idx="1"/>
          </p:nvPr>
        </p:nvSpPr>
        <p:spPr/>
        <p:txBody>
          <a:bodyPr>
            <a:noAutofit/>
          </a:bodyPr>
          <a:lstStyle/>
          <a:p>
            <a:pPr lvl="0">
              <a:buFont typeface="Wingdings" panose="05000000000000000000" pitchFamily="2" charset="2"/>
              <a:buChar char="ü"/>
            </a:pPr>
            <a:r>
              <a:rPr lang="en-US" sz="2800" dirty="0">
                <a:latin typeface="+mj-lt"/>
                <a:cs typeface="Times New Roman" panose="02020603050405020304" pitchFamily="18" charset="0"/>
              </a:rPr>
              <a:t> UUD 1945 alinea ke-4</a:t>
            </a:r>
          </a:p>
          <a:p>
            <a:pPr lvl="0">
              <a:buFont typeface="Wingdings" panose="05000000000000000000" pitchFamily="2" charset="2"/>
              <a:buChar char="ü"/>
            </a:pPr>
            <a:r>
              <a:rPr lang="en-GB" sz="2800" dirty="0">
                <a:latin typeface="+mj-lt"/>
                <a:cs typeface="Times New Roman" panose="02020603050405020304" pitchFamily="18" charset="0"/>
              </a:rPr>
              <a:t>UU No 25 </a:t>
            </a:r>
            <a:r>
              <a:rPr lang="en-GB" sz="2800" dirty="0" err="1">
                <a:latin typeface="+mj-lt"/>
                <a:cs typeface="Times New Roman" panose="02020603050405020304" pitchFamily="18" charset="0"/>
              </a:rPr>
              <a:t>Tahun</a:t>
            </a:r>
            <a:r>
              <a:rPr lang="en-GB" sz="2800" dirty="0">
                <a:latin typeface="+mj-lt"/>
                <a:cs typeface="Times New Roman" panose="02020603050405020304" pitchFamily="18" charset="0"/>
              </a:rPr>
              <a:t> 2009 </a:t>
            </a:r>
            <a:r>
              <a:rPr lang="en-GB" sz="2800" dirty="0" err="1">
                <a:latin typeface="+mj-lt"/>
                <a:cs typeface="Times New Roman" panose="02020603050405020304" pitchFamily="18" charset="0"/>
              </a:rPr>
              <a:t>Tentang</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Pelayanan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Publik</a:t>
            </a:r>
            <a:endParaRPr lang="en-US" sz="2800" dirty="0">
              <a:latin typeface="+mj-lt"/>
              <a:cs typeface="Times New Roman" panose="02020603050405020304" pitchFamily="18" charset="0"/>
            </a:endParaRPr>
          </a:p>
          <a:p>
            <a:pPr>
              <a:buFont typeface="Wingdings" panose="05000000000000000000" pitchFamily="2" charset="2"/>
              <a:buChar char="ü"/>
            </a:pPr>
            <a:r>
              <a:rPr lang="en-GB" sz="2800" dirty="0" err="1">
                <a:latin typeface="+mj-lt"/>
                <a:cs typeface="Times New Roman" panose="02020603050405020304" pitchFamily="18" charset="0"/>
              </a:rPr>
              <a:t>Peraturan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Pemerintah</a:t>
            </a:r>
            <a:r>
              <a:rPr lang="en-GB" sz="2800" dirty="0">
                <a:latin typeface="+mj-lt"/>
                <a:cs typeface="Times New Roman" panose="02020603050405020304" pitchFamily="18" charset="0"/>
              </a:rPr>
              <a:t> No 96 </a:t>
            </a:r>
            <a:r>
              <a:rPr lang="en-GB" sz="2800" dirty="0" err="1">
                <a:latin typeface="+mj-lt"/>
                <a:cs typeface="Times New Roman" panose="02020603050405020304" pitchFamily="18" charset="0"/>
              </a:rPr>
              <a:t>Tahun</a:t>
            </a:r>
            <a:r>
              <a:rPr lang="en-GB" sz="2800" dirty="0">
                <a:latin typeface="+mj-lt"/>
                <a:cs typeface="Times New Roman" panose="02020603050405020304" pitchFamily="18" charset="0"/>
              </a:rPr>
              <a:t> 2012 </a:t>
            </a:r>
            <a:r>
              <a:rPr lang="en-GB" sz="2800" dirty="0" err="1">
                <a:latin typeface="+mj-lt"/>
                <a:cs typeface="Times New Roman" panose="02020603050405020304" pitchFamily="18" charset="0"/>
              </a:rPr>
              <a:t>Tentang</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Pelaksanaan</a:t>
            </a:r>
            <a:r>
              <a:rPr lang="en-GB" sz="2800" dirty="0">
                <a:latin typeface="+mj-lt"/>
                <a:cs typeface="Times New Roman" panose="02020603050405020304" pitchFamily="18" charset="0"/>
              </a:rPr>
              <a:t> UU No 25 </a:t>
            </a:r>
            <a:r>
              <a:rPr lang="en-GB" sz="2800" dirty="0" err="1">
                <a:latin typeface="+mj-lt"/>
                <a:cs typeface="Times New Roman" panose="02020603050405020304" pitchFamily="18" charset="0"/>
              </a:rPr>
              <a:t>Tahun</a:t>
            </a:r>
            <a:r>
              <a:rPr lang="en-GB" sz="2800" dirty="0">
                <a:latin typeface="+mj-lt"/>
                <a:cs typeface="Times New Roman" panose="02020603050405020304" pitchFamily="18" charset="0"/>
              </a:rPr>
              <a:t> 2009</a:t>
            </a:r>
            <a:endParaRPr lang="en-US" sz="2800" dirty="0">
              <a:latin typeface="+mj-lt"/>
              <a:cs typeface="Times New Roman" panose="02020603050405020304" pitchFamily="18" charset="0"/>
            </a:endParaRPr>
          </a:p>
          <a:p>
            <a:pPr lvl="0">
              <a:buFont typeface="Wingdings" panose="05000000000000000000" pitchFamily="2" charset="2"/>
              <a:buChar char="ü"/>
            </a:pPr>
            <a:r>
              <a:rPr lang="en-GB" sz="2800" dirty="0" err="1">
                <a:latin typeface="+mj-lt"/>
                <a:cs typeface="Times New Roman" panose="02020603050405020304" pitchFamily="18" charset="0"/>
              </a:rPr>
              <a:t>Peraturan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Presiden</a:t>
            </a:r>
            <a:r>
              <a:rPr lang="en-GB" sz="2800" dirty="0">
                <a:latin typeface="+mj-lt"/>
                <a:cs typeface="Times New Roman" panose="02020603050405020304" pitchFamily="18" charset="0"/>
              </a:rPr>
              <a:t> No 76 </a:t>
            </a:r>
            <a:r>
              <a:rPr lang="en-GB" sz="2800" dirty="0" err="1">
                <a:latin typeface="+mj-lt"/>
                <a:cs typeface="Times New Roman" panose="02020603050405020304" pitchFamily="18" charset="0"/>
              </a:rPr>
              <a:t>Tahun</a:t>
            </a:r>
            <a:r>
              <a:rPr lang="en-GB" sz="2800" dirty="0">
                <a:latin typeface="+mj-lt"/>
                <a:cs typeface="Times New Roman" panose="02020603050405020304" pitchFamily="18" charset="0"/>
              </a:rPr>
              <a:t> 2013 </a:t>
            </a:r>
            <a:r>
              <a:rPr lang="en-GB" sz="2800" dirty="0" err="1">
                <a:latin typeface="+mj-lt"/>
                <a:cs typeface="Times New Roman" panose="02020603050405020304" pitchFamily="18" charset="0"/>
              </a:rPr>
              <a:t>Tentang</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Pengelolaan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Pengaduan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Pelayanan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Publik</a:t>
            </a:r>
            <a:endParaRPr lang="en-US" sz="2800" dirty="0">
              <a:latin typeface="+mj-lt"/>
              <a:cs typeface="Times New Roman" panose="02020603050405020304" pitchFamily="18" charset="0"/>
            </a:endParaRPr>
          </a:p>
          <a:p>
            <a:pPr lvl="0">
              <a:buFont typeface="Wingdings" panose="05000000000000000000" pitchFamily="2" charset="2"/>
              <a:buChar char="ü"/>
            </a:pPr>
            <a:r>
              <a:rPr lang="en-GB" sz="2800" dirty="0" err="1">
                <a:latin typeface="+mj-lt"/>
                <a:cs typeface="Times New Roman" panose="02020603050405020304" pitchFamily="18" charset="0"/>
              </a:rPr>
              <a:t>Peraturan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Pemerintah</a:t>
            </a:r>
            <a:r>
              <a:rPr lang="en-GB" sz="2800" dirty="0">
                <a:latin typeface="+mj-lt"/>
                <a:cs typeface="Times New Roman" panose="02020603050405020304" pitchFamily="18" charset="0"/>
              </a:rPr>
              <a:t> No 70 </a:t>
            </a:r>
            <a:r>
              <a:rPr lang="en-GB" sz="2800" dirty="0" err="1">
                <a:latin typeface="+mj-lt"/>
                <a:cs typeface="Times New Roman" panose="02020603050405020304" pitchFamily="18" charset="0"/>
              </a:rPr>
              <a:t>Tahun</a:t>
            </a:r>
            <a:r>
              <a:rPr lang="en-GB" sz="2800" dirty="0">
                <a:latin typeface="+mj-lt"/>
                <a:cs typeface="Times New Roman" panose="02020603050405020304" pitchFamily="18" charset="0"/>
              </a:rPr>
              <a:t> 2017 </a:t>
            </a:r>
            <a:r>
              <a:rPr lang="en-GB" sz="2800" dirty="0" err="1">
                <a:latin typeface="+mj-lt"/>
                <a:cs typeface="Times New Roman" panose="02020603050405020304" pitchFamily="18" charset="0"/>
              </a:rPr>
              <a:t>Tentang</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Penyelenggaraan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Kewajiban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Pelayanan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Publik</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untuk</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Angkutan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Barang</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dari</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dan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ke</a:t>
            </a:r>
            <a:r>
              <a:rPr lang="en-GB" sz="2800" dirty="0">
                <a:latin typeface="+mj-lt"/>
                <a:cs typeface="Times New Roman" panose="02020603050405020304" pitchFamily="18" charset="0"/>
              </a:rPr>
              <a:t> Daerah </a:t>
            </a:r>
            <a:r>
              <a:rPr lang="en-GB" sz="2800" dirty="0" err="1">
                <a:latin typeface="+mj-lt"/>
                <a:cs typeface="Times New Roman" panose="02020603050405020304" pitchFamily="18" charset="0"/>
              </a:rPr>
              <a:t>Tertinggal</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Terpencil</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Terluar</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dan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Perbatasan</a:t>
            </a:r>
            <a:endParaRPr lang="en-US" sz="2800" dirty="0">
              <a:latin typeface="+mj-lt"/>
              <a:cs typeface="Times New Roman" panose="02020603050405020304" pitchFamily="18" charset="0"/>
            </a:endParaRPr>
          </a:p>
          <a:p>
            <a:pPr lvl="0">
              <a:buFont typeface="Wingdings" panose="05000000000000000000" pitchFamily="2" charset="2"/>
              <a:buChar char="ü"/>
            </a:pPr>
            <a:r>
              <a:rPr lang="en-GB" sz="2800" dirty="0" err="1">
                <a:latin typeface="+mj-lt"/>
                <a:cs typeface="Times New Roman" panose="02020603050405020304" pitchFamily="18" charset="0"/>
              </a:rPr>
              <a:t>Peraturan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Pemerintah</a:t>
            </a:r>
            <a:r>
              <a:rPr lang="en-GB" sz="2800" dirty="0">
                <a:latin typeface="+mj-lt"/>
                <a:cs typeface="Times New Roman" panose="02020603050405020304" pitchFamily="18" charset="0"/>
              </a:rPr>
              <a:t> No 97 </a:t>
            </a:r>
            <a:r>
              <a:rPr lang="en-GB" sz="2800" dirty="0" err="1" smtClean="0">
                <a:latin typeface="+mj-lt"/>
                <a:cs typeface="Times New Roman" panose="02020603050405020304" pitchFamily="18" charset="0"/>
              </a:rPr>
              <a:t>Tahun</a:t>
            </a:r>
            <a:r>
              <a:rPr lang="en-GB" sz="2800" dirty="0" smtClean="0">
                <a:latin typeface="+mj-lt"/>
                <a:cs typeface="Times New Roman" panose="02020603050405020304" pitchFamily="18" charset="0"/>
              </a:rPr>
              <a:t> </a:t>
            </a:r>
            <a:r>
              <a:rPr lang="en-GB" sz="2800" dirty="0">
                <a:latin typeface="+mj-lt"/>
                <a:cs typeface="Times New Roman" panose="02020603050405020304" pitchFamily="18" charset="0"/>
              </a:rPr>
              <a:t>2014 </a:t>
            </a:r>
            <a:r>
              <a:rPr lang="en-GB" sz="2800" dirty="0" err="1">
                <a:latin typeface="+mj-lt"/>
                <a:cs typeface="Times New Roman" panose="02020603050405020304" pitchFamily="18" charset="0"/>
              </a:rPr>
              <a:t>Tentang</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Penyelenggaraan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Pelayanan</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Terpadu</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Satu</a:t>
            </a:r>
            <a:r>
              <a:rPr lang="en-GB" sz="2800" dirty="0">
                <a:latin typeface="+mj-lt"/>
                <a:cs typeface="Times New Roman" panose="02020603050405020304" pitchFamily="18" charset="0"/>
              </a:rPr>
              <a:t> </a:t>
            </a:r>
            <a:r>
              <a:rPr lang="en-GB" sz="2800" dirty="0" err="1">
                <a:latin typeface="+mj-lt"/>
                <a:cs typeface="Times New Roman" panose="02020603050405020304" pitchFamily="18" charset="0"/>
              </a:rPr>
              <a:t>Pintu</a:t>
            </a:r>
            <a:r>
              <a:rPr lang="en-GB" sz="2800" dirty="0">
                <a:latin typeface="+mj-lt"/>
                <a:cs typeface="Times New Roman" panose="02020603050405020304" pitchFamily="18" charset="0"/>
              </a:rPr>
              <a:t> </a:t>
            </a:r>
            <a:endParaRPr lang="en-US" sz="2800" dirty="0">
              <a:latin typeface="+mj-lt"/>
              <a:cs typeface="Times New Roman" panose="02020603050405020304" pitchFamily="18" charset="0"/>
            </a:endParaRPr>
          </a:p>
        </p:txBody>
      </p:sp>
      <p:sp>
        <p:nvSpPr>
          <p:cNvPr id="1048621" name="Horizontal Scroll 3"/>
          <p:cNvSpPr/>
          <p:nvPr/>
        </p:nvSpPr>
        <p:spPr>
          <a:xfrm>
            <a:off x="2093495" y="321003"/>
            <a:ext cx="4584032" cy="119112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Hirearki</a:t>
            </a:r>
            <a:endParaRPr lang="en-US" sz="3200" dirty="0"/>
          </a:p>
        </p:txBody>
      </p:sp>
    </p:spTree>
    <p:extLst>
      <p:ext uri="{BB962C8B-B14F-4D97-AF65-F5344CB8AC3E}">
        <p14:creationId xmlns:p14="http://schemas.microsoft.com/office/powerpoint/2010/main" val="13015578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21"/>
                                        </p:tgtEl>
                                        <p:attrNameLst>
                                          <p:attrName>style.visibility</p:attrName>
                                        </p:attrNameLst>
                                      </p:cBhvr>
                                      <p:to>
                                        <p:strVal val="visible"/>
                                      </p:to>
                                    </p:set>
                                    <p:anim calcmode="lin" valueType="num">
                                      <p:cBhvr additive="base">
                                        <p:cTn id="7" dur="500" fill="hold"/>
                                        <p:tgtEl>
                                          <p:spTgt spid="1048621"/>
                                        </p:tgtEl>
                                        <p:attrNameLst>
                                          <p:attrName>ppt_x</p:attrName>
                                        </p:attrNameLst>
                                      </p:cBhvr>
                                      <p:tavLst>
                                        <p:tav tm="0">
                                          <p:val>
                                            <p:strVal val="#ppt_x"/>
                                          </p:val>
                                        </p:tav>
                                        <p:tav tm="100000">
                                          <p:val>
                                            <p:strVal val="#ppt_x"/>
                                          </p:val>
                                        </p:tav>
                                      </p:tavLst>
                                    </p:anim>
                                    <p:anim calcmode="lin" valueType="num">
                                      <p:cBhvr additive="base">
                                        <p:cTn id="8" dur="500" fill="hold"/>
                                        <p:tgtEl>
                                          <p:spTgt spid="10486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048620">
                                            <p:txEl>
                                              <p:pRg st="0" end="0"/>
                                            </p:txEl>
                                          </p:spTgt>
                                        </p:tgtEl>
                                        <p:attrNameLst>
                                          <p:attrName>style.visibility</p:attrName>
                                        </p:attrNameLst>
                                      </p:cBhvr>
                                      <p:to>
                                        <p:strVal val="visible"/>
                                      </p:to>
                                    </p:set>
                                    <p:animEffect transition="in" filter="wipe(down)">
                                      <p:cBhvr>
                                        <p:cTn id="13" dur="580">
                                          <p:stCondLst>
                                            <p:cond delay="0"/>
                                          </p:stCondLst>
                                        </p:cTn>
                                        <p:tgtEl>
                                          <p:spTgt spid="1048620">
                                            <p:txEl>
                                              <p:pRg st="0" end="0"/>
                                            </p:txEl>
                                          </p:spTgt>
                                        </p:tgtEl>
                                      </p:cBhvr>
                                    </p:animEffect>
                                    <p:anim calcmode="lin" valueType="num">
                                      <p:cBhvr>
                                        <p:cTn id="14" dur="1822" tmFilter="0,0; 0.14,0.36; 0.43,0.73; 0.71,0.91; 1.0,1.0">
                                          <p:stCondLst>
                                            <p:cond delay="0"/>
                                          </p:stCondLst>
                                        </p:cTn>
                                        <p:tgtEl>
                                          <p:spTgt spid="1048620">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48620">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48620">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48620">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48620">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1048620">
                                            <p:txEl>
                                              <p:pRg st="0" end="0"/>
                                            </p:txEl>
                                          </p:spTgt>
                                        </p:tgtEl>
                                      </p:cBhvr>
                                      <p:to x="100000" y="60000"/>
                                    </p:animScale>
                                    <p:animScale>
                                      <p:cBhvr>
                                        <p:cTn id="20" dur="166" decel="50000">
                                          <p:stCondLst>
                                            <p:cond delay="676"/>
                                          </p:stCondLst>
                                        </p:cTn>
                                        <p:tgtEl>
                                          <p:spTgt spid="1048620">
                                            <p:txEl>
                                              <p:pRg st="0" end="0"/>
                                            </p:txEl>
                                          </p:spTgt>
                                        </p:tgtEl>
                                      </p:cBhvr>
                                      <p:to x="100000" y="100000"/>
                                    </p:animScale>
                                    <p:animScale>
                                      <p:cBhvr>
                                        <p:cTn id="21" dur="26">
                                          <p:stCondLst>
                                            <p:cond delay="1312"/>
                                          </p:stCondLst>
                                        </p:cTn>
                                        <p:tgtEl>
                                          <p:spTgt spid="1048620">
                                            <p:txEl>
                                              <p:pRg st="0" end="0"/>
                                            </p:txEl>
                                          </p:spTgt>
                                        </p:tgtEl>
                                      </p:cBhvr>
                                      <p:to x="100000" y="80000"/>
                                    </p:animScale>
                                    <p:animScale>
                                      <p:cBhvr>
                                        <p:cTn id="22" dur="166" decel="50000">
                                          <p:stCondLst>
                                            <p:cond delay="1338"/>
                                          </p:stCondLst>
                                        </p:cTn>
                                        <p:tgtEl>
                                          <p:spTgt spid="1048620">
                                            <p:txEl>
                                              <p:pRg st="0" end="0"/>
                                            </p:txEl>
                                          </p:spTgt>
                                        </p:tgtEl>
                                      </p:cBhvr>
                                      <p:to x="100000" y="100000"/>
                                    </p:animScale>
                                    <p:animScale>
                                      <p:cBhvr>
                                        <p:cTn id="23" dur="26">
                                          <p:stCondLst>
                                            <p:cond delay="1642"/>
                                          </p:stCondLst>
                                        </p:cTn>
                                        <p:tgtEl>
                                          <p:spTgt spid="1048620">
                                            <p:txEl>
                                              <p:pRg st="0" end="0"/>
                                            </p:txEl>
                                          </p:spTgt>
                                        </p:tgtEl>
                                      </p:cBhvr>
                                      <p:to x="100000" y="90000"/>
                                    </p:animScale>
                                    <p:animScale>
                                      <p:cBhvr>
                                        <p:cTn id="24" dur="166" decel="50000">
                                          <p:stCondLst>
                                            <p:cond delay="1668"/>
                                          </p:stCondLst>
                                        </p:cTn>
                                        <p:tgtEl>
                                          <p:spTgt spid="1048620">
                                            <p:txEl>
                                              <p:pRg st="0" end="0"/>
                                            </p:txEl>
                                          </p:spTgt>
                                        </p:tgtEl>
                                      </p:cBhvr>
                                      <p:to x="100000" y="100000"/>
                                    </p:animScale>
                                    <p:animScale>
                                      <p:cBhvr>
                                        <p:cTn id="25" dur="26">
                                          <p:stCondLst>
                                            <p:cond delay="1808"/>
                                          </p:stCondLst>
                                        </p:cTn>
                                        <p:tgtEl>
                                          <p:spTgt spid="1048620">
                                            <p:txEl>
                                              <p:pRg st="0" end="0"/>
                                            </p:txEl>
                                          </p:spTgt>
                                        </p:tgtEl>
                                      </p:cBhvr>
                                      <p:to x="100000" y="95000"/>
                                    </p:animScale>
                                    <p:animScale>
                                      <p:cBhvr>
                                        <p:cTn id="26" dur="166" decel="50000">
                                          <p:stCondLst>
                                            <p:cond delay="1834"/>
                                          </p:stCondLst>
                                        </p:cTn>
                                        <p:tgtEl>
                                          <p:spTgt spid="1048620">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1048620">
                                            <p:txEl>
                                              <p:pRg st="1" end="1"/>
                                            </p:txEl>
                                          </p:spTgt>
                                        </p:tgtEl>
                                        <p:attrNameLst>
                                          <p:attrName>style.visibility</p:attrName>
                                        </p:attrNameLst>
                                      </p:cBhvr>
                                      <p:to>
                                        <p:strVal val="visible"/>
                                      </p:to>
                                    </p:set>
                                    <p:animEffect transition="in" filter="wipe(down)">
                                      <p:cBhvr>
                                        <p:cTn id="29" dur="580">
                                          <p:stCondLst>
                                            <p:cond delay="0"/>
                                          </p:stCondLst>
                                        </p:cTn>
                                        <p:tgtEl>
                                          <p:spTgt spid="1048620">
                                            <p:txEl>
                                              <p:pRg st="1" end="1"/>
                                            </p:txEl>
                                          </p:spTgt>
                                        </p:tgtEl>
                                      </p:cBhvr>
                                    </p:animEffect>
                                    <p:anim calcmode="lin" valueType="num">
                                      <p:cBhvr>
                                        <p:cTn id="30" dur="1822" tmFilter="0,0; 0.14,0.36; 0.43,0.73; 0.71,0.91; 1.0,1.0">
                                          <p:stCondLst>
                                            <p:cond delay="0"/>
                                          </p:stCondLst>
                                        </p:cTn>
                                        <p:tgtEl>
                                          <p:spTgt spid="1048620">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48620">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48620">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48620">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48620">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1048620">
                                            <p:txEl>
                                              <p:pRg st="1" end="1"/>
                                            </p:txEl>
                                          </p:spTgt>
                                        </p:tgtEl>
                                      </p:cBhvr>
                                      <p:to x="100000" y="60000"/>
                                    </p:animScale>
                                    <p:animScale>
                                      <p:cBhvr>
                                        <p:cTn id="36" dur="166" decel="50000">
                                          <p:stCondLst>
                                            <p:cond delay="676"/>
                                          </p:stCondLst>
                                        </p:cTn>
                                        <p:tgtEl>
                                          <p:spTgt spid="1048620">
                                            <p:txEl>
                                              <p:pRg st="1" end="1"/>
                                            </p:txEl>
                                          </p:spTgt>
                                        </p:tgtEl>
                                      </p:cBhvr>
                                      <p:to x="100000" y="100000"/>
                                    </p:animScale>
                                    <p:animScale>
                                      <p:cBhvr>
                                        <p:cTn id="37" dur="26">
                                          <p:stCondLst>
                                            <p:cond delay="1312"/>
                                          </p:stCondLst>
                                        </p:cTn>
                                        <p:tgtEl>
                                          <p:spTgt spid="1048620">
                                            <p:txEl>
                                              <p:pRg st="1" end="1"/>
                                            </p:txEl>
                                          </p:spTgt>
                                        </p:tgtEl>
                                      </p:cBhvr>
                                      <p:to x="100000" y="80000"/>
                                    </p:animScale>
                                    <p:animScale>
                                      <p:cBhvr>
                                        <p:cTn id="38" dur="166" decel="50000">
                                          <p:stCondLst>
                                            <p:cond delay="1338"/>
                                          </p:stCondLst>
                                        </p:cTn>
                                        <p:tgtEl>
                                          <p:spTgt spid="1048620">
                                            <p:txEl>
                                              <p:pRg st="1" end="1"/>
                                            </p:txEl>
                                          </p:spTgt>
                                        </p:tgtEl>
                                      </p:cBhvr>
                                      <p:to x="100000" y="100000"/>
                                    </p:animScale>
                                    <p:animScale>
                                      <p:cBhvr>
                                        <p:cTn id="39" dur="26">
                                          <p:stCondLst>
                                            <p:cond delay="1642"/>
                                          </p:stCondLst>
                                        </p:cTn>
                                        <p:tgtEl>
                                          <p:spTgt spid="1048620">
                                            <p:txEl>
                                              <p:pRg st="1" end="1"/>
                                            </p:txEl>
                                          </p:spTgt>
                                        </p:tgtEl>
                                      </p:cBhvr>
                                      <p:to x="100000" y="90000"/>
                                    </p:animScale>
                                    <p:animScale>
                                      <p:cBhvr>
                                        <p:cTn id="40" dur="166" decel="50000">
                                          <p:stCondLst>
                                            <p:cond delay="1668"/>
                                          </p:stCondLst>
                                        </p:cTn>
                                        <p:tgtEl>
                                          <p:spTgt spid="1048620">
                                            <p:txEl>
                                              <p:pRg st="1" end="1"/>
                                            </p:txEl>
                                          </p:spTgt>
                                        </p:tgtEl>
                                      </p:cBhvr>
                                      <p:to x="100000" y="100000"/>
                                    </p:animScale>
                                    <p:animScale>
                                      <p:cBhvr>
                                        <p:cTn id="41" dur="26">
                                          <p:stCondLst>
                                            <p:cond delay="1808"/>
                                          </p:stCondLst>
                                        </p:cTn>
                                        <p:tgtEl>
                                          <p:spTgt spid="1048620">
                                            <p:txEl>
                                              <p:pRg st="1" end="1"/>
                                            </p:txEl>
                                          </p:spTgt>
                                        </p:tgtEl>
                                      </p:cBhvr>
                                      <p:to x="100000" y="95000"/>
                                    </p:animScale>
                                    <p:animScale>
                                      <p:cBhvr>
                                        <p:cTn id="42" dur="166" decel="50000">
                                          <p:stCondLst>
                                            <p:cond delay="1834"/>
                                          </p:stCondLst>
                                        </p:cTn>
                                        <p:tgtEl>
                                          <p:spTgt spid="1048620">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1048620">
                                            <p:txEl>
                                              <p:pRg st="2" end="2"/>
                                            </p:txEl>
                                          </p:spTgt>
                                        </p:tgtEl>
                                        <p:attrNameLst>
                                          <p:attrName>style.visibility</p:attrName>
                                        </p:attrNameLst>
                                      </p:cBhvr>
                                      <p:to>
                                        <p:strVal val="visible"/>
                                      </p:to>
                                    </p:set>
                                    <p:animEffect transition="in" filter="wipe(down)">
                                      <p:cBhvr>
                                        <p:cTn id="45" dur="580">
                                          <p:stCondLst>
                                            <p:cond delay="0"/>
                                          </p:stCondLst>
                                        </p:cTn>
                                        <p:tgtEl>
                                          <p:spTgt spid="1048620">
                                            <p:txEl>
                                              <p:pRg st="2" end="2"/>
                                            </p:txEl>
                                          </p:spTgt>
                                        </p:tgtEl>
                                      </p:cBhvr>
                                    </p:animEffect>
                                    <p:anim calcmode="lin" valueType="num">
                                      <p:cBhvr>
                                        <p:cTn id="46" dur="1822" tmFilter="0,0; 0.14,0.36; 0.43,0.73; 0.71,0.91; 1.0,1.0">
                                          <p:stCondLst>
                                            <p:cond delay="0"/>
                                          </p:stCondLst>
                                        </p:cTn>
                                        <p:tgtEl>
                                          <p:spTgt spid="1048620">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048620">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048620">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048620">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048620">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1048620">
                                            <p:txEl>
                                              <p:pRg st="2" end="2"/>
                                            </p:txEl>
                                          </p:spTgt>
                                        </p:tgtEl>
                                      </p:cBhvr>
                                      <p:to x="100000" y="60000"/>
                                    </p:animScale>
                                    <p:animScale>
                                      <p:cBhvr>
                                        <p:cTn id="52" dur="166" decel="50000">
                                          <p:stCondLst>
                                            <p:cond delay="676"/>
                                          </p:stCondLst>
                                        </p:cTn>
                                        <p:tgtEl>
                                          <p:spTgt spid="1048620">
                                            <p:txEl>
                                              <p:pRg st="2" end="2"/>
                                            </p:txEl>
                                          </p:spTgt>
                                        </p:tgtEl>
                                      </p:cBhvr>
                                      <p:to x="100000" y="100000"/>
                                    </p:animScale>
                                    <p:animScale>
                                      <p:cBhvr>
                                        <p:cTn id="53" dur="26">
                                          <p:stCondLst>
                                            <p:cond delay="1312"/>
                                          </p:stCondLst>
                                        </p:cTn>
                                        <p:tgtEl>
                                          <p:spTgt spid="1048620">
                                            <p:txEl>
                                              <p:pRg st="2" end="2"/>
                                            </p:txEl>
                                          </p:spTgt>
                                        </p:tgtEl>
                                      </p:cBhvr>
                                      <p:to x="100000" y="80000"/>
                                    </p:animScale>
                                    <p:animScale>
                                      <p:cBhvr>
                                        <p:cTn id="54" dur="166" decel="50000">
                                          <p:stCondLst>
                                            <p:cond delay="1338"/>
                                          </p:stCondLst>
                                        </p:cTn>
                                        <p:tgtEl>
                                          <p:spTgt spid="1048620">
                                            <p:txEl>
                                              <p:pRg st="2" end="2"/>
                                            </p:txEl>
                                          </p:spTgt>
                                        </p:tgtEl>
                                      </p:cBhvr>
                                      <p:to x="100000" y="100000"/>
                                    </p:animScale>
                                    <p:animScale>
                                      <p:cBhvr>
                                        <p:cTn id="55" dur="26">
                                          <p:stCondLst>
                                            <p:cond delay="1642"/>
                                          </p:stCondLst>
                                        </p:cTn>
                                        <p:tgtEl>
                                          <p:spTgt spid="1048620">
                                            <p:txEl>
                                              <p:pRg st="2" end="2"/>
                                            </p:txEl>
                                          </p:spTgt>
                                        </p:tgtEl>
                                      </p:cBhvr>
                                      <p:to x="100000" y="90000"/>
                                    </p:animScale>
                                    <p:animScale>
                                      <p:cBhvr>
                                        <p:cTn id="56" dur="166" decel="50000">
                                          <p:stCondLst>
                                            <p:cond delay="1668"/>
                                          </p:stCondLst>
                                        </p:cTn>
                                        <p:tgtEl>
                                          <p:spTgt spid="1048620">
                                            <p:txEl>
                                              <p:pRg st="2" end="2"/>
                                            </p:txEl>
                                          </p:spTgt>
                                        </p:tgtEl>
                                      </p:cBhvr>
                                      <p:to x="100000" y="100000"/>
                                    </p:animScale>
                                    <p:animScale>
                                      <p:cBhvr>
                                        <p:cTn id="57" dur="26">
                                          <p:stCondLst>
                                            <p:cond delay="1808"/>
                                          </p:stCondLst>
                                        </p:cTn>
                                        <p:tgtEl>
                                          <p:spTgt spid="1048620">
                                            <p:txEl>
                                              <p:pRg st="2" end="2"/>
                                            </p:txEl>
                                          </p:spTgt>
                                        </p:tgtEl>
                                      </p:cBhvr>
                                      <p:to x="100000" y="95000"/>
                                    </p:animScale>
                                    <p:animScale>
                                      <p:cBhvr>
                                        <p:cTn id="58" dur="166" decel="50000">
                                          <p:stCondLst>
                                            <p:cond delay="1834"/>
                                          </p:stCondLst>
                                        </p:cTn>
                                        <p:tgtEl>
                                          <p:spTgt spid="1048620">
                                            <p:txEl>
                                              <p:pRg st="2" end="2"/>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1048620">
                                            <p:txEl>
                                              <p:pRg st="3" end="3"/>
                                            </p:txEl>
                                          </p:spTgt>
                                        </p:tgtEl>
                                        <p:attrNameLst>
                                          <p:attrName>style.visibility</p:attrName>
                                        </p:attrNameLst>
                                      </p:cBhvr>
                                      <p:to>
                                        <p:strVal val="visible"/>
                                      </p:to>
                                    </p:set>
                                    <p:animEffect transition="in" filter="wipe(down)">
                                      <p:cBhvr>
                                        <p:cTn id="61" dur="580">
                                          <p:stCondLst>
                                            <p:cond delay="0"/>
                                          </p:stCondLst>
                                        </p:cTn>
                                        <p:tgtEl>
                                          <p:spTgt spid="1048620">
                                            <p:txEl>
                                              <p:pRg st="3" end="3"/>
                                            </p:txEl>
                                          </p:spTgt>
                                        </p:tgtEl>
                                      </p:cBhvr>
                                    </p:animEffect>
                                    <p:anim calcmode="lin" valueType="num">
                                      <p:cBhvr>
                                        <p:cTn id="62" dur="1822" tmFilter="0,0; 0.14,0.36; 0.43,0.73; 0.71,0.91; 1.0,1.0">
                                          <p:stCondLst>
                                            <p:cond delay="0"/>
                                          </p:stCondLst>
                                        </p:cTn>
                                        <p:tgtEl>
                                          <p:spTgt spid="1048620">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48620">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48620">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48620">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48620">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048620">
                                            <p:txEl>
                                              <p:pRg st="3" end="3"/>
                                            </p:txEl>
                                          </p:spTgt>
                                        </p:tgtEl>
                                      </p:cBhvr>
                                      <p:to x="100000" y="60000"/>
                                    </p:animScale>
                                    <p:animScale>
                                      <p:cBhvr>
                                        <p:cTn id="68" dur="166" decel="50000">
                                          <p:stCondLst>
                                            <p:cond delay="676"/>
                                          </p:stCondLst>
                                        </p:cTn>
                                        <p:tgtEl>
                                          <p:spTgt spid="1048620">
                                            <p:txEl>
                                              <p:pRg st="3" end="3"/>
                                            </p:txEl>
                                          </p:spTgt>
                                        </p:tgtEl>
                                      </p:cBhvr>
                                      <p:to x="100000" y="100000"/>
                                    </p:animScale>
                                    <p:animScale>
                                      <p:cBhvr>
                                        <p:cTn id="69" dur="26">
                                          <p:stCondLst>
                                            <p:cond delay="1312"/>
                                          </p:stCondLst>
                                        </p:cTn>
                                        <p:tgtEl>
                                          <p:spTgt spid="1048620">
                                            <p:txEl>
                                              <p:pRg st="3" end="3"/>
                                            </p:txEl>
                                          </p:spTgt>
                                        </p:tgtEl>
                                      </p:cBhvr>
                                      <p:to x="100000" y="80000"/>
                                    </p:animScale>
                                    <p:animScale>
                                      <p:cBhvr>
                                        <p:cTn id="70" dur="166" decel="50000">
                                          <p:stCondLst>
                                            <p:cond delay="1338"/>
                                          </p:stCondLst>
                                        </p:cTn>
                                        <p:tgtEl>
                                          <p:spTgt spid="1048620">
                                            <p:txEl>
                                              <p:pRg st="3" end="3"/>
                                            </p:txEl>
                                          </p:spTgt>
                                        </p:tgtEl>
                                      </p:cBhvr>
                                      <p:to x="100000" y="100000"/>
                                    </p:animScale>
                                    <p:animScale>
                                      <p:cBhvr>
                                        <p:cTn id="71" dur="26">
                                          <p:stCondLst>
                                            <p:cond delay="1642"/>
                                          </p:stCondLst>
                                        </p:cTn>
                                        <p:tgtEl>
                                          <p:spTgt spid="1048620">
                                            <p:txEl>
                                              <p:pRg st="3" end="3"/>
                                            </p:txEl>
                                          </p:spTgt>
                                        </p:tgtEl>
                                      </p:cBhvr>
                                      <p:to x="100000" y="90000"/>
                                    </p:animScale>
                                    <p:animScale>
                                      <p:cBhvr>
                                        <p:cTn id="72" dur="166" decel="50000">
                                          <p:stCondLst>
                                            <p:cond delay="1668"/>
                                          </p:stCondLst>
                                        </p:cTn>
                                        <p:tgtEl>
                                          <p:spTgt spid="1048620">
                                            <p:txEl>
                                              <p:pRg st="3" end="3"/>
                                            </p:txEl>
                                          </p:spTgt>
                                        </p:tgtEl>
                                      </p:cBhvr>
                                      <p:to x="100000" y="100000"/>
                                    </p:animScale>
                                    <p:animScale>
                                      <p:cBhvr>
                                        <p:cTn id="73" dur="26">
                                          <p:stCondLst>
                                            <p:cond delay="1808"/>
                                          </p:stCondLst>
                                        </p:cTn>
                                        <p:tgtEl>
                                          <p:spTgt spid="1048620">
                                            <p:txEl>
                                              <p:pRg st="3" end="3"/>
                                            </p:txEl>
                                          </p:spTgt>
                                        </p:tgtEl>
                                      </p:cBhvr>
                                      <p:to x="100000" y="95000"/>
                                    </p:animScale>
                                    <p:animScale>
                                      <p:cBhvr>
                                        <p:cTn id="74" dur="166" decel="50000">
                                          <p:stCondLst>
                                            <p:cond delay="1834"/>
                                          </p:stCondLst>
                                        </p:cTn>
                                        <p:tgtEl>
                                          <p:spTgt spid="1048620">
                                            <p:txEl>
                                              <p:pRg st="3" end="3"/>
                                            </p:txEl>
                                          </p:spTgt>
                                        </p:tgtEl>
                                      </p:cBhvr>
                                      <p:to x="100000" y="100000"/>
                                    </p:animScale>
                                  </p:childTnLst>
                                </p:cTn>
                              </p:par>
                              <p:par>
                                <p:cTn id="75" presetID="26" presetClass="entr" presetSubtype="0" fill="hold" nodeType="withEffect">
                                  <p:stCondLst>
                                    <p:cond delay="0"/>
                                  </p:stCondLst>
                                  <p:childTnLst>
                                    <p:set>
                                      <p:cBhvr>
                                        <p:cTn id="76" dur="1" fill="hold">
                                          <p:stCondLst>
                                            <p:cond delay="0"/>
                                          </p:stCondLst>
                                        </p:cTn>
                                        <p:tgtEl>
                                          <p:spTgt spid="1048620">
                                            <p:txEl>
                                              <p:pRg st="4" end="4"/>
                                            </p:txEl>
                                          </p:spTgt>
                                        </p:tgtEl>
                                        <p:attrNameLst>
                                          <p:attrName>style.visibility</p:attrName>
                                        </p:attrNameLst>
                                      </p:cBhvr>
                                      <p:to>
                                        <p:strVal val="visible"/>
                                      </p:to>
                                    </p:set>
                                    <p:animEffect transition="in" filter="wipe(down)">
                                      <p:cBhvr>
                                        <p:cTn id="77" dur="580">
                                          <p:stCondLst>
                                            <p:cond delay="0"/>
                                          </p:stCondLst>
                                        </p:cTn>
                                        <p:tgtEl>
                                          <p:spTgt spid="1048620">
                                            <p:txEl>
                                              <p:pRg st="4" end="4"/>
                                            </p:txEl>
                                          </p:spTgt>
                                        </p:tgtEl>
                                      </p:cBhvr>
                                    </p:animEffect>
                                    <p:anim calcmode="lin" valueType="num">
                                      <p:cBhvr>
                                        <p:cTn id="78" dur="1822" tmFilter="0,0; 0.14,0.36; 0.43,0.73; 0.71,0.91; 1.0,1.0">
                                          <p:stCondLst>
                                            <p:cond delay="0"/>
                                          </p:stCondLst>
                                        </p:cTn>
                                        <p:tgtEl>
                                          <p:spTgt spid="1048620">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048620">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048620">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048620">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048620">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1048620">
                                            <p:txEl>
                                              <p:pRg st="4" end="4"/>
                                            </p:txEl>
                                          </p:spTgt>
                                        </p:tgtEl>
                                      </p:cBhvr>
                                      <p:to x="100000" y="60000"/>
                                    </p:animScale>
                                    <p:animScale>
                                      <p:cBhvr>
                                        <p:cTn id="84" dur="166" decel="50000">
                                          <p:stCondLst>
                                            <p:cond delay="676"/>
                                          </p:stCondLst>
                                        </p:cTn>
                                        <p:tgtEl>
                                          <p:spTgt spid="1048620">
                                            <p:txEl>
                                              <p:pRg st="4" end="4"/>
                                            </p:txEl>
                                          </p:spTgt>
                                        </p:tgtEl>
                                      </p:cBhvr>
                                      <p:to x="100000" y="100000"/>
                                    </p:animScale>
                                    <p:animScale>
                                      <p:cBhvr>
                                        <p:cTn id="85" dur="26">
                                          <p:stCondLst>
                                            <p:cond delay="1312"/>
                                          </p:stCondLst>
                                        </p:cTn>
                                        <p:tgtEl>
                                          <p:spTgt spid="1048620">
                                            <p:txEl>
                                              <p:pRg st="4" end="4"/>
                                            </p:txEl>
                                          </p:spTgt>
                                        </p:tgtEl>
                                      </p:cBhvr>
                                      <p:to x="100000" y="80000"/>
                                    </p:animScale>
                                    <p:animScale>
                                      <p:cBhvr>
                                        <p:cTn id="86" dur="166" decel="50000">
                                          <p:stCondLst>
                                            <p:cond delay="1338"/>
                                          </p:stCondLst>
                                        </p:cTn>
                                        <p:tgtEl>
                                          <p:spTgt spid="1048620">
                                            <p:txEl>
                                              <p:pRg st="4" end="4"/>
                                            </p:txEl>
                                          </p:spTgt>
                                        </p:tgtEl>
                                      </p:cBhvr>
                                      <p:to x="100000" y="100000"/>
                                    </p:animScale>
                                    <p:animScale>
                                      <p:cBhvr>
                                        <p:cTn id="87" dur="26">
                                          <p:stCondLst>
                                            <p:cond delay="1642"/>
                                          </p:stCondLst>
                                        </p:cTn>
                                        <p:tgtEl>
                                          <p:spTgt spid="1048620">
                                            <p:txEl>
                                              <p:pRg st="4" end="4"/>
                                            </p:txEl>
                                          </p:spTgt>
                                        </p:tgtEl>
                                      </p:cBhvr>
                                      <p:to x="100000" y="90000"/>
                                    </p:animScale>
                                    <p:animScale>
                                      <p:cBhvr>
                                        <p:cTn id="88" dur="166" decel="50000">
                                          <p:stCondLst>
                                            <p:cond delay="1668"/>
                                          </p:stCondLst>
                                        </p:cTn>
                                        <p:tgtEl>
                                          <p:spTgt spid="1048620">
                                            <p:txEl>
                                              <p:pRg st="4" end="4"/>
                                            </p:txEl>
                                          </p:spTgt>
                                        </p:tgtEl>
                                      </p:cBhvr>
                                      <p:to x="100000" y="100000"/>
                                    </p:animScale>
                                    <p:animScale>
                                      <p:cBhvr>
                                        <p:cTn id="89" dur="26">
                                          <p:stCondLst>
                                            <p:cond delay="1808"/>
                                          </p:stCondLst>
                                        </p:cTn>
                                        <p:tgtEl>
                                          <p:spTgt spid="1048620">
                                            <p:txEl>
                                              <p:pRg st="4" end="4"/>
                                            </p:txEl>
                                          </p:spTgt>
                                        </p:tgtEl>
                                      </p:cBhvr>
                                      <p:to x="100000" y="95000"/>
                                    </p:animScale>
                                    <p:animScale>
                                      <p:cBhvr>
                                        <p:cTn id="90" dur="166" decel="50000">
                                          <p:stCondLst>
                                            <p:cond delay="1834"/>
                                          </p:stCondLst>
                                        </p:cTn>
                                        <p:tgtEl>
                                          <p:spTgt spid="1048620">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802386" y="484633"/>
            <a:ext cx="7543800" cy="237263"/>
          </a:xfrm>
        </p:spPr>
        <p:txBody>
          <a:bodyPr>
            <a:normAutofit fontScale="90000"/>
          </a:bodyPr>
          <a:lstStyle/>
          <a:p>
            <a:endParaRPr lang="en-US"/>
          </a:p>
        </p:txBody>
      </p:sp>
      <p:sp>
        <p:nvSpPr>
          <p:cNvPr id="1048623" name="Content Placeholder 2"/>
          <p:cNvSpPr>
            <a:spLocks noGrp="1"/>
          </p:cNvSpPr>
          <p:nvPr>
            <p:ph idx="1"/>
          </p:nvPr>
        </p:nvSpPr>
        <p:spPr>
          <a:xfrm>
            <a:off x="802386" y="1094874"/>
            <a:ext cx="7543800" cy="5077326"/>
          </a:xfrm>
        </p:spPr>
        <p:txBody>
          <a:bodyPr>
            <a:noAutofit/>
          </a:bodyPr>
          <a:lstStyle/>
          <a:p>
            <a:pPr lvl="0">
              <a:buFont typeface="Wingdings" panose="05000000000000000000" pitchFamily="2" charset="2"/>
              <a:buChar char="ü"/>
            </a:pPr>
            <a:r>
              <a:rPr lang="en-GB" sz="2800" dirty="0" err="1"/>
              <a:t>Peraturan</a:t>
            </a:r>
            <a:r>
              <a:rPr lang="en-GB" sz="2800" dirty="0"/>
              <a:t> Daerah </a:t>
            </a:r>
            <a:r>
              <a:rPr lang="en-GB" sz="2800" dirty="0" err="1"/>
              <a:t>Kabupaten</a:t>
            </a:r>
            <a:r>
              <a:rPr lang="en-GB" sz="2800" dirty="0"/>
              <a:t> Bangka Tengah No 3 </a:t>
            </a:r>
            <a:r>
              <a:rPr lang="en-GB" sz="2800" dirty="0" err="1"/>
              <a:t>Tahun</a:t>
            </a:r>
            <a:r>
              <a:rPr lang="en-GB" sz="2800" dirty="0"/>
              <a:t> 2014</a:t>
            </a:r>
            <a:endParaRPr lang="en-US" sz="2800" dirty="0"/>
          </a:p>
          <a:p>
            <a:pPr lvl="0">
              <a:buFont typeface="Wingdings" panose="05000000000000000000" pitchFamily="2" charset="2"/>
              <a:buChar char="ü"/>
            </a:pPr>
            <a:r>
              <a:rPr lang="en-GB" sz="2800" dirty="0" err="1"/>
              <a:t>Peraturan</a:t>
            </a:r>
            <a:r>
              <a:rPr lang="en-GB" sz="2800" dirty="0"/>
              <a:t> Daerah </a:t>
            </a:r>
            <a:r>
              <a:rPr lang="en-GB" sz="2800" dirty="0" err="1"/>
              <a:t>Kabupaten</a:t>
            </a:r>
            <a:r>
              <a:rPr lang="en-GB" sz="2800" dirty="0"/>
              <a:t> </a:t>
            </a:r>
            <a:r>
              <a:rPr lang="en-GB" sz="2800" dirty="0" err="1"/>
              <a:t>Pesawaran</a:t>
            </a:r>
            <a:r>
              <a:rPr lang="en-GB" sz="2800" dirty="0"/>
              <a:t> No 11 </a:t>
            </a:r>
            <a:r>
              <a:rPr lang="en-GB" sz="2800" dirty="0" err="1"/>
              <a:t>Tahun</a:t>
            </a:r>
            <a:r>
              <a:rPr lang="en-GB" sz="2800" dirty="0"/>
              <a:t> 2015 </a:t>
            </a:r>
            <a:r>
              <a:rPr lang="en-GB" sz="2800" dirty="0" err="1"/>
              <a:t>Tentang</a:t>
            </a:r>
            <a:r>
              <a:rPr lang="en-GB" sz="2800" dirty="0"/>
              <a:t> </a:t>
            </a:r>
            <a:r>
              <a:rPr lang="en-GB" sz="2800" dirty="0" err="1"/>
              <a:t>Pelayanan</a:t>
            </a:r>
            <a:r>
              <a:rPr lang="en-GB" sz="2800" dirty="0"/>
              <a:t> </a:t>
            </a:r>
            <a:r>
              <a:rPr lang="en-GB" sz="2800" dirty="0" err="1"/>
              <a:t>Publik</a:t>
            </a:r>
            <a:r>
              <a:rPr lang="en-GB" sz="2800" dirty="0"/>
              <a:t> </a:t>
            </a:r>
            <a:endParaRPr lang="en-US" sz="2800" dirty="0"/>
          </a:p>
          <a:p>
            <a:pPr lvl="0">
              <a:buFont typeface="Wingdings" panose="05000000000000000000" pitchFamily="2" charset="2"/>
              <a:buChar char="ü"/>
            </a:pPr>
            <a:r>
              <a:rPr lang="en-GB" sz="2800" dirty="0" err="1"/>
              <a:t>Peraturan</a:t>
            </a:r>
            <a:r>
              <a:rPr lang="en-GB" sz="2800" dirty="0"/>
              <a:t> Daerah </a:t>
            </a:r>
            <a:r>
              <a:rPr lang="en-GB" sz="2800" dirty="0" err="1"/>
              <a:t>Kabupaten</a:t>
            </a:r>
            <a:r>
              <a:rPr lang="en-GB" sz="2800" dirty="0"/>
              <a:t> </a:t>
            </a:r>
            <a:r>
              <a:rPr lang="en-GB" sz="2800" dirty="0" err="1"/>
              <a:t>Badung</a:t>
            </a:r>
            <a:r>
              <a:rPr lang="en-GB" sz="2800" dirty="0"/>
              <a:t> No 4 </a:t>
            </a:r>
            <a:r>
              <a:rPr lang="en-GB" sz="2800" dirty="0" err="1"/>
              <a:t>Tahun</a:t>
            </a:r>
            <a:r>
              <a:rPr lang="en-GB" sz="2800" dirty="0"/>
              <a:t> 2015 </a:t>
            </a:r>
            <a:r>
              <a:rPr lang="en-GB" sz="2800" dirty="0" err="1"/>
              <a:t>Tentang</a:t>
            </a:r>
            <a:r>
              <a:rPr lang="en-GB" sz="2800" dirty="0"/>
              <a:t> </a:t>
            </a:r>
            <a:r>
              <a:rPr lang="en-GB" sz="2800" dirty="0" err="1"/>
              <a:t>Penyelenggaraan</a:t>
            </a:r>
            <a:r>
              <a:rPr lang="en-GB" sz="2800" dirty="0"/>
              <a:t> </a:t>
            </a:r>
            <a:r>
              <a:rPr lang="en-GB" sz="2800" dirty="0" err="1"/>
              <a:t>Pelayanan</a:t>
            </a:r>
            <a:r>
              <a:rPr lang="en-GB" sz="2800" dirty="0"/>
              <a:t> </a:t>
            </a:r>
            <a:r>
              <a:rPr lang="en-GB" sz="2800" dirty="0" err="1"/>
              <a:t>Publik</a:t>
            </a:r>
            <a:r>
              <a:rPr lang="en-GB" sz="2800" dirty="0"/>
              <a:t> </a:t>
            </a:r>
            <a:endParaRPr lang="en-US" sz="2800" dirty="0"/>
          </a:p>
          <a:p>
            <a:pPr lvl="0">
              <a:buFont typeface="Wingdings" panose="05000000000000000000" pitchFamily="2" charset="2"/>
              <a:buChar char="ü"/>
            </a:pPr>
            <a:r>
              <a:rPr lang="en-GB" sz="2800" dirty="0" err="1"/>
              <a:t>Peraturan</a:t>
            </a:r>
            <a:r>
              <a:rPr lang="en-GB" sz="2800" dirty="0"/>
              <a:t> Daerah Sumatera Barat No 6 </a:t>
            </a:r>
            <a:r>
              <a:rPr lang="en-GB" sz="2800" dirty="0" err="1"/>
              <a:t>Tahun</a:t>
            </a:r>
            <a:r>
              <a:rPr lang="en-GB" sz="2800" dirty="0"/>
              <a:t> 2015 </a:t>
            </a:r>
            <a:r>
              <a:rPr lang="en-GB" sz="2800" dirty="0" err="1"/>
              <a:t>Tentang</a:t>
            </a:r>
            <a:r>
              <a:rPr lang="en-GB" sz="2800" dirty="0"/>
              <a:t> </a:t>
            </a:r>
            <a:r>
              <a:rPr lang="en-GB" sz="2800" dirty="0" err="1"/>
              <a:t>Penyelenggaraan</a:t>
            </a:r>
            <a:r>
              <a:rPr lang="en-GB" sz="2800" dirty="0"/>
              <a:t> </a:t>
            </a:r>
            <a:r>
              <a:rPr lang="en-GB" sz="2800" dirty="0" err="1"/>
              <a:t>Pelayanan</a:t>
            </a:r>
            <a:r>
              <a:rPr lang="en-GB" sz="2800" dirty="0"/>
              <a:t> </a:t>
            </a:r>
            <a:r>
              <a:rPr lang="en-GB" sz="2800" dirty="0" err="1"/>
              <a:t>Publik</a:t>
            </a:r>
            <a:r>
              <a:rPr lang="en-GB" sz="2800" dirty="0"/>
              <a:t> </a:t>
            </a:r>
            <a:endParaRPr lang="en-US" sz="2800" dirty="0"/>
          </a:p>
          <a:p>
            <a:pPr>
              <a:buFont typeface="Wingdings" panose="05000000000000000000" pitchFamily="2" charset="2"/>
              <a:buChar char="ü"/>
            </a:pPr>
            <a:r>
              <a:rPr lang="en-GB" sz="2800" dirty="0" err="1"/>
              <a:t>Peraturan</a:t>
            </a:r>
            <a:r>
              <a:rPr lang="en-GB" sz="2800" dirty="0"/>
              <a:t> Daerah Balikpapan No 13 </a:t>
            </a:r>
            <a:r>
              <a:rPr lang="en-GB" sz="2800" dirty="0" err="1"/>
              <a:t>Tahun</a:t>
            </a:r>
            <a:r>
              <a:rPr lang="en-GB" sz="2800" dirty="0"/>
              <a:t> 2014 </a:t>
            </a:r>
            <a:r>
              <a:rPr lang="en-GB" sz="2800" dirty="0" err="1"/>
              <a:t>Tentang</a:t>
            </a:r>
            <a:r>
              <a:rPr lang="en-GB" sz="2800" dirty="0"/>
              <a:t> </a:t>
            </a:r>
            <a:r>
              <a:rPr lang="en-GB" sz="2800" dirty="0" err="1"/>
              <a:t>Penyelenggaraan</a:t>
            </a:r>
            <a:r>
              <a:rPr lang="en-GB" sz="2800" dirty="0"/>
              <a:t> </a:t>
            </a:r>
            <a:r>
              <a:rPr lang="en-GB" sz="2800" dirty="0" err="1"/>
              <a:t>Pelayanan</a:t>
            </a:r>
            <a:r>
              <a:rPr lang="en-GB" sz="2800" dirty="0"/>
              <a:t> </a:t>
            </a:r>
            <a:r>
              <a:rPr lang="en-GB" sz="2800" dirty="0" err="1"/>
              <a:t>Publik</a:t>
            </a:r>
            <a:r>
              <a:rPr lang="en-GB" sz="2800" dirty="0"/>
              <a:t> </a:t>
            </a:r>
            <a:r>
              <a:rPr lang="en-GB" sz="2800" dirty="0" err="1" smtClean="0"/>
              <a:t>vv</a:t>
            </a:r>
            <a:endParaRPr lang="en-US" sz="2800" dirty="0"/>
          </a:p>
        </p:txBody>
      </p:sp>
    </p:spTree>
    <p:extLst>
      <p:ext uri="{BB962C8B-B14F-4D97-AF65-F5344CB8AC3E}">
        <p14:creationId xmlns:p14="http://schemas.microsoft.com/office/powerpoint/2010/main" val="148515259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48623">
                                            <p:txEl>
                                              <p:pRg st="0" end="0"/>
                                            </p:txEl>
                                          </p:spTgt>
                                        </p:tgtEl>
                                        <p:attrNameLst>
                                          <p:attrName>style.visibility</p:attrName>
                                        </p:attrNameLst>
                                      </p:cBhvr>
                                      <p:to>
                                        <p:strVal val="visible"/>
                                      </p:to>
                                    </p:set>
                                    <p:animEffect transition="in" filter="wipe(down)">
                                      <p:cBhvr>
                                        <p:cTn id="7" dur="580">
                                          <p:stCondLst>
                                            <p:cond delay="0"/>
                                          </p:stCondLst>
                                        </p:cTn>
                                        <p:tgtEl>
                                          <p:spTgt spid="1048623">
                                            <p:txEl>
                                              <p:pRg st="0" end="0"/>
                                            </p:txEl>
                                          </p:spTgt>
                                        </p:tgtEl>
                                      </p:cBhvr>
                                    </p:animEffect>
                                    <p:anim calcmode="lin" valueType="num">
                                      <p:cBhvr>
                                        <p:cTn id="8" dur="1822" tmFilter="0,0; 0.14,0.36; 0.43,0.73; 0.71,0.91; 1.0,1.0">
                                          <p:stCondLst>
                                            <p:cond delay="0"/>
                                          </p:stCondLst>
                                        </p:cTn>
                                        <p:tgtEl>
                                          <p:spTgt spid="104862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4862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4862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4862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4862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48623">
                                            <p:txEl>
                                              <p:pRg st="0" end="0"/>
                                            </p:txEl>
                                          </p:spTgt>
                                        </p:tgtEl>
                                      </p:cBhvr>
                                      <p:to x="100000" y="60000"/>
                                    </p:animScale>
                                    <p:animScale>
                                      <p:cBhvr>
                                        <p:cTn id="14" dur="166" decel="50000">
                                          <p:stCondLst>
                                            <p:cond delay="676"/>
                                          </p:stCondLst>
                                        </p:cTn>
                                        <p:tgtEl>
                                          <p:spTgt spid="1048623">
                                            <p:txEl>
                                              <p:pRg st="0" end="0"/>
                                            </p:txEl>
                                          </p:spTgt>
                                        </p:tgtEl>
                                      </p:cBhvr>
                                      <p:to x="100000" y="100000"/>
                                    </p:animScale>
                                    <p:animScale>
                                      <p:cBhvr>
                                        <p:cTn id="15" dur="26">
                                          <p:stCondLst>
                                            <p:cond delay="1312"/>
                                          </p:stCondLst>
                                        </p:cTn>
                                        <p:tgtEl>
                                          <p:spTgt spid="1048623">
                                            <p:txEl>
                                              <p:pRg st="0" end="0"/>
                                            </p:txEl>
                                          </p:spTgt>
                                        </p:tgtEl>
                                      </p:cBhvr>
                                      <p:to x="100000" y="80000"/>
                                    </p:animScale>
                                    <p:animScale>
                                      <p:cBhvr>
                                        <p:cTn id="16" dur="166" decel="50000">
                                          <p:stCondLst>
                                            <p:cond delay="1338"/>
                                          </p:stCondLst>
                                        </p:cTn>
                                        <p:tgtEl>
                                          <p:spTgt spid="1048623">
                                            <p:txEl>
                                              <p:pRg st="0" end="0"/>
                                            </p:txEl>
                                          </p:spTgt>
                                        </p:tgtEl>
                                      </p:cBhvr>
                                      <p:to x="100000" y="100000"/>
                                    </p:animScale>
                                    <p:animScale>
                                      <p:cBhvr>
                                        <p:cTn id="17" dur="26">
                                          <p:stCondLst>
                                            <p:cond delay="1642"/>
                                          </p:stCondLst>
                                        </p:cTn>
                                        <p:tgtEl>
                                          <p:spTgt spid="1048623">
                                            <p:txEl>
                                              <p:pRg st="0" end="0"/>
                                            </p:txEl>
                                          </p:spTgt>
                                        </p:tgtEl>
                                      </p:cBhvr>
                                      <p:to x="100000" y="90000"/>
                                    </p:animScale>
                                    <p:animScale>
                                      <p:cBhvr>
                                        <p:cTn id="18" dur="166" decel="50000">
                                          <p:stCondLst>
                                            <p:cond delay="1668"/>
                                          </p:stCondLst>
                                        </p:cTn>
                                        <p:tgtEl>
                                          <p:spTgt spid="1048623">
                                            <p:txEl>
                                              <p:pRg st="0" end="0"/>
                                            </p:txEl>
                                          </p:spTgt>
                                        </p:tgtEl>
                                      </p:cBhvr>
                                      <p:to x="100000" y="100000"/>
                                    </p:animScale>
                                    <p:animScale>
                                      <p:cBhvr>
                                        <p:cTn id="19" dur="26">
                                          <p:stCondLst>
                                            <p:cond delay="1808"/>
                                          </p:stCondLst>
                                        </p:cTn>
                                        <p:tgtEl>
                                          <p:spTgt spid="1048623">
                                            <p:txEl>
                                              <p:pRg st="0" end="0"/>
                                            </p:txEl>
                                          </p:spTgt>
                                        </p:tgtEl>
                                      </p:cBhvr>
                                      <p:to x="100000" y="95000"/>
                                    </p:animScale>
                                    <p:animScale>
                                      <p:cBhvr>
                                        <p:cTn id="20" dur="166" decel="50000">
                                          <p:stCondLst>
                                            <p:cond delay="1834"/>
                                          </p:stCondLst>
                                        </p:cTn>
                                        <p:tgtEl>
                                          <p:spTgt spid="104862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048623">
                                            <p:txEl>
                                              <p:pRg st="1" end="1"/>
                                            </p:txEl>
                                          </p:spTgt>
                                        </p:tgtEl>
                                        <p:attrNameLst>
                                          <p:attrName>style.visibility</p:attrName>
                                        </p:attrNameLst>
                                      </p:cBhvr>
                                      <p:to>
                                        <p:strVal val="visible"/>
                                      </p:to>
                                    </p:set>
                                    <p:animEffect transition="in" filter="wipe(down)">
                                      <p:cBhvr>
                                        <p:cTn id="23" dur="580">
                                          <p:stCondLst>
                                            <p:cond delay="0"/>
                                          </p:stCondLst>
                                        </p:cTn>
                                        <p:tgtEl>
                                          <p:spTgt spid="1048623">
                                            <p:txEl>
                                              <p:pRg st="1" end="1"/>
                                            </p:txEl>
                                          </p:spTgt>
                                        </p:tgtEl>
                                      </p:cBhvr>
                                    </p:animEffect>
                                    <p:anim calcmode="lin" valueType="num">
                                      <p:cBhvr>
                                        <p:cTn id="24" dur="1822" tmFilter="0,0; 0.14,0.36; 0.43,0.73; 0.71,0.91; 1.0,1.0">
                                          <p:stCondLst>
                                            <p:cond delay="0"/>
                                          </p:stCondLst>
                                        </p:cTn>
                                        <p:tgtEl>
                                          <p:spTgt spid="104862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4862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4862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4862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4862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1048623">
                                            <p:txEl>
                                              <p:pRg st="1" end="1"/>
                                            </p:txEl>
                                          </p:spTgt>
                                        </p:tgtEl>
                                      </p:cBhvr>
                                      <p:to x="100000" y="60000"/>
                                    </p:animScale>
                                    <p:animScale>
                                      <p:cBhvr>
                                        <p:cTn id="30" dur="166" decel="50000">
                                          <p:stCondLst>
                                            <p:cond delay="676"/>
                                          </p:stCondLst>
                                        </p:cTn>
                                        <p:tgtEl>
                                          <p:spTgt spid="1048623">
                                            <p:txEl>
                                              <p:pRg st="1" end="1"/>
                                            </p:txEl>
                                          </p:spTgt>
                                        </p:tgtEl>
                                      </p:cBhvr>
                                      <p:to x="100000" y="100000"/>
                                    </p:animScale>
                                    <p:animScale>
                                      <p:cBhvr>
                                        <p:cTn id="31" dur="26">
                                          <p:stCondLst>
                                            <p:cond delay="1312"/>
                                          </p:stCondLst>
                                        </p:cTn>
                                        <p:tgtEl>
                                          <p:spTgt spid="1048623">
                                            <p:txEl>
                                              <p:pRg st="1" end="1"/>
                                            </p:txEl>
                                          </p:spTgt>
                                        </p:tgtEl>
                                      </p:cBhvr>
                                      <p:to x="100000" y="80000"/>
                                    </p:animScale>
                                    <p:animScale>
                                      <p:cBhvr>
                                        <p:cTn id="32" dur="166" decel="50000">
                                          <p:stCondLst>
                                            <p:cond delay="1338"/>
                                          </p:stCondLst>
                                        </p:cTn>
                                        <p:tgtEl>
                                          <p:spTgt spid="1048623">
                                            <p:txEl>
                                              <p:pRg st="1" end="1"/>
                                            </p:txEl>
                                          </p:spTgt>
                                        </p:tgtEl>
                                      </p:cBhvr>
                                      <p:to x="100000" y="100000"/>
                                    </p:animScale>
                                    <p:animScale>
                                      <p:cBhvr>
                                        <p:cTn id="33" dur="26">
                                          <p:stCondLst>
                                            <p:cond delay="1642"/>
                                          </p:stCondLst>
                                        </p:cTn>
                                        <p:tgtEl>
                                          <p:spTgt spid="1048623">
                                            <p:txEl>
                                              <p:pRg st="1" end="1"/>
                                            </p:txEl>
                                          </p:spTgt>
                                        </p:tgtEl>
                                      </p:cBhvr>
                                      <p:to x="100000" y="90000"/>
                                    </p:animScale>
                                    <p:animScale>
                                      <p:cBhvr>
                                        <p:cTn id="34" dur="166" decel="50000">
                                          <p:stCondLst>
                                            <p:cond delay="1668"/>
                                          </p:stCondLst>
                                        </p:cTn>
                                        <p:tgtEl>
                                          <p:spTgt spid="1048623">
                                            <p:txEl>
                                              <p:pRg st="1" end="1"/>
                                            </p:txEl>
                                          </p:spTgt>
                                        </p:tgtEl>
                                      </p:cBhvr>
                                      <p:to x="100000" y="100000"/>
                                    </p:animScale>
                                    <p:animScale>
                                      <p:cBhvr>
                                        <p:cTn id="35" dur="26">
                                          <p:stCondLst>
                                            <p:cond delay="1808"/>
                                          </p:stCondLst>
                                        </p:cTn>
                                        <p:tgtEl>
                                          <p:spTgt spid="1048623">
                                            <p:txEl>
                                              <p:pRg st="1" end="1"/>
                                            </p:txEl>
                                          </p:spTgt>
                                        </p:tgtEl>
                                      </p:cBhvr>
                                      <p:to x="100000" y="95000"/>
                                    </p:animScale>
                                    <p:animScale>
                                      <p:cBhvr>
                                        <p:cTn id="36" dur="166" decel="50000">
                                          <p:stCondLst>
                                            <p:cond delay="1834"/>
                                          </p:stCondLst>
                                        </p:cTn>
                                        <p:tgtEl>
                                          <p:spTgt spid="104862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048623">
                                            <p:txEl>
                                              <p:pRg st="2" end="2"/>
                                            </p:txEl>
                                          </p:spTgt>
                                        </p:tgtEl>
                                        <p:attrNameLst>
                                          <p:attrName>style.visibility</p:attrName>
                                        </p:attrNameLst>
                                      </p:cBhvr>
                                      <p:to>
                                        <p:strVal val="visible"/>
                                      </p:to>
                                    </p:set>
                                    <p:animEffect transition="in" filter="wipe(down)">
                                      <p:cBhvr>
                                        <p:cTn id="39" dur="580">
                                          <p:stCondLst>
                                            <p:cond delay="0"/>
                                          </p:stCondLst>
                                        </p:cTn>
                                        <p:tgtEl>
                                          <p:spTgt spid="1048623">
                                            <p:txEl>
                                              <p:pRg st="2" end="2"/>
                                            </p:txEl>
                                          </p:spTgt>
                                        </p:tgtEl>
                                      </p:cBhvr>
                                    </p:animEffect>
                                    <p:anim calcmode="lin" valueType="num">
                                      <p:cBhvr>
                                        <p:cTn id="40" dur="1822" tmFilter="0,0; 0.14,0.36; 0.43,0.73; 0.71,0.91; 1.0,1.0">
                                          <p:stCondLst>
                                            <p:cond delay="0"/>
                                          </p:stCondLst>
                                        </p:cTn>
                                        <p:tgtEl>
                                          <p:spTgt spid="104862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4862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4862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4862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4862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1048623">
                                            <p:txEl>
                                              <p:pRg st="2" end="2"/>
                                            </p:txEl>
                                          </p:spTgt>
                                        </p:tgtEl>
                                      </p:cBhvr>
                                      <p:to x="100000" y="60000"/>
                                    </p:animScale>
                                    <p:animScale>
                                      <p:cBhvr>
                                        <p:cTn id="46" dur="166" decel="50000">
                                          <p:stCondLst>
                                            <p:cond delay="676"/>
                                          </p:stCondLst>
                                        </p:cTn>
                                        <p:tgtEl>
                                          <p:spTgt spid="1048623">
                                            <p:txEl>
                                              <p:pRg st="2" end="2"/>
                                            </p:txEl>
                                          </p:spTgt>
                                        </p:tgtEl>
                                      </p:cBhvr>
                                      <p:to x="100000" y="100000"/>
                                    </p:animScale>
                                    <p:animScale>
                                      <p:cBhvr>
                                        <p:cTn id="47" dur="26">
                                          <p:stCondLst>
                                            <p:cond delay="1312"/>
                                          </p:stCondLst>
                                        </p:cTn>
                                        <p:tgtEl>
                                          <p:spTgt spid="1048623">
                                            <p:txEl>
                                              <p:pRg st="2" end="2"/>
                                            </p:txEl>
                                          </p:spTgt>
                                        </p:tgtEl>
                                      </p:cBhvr>
                                      <p:to x="100000" y="80000"/>
                                    </p:animScale>
                                    <p:animScale>
                                      <p:cBhvr>
                                        <p:cTn id="48" dur="166" decel="50000">
                                          <p:stCondLst>
                                            <p:cond delay="1338"/>
                                          </p:stCondLst>
                                        </p:cTn>
                                        <p:tgtEl>
                                          <p:spTgt spid="1048623">
                                            <p:txEl>
                                              <p:pRg st="2" end="2"/>
                                            </p:txEl>
                                          </p:spTgt>
                                        </p:tgtEl>
                                      </p:cBhvr>
                                      <p:to x="100000" y="100000"/>
                                    </p:animScale>
                                    <p:animScale>
                                      <p:cBhvr>
                                        <p:cTn id="49" dur="26">
                                          <p:stCondLst>
                                            <p:cond delay="1642"/>
                                          </p:stCondLst>
                                        </p:cTn>
                                        <p:tgtEl>
                                          <p:spTgt spid="1048623">
                                            <p:txEl>
                                              <p:pRg st="2" end="2"/>
                                            </p:txEl>
                                          </p:spTgt>
                                        </p:tgtEl>
                                      </p:cBhvr>
                                      <p:to x="100000" y="90000"/>
                                    </p:animScale>
                                    <p:animScale>
                                      <p:cBhvr>
                                        <p:cTn id="50" dur="166" decel="50000">
                                          <p:stCondLst>
                                            <p:cond delay="1668"/>
                                          </p:stCondLst>
                                        </p:cTn>
                                        <p:tgtEl>
                                          <p:spTgt spid="1048623">
                                            <p:txEl>
                                              <p:pRg st="2" end="2"/>
                                            </p:txEl>
                                          </p:spTgt>
                                        </p:tgtEl>
                                      </p:cBhvr>
                                      <p:to x="100000" y="100000"/>
                                    </p:animScale>
                                    <p:animScale>
                                      <p:cBhvr>
                                        <p:cTn id="51" dur="26">
                                          <p:stCondLst>
                                            <p:cond delay="1808"/>
                                          </p:stCondLst>
                                        </p:cTn>
                                        <p:tgtEl>
                                          <p:spTgt spid="1048623">
                                            <p:txEl>
                                              <p:pRg st="2" end="2"/>
                                            </p:txEl>
                                          </p:spTgt>
                                        </p:tgtEl>
                                      </p:cBhvr>
                                      <p:to x="100000" y="95000"/>
                                    </p:animScale>
                                    <p:animScale>
                                      <p:cBhvr>
                                        <p:cTn id="52" dur="166" decel="50000">
                                          <p:stCondLst>
                                            <p:cond delay="1834"/>
                                          </p:stCondLst>
                                        </p:cTn>
                                        <p:tgtEl>
                                          <p:spTgt spid="104862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048623">
                                            <p:txEl>
                                              <p:pRg st="3" end="3"/>
                                            </p:txEl>
                                          </p:spTgt>
                                        </p:tgtEl>
                                        <p:attrNameLst>
                                          <p:attrName>style.visibility</p:attrName>
                                        </p:attrNameLst>
                                      </p:cBhvr>
                                      <p:to>
                                        <p:strVal val="visible"/>
                                      </p:to>
                                    </p:set>
                                    <p:animEffect transition="in" filter="wipe(down)">
                                      <p:cBhvr>
                                        <p:cTn id="55" dur="580">
                                          <p:stCondLst>
                                            <p:cond delay="0"/>
                                          </p:stCondLst>
                                        </p:cTn>
                                        <p:tgtEl>
                                          <p:spTgt spid="1048623">
                                            <p:txEl>
                                              <p:pRg st="3" end="3"/>
                                            </p:txEl>
                                          </p:spTgt>
                                        </p:tgtEl>
                                      </p:cBhvr>
                                    </p:animEffect>
                                    <p:anim calcmode="lin" valueType="num">
                                      <p:cBhvr>
                                        <p:cTn id="56" dur="1822" tmFilter="0,0; 0.14,0.36; 0.43,0.73; 0.71,0.91; 1.0,1.0">
                                          <p:stCondLst>
                                            <p:cond delay="0"/>
                                          </p:stCondLst>
                                        </p:cTn>
                                        <p:tgtEl>
                                          <p:spTgt spid="104862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04862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04862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04862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04862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1048623">
                                            <p:txEl>
                                              <p:pRg st="3" end="3"/>
                                            </p:txEl>
                                          </p:spTgt>
                                        </p:tgtEl>
                                      </p:cBhvr>
                                      <p:to x="100000" y="60000"/>
                                    </p:animScale>
                                    <p:animScale>
                                      <p:cBhvr>
                                        <p:cTn id="62" dur="166" decel="50000">
                                          <p:stCondLst>
                                            <p:cond delay="676"/>
                                          </p:stCondLst>
                                        </p:cTn>
                                        <p:tgtEl>
                                          <p:spTgt spid="1048623">
                                            <p:txEl>
                                              <p:pRg st="3" end="3"/>
                                            </p:txEl>
                                          </p:spTgt>
                                        </p:tgtEl>
                                      </p:cBhvr>
                                      <p:to x="100000" y="100000"/>
                                    </p:animScale>
                                    <p:animScale>
                                      <p:cBhvr>
                                        <p:cTn id="63" dur="26">
                                          <p:stCondLst>
                                            <p:cond delay="1312"/>
                                          </p:stCondLst>
                                        </p:cTn>
                                        <p:tgtEl>
                                          <p:spTgt spid="1048623">
                                            <p:txEl>
                                              <p:pRg st="3" end="3"/>
                                            </p:txEl>
                                          </p:spTgt>
                                        </p:tgtEl>
                                      </p:cBhvr>
                                      <p:to x="100000" y="80000"/>
                                    </p:animScale>
                                    <p:animScale>
                                      <p:cBhvr>
                                        <p:cTn id="64" dur="166" decel="50000">
                                          <p:stCondLst>
                                            <p:cond delay="1338"/>
                                          </p:stCondLst>
                                        </p:cTn>
                                        <p:tgtEl>
                                          <p:spTgt spid="1048623">
                                            <p:txEl>
                                              <p:pRg st="3" end="3"/>
                                            </p:txEl>
                                          </p:spTgt>
                                        </p:tgtEl>
                                      </p:cBhvr>
                                      <p:to x="100000" y="100000"/>
                                    </p:animScale>
                                    <p:animScale>
                                      <p:cBhvr>
                                        <p:cTn id="65" dur="26">
                                          <p:stCondLst>
                                            <p:cond delay="1642"/>
                                          </p:stCondLst>
                                        </p:cTn>
                                        <p:tgtEl>
                                          <p:spTgt spid="1048623">
                                            <p:txEl>
                                              <p:pRg st="3" end="3"/>
                                            </p:txEl>
                                          </p:spTgt>
                                        </p:tgtEl>
                                      </p:cBhvr>
                                      <p:to x="100000" y="90000"/>
                                    </p:animScale>
                                    <p:animScale>
                                      <p:cBhvr>
                                        <p:cTn id="66" dur="166" decel="50000">
                                          <p:stCondLst>
                                            <p:cond delay="1668"/>
                                          </p:stCondLst>
                                        </p:cTn>
                                        <p:tgtEl>
                                          <p:spTgt spid="1048623">
                                            <p:txEl>
                                              <p:pRg st="3" end="3"/>
                                            </p:txEl>
                                          </p:spTgt>
                                        </p:tgtEl>
                                      </p:cBhvr>
                                      <p:to x="100000" y="100000"/>
                                    </p:animScale>
                                    <p:animScale>
                                      <p:cBhvr>
                                        <p:cTn id="67" dur="26">
                                          <p:stCondLst>
                                            <p:cond delay="1808"/>
                                          </p:stCondLst>
                                        </p:cTn>
                                        <p:tgtEl>
                                          <p:spTgt spid="1048623">
                                            <p:txEl>
                                              <p:pRg st="3" end="3"/>
                                            </p:txEl>
                                          </p:spTgt>
                                        </p:tgtEl>
                                      </p:cBhvr>
                                      <p:to x="100000" y="95000"/>
                                    </p:animScale>
                                    <p:animScale>
                                      <p:cBhvr>
                                        <p:cTn id="68" dur="166" decel="50000">
                                          <p:stCondLst>
                                            <p:cond delay="1834"/>
                                          </p:stCondLst>
                                        </p:cTn>
                                        <p:tgtEl>
                                          <p:spTgt spid="104862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048623">
                                            <p:txEl>
                                              <p:pRg st="4" end="4"/>
                                            </p:txEl>
                                          </p:spTgt>
                                        </p:tgtEl>
                                        <p:attrNameLst>
                                          <p:attrName>style.visibility</p:attrName>
                                        </p:attrNameLst>
                                      </p:cBhvr>
                                      <p:to>
                                        <p:strVal val="visible"/>
                                      </p:to>
                                    </p:set>
                                    <p:animEffect transition="in" filter="wipe(down)">
                                      <p:cBhvr>
                                        <p:cTn id="71" dur="580">
                                          <p:stCondLst>
                                            <p:cond delay="0"/>
                                          </p:stCondLst>
                                        </p:cTn>
                                        <p:tgtEl>
                                          <p:spTgt spid="1048623">
                                            <p:txEl>
                                              <p:pRg st="4" end="4"/>
                                            </p:txEl>
                                          </p:spTgt>
                                        </p:tgtEl>
                                      </p:cBhvr>
                                    </p:animEffect>
                                    <p:anim calcmode="lin" valueType="num">
                                      <p:cBhvr>
                                        <p:cTn id="72" dur="1822" tmFilter="0,0; 0.14,0.36; 0.43,0.73; 0.71,0.91; 1.0,1.0">
                                          <p:stCondLst>
                                            <p:cond delay="0"/>
                                          </p:stCondLst>
                                        </p:cTn>
                                        <p:tgtEl>
                                          <p:spTgt spid="104862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04862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04862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04862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04862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1048623">
                                            <p:txEl>
                                              <p:pRg st="4" end="4"/>
                                            </p:txEl>
                                          </p:spTgt>
                                        </p:tgtEl>
                                      </p:cBhvr>
                                      <p:to x="100000" y="60000"/>
                                    </p:animScale>
                                    <p:animScale>
                                      <p:cBhvr>
                                        <p:cTn id="78" dur="166" decel="50000">
                                          <p:stCondLst>
                                            <p:cond delay="676"/>
                                          </p:stCondLst>
                                        </p:cTn>
                                        <p:tgtEl>
                                          <p:spTgt spid="1048623">
                                            <p:txEl>
                                              <p:pRg st="4" end="4"/>
                                            </p:txEl>
                                          </p:spTgt>
                                        </p:tgtEl>
                                      </p:cBhvr>
                                      <p:to x="100000" y="100000"/>
                                    </p:animScale>
                                    <p:animScale>
                                      <p:cBhvr>
                                        <p:cTn id="79" dur="26">
                                          <p:stCondLst>
                                            <p:cond delay="1312"/>
                                          </p:stCondLst>
                                        </p:cTn>
                                        <p:tgtEl>
                                          <p:spTgt spid="1048623">
                                            <p:txEl>
                                              <p:pRg st="4" end="4"/>
                                            </p:txEl>
                                          </p:spTgt>
                                        </p:tgtEl>
                                      </p:cBhvr>
                                      <p:to x="100000" y="80000"/>
                                    </p:animScale>
                                    <p:animScale>
                                      <p:cBhvr>
                                        <p:cTn id="80" dur="166" decel="50000">
                                          <p:stCondLst>
                                            <p:cond delay="1338"/>
                                          </p:stCondLst>
                                        </p:cTn>
                                        <p:tgtEl>
                                          <p:spTgt spid="1048623">
                                            <p:txEl>
                                              <p:pRg st="4" end="4"/>
                                            </p:txEl>
                                          </p:spTgt>
                                        </p:tgtEl>
                                      </p:cBhvr>
                                      <p:to x="100000" y="100000"/>
                                    </p:animScale>
                                    <p:animScale>
                                      <p:cBhvr>
                                        <p:cTn id="81" dur="26">
                                          <p:stCondLst>
                                            <p:cond delay="1642"/>
                                          </p:stCondLst>
                                        </p:cTn>
                                        <p:tgtEl>
                                          <p:spTgt spid="1048623">
                                            <p:txEl>
                                              <p:pRg st="4" end="4"/>
                                            </p:txEl>
                                          </p:spTgt>
                                        </p:tgtEl>
                                      </p:cBhvr>
                                      <p:to x="100000" y="90000"/>
                                    </p:animScale>
                                    <p:animScale>
                                      <p:cBhvr>
                                        <p:cTn id="82" dur="166" decel="50000">
                                          <p:stCondLst>
                                            <p:cond delay="1668"/>
                                          </p:stCondLst>
                                        </p:cTn>
                                        <p:tgtEl>
                                          <p:spTgt spid="1048623">
                                            <p:txEl>
                                              <p:pRg st="4" end="4"/>
                                            </p:txEl>
                                          </p:spTgt>
                                        </p:tgtEl>
                                      </p:cBhvr>
                                      <p:to x="100000" y="100000"/>
                                    </p:animScale>
                                    <p:animScale>
                                      <p:cBhvr>
                                        <p:cTn id="83" dur="26">
                                          <p:stCondLst>
                                            <p:cond delay="1808"/>
                                          </p:stCondLst>
                                        </p:cTn>
                                        <p:tgtEl>
                                          <p:spTgt spid="1048623">
                                            <p:txEl>
                                              <p:pRg st="4" end="4"/>
                                            </p:txEl>
                                          </p:spTgt>
                                        </p:tgtEl>
                                      </p:cBhvr>
                                      <p:to x="100000" y="95000"/>
                                    </p:animScale>
                                    <p:animScale>
                                      <p:cBhvr>
                                        <p:cTn id="84" dur="166" decel="50000">
                                          <p:stCondLst>
                                            <p:cond delay="1834"/>
                                          </p:stCondLst>
                                        </p:cTn>
                                        <p:tgtEl>
                                          <p:spTgt spid="104862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927</Words>
  <Application>Microsoft Macintosh PowerPoint</Application>
  <PresentationFormat>On-screen Show (4:3)</PresentationFormat>
  <Paragraphs>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PowerPoint Presentation</vt:lpstr>
      <vt:lpstr>Diskusi &amp; Presentasi </vt:lpstr>
      <vt:lpstr>Sejarah Perkembangan Pelayanan Publik</vt:lpstr>
      <vt:lpstr>tiga fase perkembangan pelayanan publik</vt:lpstr>
      <vt:lpstr>PowerPoint Presentation</vt:lpstr>
      <vt:lpstr>PowerPoint Presentation</vt:lpstr>
      <vt:lpstr>Oleh karena itu…</vt:lpstr>
      <vt:lpstr>PowerPoint Presentation</vt:lpstr>
      <vt:lpstr>PowerPoint Presentation</vt:lpstr>
      <vt:lpstr>Implementasi </vt:lpstr>
      <vt:lpstr>PowerPoint Presentation</vt:lpstr>
      <vt:lpstr> Permasalahan Pelayanan Publik  </vt:lpstr>
      <vt:lpstr>PowerPoint Presentation</vt:lpstr>
      <vt:lpstr>Implementasi kebijakan publik dalam meningkatkan kualitas pelayanan program JAMKESMAS </vt:lpstr>
      <vt:lpstr>Lanjutan …</vt:lpstr>
      <vt:lpstr>Permasalahan UU NO 25 TAHUN 2009</vt:lpstr>
      <vt:lpstr>Lanjutan….</vt:lpstr>
      <vt:lpstr>Lanjutan…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anggun nabila</dc:creator>
  <cp:lastModifiedBy>anggun nabila</cp:lastModifiedBy>
  <cp:revision>4</cp:revision>
  <dcterms:created xsi:type="dcterms:W3CDTF">2017-11-04T16:59:32Z</dcterms:created>
  <dcterms:modified xsi:type="dcterms:W3CDTF">2017-12-08T10:12:02Z</dcterms:modified>
</cp:coreProperties>
</file>