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RS yang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menangkap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peluang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menjadi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riil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sehingga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memperluas</a:t>
            </a:r>
            <a:r>
              <a:rPr lang="en-US" b="1" dirty="0">
                <a:solidFill>
                  <a:srgbClr val="0070C0"/>
                </a:solidFill>
              </a:rPr>
              <a:t>/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mengembangkan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baru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berpotensi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memperkaya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penerimaan</a:t>
            </a:r>
            <a:r>
              <a:rPr lang="en-US" b="1" dirty="0" smtClean="0">
                <a:solidFill>
                  <a:srgbClr val="0070C0"/>
                </a:solidFill>
              </a:rPr>
              <a:t> RS </a:t>
            </a:r>
          </a:p>
          <a:p>
            <a:pPr lvl="1"/>
            <a:r>
              <a:rPr lang="en-US" dirty="0" smtClean="0"/>
              <a:t>Volume – </a:t>
            </a:r>
            <a:r>
              <a:rPr lang="en-US" b="1" dirty="0" smtClean="0"/>
              <a:t>economic of scale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Re-packaging </a:t>
            </a:r>
            <a:r>
              <a:rPr lang="en-US" b="1" dirty="0" err="1" smtClean="0">
                <a:solidFill>
                  <a:srgbClr val="0070C0"/>
                </a:solidFill>
              </a:rPr>
              <a:t>produk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layanan</a:t>
            </a:r>
            <a:r>
              <a:rPr lang="en-US" dirty="0" smtClean="0"/>
              <a:t> (</a:t>
            </a:r>
            <a:r>
              <a:rPr lang="en-US" dirty="0" err="1" smtClean="0"/>
              <a:t>dokter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,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VARIASI PRODUK LAYANAN </a:t>
            </a:r>
          </a:p>
          <a:p>
            <a:pPr lvl="1"/>
            <a:r>
              <a:rPr lang="en-US" dirty="0" err="1" smtClean="0"/>
              <a:t>Explorasi</a:t>
            </a:r>
            <a:r>
              <a:rPr lang="en-US" dirty="0" smtClean="0"/>
              <a:t> FS </a:t>
            </a:r>
            <a:r>
              <a:rPr lang="en-US" dirty="0" err="1" smtClean="0"/>
              <a:t>untuk</a:t>
            </a:r>
            <a:r>
              <a:rPr lang="en-US" dirty="0" smtClean="0"/>
              <a:t> expanding </a:t>
            </a:r>
            <a:r>
              <a:rPr lang="en-US" dirty="0" err="1" smtClean="0"/>
              <a:t>potensi</a:t>
            </a:r>
            <a:r>
              <a:rPr lang="en-US" dirty="0" smtClean="0"/>
              <a:t> business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EFISIENSI – cost containment (</a:t>
            </a:r>
            <a:r>
              <a:rPr lang="en-US" b="1" dirty="0" err="1" smtClean="0">
                <a:solidFill>
                  <a:srgbClr val="0070C0"/>
                </a:solidFill>
              </a:rPr>
              <a:t>bukan</a:t>
            </a:r>
            <a:r>
              <a:rPr lang="en-US" b="1" dirty="0" smtClean="0">
                <a:solidFill>
                  <a:srgbClr val="0070C0"/>
                </a:solidFill>
              </a:rPr>
              <a:t> cost </a:t>
            </a:r>
            <a:r>
              <a:rPr lang="en-US" b="1" dirty="0" err="1" smtClean="0">
                <a:solidFill>
                  <a:srgbClr val="0070C0"/>
                </a:solidFill>
              </a:rPr>
              <a:t>cuting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6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FF0000"/>
                </a:solidFill>
              </a:rPr>
              <a:t>Total Health Expenditure </a:t>
            </a:r>
            <a:r>
              <a:rPr lang="en-US" altLang="en-US" sz="2800" b="1" dirty="0">
                <a:solidFill>
                  <a:srgbClr val="FF0000"/>
                </a:solidFill>
              </a:rPr>
              <a:t>in Indonesia, 2012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388" y="806824"/>
            <a:ext cx="8861612" cy="5809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495800" y="4419600"/>
            <a:ext cx="1730188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0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pesat</a:t>
            </a:r>
            <a:r>
              <a:rPr lang="en-US" sz="2400" dirty="0"/>
              <a:t> di </a:t>
            </a:r>
            <a:r>
              <a:rPr lang="en-US" sz="2400" dirty="0" err="1"/>
              <a:t>industri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saingan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bertambah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nasional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internasional</a:t>
            </a:r>
            <a:r>
              <a:rPr lang="en-US" sz="2400" dirty="0">
                <a:sym typeface="Wingdings" pitchFamily="2" charset="2"/>
              </a:rPr>
              <a:t>. </a:t>
            </a:r>
            <a:r>
              <a:rPr lang="en-US" sz="2400" dirty="0" err="1">
                <a:sym typeface="Wingdings" pitchFamily="2" charset="2"/>
              </a:rPr>
              <a:t>Produk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ditawarkan</a:t>
            </a:r>
            <a:r>
              <a:rPr lang="en-US" sz="2400" dirty="0">
                <a:sym typeface="Wingdings" pitchFamily="2" charset="2"/>
              </a:rPr>
              <a:t>: consultancy, </a:t>
            </a:r>
            <a:r>
              <a:rPr lang="en-US" sz="2400" dirty="0" err="1">
                <a:sym typeface="Wingdings" pitchFamily="2" charset="2"/>
              </a:rPr>
              <a:t>kecanggihan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diagnostik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kecanggihan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obat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conviniency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fasilitas</a:t>
            </a:r>
            <a:r>
              <a:rPr lang="en-US" sz="2400" dirty="0">
                <a:sym typeface="Wingdings" pitchFamily="2" charset="2"/>
              </a:rPr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peran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asuransi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kesehatan</a:t>
            </a:r>
            <a:r>
              <a:rPr lang="en-US" sz="2400" dirty="0">
                <a:sym typeface="Wingdings" pitchFamily="2" charset="2"/>
              </a:rPr>
              <a:t>: </a:t>
            </a:r>
            <a:r>
              <a:rPr lang="en-US" sz="2400" dirty="0" err="1">
                <a:sym typeface="Wingdings" pitchFamily="2" charset="2"/>
              </a:rPr>
              <a:t>cara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membayar</a:t>
            </a:r>
            <a:r>
              <a:rPr lang="en-US" sz="2400" dirty="0">
                <a:sym typeface="Wingdings" pitchFamily="2" charset="2"/>
              </a:rPr>
              <a:t> provider – </a:t>
            </a:r>
            <a:r>
              <a:rPr lang="en-US" sz="2400" dirty="0" err="1">
                <a:sym typeface="Wingdings" pitchFamily="2" charset="2"/>
              </a:rPr>
              <a:t>Kapitasi</a:t>
            </a:r>
            <a:r>
              <a:rPr lang="en-US" sz="2400" dirty="0">
                <a:sym typeface="Wingdings" pitchFamily="2" charset="2"/>
              </a:rPr>
              <a:t>, DRG, </a:t>
            </a:r>
            <a:r>
              <a:rPr lang="en-US" sz="2400" dirty="0" err="1">
                <a:sym typeface="Wingdings" pitchFamily="2" charset="2"/>
              </a:rPr>
              <a:t>dsb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 dirty="0" err="1"/>
              <a:t>Perkembangan</a:t>
            </a:r>
            <a:r>
              <a:rPr lang="en-US" sz="2400" dirty="0"/>
              <a:t> medical technology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pesat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RS </a:t>
            </a:r>
            <a:r>
              <a:rPr lang="en-US" sz="2400" dirty="0" err="1"/>
              <a:t>mengkonsumsi</a:t>
            </a:r>
            <a:r>
              <a:rPr lang="en-US" sz="2400" dirty="0"/>
              <a:t> 30-45% </a:t>
            </a:r>
            <a:r>
              <a:rPr lang="en-US" sz="2400" dirty="0" err="1"/>
              <a:t>dari</a:t>
            </a:r>
            <a:r>
              <a:rPr lang="en-US" sz="2400" dirty="0"/>
              <a:t> total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2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Profit vs Non Profit Organization</a:t>
            </a:r>
            <a:r>
              <a:rPr lang="en-US" sz="4000"/>
              <a:t>: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quarter" idx="1"/>
          </p:nvPr>
        </p:nvSpPr>
        <p:spPr>
          <a:solidFill>
            <a:srgbClr val="EFCDAF"/>
          </a:solidFill>
        </p:spPr>
        <p:txBody>
          <a:bodyPr/>
          <a:lstStyle/>
          <a:p>
            <a:r>
              <a:rPr lang="en-US"/>
              <a:t>FOR PROFIT</a:t>
            </a:r>
          </a:p>
          <a:p>
            <a:r>
              <a:rPr lang="en-US"/>
              <a:t>Stockholder wealth maximization</a:t>
            </a:r>
          </a:p>
          <a:p>
            <a:r>
              <a:rPr lang="en-US"/>
              <a:t>Profit maximization</a:t>
            </a:r>
          </a:p>
          <a:p>
            <a:r>
              <a:rPr lang="en-US"/>
              <a:t>Managerial reward maximization</a:t>
            </a:r>
          </a:p>
          <a:p>
            <a:r>
              <a:rPr lang="en-US"/>
              <a:t>Behavioral goal</a:t>
            </a:r>
          </a:p>
          <a:p>
            <a:r>
              <a:rPr lang="en-US"/>
              <a:t>Social responsibility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quarter" idx="2"/>
          </p:nvPr>
        </p:nvSpPr>
        <p:spPr>
          <a:solidFill>
            <a:srgbClr val="E0F1F2"/>
          </a:solidFill>
        </p:spPr>
        <p:txBody>
          <a:bodyPr/>
          <a:lstStyle/>
          <a:p>
            <a:r>
              <a:rPr lang="en-US"/>
              <a:t>NON PROFIT</a:t>
            </a:r>
          </a:p>
          <a:p>
            <a:r>
              <a:rPr lang="en-US"/>
              <a:t>Stability</a:t>
            </a:r>
          </a:p>
          <a:p>
            <a:r>
              <a:rPr lang="en-US"/>
              <a:t>Mission responsibility</a:t>
            </a:r>
          </a:p>
          <a:p>
            <a:r>
              <a:rPr lang="en-US"/>
              <a:t>Behavioral goals</a:t>
            </a:r>
          </a:p>
          <a:p>
            <a:r>
              <a:rPr lang="en-US"/>
              <a:t>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80063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0578"/>
          </a:xfrm>
        </p:spPr>
        <p:txBody>
          <a:bodyPr/>
          <a:lstStyle/>
          <a:p>
            <a:pPr algn="ctr"/>
            <a:r>
              <a:rPr lang="en-US" dirty="0" smtClean="0"/>
              <a:t>KONDISI RUMAH SAKIT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45706"/>
            <a:ext cx="8104531" cy="13750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KLINIS </a:t>
            </a:r>
            <a:r>
              <a:rPr lang="en-US" dirty="0" smtClean="0">
                <a:sym typeface="Wingdings"/>
              </a:rPr>
              <a:t> - </a:t>
            </a:r>
            <a:r>
              <a:rPr lang="en-US" dirty="0" err="1" smtClean="0">
                <a:sym typeface="Wingdings"/>
              </a:rPr>
              <a:t>variasi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penegakan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diagnosa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                - </a:t>
            </a:r>
            <a:r>
              <a:rPr lang="en-US" dirty="0" err="1" smtClean="0">
                <a:sym typeface="Wingdings"/>
              </a:rPr>
              <a:t>variasi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praktek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kedokteran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      - </a:t>
            </a:r>
            <a:r>
              <a:rPr lang="en-US" dirty="0" err="1" smtClean="0">
                <a:sym typeface="Wingdings"/>
              </a:rPr>
              <a:t>variasi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peresepan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obat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tindakan</a:t>
            </a:r>
            <a:endParaRPr lang="en-US" dirty="0" smtClean="0">
              <a:sym typeface="Wingding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518" y="2839416"/>
            <a:ext cx="8137663" cy="10898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sym typeface="Wingdings"/>
              </a:rPr>
              <a:t>KUALITAS -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variasi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dalam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kualitas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layanan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kes</a:t>
            </a:r>
            <a:endParaRPr lang="en-US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  <a:sym typeface="Wingdings"/>
              </a:rPr>
              <a:t>                        - 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keselamatan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pasien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                       -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kepuasan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pasien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5277" y="4085112"/>
            <a:ext cx="8097905" cy="119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ADMINISTRASI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 - business process yang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panjang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alur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kurang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efisien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dan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operasikan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secara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manual (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registrasi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tunggu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dokter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tunggu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obat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tunggu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penunjang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medis,rekam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medik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waktu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klaim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8530" y="5503102"/>
            <a:ext cx="8084650" cy="1089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BIAYA </a:t>
            </a:r>
            <a:r>
              <a:rPr lang="en-US" dirty="0" smtClean="0">
                <a:sym typeface="Wingdings"/>
              </a:rPr>
              <a:t> - mindset FFS  </a:t>
            </a:r>
            <a:r>
              <a:rPr lang="en-US" dirty="0" err="1" smtClean="0">
                <a:sym typeface="Wingdings"/>
              </a:rPr>
              <a:t>konsep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sadar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biaya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masih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rendah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8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4558" y="1524000"/>
            <a:ext cx="2438400" cy="4876799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partit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915478" y="1524000"/>
            <a:ext cx="6057072" cy="509195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LOYAL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/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di RS</a:t>
            </a:r>
          </a:p>
          <a:p>
            <a:r>
              <a:rPr lang="en-US" i="1" dirty="0" smtClean="0">
                <a:sym typeface="Wingdings"/>
              </a:rPr>
              <a:t>Asymmetry </a:t>
            </a:r>
            <a:r>
              <a:rPr lang="en-US" i="1" dirty="0">
                <a:sym typeface="Wingdings"/>
              </a:rPr>
              <a:t>Information </a:t>
            </a:r>
            <a:r>
              <a:rPr lang="en-US" dirty="0" err="1">
                <a:sym typeface="Wingdings"/>
              </a:rPr>
              <a:t>dimana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Pasien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menyerahkan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pada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dokter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utk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layanan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kesehatan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yg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terbaik</a:t>
            </a:r>
            <a:endParaRPr lang="en-US" dirty="0"/>
          </a:p>
          <a:p>
            <a:r>
              <a:rPr lang="en-US" dirty="0" smtClean="0"/>
              <a:t>RS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PRICE SETTER </a:t>
            </a:r>
            <a:r>
              <a:rPr lang="en-US" dirty="0" smtClean="0"/>
              <a:t>– FFS – Role 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/</a:t>
            </a:r>
            <a:r>
              <a:rPr lang="en-US" dirty="0" err="1" smtClean="0"/>
              <a:t>obat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independent </a:t>
            </a:r>
            <a:r>
              <a:rPr lang="en-US" dirty="0" err="1" smtClean="0"/>
              <a:t>yg</a:t>
            </a:r>
            <a:r>
              <a:rPr lang="en-US" dirty="0" smtClean="0"/>
              <a:t> monitor)</a:t>
            </a:r>
          </a:p>
          <a:p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b="1" dirty="0" smtClean="0"/>
              <a:t>OOP </a:t>
            </a:r>
          </a:p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RS </a:t>
            </a:r>
            <a:r>
              <a:rPr lang="en-US" b="1" dirty="0" err="1" smtClean="0">
                <a:solidFill>
                  <a:srgbClr val="0070C0"/>
                </a:solidFill>
              </a:rPr>
              <a:t>mayoritas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OOP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  TARIF = COST + MARGIN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9" y="2541453"/>
            <a:ext cx="2271433" cy="14475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83" y="4525290"/>
            <a:ext cx="2200150" cy="1875509"/>
          </a:xfrm>
          <a:prstGeom prst="rect">
            <a:avLst/>
          </a:prstGeom>
        </p:spPr>
      </p:pic>
      <p:sp>
        <p:nvSpPr>
          <p:cNvPr id="10" name="Up-Down Arrow 9"/>
          <p:cNvSpPr/>
          <p:nvPr/>
        </p:nvSpPr>
        <p:spPr>
          <a:xfrm>
            <a:off x="1368775" y="4061721"/>
            <a:ext cx="389965" cy="484094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758577" y="5756183"/>
            <a:ext cx="3781985" cy="497541"/>
          </a:xfrm>
          <a:prstGeom prst="round2Diag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1051" y="414339"/>
            <a:ext cx="7886700" cy="300037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dirty="0" err="1" smtClean="0"/>
              <a:t>Cita-cita</a:t>
            </a:r>
            <a:r>
              <a:rPr lang="en-US" sz="4800" dirty="0" smtClean="0"/>
              <a:t> UHC </a:t>
            </a:r>
            <a:r>
              <a:rPr lang="en-US" sz="4800" dirty="0" err="1" smtClean="0"/>
              <a:t>dalam</a:t>
            </a:r>
            <a:r>
              <a:rPr lang="en-US" sz="4800" dirty="0" smtClean="0"/>
              <a:t> program JKN 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b="1" dirty="0" err="1" smtClean="0"/>
              <a:t>mulia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sangat</a:t>
            </a:r>
            <a:r>
              <a:rPr lang="en-US" sz="4800" dirty="0" smtClean="0"/>
              <a:t> </a:t>
            </a:r>
            <a:r>
              <a:rPr lang="en-US" sz="4800" dirty="0" err="1" smtClean="0"/>
              <a:t>dirasakan</a:t>
            </a:r>
            <a:r>
              <a:rPr lang="en-US" sz="4800" dirty="0" smtClean="0"/>
              <a:t> </a:t>
            </a:r>
            <a:r>
              <a:rPr lang="en-US" sz="4800" dirty="0" err="1" smtClean="0"/>
              <a:t>manfaatnya</a:t>
            </a:r>
            <a:r>
              <a:rPr lang="en-US" sz="4800" dirty="0" smtClean="0"/>
              <a:t> </a:t>
            </a:r>
            <a:r>
              <a:rPr lang="en-US" sz="4800" dirty="0" err="1" smtClean="0"/>
              <a:t>oleh</a:t>
            </a:r>
            <a:r>
              <a:rPr lang="en-US" sz="4800" dirty="0" smtClean="0"/>
              <a:t> orang </a:t>
            </a:r>
            <a:r>
              <a:rPr lang="en-US" sz="4800" dirty="0" err="1" smtClean="0"/>
              <a:t>banyak</a:t>
            </a:r>
            <a:r>
              <a:rPr lang="en-US" sz="4800" dirty="0" smtClean="0"/>
              <a:t> </a:t>
            </a:r>
            <a:r>
              <a:rPr lang="en-US" sz="4800" dirty="0" smtClean="0">
                <a:sym typeface="Wingdings"/>
              </a:rPr>
              <a:t> </a:t>
            </a:r>
            <a:r>
              <a:rPr lang="en-US" sz="4800" dirty="0" err="1" smtClean="0">
                <a:sym typeface="Wingdings"/>
              </a:rPr>
              <a:t>harus</a:t>
            </a:r>
            <a:r>
              <a:rPr lang="en-US" sz="4800" dirty="0" smtClean="0">
                <a:sym typeface="Wingdings"/>
              </a:rPr>
              <a:t> sustain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47" y="3843338"/>
            <a:ext cx="8758237" cy="271462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err="1" smtClean="0"/>
              <a:t>Penyelenggaraannya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high regulated </a:t>
            </a:r>
          </a:p>
          <a:p>
            <a:r>
              <a:rPr lang="en-US" sz="3600" dirty="0" err="1" smtClean="0">
                <a:sym typeface="Wingdings"/>
              </a:rPr>
              <a:t>Diharapkan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ada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pembenahan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sistem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layanan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kesehatan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yang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lebih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terstruktur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dan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“worth the money</a:t>
            </a:r>
            <a:r>
              <a:rPr lang="en-US" sz="3600" dirty="0" smtClean="0">
                <a:sym typeface="Wingdings"/>
              </a:rPr>
              <a:t>”</a:t>
            </a:r>
          </a:p>
          <a:p>
            <a:r>
              <a:rPr lang="en-US" sz="3600" dirty="0">
                <a:sym typeface="Wingdings"/>
              </a:rPr>
              <a:t>	</a:t>
            </a:r>
            <a:r>
              <a:rPr lang="en-US" sz="3600" dirty="0" smtClean="0">
                <a:sym typeface="Wingdings"/>
              </a:rPr>
              <a:t>- </a:t>
            </a:r>
            <a:r>
              <a:rPr lang="en-US" sz="3600" dirty="0" err="1" smtClean="0">
                <a:sym typeface="Wingdings"/>
              </a:rPr>
              <a:t>memastikan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standar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kualitas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layanan</a:t>
            </a:r>
            <a:endParaRPr lang="en-US" sz="3600" dirty="0" smtClean="0">
              <a:sym typeface="Wingdings"/>
            </a:endParaRPr>
          </a:p>
          <a:p>
            <a:r>
              <a:rPr lang="en-US" sz="3600" dirty="0">
                <a:sym typeface="Wingdings"/>
              </a:rPr>
              <a:t> </a:t>
            </a:r>
            <a:r>
              <a:rPr lang="en-US" sz="3600" dirty="0" smtClean="0">
                <a:sym typeface="Wingdings"/>
              </a:rPr>
              <a:t>          - </a:t>
            </a:r>
            <a:r>
              <a:rPr lang="en-US" sz="3600" dirty="0" err="1" smtClean="0">
                <a:sym typeface="Wingdings"/>
              </a:rPr>
              <a:t>menghilangkan</a:t>
            </a:r>
            <a:r>
              <a:rPr lang="en-US" sz="3600" dirty="0" smtClean="0">
                <a:sym typeface="Wingdings"/>
              </a:rPr>
              <a:t> “waste”</a:t>
            </a:r>
          </a:p>
          <a:p>
            <a:r>
              <a:rPr lang="en-US" sz="3600" dirty="0">
                <a:sym typeface="Wingdings"/>
              </a:rPr>
              <a:t> </a:t>
            </a:r>
            <a:r>
              <a:rPr lang="en-US" sz="3600" dirty="0" smtClean="0">
                <a:sym typeface="Wingdings"/>
              </a:rPr>
              <a:t>         -  </a:t>
            </a:r>
            <a:r>
              <a:rPr lang="en-US" sz="3600" dirty="0" err="1" smtClean="0">
                <a:sym typeface="Wingdings"/>
              </a:rPr>
              <a:t>merubah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perilaku</a:t>
            </a:r>
            <a:r>
              <a:rPr lang="en-US" sz="3600" dirty="0" smtClean="0">
                <a:sym typeface="Wingdings"/>
              </a:rPr>
              <a:t> provider, </a:t>
            </a:r>
            <a:r>
              <a:rPr lang="en-US" sz="3600" dirty="0" err="1" smtClean="0">
                <a:sym typeface="Wingdings"/>
              </a:rPr>
              <a:t>pasien</a:t>
            </a:r>
            <a:r>
              <a:rPr lang="en-US" sz="3600" dirty="0" smtClean="0">
                <a:sym typeface="Wingdings"/>
              </a:rPr>
              <a:t> &amp; </a:t>
            </a:r>
            <a:r>
              <a:rPr lang="en-US" sz="3600" dirty="0" err="1" smtClean="0">
                <a:sym typeface="Wingdings"/>
              </a:rPr>
              <a:t>penyelenggara</a:t>
            </a:r>
            <a:endParaRPr lang="en-US" sz="3600" dirty="0" smtClean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4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639915" y="197183"/>
            <a:ext cx="2335643" cy="2035916"/>
          </a:xfrm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2000" b="1" dirty="0" smtClean="0">
                <a:solidFill>
                  <a:schemeClr val="bg1"/>
                </a:solidFill>
              </a:rPr>
              <a:t>“JKN”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1600" dirty="0" smtClean="0">
                <a:solidFill>
                  <a:schemeClr val="bg1"/>
                </a:solidFill>
              </a:rPr>
              <a:t> 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smtClean="0">
                <a:solidFill>
                  <a:schemeClr val="bg1"/>
                </a:solidFill>
              </a:rPr>
              <a:t>                       </a:t>
            </a:r>
            <a:r>
              <a:rPr lang="en-ID" sz="1800" dirty="0" err="1" smtClean="0">
                <a:solidFill>
                  <a:schemeClr val="bg1"/>
                </a:solidFill>
              </a:rPr>
              <a:t>Konsekwensinya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adalah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perubahan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skema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pelayanan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kesehatan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endParaRPr lang="en-ID" sz="18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366588" y="311487"/>
            <a:ext cx="5748712" cy="5749071"/>
            <a:chOff x="2959785" y="-510990"/>
            <a:chExt cx="5210984" cy="7611037"/>
          </a:xfrm>
        </p:grpSpPr>
        <p:sp>
          <p:nvSpPr>
            <p:cNvPr id="10" name="Isosceles Triangle 9"/>
            <p:cNvSpPr/>
            <p:nvPr/>
          </p:nvSpPr>
          <p:spPr>
            <a:xfrm rot="5400000">
              <a:off x="6066305" y="2506978"/>
              <a:ext cx="2608728" cy="16002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959785" y="-510990"/>
              <a:ext cx="4822426" cy="7611037"/>
              <a:chOff x="2959785" y="-510990"/>
              <a:chExt cx="4822426" cy="761103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431560" y="2730857"/>
                <a:ext cx="1350651" cy="7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err="1" smtClean="0">
                    <a:solidFill>
                      <a:srgbClr val="FFFFFF"/>
                    </a:solidFill>
                  </a:rPr>
                  <a:t>Layanan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Tersier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5400000">
                <a:off x="3835352" y="2726812"/>
                <a:ext cx="4276165" cy="1162329"/>
              </a:xfrm>
              <a:prstGeom prst="trapezoid">
                <a:avLst>
                  <a:gd name="adj" fmla="val 73515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03924" y="2703173"/>
                <a:ext cx="1285033" cy="1100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err="1" smtClean="0">
                    <a:solidFill>
                      <a:srgbClr val="FFFFFF"/>
                    </a:solidFill>
                  </a:rPr>
                  <a:t>Layanan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Sekunder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5400000">
                <a:off x="1818296" y="2720090"/>
                <a:ext cx="5930149" cy="1162329"/>
              </a:xfrm>
              <a:prstGeom prst="trapezoid">
                <a:avLst>
                  <a:gd name="adj" fmla="val 73515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04164" y="2730855"/>
                <a:ext cx="1345622" cy="7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err="1" smtClean="0">
                    <a:solidFill>
                      <a:srgbClr val="FFFFFF"/>
                    </a:solidFill>
                  </a:rPr>
                  <a:t>Layanan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Primer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5400000">
                <a:off x="-200447" y="2713364"/>
                <a:ext cx="7611037" cy="1162329"/>
              </a:xfrm>
              <a:prstGeom prst="trapezoid">
                <a:avLst>
                  <a:gd name="adj" fmla="val 73515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959785" y="2703173"/>
                <a:ext cx="1285604" cy="7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smtClean="0">
                    <a:solidFill>
                      <a:srgbClr val="FFFFFF"/>
                    </a:solidFill>
                  </a:rPr>
                  <a:t>Jaga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Sendiri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1" name="Straight Connector 20"/>
          <p:cNvCxnSpPr/>
          <p:nvPr/>
        </p:nvCxnSpPr>
        <p:spPr>
          <a:xfrm>
            <a:off x="6639915" y="716231"/>
            <a:ext cx="2335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177" y="1204252"/>
            <a:ext cx="164985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PROMOTIF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4177" y="1838427"/>
            <a:ext cx="164985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Tenaga </a:t>
            </a:r>
            <a:r>
              <a:rPr lang="en-ID" dirty="0" err="1" smtClean="0"/>
              <a:t>Medis</a:t>
            </a:r>
            <a:r>
              <a:rPr lang="en-ID" dirty="0" smtClean="0"/>
              <a:t> </a:t>
            </a:r>
            <a:r>
              <a:rPr lang="en-ID" dirty="0" err="1" smtClean="0"/>
              <a:t>Layanan</a:t>
            </a:r>
            <a:r>
              <a:rPr lang="en-ID" dirty="0" smtClean="0"/>
              <a:t> Primer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5790" y="4136912"/>
            <a:ext cx="164985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Dokter</a:t>
            </a:r>
            <a:r>
              <a:rPr lang="en-ID" dirty="0" smtClean="0"/>
              <a:t> </a:t>
            </a:r>
            <a:r>
              <a:rPr lang="en-ID" dirty="0" err="1" smtClean="0"/>
              <a:t>sesuai</a:t>
            </a:r>
            <a:r>
              <a:rPr lang="en-ID" dirty="0" smtClean="0"/>
              <a:t> </a:t>
            </a:r>
            <a:r>
              <a:rPr lang="en-ID" dirty="0" err="1" smtClean="0"/>
              <a:t>kompetensi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5790" y="3306824"/>
            <a:ext cx="16498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Dokter</a:t>
            </a:r>
            <a:r>
              <a:rPr lang="en-ID" dirty="0" smtClean="0"/>
              <a:t> sub </a:t>
            </a:r>
            <a:r>
              <a:rPr lang="en-ID" dirty="0" err="1" smtClean="0"/>
              <a:t>spesialis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2" idx="3"/>
          </p:cNvCxnSpPr>
          <p:nvPr/>
        </p:nvCxnSpPr>
        <p:spPr>
          <a:xfrm flipV="1">
            <a:off x="1934031" y="1382840"/>
            <a:ext cx="684910" cy="607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905271" y="2047288"/>
            <a:ext cx="2266679" cy="470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90878" y="4323226"/>
            <a:ext cx="2970393" cy="1619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1" idx="2"/>
          </p:cNvCxnSpPr>
          <p:nvPr/>
        </p:nvCxnSpPr>
        <p:spPr>
          <a:xfrm flipV="1">
            <a:off x="2005643" y="3345024"/>
            <a:ext cx="4935990" cy="37203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94095" y="5014255"/>
            <a:ext cx="1410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600" dirty="0" err="1" smtClean="0">
                <a:solidFill>
                  <a:srgbClr val="C00000"/>
                </a:solidFill>
              </a:rPr>
              <a:t>Upaya</a:t>
            </a:r>
            <a:r>
              <a:rPr lang="en-ID" sz="1600" dirty="0" smtClean="0">
                <a:solidFill>
                  <a:srgbClr val="C00000"/>
                </a:solidFill>
              </a:rPr>
              <a:t> </a:t>
            </a:r>
            <a:r>
              <a:rPr lang="en-ID" sz="1600" dirty="0" err="1" smtClean="0">
                <a:solidFill>
                  <a:srgbClr val="C00000"/>
                </a:solidFill>
              </a:rPr>
              <a:t>Kesehatan</a:t>
            </a:r>
            <a:r>
              <a:rPr lang="en-ID" sz="1600" dirty="0" smtClean="0">
                <a:solidFill>
                  <a:srgbClr val="C00000"/>
                </a:solidFill>
              </a:rPr>
              <a:t> </a:t>
            </a:r>
            <a:r>
              <a:rPr lang="en-ID" sz="1600" dirty="0" err="1" smtClean="0">
                <a:solidFill>
                  <a:srgbClr val="C00000"/>
                </a:solidFill>
              </a:rPr>
              <a:t>Masyarakat</a:t>
            </a:r>
            <a:endParaRPr lang="en-ID" sz="1600" dirty="0" smtClean="0">
              <a:solidFill>
                <a:srgbClr val="C00000"/>
              </a:solidFill>
            </a:endParaRPr>
          </a:p>
          <a:p>
            <a:r>
              <a:rPr lang="en-ID" sz="1600" b="1" dirty="0" smtClean="0">
                <a:solidFill>
                  <a:srgbClr val="C00000"/>
                </a:solidFill>
              </a:rPr>
              <a:t>BOK -Program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221830" y="4241713"/>
            <a:ext cx="1450651" cy="4367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713916" y="5482349"/>
            <a:ext cx="940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 err="1" smtClean="0">
                <a:solidFill>
                  <a:srgbClr val="C00000"/>
                </a:solidFill>
              </a:rPr>
              <a:t>Kapitasi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24353" y="5756252"/>
            <a:ext cx="1681756" cy="4367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422819" y="42764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 smtClean="0">
                <a:solidFill>
                  <a:srgbClr val="C00000"/>
                </a:solidFill>
              </a:rPr>
              <a:t>INA-CBGs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488432" y="5469299"/>
            <a:ext cx="1450651" cy="4367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4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04" y="365126"/>
            <a:ext cx="7574446" cy="93358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MASA TRANSISI : 2014 - 2015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0124" y="1491785"/>
            <a:ext cx="5208104" cy="51210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RS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Cara Bayar RS </a:t>
            </a:r>
            <a:r>
              <a:rPr lang="en-US" dirty="0" err="1" smtClean="0"/>
              <a:t>pakai</a:t>
            </a:r>
            <a:r>
              <a:rPr lang="en-US" dirty="0" smtClean="0"/>
              <a:t> PAKET</a:t>
            </a:r>
          </a:p>
          <a:p>
            <a:r>
              <a:rPr lang="en-US" dirty="0" err="1" smtClean="0"/>
              <a:t>Peresepan</a:t>
            </a:r>
            <a:r>
              <a:rPr lang="en-US" dirty="0" smtClean="0"/>
              <a:t> E-</a:t>
            </a:r>
            <a:r>
              <a:rPr lang="en-US" dirty="0" err="1" smtClean="0"/>
              <a:t>Katalog</a:t>
            </a:r>
            <a:endParaRPr lang="en-US" dirty="0" smtClean="0"/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Berjenjang</a:t>
            </a:r>
            <a:r>
              <a:rPr lang="en-US" dirty="0" smtClean="0"/>
              <a:t> &amp; PRB</a:t>
            </a:r>
          </a:p>
          <a:p>
            <a:r>
              <a:rPr lang="en-US" dirty="0" smtClean="0"/>
              <a:t>   MARGIN =   TARIF      –  COST</a:t>
            </a:r>
          </a:p>
          <a:p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terombang</a:t>
            </a:r>
            <a:r>
              <a:rPr lang="en-US" dirty="0" smtClean="0"/>
              <a:t> </a:t>
            </a:r>
            <a:r>
              <a:rPr lang="en-US" dirty="0" err="1" smtClean="0"/>
              <a:t>ambing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Provider </a:t>
            </a:r>
            <a:r>
              <a:rPr lang="en-US" dirty="0" err="1" smtClean="0">
                <a:sym typeface="Wingdings"/>
              </a:rPr>
              <a:t>memilih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pasien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yg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menguntungkan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suruh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pasien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bolak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balik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alasan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kecukupan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dana</a:t>
            </a:r>
            <a:r>
              <a:rPr lang="en-US" dirty="0" smtClean="0">
                <a:sym typeface="Wingdings"/>
              </a:rPr>
              <a:t>  revisit &amp; </a:t>
            </a:r>
            <a:r>
              <a:rPr lang="en-US" dirty="0" err="1" smtClean="0">
                <a:sym typeface="Wingdings"/>
              </a:rPr>
              <a:t>readmisi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tinggi</a:t>
            </a:r>
            <a:endParaRPr lang="en-US" dirty="0" smtClean="0"/>
          </a:p>
          <a:p>
            <a:r>
              <a:rPr lang="en-US" dirty="0" smtClean="0"/>
              <a:t>Business process ‘as usual’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panjang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tidak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sistematis</a:t>
            </a:r>
            <a:r>
              <a:rPr lang="en-US" dirty="0" smtClean="0">
                <a:sym typeface="Wingdings"/>
              </a:rPr>
              <a:t>, lama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operasikan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secara</a:t>
            </a:r>
            <a:r>
              <a:rPr lang="en-US" dirty="0" smtClean="0">
                <a:sym typeface="Wingdings"/>
              </a:rPr>
              <a:t> manual</a:t>
            </a:r>
          </a:p>
          <a:p>
            <a:r>
              <a:rPr lang="en-US" b="1" dirty="0" err="1" smtClean="0">
                <a:sym typeface="Wingdings"/>
              </a:rPr>
              <a:t>Majoritas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penerimaan</a:t>
            </a:r>
            <a:r>
              <a:rPr lang="en-US" b="1" dirty="0" smtClean="0">
                <a:sym typeface="Wingdings"/>
              </a:rPr>
              <a:t> RS </a:t>
            </a:r>
            <a:r>
              <a:rPr lang="en-US" b="1" dirty="0" err="1" smtClean="0">
                <a:sym typeface="Wingdings"/>
              </a:rPr>
              <a:t>bersumber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dari</a:t>
            </a:r>
            <a:r>
              <a:rPr lang="en-US" b="1" dirty="0" smtClean="0">
                <a:sym typeface="Wingdings"/>
              </a:rPr>
              <a:t> BPJS </a:t>
            </a:r>
            <a:r>
              <a:rPr lang="en-US" b="1" dirty="0" err="1" smtClean="0">
                <a:sym typeface="Wingdings"/>
              </a:rPr>
              <a:t>KEsehatan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213" y="4660537"/>
            <a:ext cx="1582317" cy="114621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-16152" y="2970684"/>
            <a:ext cx="3790124" cy="38873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" y="4652711"/>
            <a:ext cx="1532660" cy="1306510"/>
          </a:xfrm>
          <a:prstGeom prst="rect">
            <a:avLst/>
          </a:prstGeom>
        </p:spPr>
      </p:pic>
      <p:pic>
        <p:nvPicPr>
          <p:cNvPr id="1026" name="Picture 2" descr="Image result for hubungan RS BPJS Kemenkes dan Pasi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42" y="3194978"/>
            <a:ext cx="1327654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42" y="1491785"/>
            <a:ext cx="1215005" cy="137048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752883" y="4243197"/>
            <a:ext cx="282541" cy="40951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680673" y="4197929"/>
            <a:ext cx="267698" cy="39945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>
            <a:off x="1573001" y="5257799"/>
            <a:ext cx="48439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 Diagonal Corner Rectangle 2"/>
          <p:cNvSpPr/>
          <p:nvPr/>
        </p:nvSpPr>
        <p:spPr>
          <a:xfrm>
            <a:off x="4118163" y="2971801"/>
            <a:ext cx="4069735" cy="441796"/>
          </a:xfrm>
          <a:prstGeom prst="round2Diag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5634293" y="2971804"/>
            <a:ext cx="1087395" cy="437020"/>
          </a:xfrm>
          <a:prstGeom prst="hexagon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3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502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PowerPoint Presentation</vt:lpstr>
      <vt:lpstr>Total Health Expenditure in Indonesia, 2012</vt:lpstr>
      <vt:lpstr>PowerPoint Presentation</vt:lpstr>
      <vt:lpstr>Profit vs Non Profit Organization:</vt:lpstr>
      <vt:lpstr>KONDISI RUMAH SAKIT</vt:lpstr>
      <vt:lpstr>Sampai dengan Tahun 2013</vt:lpstr>
      <vt:lpstr>Cita-cita UHC dalam program JKN adalah mulia dan sangat dirasakan manfaatnya oleh orang banyak  harus sustain</vt:lpstr>
      <vt:lpstr>PowerPoint Presentation</vt:lpstr>
      <vt:lpstr>MASA TRANSISI : 2014 - 2015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4</cp:revision>
  <dcterms:created xsi:type="dcterms:W3CDTF">2017-11-04T16:59:32Z</dcterms:created>
  <dcterms:modified xsi:type="dcterms:W3CDTF">2017-12-14T17:50:47Z</dcterms:modified>
</cp:coreProperties>
</file>