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62B0F-F3E5-BB48-85B1-82D922B0436E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D716-5019-BF48-9523-CE6B148F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353229-B5E6-D146-9542-50BE4A35EAA7}" type="slidenum">
              <a:rPr lang="en-US" sz="1200" i="0"/>
              <a:pPr eaLnBrk="1" hangingPunct="1"/>
              <a:t>15</a:t>
            </a:fld>
            <a:endParaRPr lang="en-US" sz="1200" i="0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narrow aqua button bckg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Figure 1 Four Types of Goods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b="1" i="0">
                <a:solidFill>
                  <a:schemeClr val="bg1"/>
                </a:solidFill>
              </a:rPr>
              <a:t>Copyright © 2004  South-Western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1960563" y="2355850"/>
            <a:ext cx="6303962" cy="327501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1820863" y="2216150"/>
            <a:ext cx="3182937" cy="1647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5003800" y="2216150"/>
            <a:ext cx="3162300" cy="1647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1820863" y="3863975"/>
            <a:ext cx="3182937" cy="166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5003800" y="3863975"/>
            <a:ext cx="3162300" cy="166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1820863" y="2216150"/>
            <a:ext cx="6345237" cy="33147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>
            <a:off x="5003800" y="2216150"/>
            <a:ext cx="1588" cy="32956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 flipH="1">
            <a:off x="1820863" y="3863975"/>
            <a:ext cx="63452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703763" y="1698625"/>
            <a:ext cx="6492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0">
                <a:solidFill>
                  <a:srgbClr val="000000"/>
                </a:solidFill>
              </a:rPr>
              <a:t>Rival?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1358900" y="2908300"/>
            <a:ext cx="3857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0">
                <a:solidFill>
                  <a:srgbClr val="000000"/>
                </a:solidFill>
              </a:rPr>
              <a:t>Yes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3246438" y="1917700"/>
            <a:ext cx="3857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0">
                <a:solidFill>
                  <a:srgbClr val="000000"/>
                </a:solidFill>
              </a:rPr>
              <a:t>Yes</a:t>
            </a:r>
            <a:endParaRPr lang="en-US" sz="2400" i="0">
              <a:latin typeface="Times New Roman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089150" y="2828925"/>
            <a:ext cx="1820863" cy="896938"/>
            <a:chOff x="1316" y="1782"/>
            <a:chExt cx="1147" cy="565"/>
          </a:xfrm>
        </p:grpSpPr>
        <p:sp>
          <p:nvSpPr>
            <p:cNvPr id="25663" name="Rectangle 27"/>
            <p:cNvSpPr>
              <a:spLocks noChangeArrowheads="1"/>
            </p:cNvSpPr>
            <p:nvPr/>
          </p:nvSpPr>
          <p:spPr bwMode="auto">
            <a:xfrm>
              <a:off x="1316" y="1782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4" name="Rectangle 28"/>
            <p:cNvSpPr>
              <a:spLocks noChangeArrowheads="1"/>
            </p:cNvSpPr>
            <p:nvPr/>
          </p:nvSpPr>
          <p:spPr bwMode="auto">
            <a:xfrm>
              <a:off x="1362" y="178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5" name="Rectangle 29"/>
            <p:cNvSpPr>
              <a:spLocks noChangeArrowheads="1"/>
            </p:cNvSpPr>
            <p:nvPr/>
          </p:nvSpPr>
          <p:spPr bwMode="auto">
            <a:xfrm>
              <a:off x="1456" y="1782"/>
              <a:ext cx="100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Ice-cream cones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6" name="Rectangle 30"/>
            <p:cNvSpPr>
              <a:spLocks noChangeArrowheads="1"/>
            </p:cNvSpPr>
            <p:nvPr/>
          </p:nvSpPr>
          <p:spPr bwMode="auto">
            <a:xfrm>
              <a:off x="1316" y="1949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7" name="Rectangle 31"/>
            <p:cNvSpPr>
              <a:spLocks noChangeArrowheads="1"/>
            </p:cNvSpPr>
            <p:nvPr/>
          </p:nvSpPr>
          <p:spPr bwMode="auto">
            <a:xfrm>
              <a:off x="1362" y="1949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8" name="Rectangle 32"/>
            <p:cNvSpPr>
              <a:spLocks noChangeArrowheads="1"/>
            </p:cNvSpPr>
            <p:nvPr/>
          </p:nvSpPr>
          <p:spPr bwMode="auto">
            <a:xfrm>
              <a:off x="1456" y="1949"/>
              <a:ext cx="50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Clothing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9" name="Rectangle 33"/>
            <p:cNvSpPr>
              <a:spLocks noChangeArrowheads="1"/>
            </p:cNvSpPr>
            <p:nvPr/>
          </p:nvSpPr>
          <p:spPr bwMode="auto">
            <a:xfrm>
              <a:off x="1316" y="2117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  <p:sp>
          <p:nvSpPr>
            <p:cNvPr id="25670" name="Rectangle 34"/>
            <p:cNvSpPr>
              <a:spLocks noChangeArrowheads="1"/>
            </p:cNvSpPr>
            <p:nvPr/>
          </p:nvSpPr>
          <p:spPr bwMode="auto">
            <a:xfrm>
              <a:off x="1362" y="2117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71" name="Rectangle 35"/>
            <p:cNvSpPr>
              <a:spLocks noChangeArrowheads="1"/>
            </p:cNvSpPr>
            <p:nvPr/>
          </p:nvSpPr>
          <p:spPr bwMode="auto">
            <a:xfrm>
              <a:off x="1456" y="2117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268913" y="2828925"/>
            <a:ext cx="1597025" cy="896938"/>
            <a:chOff x="3319" y="1782"/>
            <a:chExt cx="1006" cy="565"/>
          </a:xfrm>
        </p:grpSpPr>
        <p:sp>
          <p:nvSpPr>
            <p:cNvPr id="25654" name="Rectangle 37"/>
            <p:cNvSpPr>
              <a:spLocks noChangeArrowheads="1"/>
            </p:cNvSpPr>
            <p:nvPr/>
          </p:nvSpPr>
          <p:spPr bwMode="auto">
            <a:xfrm>
              <a:off x="3319" y="1782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5" name="Rectangle 38"/>
            <p:cNvSpPr>
              <a:spLocks noChangeArrowheads="1"/>
            </p:cNvSpPr>
            <p:nvPr/>
          </p:nvSpPr>
          <p:spPr bwMode="auto">
            <a:xfrm>
              <a:off x="3369" y="178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6" name="Rectangle 39"/>
            <p:cNvSpPr>
              <a:spLocks noChangeArrowheads="1"/>
            </p:cNvSpPr>
            <p:nvPr/>
          </p:nvSpPr>
          <p:spPr bwMode="auto">
            <a:xfrm>
              <a:off x="3454" y="1782"/>
              <a:ext cx="87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Fire protection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7" name="Rectangle 40"/>
            <p:cNvSpPr>
              <a:spLocks noChangeArrowheads="1"/>
            </p:cNvSpPr>
            <p:nvPr/>
          </p:nvSpPr>
          <p:spPr bwMode="auto">
            <a:xfrm>
              <a:off x="3319" y="1949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8" name="Rectangle 41"/>
            <p:cNvSpPr>
              <a:spLocks noChangeArrowheads="1"/>
            </p:cNvSpPr>
            <p:nvPr/>
          </p:nvSpPr>
          <p:spPr bwMode="auto">
            <a:xfrm>
              <a:off x="3369" y="1949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9" name="Rectangle 42"/>
            <p:cNvSpPr>
              <a:spLocks noChangeArrowheads="1"/>
            </p:cNvSpPr>
            <p:nvPr/>
          </p:nvSpPr>
          <p:spPr bwMode="auto">
            <a:xfrm>
              <a:off x="3454" y="1949"/>
              <a:ext cx="5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Cable TV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0" name="Rectangle 43"/>
            <p:cNvSpPr>
              <a:spLocks noChangeArrowheads="1"/>
            </p:cNvSpPr>
            <p:nvPr/>
          </p:nvSpPr>
          <p:spPr bwMode="auto">
            <a:xfrm>
              <a:off x="3319" y="2117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  <p:sp>
          <p:nvSpPr>
            <p:cNvPr id="25661" name="Rectangle 44"/>
            <p:cNvSpPr>
              <a:spLocks noChangeArrowheads="1"/>
            </p:cNvSpPr>
            <p:nvPr/>
          </p:nvSpPr>
          <p:spPr bwMode="auto">
            <a:xfrm>
              <a:off x="3369" y="2117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62" name="Rectangle 45"/>
            <p:cNvSpPr>
              <a:spLocks noChangeArrowheads="1"/>
            </p:cNvSpPr>
            <p:nvPr/>
          </p:nvSpPr>
          <p:spPr bwMode="auto">
            <a:xfrm>
              <a:off x="3454" y="2117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</p:grpSp>
      <p:sp>
        <p:nvSpPr>
          <p:cNvPr id="25627" name="Rectangle 46"/>
          <p:cNvSpPr>
            <a:spLocks noChangeArrowheads="1"/>
          </p:cNvSpPr>
          <p:nvPr/>
        </p:nvSpPr>
        <p:spPr bwMode="auto">
          <a:xfrm>
            <a:off x="6478588" y="1917700"/>
            <a:ext cx="2873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0">
                <a:solidFill>
                  <a:srgbClr val="000000"/>
                </a:solidFill>
              </a:rPr>
              <a:t>No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28" name="Rectangle 47"/>
          <p:cNvSpPr>
            <a:spLocks noChangeArrowheads="1"/>
          </p:cNvSpPr>
          <p:nvPr/>
        </p:nvSpPr>
        <p:spPr bwMode="auto">
          <a:xfrm>
            <a:off x="2097088" y="2322513"/>
            <a:ext cx="13716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i="0">
                <a:solidFill>
                  <a:srgbClr val="000000"/>
                </a:solidFill>
              </a:rPr>
              <a:t>Private Goods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29" name="Rectangle 48"/>
          <p:cNvSpPr>
            <a:spLocks noChangeArrowheads="1"/>
          </p:cNvSpPr>
          <p:nvPr/>
        </p:nvSpPr>
        <p:spPr bwMode="auto">
          <a:xfrm>
            <a:off x="5287963" y="2322513"/>
            <a:ext cx="18637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i="0">
                <a:solidFill>
                  <a:srgbClr val="000000"/>
                </a:solidFill>
              </a:rPr>
              <a:t>Natural Monopolies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30" name="Rectangle 49"/>
          <p:cNvSpPr>
            <a:spLocks noChangeArrowheads="1"/>
          </p:cNvSpPr>
          <p:nvPr/>
        </p:nvSpPr>
        <p:spPr bwMode="auto">
          <a:xfrm>
            <a:off x="1457325" y="4578350"/>
            <a:ext cx="2873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0">
                <a:solidFill>
                  <a:srgbClr val="000000"/>
                </a:solidFill>
              </a:rPr>
              <a:t>No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31" name="Rectangle 50"/>
          <p:cNvSpPr>
            <a:spLocks noChangeArrowheads="1"/>
          </p:cNvSpPr>
          <p:nvPr/>
        </p:nvSpPr>
        <p:spPr bwMode="auto">
          <a:xfrm>
            <a:off x="214313" y="3727450"/>
            <a:ext cx="12747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0">
                <a:solidFill>
                  <a:srgbClr val="000000"/>
                </a:solidFill>
              </a:rPr>
              <a:t>Excludable?</a:t>
            </a:r>
            <a:endParaRPr lang="en-US" sz="2400" i="0">
              <a:latin typeface="Times New Roman" charset="0"/>
            </a:endParaRP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089150" y="4484688"/>
            <a:ext cx="1871663" cy="898525"/>
            <a:chOff x="1316" y="2825"/>
            <a:chExt cx="1179" cy="566"/>
          </a:xfrm>
        </p:grpSpPr>
        <p:sp>
          <p:nvSpPr>
            <p:cNvPr id="25645" name="Rectangle 52"/>
            <p:cNvSpPr>
              <a:spLocks noChangeArrowheads="1"/>
            </p:cNvSpPr>
            <p:nvPr/>
          </p:nvSpPr>
          <p:spPr bwMode="auto">
            <a:xfrm>
              <a:off x="1316" y="2825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6" name="Rectangle 53"/>
            <p:cNvSpPr>
              <a:spLocks noChangeArrowheads="1"/>
            </p:cNvSpPr>
            <p:nvPr/>
          </p:nvSpPr>
          <p:spPr bwMode="auto">
            <a:xfrm>
              <a:off x="1362" y="2825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7" name="Rectangle 54"/>
            <p:cNvSpPr>
              <a:spLocks noChangeArrowheads="1"/>
            </p:cNvSpPr>
            <p:nvPr/>
          </p:nvSpPr>
          <p:spPr bwMode="auto">
            <a:xfrm>
              <a:off x="1456" y="2825"/>
              <a:ext cx="103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Fish in the ocean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8" name="Rectangle 55"/>
            <p:cNvSpPr>
              <a:spLocks noChangeArrowheads="1"/>
            </p:cNvSpPr>
            <p:nvPr/>
          </p:nvSpPr>
          <p:spPr bwMode="auto">
            <a:xfrm>
              <a:off x="1316" y="2993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9" name="Rectangle 56"/>
            <p:cNvSpPr>
              <a:spLocks noChangeArrowheads="1"/>
            </p:cNvSpPr>
            <p:nvPr/>
          </p:nvSpPr>
          <p:spPr bwMode="auto">
            <a:xfrm>
              <a:off x="1362" y="2993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0" name="Rectangle 57"/>
            <p:cNvSpPr>
              <a:spLocks noChangeArrowheads="1"/>
            </p:cNvSpPr>
            <p:nvPr/>
          </p:nvSpPr>
          <p:spPr bwMode="auto">
            <a:xfrm>
              <a:off x="1456" y="2993"/>
              <a:ext cx="102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The environment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1" name="Rectangle 58"/>
            <p:cNvSpPr>
              <a:spLocks noChangeArrowheads="1"/>
            </p:cNvSpPr>
            <p:nvPr/>
          </p:nvSpPr>
          <p:spPr bwMode="auto">
            <a:xfrm>
              <a:off x="1316" y="316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  <p:sp>
          <p:nvSpPr>
            <p:cNvPr id="25652" name="Rectangle 59"/>
            <p:cNvSpPr>
              <a:spLocks noChangeArrowheads="1"/>
            </p:cNvSpPr>
            <p:nvPr/>
          </p:nvSpPr>
          <p:spPr bwMode="auto">
            <a:xfrm>
              <a:off x="1362" y="3161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53" name="Rectangle 60"/>
            <p:cNvSpPr>
              <a:spLocks noChangeArrowheads="1"/>
            </p:cNvSpPr>
            <p:nvPr/>
          </p:nvSpPr>
          <p:spPr bwMode="auto">
            <a:xfrm>
              <a:off x="1456" y="316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5268913" y="4484688"/>
            <a:ext cx="1839912" cy="898525"/>
            <a:chOff x="3319" y="2825"/>
            <a:chExt cx="1159" cy="566"/>
          </a:xfrm>
        </p:grpSpPr>
        <p:sp>
          <p:nvSpPr>
            <p:cNvPr id="25636" name="Rectangle 62"/>
            <p:cNvSpPr>
              <a:spLocks noChangeArrowheads="1"/>
            </p:cNvSpPr>
            <p:nvPr/>
          </p:nvSpPr>
          <p:spPr bwMode="auto">
            <a:xfrm>
              <a:off x="3319" y="2825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37" name="Rectangle 63"/>
            <p:cNvSpPr>
              <a:spLocks noChangeArrowheads="1"/>
            </p:cNvSpPr>
            <p:nvPr/>
          </p:nvSpPr>
          <p:spPr bwMode="auto">
            <a:xfrm>
              <a:off x="3369" y="2825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38" name="Rectangle 64"/>
            <p:cNvSpPr>
              <a:spLocks noChangeArrowheads="1"/>
            </p:cNvSpPr>
            <p:nvPr/>
          </p:nvSpPr>
          <p:spPr bwMode="auto">
            <a:xfrm>
              <a:off x="3454" y="2825"/>
              <a:ext cx="8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Tornado siren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39" name="Rectangle 65"/>
            <p:cNvSpPr>
              <a:spLocks noChangeArrowheads="1"/>
            </p:cNvSpPr>
            <p:nvPr/>
          </p:nvSpPr>
          <p:spPr bwMode="auto">
            <a:xfrm>
              <a:off x="3319" y="2993"/>
              <a:ext cx="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•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0" name="Rectangle 66"/>
            <p:cNvSpPr>
              <a:spLocks noChangeArrowheads="1"/>
            </p:cNvSpPr>
            <p:nvPr/>
          </p:nvSpPr>
          <p:spPr bwMode="auto">
            <a:xfrm>
              <a:off x="3369" y="2993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1" name="Rectangle 67"/>
            <p:cNvSpPr>
              <a:spLocks noChangeArrowheads="1"/>
            </p:cNvSpPr>
            <p:nvPr/>
          </p:nvSpPr>
          <p:spPr bwMode="auto">
            <a:xfrm>
              <a:off x="3454" y="2993"/>
              <a:ext cx="102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National defense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2" name="Rectangle 68"/>
            <p:cNvSpPr>
              <a:spLocks noChangeArrowheads="1"/>
            </p:cNvSpPr>
            <p:nvPr/>
          </p:nvSpPr>
          <p:spPr bwMode="auto">
            <a:xfrm>
              <a:off x="3319" y="316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  <p:sp>
          <p:nvSpPr>
            <p:cNvPr id="25643" name="Rectangle 69"/>
            <p:cNvSpPr>
              <a:spLocks noChangeArrowheads="1"/>
            </p:cNvSpPr>
            <p:nvPr/>
          </p:nvSpPr>
          <p:spPr bwMode="auto">
            <a:xfrm>
              <a:off x="3369" y="3161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0">
                  <a:solidFill>
                    <a:srgbClr val="000000"/>
                  </a:solidFill>
                </a:rPr>
                <a:t> </a:t>
              </a:r>
              <a:endParaRPr lang="en-US" sz="2400" i="0">
                <a:latin typeface="Times New Roman" charset="0"/>
              </a:endParaRPr>
            </a:p>
          </p:txBody>
        </p:sp>
        <p:sp>
          <p:nvSpPr>
            <p:cNvPr id="25644" name="Rectangle 70"/>
            <p:cNvSpPr>
              <a:spLocks noChangeArrowheads="1"/>
            </p:cNvSpPr>
            <p:nvPr/>
          </p:nvSpPr>
          <p:spPr bwMode="auto">
            <a:xfrm>
              <a:off x="3454" y="316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d-ID" sz="2400" i="0">
                <a:latin typeface="Times New Roman" charset="0"/>
              </a:endParaRPr>
            </a:p>
          </p:txBody>
        </p:sp>
      </p:grpSp>
      <p:sp>
        <p:nvSpPr>
          <p:cNvPr id="25634" name="Rectangle 71"/>
          <p:cNvSpPr>
            <a:spLocks noChangeArrowheads="1"/>
          </p:cNvSpPr>
          <p:nvPr/>
        </p:nvSpPr>
        <p:spPr bwMode="auto">
          <a:xfrm>
            <a:off x="2097088" y="3979863"/>
            <a:ext cx="1970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i="0">
                <a:solidFill>
                  <a:srgbClr val="000000"/>
                </a:solidFill>
              </a:rPr>
              <a:t>Common Resources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25635" name="Rectangle 72"/>
          <p:cNvSpPr>
            <a:spLocks noChangeArrowheads="1"/>
          </p:cNvSpPr>
          <p:nvPr/>
        </p:nvSpPr>
        <p:spPr bwMode="auto">
          <a:xfrm>
            <a:off x="5287963" y="3979863"/>
            <a:ext cx="12874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i="0">
                <a:solidFill>
                  <a:srgbClr val="000000"/>
                </a:solidFill>
              </a:rPr>
              <a:t>Public Goods</a:t>
            </a:r>
            <a:endParaRPr lang="en-US" sz="240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8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669925" y="62547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d-ID" sz="3200" i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Barang Publik (Public Goods):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257800"/>
          </a:xfrm>
          <a:solidFill>
            <a:schemeClr val="hlink"/>
          </a:solidFill>
        </p:spPr>
        <p:txBody>
          <a:bodyPr/>
          <a:lstStyle/>
          <a:p>
            <a:pPr marL="447675" indent="-447675" eaLnBrk="1" hangingPunct="1">
              <a:lnSpc>
                <a:spcPct val="80000"/>
              </a:lnSpc>
              <a:buFontTx/>
              <a:buNone/>
            </a:pPr>
            <a:r>
              <a:rPr lang="en-US" sz="2400" b="1" u="sng">
                <a:solidFill>
                  <a:schemeClr val="bg1"/>
                </a:solidFill>
                <a:latin typeface="Arial" charset="0"/>
              </a:rPr>
              <a:t>CIRI CIRI:</a:t>
            </a:r>
          </a:p>
          <a:p>
            <a:pPr marL="447675" indent="-447675" eaLnBrk="1" hangingPunct="1">
              <a:lnSpc>
                <a:spcPct val="80000"/>
              </a:lnSpc>
              <a:buFontTx/>
              <a:buNone/>
            </a:pPr>
            <a:endParaRPr lang="en-US" sz="2400" u="sng">
              <a:solidFill>
                <a:schemeClr val="bg1"/>
              </a:solidFill>
              <a:latin typeface="Arial" charset="0"/>
            </a:endParaRPr>
          </a:p>
          <a:p>
            <a:pPr marL="447675" indent="-447675" eaLnBrk="1" hangingPunct="1">
              <a:lnSpc>
                <a:spcPct val="80000"/>
              </a:lnSpc>
            </a:pPr>
            <a:r>
              <a:rPr lang="en-US" sz="2400" b="1" u="sng">
                <a:solidFill>
                  <a:schemeClr val="bg1"/>
                </a:solidFill>
                <a:latin typeface="Arial" charset="0"/>
              </a:rPr>
              <a:t>Non-Excludability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: tidak bisa melarang individu menikmati jasa/barang yang ada</a:t>
            </a:r>
          </a:p>
          <a:p>
            <a:pPr marL="447675" indent="-447675" eaLnBrk="1" hangingPunct="1">
              <a:lnSpc>
                <a:spcPct val="80000"/>
              </a:lnSpc>
            </a:pPr>
            <a:r>
              <a:rPr lang="en-US" sz="2400" b="1" u="sng">
                <a:solidFill>
                  <a:schemeClr val="bg1"/>
                </a:solidFill>
                <a:latin typeface="Arial" charset="0"/>
              </a:rPr>
              <a:t>Non-Rivalry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tiap orang bisa mengambil manfaat tanpa merugikan hak/bagian orang lain </a:t>
            </a:r>
          </a:p>
          <a:p>
            <a:pPr marL="447675" indent="-447675" eaLnBrk="1" hangingPunct="1">
              <a:lnSpc>
                <a:spcPct val="80000"/>
              </a:lnSpc>
            </a:pPr>
            <a:r>
              <a:rPr lang="en-US" sz="2400" b="1" u="sng">
                <a:solidFill>
                  <a:schemeClr val="bg1"/>
                </a:solidFill>
                <a:latin typeface="Arial" charset="0"/>
              </a:rPr>
              <a:t>No-Marginal Cost: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tidak menambah biaya. Biaya dirasakan 1 orang dengan 10 orang sama</a:t>
            </a:r>
          </a:p>
          <a:p>
            <a:pPr marL="447675" indent="-447675" eaLnBrk="1" hangingPunct="1">
              <a:lnSpc>
                <a:spcPct val="80000"/>
              </a:lnSpc>
            </a:pPr>
            <a:r>
              <a:rPr lang="en-US" sz="2400" b="1" u="sng">
                <a:solidFill>
                  <a:schemeClr val="bg1"/>
                </a:solidFill>
                <a:latin typeface="Arial" charset="0"/>
              </a:rPr>
              <a:t>Externality: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 manfaat intervensi 1 orang bisa dirasakan lebih dari 1 orang.</a:t>
            </a:r>
          </a:p>
          <a:p>
            <a:pPr marL="447675" indent="-447675" eaLnBrk="1" hangingPunct="1">
              <a:lnSpc>
                <a:spcPct val="80000"/>
              </a:lnSpc>
              <a:buFontTx/>
              <a:buNone/>
            </a:pP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 marL="447675" indent="-447675" eaLnBrk="1" hangingPunct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CONTOH: </a:t>
            </a:r>
          </a:p>
          <a:p>
            <a:pPr marL="447675" indent="-447675" eaLnBrk="1" hangingPunct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		penyemprotan, udara, pemandangan</a:t>
            </a:r>
          </a:p>
          <a:p>
            <a:pPr marL="447675" indent="-447675" eaLnBrk="1" hangingPunct="1">
              <a:lnSpc>
                <a:spcPct val="80000"/>
              </a:lnSpc>
            </a:pP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 marL="447675" indent="-447675" eaLnBrk="1" hangingPunct="1">
              <a:lnSpc>
                <a:spcPct val="80000"/>
              </a:lnSpc>
            </a:pP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00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>
                <a:solidFill>
                  <a:schemeClr val="tx1"/>
                </a:solidFill>
                <a:latin typeface="Arial" charset="0"/>
              </a:rPr>
              <a:t>The Free-Rider Problem</a:t>
            </a:r>
            <a:endParaRPr lang="en-US" sz="360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n-US" sz="2800" i="1">
                <a:solidFill>
                  <a:srgbClr val="25A9A6"/>
                </a:solidFill>
                <a:latin typeface="Arial" charset="0"/>
              </a:rPr>
              <a:t>Free-rider </a:t>
            </a:r>
            <a:r>
              <a:rPr lang="en-US" sz="2800">
                <a:latin typeface="Arial" charset="0"/>
              </a:rPr>
              <a:t>adalah orang yang menerima manfaat dari barang tetapi menghindari untuk membayar manfaat tersebut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Masyarakat tidak bisa dicegah untuk menikmati layanan penyediaan barang publik. Ada individu yang tidak bersedia membayar untuk pelayanan publik ini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Masalah free-rider ini membuat private market tidak menyediakan barang publik.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9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>
                <a:solidFill>
                  <a:schemeClr val="tx1"/>
                </a:solidFill>
                <a:latin typeface="Arial" charset="0"/>
              </a:rPr>
              <a:t>The Free-Rider Problem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Pemecahan masalah Free-Rider</a:t>
            </a:r>
          </a:p>
          <a:p>
            <a:pPr lvl="1" eaLnBrk="1" hangingPunct="1"/>
            <a:r>
              <a:rPr lang="en-US">
                <a:latin typeface="Arial" charset="0"/>
              </a:rPr>
              <a:t>Pemerintah dapat memutuskan memberikan pelayanan publik, jika total keuntungan yang dinikmati lebih besar dari biaya yang dibutuhkan</a:t>
            </a:r>
          </a:p>
          <a:p>
            <a:pPr lvl="1" eaLnBrk="1" hangingPunct="1"/>
            <a:r>
              <a:rPr lang="en-US">
                <a:latin typeface="Arial" charset="0"/>
              </a:rPr>
              <a:t>Pemerintah memberikan layanan barang publik melalui pembayaran pajak dari warganegaranya.</a:t>
            </a:r>
          </a:p>
        </p:txBody>
      </p:sp>
    </p:spTree>
    <p:extLst>
      <p:ext uri="{BB962C8B-B14F-4D97-AF65-F5344CB8AC3E}">
        <p14:creationId xmlns:p14="http://schemas.microsoft.com/office/powerpoint/2010/main" val="390976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Peran Pemerintah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Pemerintah seringkali melupakan beberapa biaya manfaat sosial riil, sehingga private market tidak memberikan cukup barang untuk mendapatkan keuntungan eksternal sehingga pemerintah perlu melakukan subsidi atau memproduksi banyak barang.</a:t>
            </a:r>
          </a:p>
          <a:p>
            <a:pPr lvl="1" eaLnBrk="1" hangingPunct="1"/>
            <a:r>
              <a:rPr lang="en-US">
                <a:latin typeface="Arial" charset="0"/>
              </a:rPr>
              <a:t>Contoh: subsidi pendidikan, subsidi vaksin</a:t>
            </a:r>
          </a:p>
        </p:txBody>
      </p:sp>
    </p:spTree>
    <p:extLst>
      <p:ext uri="{BB962C8B-B14F-4D97-AF65-F5344CB8AC3E}">
        <p14:creationId xmlns:p14="http://schemas.microsoft.com/office/powerpoint/2010/main" val="57543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Types of Government Intervention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17663"/>
            <a:ext cx="4267200" cy="4935537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Provide public goods.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Correct for externalities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Impose regulations.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Sponsor redistribution programs.</a:t>
            </a:r>
          </a:p>
          <a:p>
            <a:pPr eaLnBrk="1" hangingPunct="1"/>
            <a:r>
              <a:rPr lang="en-US">
                <a:latin typeface="Arial" charset="0"/>
              </a:rPr>
              <a:t>Operate public enterprises.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17663"/>
            <a:ext cx="4495800" cy="4935537"/>
          </a:xfrm>
        </p:spPr>
        <p:txBody>
          <a:bodyPr/>
          <a:lstStyle/>
          <a:p>
            <a:pPr eaLnBrk="1" hangingPunct="1">
              <a:buSzPct val="115000"/>
              <a:buFont typeface="Wingdings" charset="0"/>
              <a:buChar char="§"/>
            </a:pPr>
            <a:r>
              <a:rPr lang="en-US">
                <a:latin typeface="Arial" charset="0"/>
              </a:rPr>
              <a:t>Fund medical research.</a:t>
            </a:r>
          </a:p>
          <a:p>
            <a:pPr eaLnBrk="1" hangingPunct="1">
              <a:buSzPct val="115000"/>
              <a:buFont typeface="Wingdings" charset="0"/>
              <a:buChar char="§"/>
            </a:pPr>
            <a:endParaRPr lang="en-US">
              <a:latin typeface="Arial" charset="0"/>
            </a:endParaRPr>
          </a:p>
          <a:p>
            <a:pPr eaLnBrk="1" hangingPunct="1">
              <a:buSzPct val="115000"/>
              <a:buFont typeface="Wingdings" charset="0"/>
              <a:buChar char="§"/>
            </a:pPr>
            <a:r>
              <a:rPr lang="en-US">
                <a:latin typeface="Arial" charset="0"/>
              </a:rPr>
              <a:t>Tax cigarettes, pollution.</a:t>
            </a:r>
          </a:p>
          <a:p>
            <a:pPr eaLnBrk="1" hangingPunct="1">
              <a:buSzPct val="115000"/>
              <a:buFont typeface="Wingdings" charset="0"/>
              <a:buChar char="§"/>
            </a:pPr>
            <a:endParaRPr lang="en-US">
              <a:latin typeface="Arial" charset="0"/>
            </a:endParaRPr>
          </a:p>
          <a:p>
            <a:pPr eaLnBrk="1" hangingPunct="1">
              <a:buSzPct val="115000"/>
              <a:buFont typeface="Wingdings" charset="0"/>
              <a:buChar char="§"/>
            </a:pPr>
            <a:r>
              <a:rPr lang="en-US">
                <a:latin typeface="Arial" charset="0"/>
              </a:rPr>
              <a:t>FDA / Badan POM</a:t>
            </a:r>
          </a:p>
          <a:p>
            <a:pPr eaLnBrk="1" hangingPunct="1">
              <a:buSzPct val="115000"/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eaLnBrk="1" hangingPunct="1">
              <a:buSzPct val="115000"/>
              <a:buFont typeface="Wingdings" charset="0"/>
              <a:buChar char="§"/>
            </a:pPr>
            <a:r>
              <a:rPr lang="en-US">
                <a:latin typeface="Arial" charset="0"/>
              </a:rPr>
              <a:t>Medicare and Medicaid.</a:t>
            </a:r>
          </a:p>
          <a:p>
            <a:pPr eaLnBrk="1" hangingPunct="1">
              <a:buSzPct val="115000"/>
              <a:buFont typeface="Wingdings" charset="0"/>
              <a:buChar char="§"/>
            </a:pPr>
            <a:r>
              <a:rPr lang="en-US">
                <a:latin typeface="Arial" charset="0"/>
              </a:rPr>
              <a:t>Askeskin</a:t>
            </a:r>
          </a:p>
          <a:p>
            <a:pPr eaLnBrk="1" hangingPunct="1">
              <a:buSzPct val="115000"/>
              <a:buFont typeface="Wingdings" charset="0"/>
              <a:buChar char="§"/>
            </a:pPr>
            <a:r>
              <a:rPr lang="en-US">
                <a:latin typeface="Arial" charset="0"/>
              </a:rPr>
              <a:t>VA hospitals/ RSUD</a:t>
            </a:r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>
            <a:off x="457200" y="1600200"/>
            <a:ext cx="83820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cs typeface="+mj-cs"/>
              </a:rPr>
              <a:t>Financing mechanisms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Tax-based</a:t>
            </a:r>
          </a:p>
          <a:p>
            <a:pPr eaLnBrk="1" hangingPunct="1"/>
            <a:r>
              <a:rPr lang="en-US">
                <a:latin typeface="Arial" charset="0"/>
              </a:rPr>
              <a:t>Social insurance</a:t>
            </a:r>
          </a:p>
          <a:p>
            <a:pPr eaLnBrk="1" hangingPunct="1"/>
            <a:r>
              <a:rPr lang="en-US">
                <a:latin typeface="Arial" charset="0"/>
              </a:rPr>
              <a:t> Private health insurance</a:t>
            </a:r>
          </a:p>
          <a:p>
            <a:pPr eaLnBrk="1" hangingPunct="1"/>
            <a:r>
              <a:rPr lang="en-US">
                <a:latin typeface="Arial" charset="0"/>
              </a:rPr>
              <a:t>User fees</a:t>
            </a:r>
          </a:p>
          <a:p>
            <a:pPr eaLnBrk="1" hangingPunct="1"/>
            <a:r>
              <a:rPr lang="en-US">
                <a:latin typeface="Arial" charset="0"/>
              </a:rPr>
              <a:t>Community-based health insurance</a:t>
            </a:r>
          </a:p>
          <a:p>
            <a:pPr eaLnBrk="1" hangingPunct="1"/>
            <a:r>
              <a:rPr lang="en-US">
                <a:latin typeface="Arial" charset="0"/>
              </a:rPr>
              <a:t>Debt relief</a:t>
            </a:r>
          </a:p>
        </p:txBody>
      </p:sp>
    </p:spTree>
    <p:extLst>
      <p:ext uri="{BB962C8B-B14F-4D97-AF65-F5344CB8AC3E}">
        <p14:creationId xmlns:p14="http://schemas.microsoft.com/office/powerpoint/2010/main" val="3091030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KESIMPULAN (1)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5029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Secara umum, komoditas ekonomi memenuhi hukum </a:t>
            </a:r>
            <a:r>
              <a:rPr lang="en-US" i="1">
                <a:latin typeface="Arial" charset="0"/>
              </a:rPr>
              <a:t>supply</a:t>
            </a:r>
            <a:r>
              <a:rPr lang="en-US">
                <a:latin typeface="Arial" charset="0"/>
              </a:rPr>
              <a:t> dan </a:t>
            </a:r>
            <a:r>
              <a:rPr lang="en-US" i="1">
                <a:latin typeface="Arial" charset="0"/>
              </a:rPr>
              <a:t>demand:</a:t>
            </a:r>
          </a:p>
          <a:p>
            <a:pPr lvl="1" eaLnBrk="1" hangingPunct="1"/>
            <a:r>
              <a:rPr lang="en-US" i="1">
                <a:latin typeface="Arial" charset="0"/>
              </a:rPr>
              <a:t>Barang dan harga ditawarkan sesuai kemampuan dan keinginan/ kebutuhan konsumen (utility dan budget line): konsumen well-informed</a:t>
            </a:r>
          </a:p>
          <a:p>
            <a:pPr lvl="1" eaLnBrk="1" hangingPunct="1"/>
            <a:r>
              <a:rPr lang="en-US" i="1">
                <a:latin typeface="Arial" charset="0"/>
              </a:rPr>
              <a:t>Persaingan di antara supplier mengantarkan ke upaya biaya yang efisien</a:t>
            </a:r>
          </a:p>
          <a:p>
            <a:pPr lvl="1" eaLnBrk="1" hangingPunct="1"/>
            <a:r>
              <a:rPr lang="en-US" i="1">
                <a:latin typeface="Arial" charset="0"/>
              </a:rPr>
              <a:t>Eksternalitas menyebabkan pasar tidak sempurna</a:t>
            </a:r>
            <a:endParaRPr lang="en-US">
              <a:latin typeface="Arial" charset="0"/>
            </a:endParaRPr>
          </a:p>
          <a:p>
            <a:pPr lvl="1"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5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KESIMPULAN (2)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Pelayanan kesehatan sebagai komoditas  melalui mekanisme pasar: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>
                <a:latin typeface="Arial" charset="0"/>
              </a:rPr>
              <a:t>Karakteristik yang unik menyebabkan pasar sempurna tidak bisa berjalan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>
                <a:latin typeface="Arial" charset="0"/>
              </a:rPr>
              <a:t>Kesehatan dan pelayanan kesehatan: konsumsi sekaligus investasi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>
                <a:latin typeface="Arial" charset="0"/>
              </a:rPr>
              <a:t>Meski budget line meningkat, konsumen tidak akan memaksimalkan utility atau menghabiskan sumber dayanya untuk memenuhi kebutuhannya seperti pada ekonomi secara umum </a:t>
            </a:r>
            <a:r>
              <a:rPr lang="en-US" sz="2000" i="1">
                <a:latin typeface="Arial" charset="0"/>
                <a:sym typeface="Wingdings" charset="0"/>
              </a:rPr>
              <a:t> yang diinginkan adalah menjadi sehat, bukan komoditas pelayanan kesehatan…. Meski gratis!!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>
                <a:latin typeface="Arial" charset="0"/>
              </a:rPr>
              <a:t>Peran Pemerintah: menjamin hak untuk menjadi sehat </a:t>
            </a:r>
            <a:r>
              <a:rPr lang="en-US" sz="2000" i="1">
                <a:latin typeface="Arial" charset="0"/>
                <a:sym typeface="Wingdings" charset="0"/>
              </a:rPr>
              <a:t> akses terhadap pelayanan yang berkualitas, informasi bagaimana menjadi sehat (promosi kesehatan), terhindar dari kejadian katastropik, intervensi pelayanan/ program pada komoditas dengan eksternalitas tinggi</a:t>
            </a:r>
            <a:endParaRPr lang="en-US" sz="2000" i="1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5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>
                <a:latin typeface="Arial" charset="0"/>
              </a:rPr>
              <a:t>“</a:t>
            </a:r>
            <a:r>
              <a:rPr lang="en-US" altLang="ja-JP" sz="4000">
                <a:latin typeface="Arial" charset="0"/>
              </a:rPr>
              <a:t>Sebagai warga suatu negara, </a:t>
            </a:r>
            <a:br>
              <a:rPr lang="en-US" altLang="ja-JP" sz="4000">
                <a:latin typeface="Arial" charset="0"/>
              </a:rPr>
            </a:br>
            <a:r>
              <a:rPr lang="en-US" altLang="ja-JP" sz="4000">
                <a:latin typeface="Arial" charset="0"/>
              </a:rPr>
              <a:t>hal terbaik dalam hidup ini </a:t>
            </a:r>
            <a:br>
              <a:rPr lang="en-US" altLang="ja-JP" sz="4000">
                <a:latin typeface="Arial" charset="0"/>
              </a:rPr>
            </a:br>
            <a:r>
              <a:rPr lang="en-US" altLang="ja-JP" sz="4000">
                <a:latin typeface="Arial" charset="0"/>
              </a:rPr>
              <a:t>adalah gratis. . .</a:t>
            </a:r>
            <a:r>
              <a:rPr lang="ja-JP" altLang="en-US" sz="4000">
                <a:latin typeface="Arial" charset="0"/>
              </a:rPr>
              <a:t>”</a:t>
            </a:r>
            <a:endParaRPr lang="en-US" sz="4000">
              <a:latin typeface="Tahoma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Ada kekuatan pasar untuk mencapai efisiensi dalam alokasi….????</a:t>
            </a:r>
          </a:p>
          <a:p>
            <a:pPr eaLnBrk="1" hangingPunct="1"/>
            <a:r>
              <a:rPr lang="en-US">
                <a:latin typeface="Arial" charset="0"/>
              </a:rPr>
              <a:t>Kebanyakan barang dalam sistem ekonomi dialokasikan dalam pasar, menuju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Arial" charset="0"/>
              </a:rPr>
              <a:t>efisiensi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…</a:t>
            </a:r>
          </a:p>
          <a:p>
            <a:pPr eaLnBrk="1" hangingPunct="1"/>
            <a:r>
              <a:rPr lang="en-US">
                <a:latin typeface="Arial" charset="0"/>
              </a:rPr>
              <a:t>Pelayanan kesehatan sebagai komoditas ekonomi? Alokasi melalui pasar? </a:t>
            </a:r>
          </a:p>
        </p:txBody>
      </p:sp>
    </p:spTree>
    <p:extLst>
      <p:ext uri="{BB962C8B-B14F-4D97-AF65-F5344CB8AC3E}">
        <p14:creationId xmlns:p14="http://schemas.microsoft.com/office/powerpoint/2010/main" val="564670394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>
                <a:latin typeface="Arial" charset="0"/>
              </a:rPr>
              <a:t>“</a:t>
            </a:r>
            <a:r>
              <a:rPr lang="en-US" altLang="ja-JP" sz="4000">
                <a:latin typeface="Arial" charset="0"/>
              </a:rPr>
              <a:t>Hal terbaik dalam hidup </a:t>
            </a:r>
            <a:br>
              <a:rPr lang="en-US" altLang="ja-JP" sz="4000">
                <a:latin typeface="Arial" charset="0"/>
              </a:rPr>
            </a:br>
            <a:r>
              <a:rPr lang="en-US" altLang="ja-JP" sz="4000">
                <a:latin typeface="Arial" charset="0"/>
              </a:rPr>
              <a:t>adalah gratis (2). . .</a:t>
            </a:r>
            <a:r>
              <a:rPr lang="ja-JP" altLang="en-US" sz="4000">
                <a:latin typeface="Arial" charset="0"/>
              </a:rPr>
              <a:t>”</a:t>
            </a:r>
            <a:endParaRPr lang="en-US" sz="4000">
              <a:latin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Barang gratis memberikan tantangan dalam analisis ekonomi </a:t>
            </a:r>
          </a:p>
          <a:p>
            <a:pPr eaLnBrk="1" hangingPunct="1"/>
            <a:r>
              <a:rPr lang="en-US" sz="2800">
                <a:latin typeface="Arial" charset="0"/>
              </a:rPr>
              <a:t>Ketika barang tersedia gratis maka kekuatan pasar yang ada dalam sistem ekonomi menjadi hilang.</a:t>
            </a:r>
          </a:p>
          <a:p>
            <a:pPr eaLnBrk="1" hangingPunct="1"/>
            <a:r>
              <a:rPr lang="en-US" sz="2800">
                <a:latin typeface="Arial" charset="0"/>
              </a:rPr>
              <a:t>Ketika barang tidak memiliki harga (</a:t>
            </a:r>
            <a:r>
              <a:rPr lang="en-US" sz="2800" i="1">
                <a:latin typeface="Arial" charset="0"/>
              </a:rPr>
              <a:t>price</a:t>
            </a:r>
            <a:r>
              <a:rPr lang="en-US" sz="2800">
                <a:latin typeface="Arial" charset="0"/>
              </a:rPr>
              <a:t>), permintaan pasar tidak dapat dapat diukur sehingga jumlah penawaran dan permintaan tidak dapat diketahui secara pasti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2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>
                <a:latin typeface="Arial" charset="0"/>
              </a:rPr>
              <a:t>“</a:t>
            </a:r>
            <a:r>
              <a:rPr lang="en-US" altLang="ja-JP" sz="4000">
                <a:latin typeface="Arial" charset="0"/>
              </a:rPr>
              <a:t>Hal terbaik dalam hidup </a:t>
            </a:r>
            <a:br>
              <a:rPr lang="en-US" altLang="ja-JP" sz="4000">
                <a:latin typeface="Arial" charset="0"/>
              </a:rPr>
            </a:br>
            <a:r>
              <a:rPr lang="en-US" altLang="ja-JP" sz="4000">
                <a:latin typeface="Arial" charset="0"/>
              </a:rPr>
              <a:t>adalah gratis (3). . .</a:t>
            </a:r>
            <a:r>
              <a:rPr lang="ja-JP" altLang="en-US" sz="4000">
                <a:latin typeface="Arial" charset="0"/>
              </a:rPr>
              <a:t>”</a:t>
            </a:r>
            <a:endParaRPr lang="en-US" sz="4000">
              <a:latin typeface="Arial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Dalam kasus ini, diperlukan kebijakan pemerintah untuk mengatasi kegagalan pasar dan membangun mekanisme pasar agar terjadi sebagaimana mestinya.</a:t>
            </a:r>
          </a:p>
        </p:txBody>
      </p:sp>
    </p:spTree>
    <p:extLst>
      <p:ext uri="{BB962C8B-B14F-4D97-AF65-F5344CB8AC3E}">
        <p14:creationId xmlns:p14="http://schemas.microsoft.com/office/powerpoint/2010/main" val="284280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Kegagalan Pasar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451350"/>
          </a:xfrm>
        </p:spPr>
        <p:txBody>
          <a:bodyPr/>
          <a:lstStyle/>
          <a:p>
            <a:pPr marL="457200" indent="-457200" eaLnBrk="1" hangingPunct="1"/>
            <a:r>
              <a:rPr lang="en-US">
                <a:latin typeface="Arial" charset="0"/>
              </a:rPr>
              <a:t>Kegagalan pasar: Mekanisme pasar tidak dapat memberikan efisiensi outcome, seperti optimalisasi harga dan jumlah yang maksimal untuk kesejahteraan sosial</a:t>
            </a:r>
          </a:p>
          <a:p>
            <a:pPr marL="457200" indent="-457200" eaLnBrk="1" hangingPunct="1"/>
            <a:r>
              <a:rPr lang="en-US">
                <a:latin typeface="Arial" charset="0"/>
              </a:rPr>
              <a:t>Kasus kegagalan pasar: imperfect competition, imperfect information, </a:t>
            </a:r>
            <a:r>
              <a:rPr lang="en-US" i="1">
                <a:latin typeface="Arial" charset="0"/>
              </a:rPr>
              <a:t>public goods</a:t>
            </a:r>
            <a:r>
              <a:rPr lang="en-US">
                <a:latin typeface="Arial" charset="0"/>
              </a:rPr>
              <a:t>, and externalities.</a:t>
            </a:r>
          </a:p>
        </p:txBody>
      </p:sp>
    </p:spTree>
    <p:extLst>
      <p:ext uri="{BB962C8B-B14F-4D97-AF65-F5344CB8AC3E}">
        <p14:creationId xmlns:p14="http://schemas.microsoft.com/office/powerpoint/2010/main" val="177309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Pengelompokan Jenis Barang </a:t>
            </a:r>
            <a:endParaRPr lang="en-US" sz="3600">
              <a:latin typeface="Tahoma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Ketika berpikir tentang jenis barang dalam ekonomi, harus menanyakan sifat/karakteristik dari dua hal: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i="1">
                <a:latin typeface="Arial" charset="0"/>
              </a:rPr>
              <a:t>Apakah goods excludable?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i="1">
                <a:latin typeface="Arial" charset="0"/>
              </a:rPr>
              <a:t> Apakah ada rivalry?</a:t>
            </a:r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0723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Definisi jenis barang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Rivalry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2400" i="1">
                <a:solidFill>
                  <a:srgbClr val="25A9A6"/>
                </a:solidFill>
                <a:latin typeface="Arial" charset="0"/>
              </a:rPr>
              <a:t>Rivalry </a:t>
            </a:r>
            <a:r>
              <a:rPr lang="en-US" sz="2400">
                <a:latin typeface="Arial" charset="0"/>
              </a:rPr>
              <a:t>suatu barang tidak dapat dinikmati secara bersamaan tanpa saling menghilangkan manfaatnya.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2400">
                <a:latin typeface="Arial" charset="0"/>
              </a:rPr>
              <a:t>Misal, beli baju, makan jeruk, minum obat </a:t>
            </a:r>
            <a:r>
              <a:rPr lang="en-US" sz="2400">
                <a:latin typeface="Arial" charset="0"/>
                <a:sym typeface="Wingdings" charset="0"/>
              </a:rPr>
              <a:t></a:t>
            </a:r>
            <a:r>
              <a:rPr lang="en-US" sz="2400">
                <a:latin typeface="Arial" charset="0"/>
              </a:rPr>
              <a:t> tidak mungkin dimakan, dipakai bersama-sama.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Excludability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2400" i="1">
                <a:solidFill>
                  <a:srgbClr val="25A9A6"/>
                </a:solidFill>
                <a:latin typeface="Arial" charset="0"/>
              </a:rPr>
              <a:t>Excludability </a:t>
            </a:r>
            <a:r>
              <a:rPr lang="en-US" sz="2400">
                <a:latin typeface="Arial" charset="0"/>
              </a:rPr>
              <a:t>merujuk pada ketika menggunakan barang tersebut maka akan menghalangi orang lain untuk menggunakannya, atau dapat diperoleh dengan  membayar sejumlah tertentu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sz="2400">
                <a:latin typeface="Arial" charset="0"/>
              </a:rPr>
              <a:t>Misal, jalan tol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6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Jenis Barang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Empat jenis barang</a:t>
            </a:r>
            <a:endParaRPr lang="en-US">
              <a:latin typeface="Tahoma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Private Goods</a:t>
            </a:r>
          </a:p>
          <a:p>
            <a:pPr lvl="1" eaLnBrk="1" hangingPunct="1"/>
            <a:r>
              <a:rPr lang="en-US">
                <a:latin typeface="Arial" charset="0"/>
              </a:rPr>
              <a:t>Public Goods</a:t>
            </a:r>
          </a:p>
          <a:p>
            <a:pPr lvl="1" eaLnBrk="1" hangingPunct="1"/>
            <a:r>
              <a:rPr lang="en-US">
                <a:latin typeface="Arial" charset="0"/>
              </a:rPr>
              <a:t>Common Resources</a:t>
            </a:r>
          </a:p>
          <a:p>
            <a:pPr lvl="1" eaLnBrk="1" hangingPunct="1"/>
            <a:r>
              <a:rPr lang="en-US">
                <a:latin typeface="Arial" charset="0"/>
              </a:rPr>
              <a:t>Natural Monopolies</a:t>
            </a:r>
            <a:endParaRPr lang="en-US" i="1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2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Perbedaan jenis barang </a:t>
            </a:r>
            <a:endParaRPr lang="en-US" sz="3200"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Private Goods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Are both excludable and rival.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Barang tidak dapat dikonsumsi secara bersama-sama (rival), tetapi untuk menikmatinya harus membayar (eksklusif)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Public Goods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Are neither excludable nor rival.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Barang dapat dikonsumsi bersamaan (non-rival), namun untuk menikmatinya tidak harus membayar (non eksklusif).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Common Resources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Are rival but not excludable.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Barang tidak dapat dikonsumsi secara bersama-sama (rival), namun untuk menikmatinya tidak harus membayar (non eksklusif).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Natural Monopolies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Are excludable but not rival.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Barang dapat dikonsumsi bersamaan (non-rival), tetapi untuk menikmatinya harus membayar (eksklusif)</a:t>
            </a:r>
          </a:p>
        </p:txBody>
      </p:sp>
    </p:spTree>
    <p:extLst>
      <p:ext uri="{BB962C8B-B14F-4D97-AF65-F5344CB8AC3E}">
        <p14:creationId xmlns:p14="http://schemas.microsoft.com/office/powerpoint/2010/main" val="9992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883</Words>
  <Application>Microsoft Macintosh PowerPoint</Application>
  <PresentationFormat>On-screen Show (4:3)</PresentationFormat>
  <Paragraphs>145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PowerPoint Presentation</vt:lpstr>
      <vt:lpstr>“Sebagai warga suatu negara,  hal terbaik dalam hidup ini  adalah gratis. . .”</vt:lpstr>
      <vt:lpstr>“Hal terbaik dalam hidup  adalah gratis (2). . .”</vt:lpstr>
      <vt:lpstr>“Hal terbaik dalam hidup  adalah gratis (3). . .”</vt:lpstr>
      <vt:lpstr>Kegagalan Pasar</vt:lpstr>
      <vt:lpstr>Pengelompokan Jenis Barang </vt:lpstr>
      <vt:lpstr>Definisi jenis barang</vt:lpstr>
      <vt:lpstr>Jenis Barang</vt:lpstr>
      <vt:lpstr>Perbedaan jenis barang </vt:lpstr>
      <vt:lpstr>Figure 1 Four Types of Goods</vt:lpstr>
      <vt:lpstr> Barang Publik (Public Goods):</vt:lpstr>
      <vt:lpstr>The Free-Rider Problem</vt:lpstr>
      <vt:lpstr>The Free-Rider Problem </vt:lpstr>
      <vt:lpstr>Peran Pemerintah </vt:lpstr>
      <vt:lpstr>Types of Government Intervention</vt:lpstr>
      <vt:lpstr>Financing mechanisms</vt:lpstr>
      <vt:lpstr>KESIMPULAN (1)</vt:lpstr>
      <vt:lpstr>KESIMPULAN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3</cp:revision>
  <dcterms:created xsi:type="dcterms:W3CDTF">2017-11-04T16:59:32Z</dcterms:created>
  <dcterms:modified xsi:type="dcterms:W3CDTF">2017-12-14T17:58:18Z</dcterms:modified>
</cp:coreProperties>
</file>