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5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Peraturan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Perundang-Undangan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br>
              <a:rPr lang="en-US" sz="2000" b="1" dirty="0" smtClean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white"/>
                </a:solidFill>
              </a:rPr>
              <a:t>Anggun </a:t>
            </a:r>
            <a:r>
              <a:rPr lang="en-US" sz="2000" b="1" dirty="0" smtClean="0">
                <a:solidFill>
                  <a:prstClr val="white"/>
                </a:solidFill>
              </a:rPr>
              <a:t>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5325" y="1573212"/>
            <a:ext cx="1454150" cy="4064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latin typeface="Times New Roman"/>
                <a:cs typeface="Times New Roman"/>
              </a:rPr>
              <a:t>Piblic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goods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6317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0140" y="20983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22525" y="2716212"/>
            <a:ext cx="1054100" cy="7112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 marR="93980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latin typeface="Times New Roman"/>
                <a:cs typeface="Times New Roman"/>
              </a:rPr>
              <a:t>D</a:t>
            </a:r>
            <a:r>
              <a:rPr sz="2000" spc="-5" dirty="0">
                <a:latin typeface="Times New Roman"/>
                <a:cs typeface="Times New Roman"/>
              </a:rPr>
              <a:t>ema</a:t>
            </a:r>
            <a:r>
              <a:rPr sz="2000" dirty="0">
                <a:latin typeface="Times New Roman"/>
                <a:cs typeface="Times New Roman"/>
              </a:rPr>
              <a:t>nd  Cukup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00" y="4384357"/>
            <a:ext cx="6096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265" algn="l"/>
              </a:tabLst>
            </a:pPr>
            <a:r>
              <a:rPr sz="2000" u="sng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3600" y="4351337"/>
            <a:ext cx="981075" cy="711200"/>
          </a:xfrm>
          <a:prstGeom prst="rect">
            <a:avLst/>
          </a:prstGeom>
          <a:solidFill>
            <a:srgbClr val="004100"/>
          </a:solidFill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 marR="9652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Cost-  E</a:t>
            </a:r>
            <a:r>
              <a:rPr sz="2000" spc="-4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fe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k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ti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4725" y="2868612"/>
            <a:ext cx="1376680" cy="4064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9"/>
              </a:spcBef>
            </a:pPr>
            <a:r>
              <a:rPr sz="2000" spc="-5" dirty="0">
                <a:latin typeface="Times New Roman"/>
                <a:cs typeface="Times New Roman"/>
              </a:rPr>
              <a:t>Katastropik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5400" y="4351337"/>
            <a:ext cx="1159510" cy="711200"/>
          </a:xfrm>
          <a:custGeom>
            <a:avLst/>
            <a:gdLst/>
            <a:ahLst/>
            <a:cxnLst/>
            <a:rect l="l" t="t" r="r" b="b"/>
            <a:pathLst>
              <a:path w="1159510" h="711200">
                <a:moveTo>
                  <a:pt x="0" y="0"/>
                </a:moveTo>
                <a:lnTo>
                  <a:pt x="1158879" y="0"/>
                </a:lnTo>
                <a:lnTo>
                  <a:pt x="1158879" y="711199"/>
                </a:lnTo>
                <a:lnTo>
                  <a:pt x="0" y="7111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84140" y="4384357"/>
            <a:ext cx="9925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Asur</a:t>
            </a:r>
            <a:r>
              <a:rPr sz="2000" spc="-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ns</a:t>
            </a:r>
            <a:r>
              <a:rPr sz="2000" spc="-5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,  </a:t>
            </a:r>
            <a:r>
              <a:rPr sz="2000" spc="-5" dirty="0">
                <a:latin typeface="Times New Roman"/>
                <a:cs typeface="Times New Roman"/>
              </a:rPr>
              <a:t>Equity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79925" y="5535612"/>
            <a:ext cx="919480" cy="7112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 marR="92710">
              <a:lnSpc>
                <a:spcPct val="100000"/>
              </a:lnSpc>
              <a:spcBef>
                <a:spcPts val="359"/>
              </a:spcBef>
            </a:pPr>
            <a:r>
              <a:rPr sz="2000" dirty="0">
                <a:latin typeface="Times New Roman"/>
                <a:cs typeface="Times New Roman"/>
              </a:rPr>
              <a:t>Pub</a:t>
            </a:r>
            <a:r>
              <a:rPr sz="2000" spc="-5" dirty="0">
                <a:latin typeface="Times New Roman"/>
                <a:cs typeface="Times New Roman"/>
              </a:rPr>
              <a:t>li</a:t>
            </a:r>
            <a:r>
              <a:rPr sz="2000" dirty="0">
                <a:latin typeface="Times New Roman"/>
                <a:cs typeface="Times New Roman"/>
              </a:rPr>
              <a:t>k,  </a:t>
            </a:r>
            <a:r>
              <a:rPr sz="2000" spc="-5" dirty="0">
                <a:latin typeface="Times New Roman"/>
                <a:cs typeface="Times New Roman"/>
              </a:rPr>
              <a:t>Sosial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84924" y="5459412"/>
            <a:ext cx="1192530" cy="7112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 marR="91440">
              <a:lnSpc>
                <a:spcPct val="100000"/>
              </a:lnSpc>
              <a:spcBef>
                <a:spcPts val="359"/>
              </a:spcBef>
            </a:pPr>
            <a:r>
              <a:rPr sz="2000" spc="-5" dirty="0">
                <a:latin typeface="Times New Roman"/>
                <a:cs typeface="Times New Roman"/>
              </a:rPr>
              <a:t>Swasta,  </a:t>
            </a:r>
            <a:r>
              <a:rPr sz="2000" dirty="0">
                <a:latin typeface="Times New Roman"/>
                <a:cs typeface="Times New Roman"/>
              </a:rPr>
              <a:t>ko</a:t>
            </a:r>
            <a:r>
              <a:rPr sz="2000" spc="-5" dirty="0">
                <a:latin typeface="Times New Roman"/>
                <a:cs typeface="Times New Roman"/>
              </a:rPr>
              <a:t>mer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5" dirty="0">
                <a:latin typeface="Times New Roman"/>
                <a:cs typeface="Times New Roman"/>
              </a:rPr>
              <a:t>ia</a:t>
            </a:r>
            <a:r>
              <a:rPr sz="2000" dirty="0"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58000" y="3894137"/>
            <a:ext cx="911225" cy="4064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2000" spc="-5" dirty="0">
                <a:latin typeface="Times New Roman"/>
                <a:cs typeface="Times New Roman"/>
              </a:rPr>
              <a:t>Miskin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696200" y="4656137"/>
            <a:ext cx="1223010" cy="711200"/>
          </a:xfrm>
          <a:prstGeom prst="rect">
            <a:avLst/>
          </a:prstGeom>
          <a:solidFill>
            <a:srgbClr val="00D2A9"/>
          </a:solidFill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 marR="93345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latin typeface="Times New Roman"/>
                <a:cs typeface="Times New Roman"/>
              </a:rPr>
              <a:t>R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gu</a:t>
            </a:r>
            <a:r>
              <a:rPr sz="2000" spc="-5" dirty="0">
                <a:latin typeface="Times New Roman"/>
                <a:cs typeface="Times New Roman"/>
              </a:rPr>
              <a:t>late</a:t>
            </a:r>
            <a:r>
              <a:rPr sz="2000" dirty="0">
                <a:latin typeface="Times New Roman"/>
                <a:cs typeface="Times New Roman"/>
              </a:rPr>
              <a:t>d  </a:t>
            </a:r>
            <a:r>
              <a:rPr sz="2000" spc="-5" dirty="0">
                <a:latin typeface="Times New Roman"/>
                <a:cs typeface="Times New Roman"/>
              </a:rPr>
              <a:t>Market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95400" y="1787525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609599" y="0"/>
                </a:moveTo>
                <a:lnTo>
                  <a:pt x="0" y="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5400" y="1787525"/>
            <a:ext cx="0" cy="2895600"/>
          </a:xfrm>
          <a:custGeom>
            <a:avLst/>
            <a:gdLst/>
            <a:ahLst/>
            <a:cxnLst/>
            <a:rect l="l" t="t" r="r" b="b"/>
            <a:pathLst>
              <a:path h="2895600">
                <a:moveTo>
                  <a:pt x="0" y="0"/>
                </a:moveTo>
                <a:lnTo>
                  <a:pt x="0" y="289559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905000" y="4645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46500" y="5603557"/>
            <a:ext cx="6858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2465" algn="l"/>
              </a:tabLst>
            </a:pPr>
            <a:r>
              <a:rPr sz="2000" u="sng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67000" y="5570537"/>
            <a:ext cx="855980" cy="711200"/>
          </a:xfrm>
          <a:prstGeom prst="rect">
            <a:avLst/>
          </a:prstGeom>
          <a:solidFill>
            <a:srgbClr val="004100"/>
          </a:solidFill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 marR="92710">
              <a:lnSpc>
                <a:spcPct val="100000"/>
              </a:lnSpc>
              <a:spcBef>
                <a:spcPts val="359"/>
              </a:spcBef>
            </a:pP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Dana  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Pub</a:t>
            </a:r>
            <a:r>
              <a:rPr sz="2000" spc="-5" dirty="0">
                <a:solidFill>
                  <a:srgbClr val="FFFF00"/>
                </a:solidFill>
                <a:latin typeface="Times New Roman"/>
                <a:cs typeface="Times New Roman"/>
              </a:rPr>
              <a:t>li</a:t>
            </a:r>
            <a:r>
              <a:rPr sz="2000" dirty="0">
                <a:solidFill>
                  <a:srgbClr val="FFFF00"/>
                </a:solidFill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60525" y="5611812"/>
            <a:ext cx="786130" cy="4064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9"/>
              </a:spcBef>
            </a:pPr>
            <a:r>
              <a:rPr sz="2000" spc="-20" dirty="0">
                <a:latin typeface="Times New Roman"/>
                <a:cs typeface="Times New Roman"/>
              </a:rPr>
              <a:t>Tidak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09799" y="5140325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171700" y="54451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71800" y="5140325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33700" y="54451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90800" y="3540125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60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52700" y="41497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57600" y="3159125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3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48200" y="31210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47999" y="2016125"/>
            <a:ext cx="0" cy="660400"/>
          </a:xfrm>
          <a:custGeom>
            <a:avLst/>
            <a:gdLst/>
            <a:ahLst/>
            <a:cxnLst/>
            <a:rect l="l" t="t" r="r" b="b"/>
            <a:pathLst>
              <a:path h="660400">
                <a:moveTo>
                  <a:pt x="0" y="0"/>
                </a:moveTo>
                <a:lnTo>
                  <a:pt x="0" y="660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09900" y="26257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62600" y="3311525"/>
            <a:ext cx="0" cy="965200"/>
          </a:xfrm>
          <a:custGeom>
            <a:avLst/>
            <a:gdLst/>
            <a:ahLst/>
            <a:cxnLst/>
            <a:rect l="l" t="t" r="r" b="b"/>
            <a:pathLst>
              <a:path h="965200">
                <a:moveTo>
                  <a:pt x="0" y="0"/>
                </a:moveTo>
                <a:lnTo>
                  <a:pt x="0" y="9651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24500" y="42259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00" y="5140325"/>
            <a:ext cx="0" cy="279400"/>
          </a:xfrm>
          <a:custGeom>
            <a:avLst/>
            <a:gdLst/>
            <a:ahLst/>
            <a:cxnLst/>
            <a:rect l="l" t="t" r="r" b="b"/>
            <a:pathLst>
              <a:path h="279400">
                <a:moveTo>
                  <a:pt x="0" y="0"/>
                </a:moveTo>
                <a:lnTo>
                  <a:pt x="0" y="2793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95900" y="53689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00" y="5140325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1" y="609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943600" y="5749926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7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24600" y="571182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33800" y="586422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38101"/>
                </a:lnTo>
                <a:lnTo>
                  <a:pt x="762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400799" y="3082925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399" y="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15200" y="3082925"/>
            <a:ext cx="0" cy="736600"/>
          </a:xfrm>
          <a:custGeom>
            <a:avLst/>
            <a:gdLst/>
            <a:ahLst/>
            <a:cxnLst/>
            <a:rect l="l" t="t" r="r" b="b"/>
            <a:pathLst>
              <a:path h="736600">
                <a:moveTo>
                  <a:pt x="0" y="0"/>
                </a:moveTo>
                <a:lnTo>
                  <a:pt x="0" y="736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277100" y="37687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48002" y="4149725"/>
            <a:ext cx="3810000" cy="0"/>
          </a:xfrm>
          <a:custGeom>
            <a:avLst/>
            <a:gdLst/>
            <a:ahLst/>
            <a:cxnLst/>
            <a:rect l="l" t="t" r="r" b="b"/>
            <a:pathLst>
              <a:path w="3810000">
                <a:moveTo>
                  <a:pt x="3809997" y="0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47999" y="4149725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0"/>
                </a:moveTo>
                <a:lnTo>
                  <a:pt x="0" y="1269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09900" y="42259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24800" y="407352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686800" y="4073525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5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648700" y="437832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72400" y="5902326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82000" y="5546726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355599"/>
                </a:move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43900" y="5521325"/>
            <a:ext cx="762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38100" y="0"/>
                </a:moveTo>
                <a:lnTo>
                  <a:pt x="0" y="76201"/>
                </a:lnTo>
                <a:lnTo>
                  <a:pt x="76200" y="76201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3888740" y="31651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50940" y="38509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79340" y="51463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26739" y="51463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59939" y="36985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936740" y="26317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41340" y="3546157"/>
            <a:ext cx="364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y</a:t>
            </a:r>
            <a:r>
              <a:rPr sz="2000" spc="-5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946140" y="52987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232140" y="37747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78939" y="5070157"/>
            <a:ext cx="2794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title"/>
          </p:nvPr>
        </p:nvSpPr>
        <p:spPr>
          <a:xfrm>
            <a:off x="905629" y="657859"/>
            <a:ext cx="79470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Kerangka Pendanaan Menjamin Ekuitas</a:t>
            </a:r>
            <a:r>
              <a:rPr sz="3200" dirty="0"/>
              <a:t> </a:t>
            </a:r>
            <a:r>
              <a:rPr sz="3200" spc="-5" dirty="0"/>
              <a:t>Egaliter</a:t>
            </a:r>
            <a:endParaRPr sz="3200"/>
          </a:p>
        </p:txBody>
      </p:sp>
      <p:sp>
        <p:nvSpPr>
          <p:cNvPr id="62" name="object 62"/>
          <p:cNvSpPr txBox="1"/>
          <p:nvPr/>
        </p:nvSpPr>
        <p:spPr>
          <a:xfrm>
            <a:off x="748665" y="6570344"/>
            <a:ext cx="1006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-5" dirty="0">
                <a:latin typeface="Times New Roman"/>
                <a:cs typeface="Times New Roman"/>
              </a:rPr>
              <a:t>Sumber </a:t>
            </a:r>
            <a:r>
              <a:rPr sz="1000" i="1" dirty="0">
                <a:latin typeface="Times New Roman"/>
                <a:cs typeface="Times New Roman"/>
              </a:rPr>
              <a:t>WHR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2000</a:t>
            </a:r>
            <a:endParaRPr sz="1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425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8903" y="833120"/>
            <a:ext cx="69310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9760" algn="l"/>
              </a:tabLst>
            </a:pPr>
            <a:r>
              <a:rPr sz="4400" spc="-5" dirty="0"/>
              <a:t>Apakah	Pelkes Private</a:t>
            </a:r>
            <a:r>
              <a:rPr sz="4400" spc="-70" dirty="0"/>
              <a:t> </a:t>
            </a:r>
            <a:r>
              <a:rPr sz="4400" dirty="0"/>
              <a:t>Goods?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43100"/>
            <a:ext cx="7586345" cy="375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31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latin typeface="Times New Roman"/>
                <a:cs typeface="Times New Roman"/>
              </a:rPr>
              <a:t>Public </a:t>
            </a:r>
            <a:r>
              <a:rPr sz="2800" i="1" dirty="0">
                <a:latin typeface="Times New Roman"/>
                <a:cs typeface="Times New Roman"/>
              </a:rPr>
              <a:t>goods: non </a:t>
            </a:r>
            <a:r>
              <a:rPr sz="2800" i="1" spc="-5" dirty="0">
                <a:latin typeface="Times New Roman"/>
                <a:cs typeface="Times New Roman"/>
              </a:rPr>
              <a:t>rivalry </a:t>
            </a:r>
            <a:r>
              <a:rPr sz="2800" i="1" dirty="0">
                <a:latin typeface="Times New Roman"/>
                <a:cs typeface="Times New Roman"/>
              </a:rPr>
              <a:t>&amp; non</a:t>
            </a:r>
            <a:r>
              <a:rPr sz="2800" i="1" spc="-2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excludability</a:t>
            </a:r>
            <a:endParaRPr sz="2800">
              <a:latin typeface="Times New Roman"/>
              <a:cs typeface="Times New Roman"/>
            </a:endParaRPr>
          </a:p>
          <a:p>
            <a:pPr marL="749300" marR="430530" lvl="1" indent="-279400">
              <a:lnSpc>
                <a:spcPct val="80100"/>
              </a:lnSpc>
              <a:spcBef>
                <a:spcPts val="52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Penambahan konsumen tidak menambah biaya  </a:t>
            </a:r>
            <a:r>
              <a:rPr sz="2400" spc="-10" dirty="0">
                <a:latin typeface="Times New Roman"/>
                <a:cs typeface="Times New Roman"/>
              </a:rPr>
              <a:t>(marginal </a:t>
            </a:r>
            <a:r>
              <a:rPr sz="2400" spc="-5" dirty="0">
                <a:latin typeface="Times New Roman"/>
                <a:cs typeface="Times New Roman"/>
              </a:rPr>
              <a:t>cost </a:t>
            </a:r>
            <a:r>
              <a:rPr sz="2400" dirty="0">
                <a:latin typeface="Times New Roman"/>
                <a:cs typeface="Times New Roman"/>
              </a:rPr>
              <a:t>= 0): </a:t>
            </a:r>
            <a:r>
              <a:rPr sz="2400" spc="-5" dirty="0">
                <a:latin typeface="Times New Roman"/>
                <a:cs typeface="Times New Roman"/>
              </a:rPr>
              <a:t>mercu suar </a:t>
            </a:r>
            <a:r>
              <a:rPr sz="2400" dirty="0">
                <a:latin typeface="Times New Roman"/>
                <a:cs typeface="Times New Roman"/>
              </a:rPr>
              <a:t>di </a:t>
            </a:r>
            <a:r>
              <a:rPr sz="2400" spc="-5" dirty="0">
                <a:latin typeface="Times New Roman"/>
                <a:cs typeface="Times New Roman"/>
              </a:rPr>
              <a:t>suatu pelabuhan,  televisi </a:t>
            </a:r>
            <a:r>
              <a:rPr sz="2400" dirty="0">
                <a:latin typeface="Times New Roman"/>
                <a:cs typeface="Times New Roman"/>
              </a:rPr>
              <a:t>di </a:t>
            </a:r>
            <a:r>
              <a:rPr sz="2400" spc="-5" dirty="0">
                <a:latin typeface="Times New Roman"/>
                <a:cs typeface="Times New Roman"/>
              </a:rPr>
              <a:t>satu ruangan, jalan yang belum macet, </a:t>
            </a:r>
            <a:r>
              <a:rPr sz="2400" dirty="0">
                <a:latin typeface="Times New Roman"/>
                <a:cs typeface="Times New Roman"/>
              </a:rPr>
              <a:t>RS  </a:t>
            </a:r>
            <a:r>
              <a:rPr sz="2400" spc="-5" dirty="0">
                <a:latin typeface="Times New Roman"/>
                <a:cs typeface="Times New Roman"/>
              </a:rPr>
              <a:t>pemerintah yang </a:t>
            </a:r>
            <a:r>
              <a:rPr sz="2400" spc="-20" dirty="0">
                <a:latin typeface="Times New Roman"/>
                <a:cs typeface="Times New Roman"/>
              </a:rPr>
              <a:t>benar, </a:t>
            </a:r>
            <a:r>
              <a:rPr sz="2400" spc="-5" dirty="0">
                <a:latin typeface="Times New Roman"/>
                <a:cs typeface="Times New Roman"/>
              </a:rPr>
              <a:t>yang pegawai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digaji</a:t>
            </a:r>
            <a:endParaRPr sz="2400">
              <a:latin typeface="Times New Roman"/>
              <a:cs typeface="Times New Roman"/>
            </a:endParaRPr>
          </a:p>
          <a:p>
            <a:pPr marL="749300" marR="474345" lvl="1" indent="-279400">
              <a:lnSpc>
                <a:spcPct val="80300"/>
              </a:lnSpc>
              <a:spcBef>
                <a:spcPts val="56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Penambahan konsumen tidak mengurangi konsumsi  konsumen lain. Siaran radio/televisi </a:t>
            </a:r>
            <a:r>
              <a:rPr sz="2400" dirty="0">
                <a:latin typeface="Times New Roman"/>
                <a:cs typeface="Times New Roman"/>
              </a:rPr>
              <a:t>di </a:t>
            </a:r>
            <a:r>
              <a:rPr sz="2400" spc="-5" dirty="0">
                <a:latin typeface="Times New Roman"/>
                <a:cs typeface="Times New Roman"/>
              </a:rPr>
              <a:t>satu tempat,  kelas yang </a:t>
            </a:r>
            <a:r>
              <a:rPr sz="2400" spc="-20" dirty="0">
                <a:latin typeface="Times New Roman"/>
                <a:cs typeface="Times New Roman"/>
              </a:rPr>
              <a:t>wajar, </a:t>
            </a:r>
            <a:r>
              <a:rPr sz="2400" spc="-5" dirty="0">
                <a:latin typeface="Times New Roman"/>
                <a:cs typeface="Times New Roman"/>
              </a:rPr>
              <a:t>mercu suar </a:t>
            </a:r>
            <a:r>
              <a:rPr sz="2400" dirty="0">
                <a:latin typeface="Times New Roman"/>
                <a:cs typeface="Times New Roman"/>
              </a:rPr>
              <a:t>di </a:t>
            </a:r>
            <a:r>
              <a:rPr sz="2400" spc="-5" dirty="0">
                <a:latin typeface="Times New Roman"/>
                <a:cs typeface="Times New Roman"/>
              </a:rPr>
              <a:t>satu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tempat.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800"/>
              </a:lnSpc>
              <a:spcBef>
                <a:spcPts val="65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latin typeface="Times New Roman"/>
                <a:cs typeface="Times New Roman"/>
              </a:rPr>
              <a:t>Private </a:t>
            </a:r>
            <a:r>
              <a:rPr sz="2800" i="1" dirty="0">
                <a:latin typeface="Times New Roman"/>
                <a:cs typeface="Times New Roman"/>
              </a:rPr>
              <a:t>goods </a:t>
            </a:r>
            <a:r>
              <a:rPr sz="2800" spc="-5" dirty="0">
                <a:latin typeface="Times New Roman"/>
                <a:cs typeface="Times New Roman"/>
              </a:rPr>
              <a:t>tidak berarti harus dibiayai oleh tiap  individual. Public </a:t>
            </a:r>
            <a:r>
              <a:rPr sz="2800" dirty="0">
                <a:latin typeface="Times New Roman"/>
                <a:cs typeface="Times New Roman"/>
              </a:rPr>
              <a:t>goods </a:t>
            </a:r>
            <a:r>
              <a:rPr sz="2800" spc="-5" dirty="0">
                <a:latin typeface="Times New Roman"/>
                <a:cs typeface="Times New Roman"/>
              </a:rPr>
              <a:t>tidak selalu harus  dibiayai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pemerintah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962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724" y="1084427"/>
            <a:ext cx="5523865" cy="166623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indent="1142365">
              <a:lnSpc>
                <a:spcPts val="4300"/>
              </a:lnSpc>
              <a:spcBef>
                <a:spcPts val="260"/>
              </a:spcBef>
            </a:pPr>
            <a:r>
              <a:rPr sz="3600" spc="-5" dirty="0"/>
              <a:t>Efisiensi Alokatif  Investasi Manusia Sejak Dini:  Gizi </a:t>
            </a:r>
            <a:r>
              <a:rPr sz="3600" dirty="0"/>
              <a:t>Cukup </a:t>
            </a:r>
            <a:r>
              <a:rPr sz="3600" spc="-5" dirty="0"/>
              <a:t>dan Hindari</a:t>
            </a:r>
            <a:r>
              <a:rPr sz="3600" spc="-45" dirty="0"/>
              <a:t> </a:t>
            </a:r>
            <a:r>
              <a:rPr sz="3600" spc="-5" dirty="0"/>
              <a:t>Sakit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660445" y="3868118"/>
            <a:ext cx="3900590" cy="2295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7400" y="4038600"/>
            <a:ext cx="2317750" cy="21859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990600"/>
            <a:ext cx="1282700" cy="2187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53000" y="4648200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628650" y="0"/>
                </a:moveTo>
                <a:lnTo>
                  <a:pt x="628650" y="209550"/>
                </a:lnTo>
                <a:lnTo>
                  <a:pt x="0" y="209550"/>
                </a:lnTo>
                <a:lnTo>
                  <a:pt x="0" y="628650"/>
                </a:lnTo>
                <a:lnTo>
                  <a:pt x="628650" y="628650"/>
                </a:lnTo>
                <a:lnTo>
                  <a:pt x="628650" y="838200"/>
                </a:lnTo>
                <a:lnTo>
                  <a:pt x="838200" y="419100"/>
                </a:lnTo>
                <a:lnTo>
                  <a:pt x="628650" y="0"/>
                </a:lnTo>
                <a:close/>
              </a:path>
            </a:pathLst>
          </a:custGeom>
          <a:solidFill>
            <a:srgbClr val="00D2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53000" y="4648200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209549"/>
                </a:moveTo>
                <a:lnTo>
                  <a:pt x="628649" y="209549"/>
                </a:lnTo>
                <a:lnTo>
                  <a:pt x="628649" y="0"/>
                </a:lnTo>
                <a:lnTo>
                  <a:pt x="838199" y="419099"/>
                </a:lnTo>
                <a:lnTo>
                  <a:pt x="628649" y="838199"/>
                </a:lnTo>
                <a:lnTo>
                  <a:pt x="628649" y="628649"/>
                </a:lnTo>
                <a:lnTo>
                  <a:pt x="0" y="628649"/>
                </a:lnTo>
                <a:lnTo>
                  <a:pt x="0" y="2095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34200" y="3276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571500" y="152400"/>
                </a:moveTo>
                <a:lnTo>
                  <a:pt x="190500" y="152400"/>
                </a:lnTo>
                <a:lnTo>
                  <a:pt x="190500" y="609600"/>
                </a:lnTo>
                <a:lnTo>
                  <a:pt x="571500" y="609600"/>
                </a:lnTo>
                <a:lnTo>
                  <a:pt x="571500" y="152400"/>
                </a:lnTo>
                <a:close/>
              </a:path>
              <a:path w="762000" h="609600">
                <a:moveTo>
                  <a:pt x="381000" y="0"/>
                </a:moveTo>
                <a:lnTo>
                  <a:pt x="0" y="152400"/>
                </a:lnTo>
                <a:lnTo>
                  <a:pt x="762000" y="152400"/>
                </a:lnTo>
                <a:lnTo>
                  <a:pt x="381000" y="0"/>
                </a:lnTo>
                <a:close/>
              </a:path>
            </a:pathLst>
          </a:custGeom>
          <a:solidFill>
            <a:srgbClr val="00D2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34200" y="3276600"/>
            <a:ext cx="762000" cy="609600"/>
          </a:xfrm>
          <a:custGeom>
            <a:avLst/>
            <a:gdLst/>
            <a:ahLst/>
            <a:cxnLst/>
            <a:rect l="l" t="t" r="r" b="b"/>
            <a:pathLst>
              <a:path w="762000" h="609600">
                <a:moveTo>
                  <a:pt x="0" y="152399"/>
                </a:moveTo>
                <a:lnTo>
                  <a:pt x="380999" y="0"/>
                </a:lnTo>
                <a:lnTo>
                  <a:pt x="761999" y="152399"/>
                </a:lnTo>
                <a:lnTo>
                  <a:pt x="571499" y="152399"/>
                </a:lnTo>
                <a:lnTo>
                  <a:pt x="571499" y="609599"/>
                </a:lnTo>
                <a:lnTo>
                  <a:pt x="190500" y="609599"/>
                </a:lnTo>
                <a:lnTo>
                  <a:pt x="190500" y="152399"/>
                </a:lnTo>
                <a:lnTo>
                  <a:pt x="0" y="1523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6895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4016" y="498157"/>
            <a:ext cx="50209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80765" algn="l"/>
              </a:tabLst>
            </a:pPr>
            <a:r>
              <a:rPr sz="4400" spc="-5" dirty="0"/>
              <a:t>Inve</a:t>
            </a:r>
            <a:r>
              <a:rPr sz="4400" dirty="0"/>
              <a:t>s S</a:t>
            </a:r>
            <a:r>
              <a:rPr sz="4400" spc="-5" dirty="0"/>
              <a:t>e</a:t>
            </a:r>
            <a:r>
              <a:rPr sz="4400" dirty="0"/>
              <a:t>k</a:t>
            </a:r>
            <a:r>
              <a:rPr sz="4400" spc="-5" dirty="0"/>
              <a:t>ara</a:t>
            </a:r>
            <a:r>
              <a:rPr sz="4400" dirty="0"/>
              <a:t>ng	</a:t>
            </a:r>
            <a:r>
              <a:rPr sz="4400" spc="-5" dirty="0"/>
              <a:t>ata</a:t>
            </a:r>
            <a:r>
              <a:rPr sz="4400" dirty="0"/>
              <a:t>u</a:t>
            </a:r>
            <a:r>
              <a:rPr sz="4400" spc="-5" dirty="0"/>
              <a:t>?</a:t>
            </a:r>
            <a:r>
              <a:rPr sz="4400" dirty="0"/>
              <a:t>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3458845" cy="871219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3300"/>
              </a:lnSpc>
              <a:spcBef>
                <a:spcPts val="2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Otaklah yang Paling  Cepat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Berkembang!!!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2200" y="4933950"/>
            <a:ext cx="2227262" cy="1673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07180" y="1543664"/>
            <a:ext cx="1272089" cy="1935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50768" y="1644999"/>
            <a:ext cx="1484355" cy="197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66311" y="4817821"/>
            <a:ext cx="1755139" cy="909319"/>
          </a:xfrm>
          <a:custGeom>
            <a:avLst/>
            <a:gdLst/>
            <a:ahLst/>
            <a:cxnLst/>
            <a:rect l="l" t="t" r="r" b="b"/>
            <a:pathLst>
              <a:path w="1755139" h="909320">
                <a:moveTo>
                  <a:pt x="94576" y="0"/>
                </a:moveTo>
                <a:lnTo>
                  <a:pt x="0" y="408292"/>
                </a:lnTo>
                <a:lnTo>
                  <a:pt x="1280553" y="704888"/>
                </a:lnTo>
                <a:lnTo>
                  <a:pt x="1233271" y="909036"/>
                </a:lnTo>
                <a:lnTo>
                  <a:pt x="1754682" y="599605"/>
                </a:lnTo>
                <a:lnTo>
                  <a:pt x="1556151" y="296595"/>
                </a:lnTo>
                <a:lnTo>
                  <a:pt x="1375117" y="296595"/>
                </a:lnTo>
                <a:lnTo>
                  <a:pt x="94576" y="0"/>
                </a:lnTo>
                <a:close/>
              </a:path>
              <a:path w="1755139" h="909320">
                <a:moveTo>
                  <a:pt x="1422400" y="92456"/>
                </a:moveTo>
                <a:lnTo>
                  <a:pt x="1375117" y="296595"/>
                </a:lnTo>
                <a:lnTo>
                  <a:pt x="1556151" y="296595"/>
                </a:lnTo>
                <a:lnTo>
                  <a:pt x="1422400" y="92456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66318" y="4817826"/>
            <a:ext cx="1755139" cy="909319"/>
          </a:xfrm>
          <a:custGeom>
            <a:avLst/>
            <a:gdLst/>
            <a:ahLst/>
            <a:cxnLst/>
            <a:rect l="l" t="t" r="r" b="b"/>
            <a:pathLst>
              <a:path w="1755139" h="909320">
                <a:moveTo>
                  <a:pt x="94567" y="0"/>
                </a:moveTo>
                <a:lnTo>
                  <a:pt x="1375116" y="296598"/>
                </a:lnTo>
                <a:lnTo>
                  <a:pt x="1422400" y="92452"/>
                </a:lnTo>
                <a:lnTo>
                  <a:pt x="1754682" y="599610"/>
                </a:lnTo>
                <a:lnTo>
                  <a:pt x="1233265" y="909035"/>
                </a:lnTo>
                <a:lnTo>
                  <a:pt x="1280549" y="704889"/>
                </a:lnTo>
                <a:lnTo>
                  <a:pt x="0" y="408291"/>
                </a:lnTo>
                <a:lnTo>
                  <a:pt x="94567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69054" y="3117964"/>
            <a:ext cx="1639570" cy="1181735"/>
          </a:xfrm>
          <a:custGeom>
            <a:avLst/>
            <a:gdLst/>
            <a:ahLst/>
            <a:cxnLst/>
            <a:rect l="l" t="t" r="r" b="b"/>
            <a:pathLst>
              <a:path w="1639570" h="1181735">
                <a:moveTo>
                  <a:pt x="1053604" y="0"/>
                </a:moveTo>
                <a:lnTo>
                  <a:pt x="1153947" y="183972"/>
                </a:lnTo>
                <a:lnTo>
                  <a:pt x="0" y="813384"/>
                </a:lnTo>
                <a:lnTo>
                  <a:pt x="200685" y="1181315"/>
                </a:lnTo>
                <a:lnTo>
                  <a:pt x="1354632" y="551891"/>
                </a:lnTo>
                <a:lnTo>
                  <a:pt x="1513558" y="551891"/>
                </a:lnTo>
                <a:lnTo>
                  <a:pt x="1638947" y="158127"/>
                </a:lnTo>
                <a:lnTo>
                  <a:pt x="1053604" y="0"/>
                </a:lnTo>
                <a:close/>
              </a:path>
              <a:path w="1639570" h="1181735">
                <a:moveTo>
                  <a:pt x="1513558" y="551891"/>
                </a:moveTo>
                <a:lnTo>
                  <a:pt x="1354632" y="551891"/>
                </a:lnTo>
                <a:lnTo>
                  <a:pt x="1454975" y="735863"/>
                </a:lnTo>
                <a:lnTo>
                  <a:pt x="1513558" y="551891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9054" y="3117968"/>
            <a:ext cx="1639570" cy="1181735"/>
          </a:xfrm>
          <a:custGeom>
            <a:avLst/>
            <a:gdLst/>
            <a:ahLst/>
            <a:cxnLst/>
            <a:rect l="l" t="t" r="r" b="b"/>
            <a:pathLst>
              <a:path w="1639570" h="1181735">
                <a:moveTo>
                  <a:pt x="0" y="813384"/>
                </a:moveTo>
                <a:lnTo>
                  <a:pt x="1153952" y="183963"/>
                </a:lnTo>
                <a:lnTo>
                  <a:pt x="1053610" y="0"/>
                </a:lnTo>
                <a:lnTo>
                  <a:pt x="1638945" y="158120"/>
                </a:lnTo>
                <a:lnTo>
                  <a:pt x="1454979" y="735854"/>
                </a:lnTo>
                <a:lnTo>
                  <a:pt x="1354637" y="551890"/>
                </a:lnTo>
                <a:lnTo>
                  <a:pt x="200685" y="1181311"/>
                </a:lnTo>
                <a:lnTo>
                  <a:pt x="0" y="81338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07940" y="4074795"/>
            <a:ext cx="3058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Kita Ikut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Menentukan!!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3352800"/>
            <a:ext cx="2819400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98139" y="5824220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56</a:t>
            </a:r>
            <a:r>
              <a:rPr sz="1800" spc="-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hari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56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2057400"/>
            <a:ext cx="58674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2057400"/>
            <a:ext cx="5867400" cy="3429000"/>
          </a:xfrm>
          <a:custGeom>
            <a:avLst/>
            <a:gdLst/>
            <a:ahLst/>
            <a:cxnLst/>
            <a:rect l="l" t="t" r="r" b="b"/>
            <a:pathLst>
              <a:path w="5867400" h="3429000">
                <a:moveTo>
                  <a:pt x="0" y="0"/>
                </a:moveTo>
                <a:lnTo>
                  <a:pt x="5867395" y="0"/>
                </a:lnTo>
                <a:lnTo>
                  <a:pt x="5867395" y="3428997"/>
                </a:lnTo>
                <a:lnTo>
                  <a:pt x="0" y="3428997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8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Strategi: Ekuitas-Efisiensi,  Menurut Jenjang dan</a:t>
            </a:r>
            <a:r>
              <a:rPr spc="-25" dirty="0"/>
              <a:t> </a:t>
            </a:r>
            <a:r>
              <a:rPr spc="-5" dirty="0"/>
              <a:t>Peran</a:t>
            </a:r>
          </a:p>
        </p:txBody>
      </p:sp>
      <p:sp>
        <p:nvSpPr>
          <p:cNvPr id="5" name="object 5"/>
          <p:cNvSpPr/>
          <p:nvPr/>
        </p:nvSpPr>
        <p:spPr>
          <a:xfrm>
            <a:off x="376237" y="2541587"/>
            <a:ext cx="1441450" cy="0"/>
          </a:xfrm>
          <a:custGeom>
            <a:avLst/>
            <a:gdLst/>
            <a:ahLst/>
            <a:cxnLst/>
            <a:rect l="l" t="t" r="r" b="b"/>
            <a:pathLst>
              <a:path w="1441450">
                <a:moveTo>
                  <a:pt x="0" y="0"/>
                </a:moveTo>
                <a:lnTo>
                  <a:pt x="1441448" y="1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3750" y="3100387"/>
            <a:ext cx="2127250" cy="0"/>
          </a:xfrm>
          <a:custGeom>
            <a:avLst/>
            <a:gdLst/>
            <a:ahLst/>
            <a:cxnLst/>
            <a:rect l="l" t="t" r="r" b="b"/>
            <a:pathLst>
              <a:path w="2127250">
                <a:moveTo>
                  <a:pt x="0" y="0"/>
                </a:moveTo>
                <a:lnTo>
                  <a:pt x="2127248" y="1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1550" y="3709987"/>
            <a:ext cx="1727200" cy="0"/>
          </a:xfrm>
          <a:custGeom>
            <a:avLst/>
            <a:gdLst/>
            <a:ahLst/>
            <a:cxnLst/>
            <a:rect l="l" t="t" r="r" b="b"/>
            <a:pathLst>
              <a:path w="1727200">
                <a:moveTo>
                  <a:pt x="0" y="0"/>
                </a:moveTo>
                <a:lnTo>
                  <a:pt x="1727198" y="0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30750" y="4700587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0" y="0"/>
                </a:moveTo>
                <a:lnTo>
                  <a:pt x="1584329" y="0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8002" y="2134870"/>
            <a:ext cx="1094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ahoma"/>
                <a:cs typeface="Tahoma"/>
              </a:rPr>
              <a:t>P</a:t>
            </a:r>
            <a:r>
              <a:rPr sz="2400" spc="-1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</a:t>
            </a:r>
            <a:r>
              <a:rPr sz="2400" dirty="0">
                <a:latin typeface="Tahoma"/>
                <a:cs typeface="Tahoma"/>
              </a:rPr>
              <a:t>osi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83764" y="2638107"/>
            <a:ext cx="2116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Proteksi</a:t>
            </a:r>
            <a:r>
              <a:rPr sz="2400" spc="-6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khusus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165" y="3285807"/>
            <a:ext cx="2267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D&amp; Obati</a:t>
            </a:r>
            <a:r>
              <a:rPr sz="2400" spc="-8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Segera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33290" y="4276407"/>
            <a:ext cx="1546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ahoma"/>
                <a:cs typeface="Tahoma"/>
              </a:rPr>
              <a:t>Rehabilitasi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83350" y="4648200"/>
            <a:ext cx="574675" cy="833755"/>
          </a:xfrm>
          <a:custGeom>
            <a:avLst/>
            <a:gdLst/>
            <a:ahLst/>
            <a:cxnLst/>
            <a:rect l="l" t="t" r="r" b="b"/>
            <a:pathLst>
              <a:path w="574675" h="833754">
                <a:moveTo>
                  <a:pt x="0" y="12699"/>
                </a:moveTo>
                <a:lnTo>
                  <a:pt x="150812" y="1587"/>
                </a:lnTo>
                <a:lnTo>
                  <a:pt x="223043" y="0"/>
                </a:lnTo>
                <a:lnTo>
                  <a:pt x="292098" y="5556"/>
                </a:lnTo>
                <a:lnTo>
                  <a:pt x="355599" y="17462"/>
                </a:lnTo>
                <a:lnTo>
                  <a:pt x="412748" y="39687"/>
                </a:lnTo>
                <a:lnTo>
                  <a:pt x="462755" y="73024"/>
                </a:lnTo>
                <a:lnTo>
                  <a:pt x="503236" y="119856"/>
                </a:lnTo>
                <a:lnTo>
                  <a:pt x="533398" y="188118"/>
                </a:lnTo>
                <a:lnTo>
                  <a:pt x="544511" y="231774"/>
                </a:lnTo>
                <a:lnTo>
                  <a:pt x="553242" y="280193"/>
                </a:lnTo>
                <a:lnTo>
                  <a:pt x="565149" y="387350"/>
                </a:lnTo>
                <a:lnTo>
                  <a:pt x="570705" y="502443"/>
                </a:lnTo>
                <a:lnTo>
                  <a:pt x="573086" y="615950"/>
                </a:lnTo>
                <a:lnTo>
                  <a:pt x="573086" y="721517"/>
                </a:lnTo>
                <a:lnTo>
                  <a:pt x="573086" y="767555"/>
                </a:lnTo>
                <a:lnTo>
                  <a:pt x="573086" y="808830"/>
                </a:lnTo>
                <a:lnTo>
                  <a:pt x="574335" y="833485"/>
                </a:lnTo>
              </a:path>
            </a:pathLst>
          </a:custGeom>
          <a:ln w="38099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96747" y="5402694"/>
            <a:ext cx="114300" cy="117475"/>
          </a:xfrm>
          <a:custGeom>
            <a:avLst/>
            <a:gdLst/>
            <a:ahLst/>
            <a:cxnLst/>
            <a:rect l="l" t="t" r="r" b="b"/>
            <a:pathLst>
              <a:path w="114300" h="117475">
                <a:moveTo>
                  <a:pt x="114160" y="0"/>
                </a:moveTo>
                <a:lnTo>
                  <a:pt x="0" y="5778"/>
                </a:lnTo>
                <a:lnTo>
                  <a:pt x="62865" y="117043"/>
                </a:lnTo>
                <a:lnTo>
                  <a:pt x="114160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5492750"/>
            <a:ext cx="8066405" cy="0"/>
          </a:xfrm>
          <a:custGeom>
            <a:avLst/>
            <a:gdLst/>
            <a:ahLst/>
            <a:cxnLst/>
            <a:rect l="l" t="t" r="r" b="b"/>
            <a:pathLst>
              <a:path w="8066405">
                <a:moveTo>
                  <a:pt x="0" y="0"/>
                </a:moveTo>
                <a:lnTo>
                  <a:pt x="8066084" y="0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38800" y="3599656"/>
            <a:ext cx="574040" cy="629920"/>
          </a:xfrm>
          <a:custGeom>
            <a:avLst/>
            <a:gdLst/>
            <a:ahLst/>
            <a:cxnLst/>
            <a:rect l="l" t="t" r="r" b="b"/>
            <a:pathLst>
              <a:path w="574039" h="629920">
                <a:moveTo>
                  <a:pt x="0" y="9524"/>
                </a:moveTo>
                <a:lnTo>
                  <a:pt x="150812" y="793"/>
                </a:lnTo>
                <a:lnTo>
                  <a:pt x="223043" y="0"/>
                </a:lnTo>
                <a:lnTo>
                  <a:pt x="292099" y="3968"/>
                </a:lnTo>
                <a:lnTo>
                  <a:pt x="355599" y="13493"/>
                </a:lnTo>
                <a:lnTo>
                  <a:pt x="412749" y="30162"/>
                </a:lnTo>
                <a:lnTo>
                  <a:pt x="462755" y="55562"/>
                </a:lnTo>
                <a:lnTo>
                  <a:pt x="503237" y="91281"/>
                </a:lnTo>
                <a:lnTo>
                  <a:pt x="533399" y="143668"/>
                </a:lnTo>
                <a:lnTo>
                  <a:pt x="553243" y="214312"/>
                </a:lnTo>
                <a:lnTo>
                  <a:pt x="565149" y="296862"/>
                </a:lnTo>
                <a:lnTo>
                  <a:pt x="570705" y="384968"/>
                </a:lnTo>
                <a:lnTo>
                  <a:pt x="573087" y="472281"/>
                </a:lnTo>
                <a:lnTo>
                  <a:pt x="573087" y="552449"/>
                </a:lnTo>
                <a:lnTo>
                  <a:pt x="573087" y="588168"/>
                </a:lnTo>
                <a:lnTo>
                  <a:pt x="573087" y="619918"/>
                </a:lnTo>
                <a:lnTo>
                  <a:pt x="573727" y="629528"/>
                </a:lnTo>
              </a:path>
            </a:pathLst>
          </a:custGeom>
          <a:ln w="38099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50432" y="4149356"/>
            <a:ext cx="114300" cy="118110"/>
          </a:xfrm>
          <a:custGeom>
            <a:avLst/>
            <a:gdLst/>
            <a:ahLst/>
            <a:cxnLst/>
            <a:rect l="l" t="t" r="r" b="b"/>
            <a:pathLst>
              <a:path w="114300" h="118110">
                <a:moveTo>
                  <a:pt x="114046" y="0"/>
                </a:moveTo>
                <a:lnTo>
                  <a:pt x="0" y="7594"/>
                </a:lnTo>
                <a:lnTo>
                  <a:pt x="64630" y="117843"/>
                </a:lnTo>
                <a:lnTo>
                  <a:pt x="114046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49749" y="2884487"/>
            <a:ext cx="428625" cy="407034"/>
          </a:xfrm>
          <a:custGeom>
            <a:avLst/>
            <a:gdLst/>
            <a:ahLst/>
            <a:cxnLst/>
            <a:rect l="l" t="t" r="r" b="b"/>
            <a:pathLst>
              <a:path w="428625" h="407035">
                <a:moveTo>
                  <a:pt x="0" y="6349"/>
                </a:moveTo>
                <a:lnTo>
                  <a:pt x="112712" y="0"/>
                </a:lnTo>
                <a:lnTo>
                  <a:pt x="217487" y="2381"/>
                </a:lnTo>
                <a:lnTo>
                  <a:pt x="265112" y="8731"/>
                </a:lnTo>
                <a:lnTo>
                  <a:pt x="307974" y="19843"/>
                </a:lnTo>
                <a:lnTo>
                  <a:pt x="345280" y="36512"/>
                </a:lnTo>
                <a:lnTo>
                  <a:pt x="375443" y="60324"/>
                </a:lnTo>
                <a:lnTo>
                  <a:pt x="397668" y="95249"/>
                </a:lnTo>
                <a:lnTo>
                  <a:pt x="411955" y="142080"/>
                </a:lnTo>
                <a:lnTo>
                  <a:pt x="420686" y="196849"/>
                </a:lnTo>
                <a:lnTo>
                  <a:pt x="425449" y="255587"/>
                </a:lnTo>
                <a:lnTo>
                  <a:pt x="427036" y="314324"/>
                </a:lnTo>
                <a:lnTo>
                  <a:pt x="427036" y="367505"/>
                </a:lnTo>
                <a:lnTo>
                  <a:pt x="428240" y="406417"/>
                </a:lnTo>
              </a:path>
            </a:pathLst>
          </a:custGeom>
          <a:ln w="38099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18507" y="3212973"/>
            <a:ext cx="114300" cy="116205"/>
          </a:xfrm>
          <a:custGeom>
            <a:avLst/>
            <a:gdLst/>
            <a:ahLst/>
            <a:cxnLst/>
            <a:rect l="l" t="t" r="r" b="b"/>
            <a:pathLst>
              <a:path w="114300" h="116204">
                <a:moveTo>
                  <a:pt x="114249" y="0"/>
                </a:moveTo>
                <a:lnTo>
                  <a:pt x="0" y="3543"/>
                </a:lnTo>
                <a:lnTo>
                  <a:pt x="60655" y="116014"/>
                </a:lnTo>
                <a:lnTo>
                  <a:pt x="114249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17687" y="2333625"/>
            <a:ext cx="574040" cy="241935"/>
          </a:xfrm>
          <a:custGeom>
            <a:avLst/>
            <a:gdLst/>
            <a:ahLst/>
            <a:cxnLst/>
            <a:rect l="l" t="t" r="r" b="b"/>
            <a:pathLst>
              <a:path w="574039" h="241935">
                <a:moveTo>
                  <a:pt x="0" y="3968"/>
                </a:moveTo>
                <a:lnTo>
                  <a:pt x="150811" y="0"/>
                </a:lnTo>
                <a:lnTo>
                  <a:pt x="223043" y="0"/>
                </a:lnTo>
                <a:lnTo>
                  <a:pt x="292099" y="1587"/>
                </a:lnTo>
                <a:lnTo>
                  <a:pt x="355599" y="5556"/>
                </a:lnTo>
                <a:lnTo>
                  <a:pt x="412749" y="12700"/>
                </a:lnTo>
                <a:lnTo>
                  <a:pt x="462755" y="23018"/>
                </a:lnTo>
                <a:lnTo>
                  <a:pt x="503237" y="38099"/>
                </a:lnTo>
                <a:lnTo>
                  <a:pt x="553243" y="89693"/>
                </a:lnTo>
                <a:lnTo>
                  <a:pt x="570705" y="161131"/>
                </a:lnTo>
                <a:lnTo>
                  <a:pt x="573087" y="197643"/>
                </a:lnTo>
                <a:lnTo>
                  <a:pt x="573087" y="230981"/>
                </a:lnTo>
                <a:lnTo>
                  <a:pt x="573769" y="241381"/>
                </a:lnTo>
              </a:path>
            </a:pathLst>
          </a:custGeom>
          <a:ln w="38099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29446" y="2495232"/>
            <a:ext cx="114300" cy="118110"/>
          </a:xfrm>
          <a:custGeom>
            <a:avLst/>
            <a:gdLst/>
            <a:ahLst/>
            <a:cxnLst/>
            <a:rect l="l" t="t" r="r" b="b"/>
            <a:pathLst>
              <a:path w="114300" h="118110">
                <a:moveTo>
                  <a:pt x="114058" y="0"/>
                </a:moveTo>
                <a:lnTo>
                  <a:pt x="0" y="7480"/>
                </a:lnTo>
                <a:lnTo>
                  <a:pt x="64503" y="117792"/>
                </a:lnTo>
                <a:lnTo>
                  <a:pt x="114058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165340" y="3385820"/>
            <a:ext cx="1818639" cy="19380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500"/>
              </a:lnSpc>
              <a:spcBef>
                <a:spcPts val="110"/>
              </a:spcBef>
            </a:pPr>
            <a:r>
              <a:rPr sz="1800" spc="-20" dirty="0">
                <a:latin typeface="Tahoma"/>
                <a:cs typeface="Tahoma"/>
              </a:rPr>
              <a:t>Peran </a:t>
            </a:r>
            <a:r>
              <a:rPr sz="1800" spc="-5" dirty="0">
                <a:latin typeface="Tahoma"/>
                <a:cs typeface="Tahoma"/>
              </a:rPr>
              <a:t>Publik  </a:t>
            </a:r>
            <a:r>
              <a:rPr sz="1800" dirty="0">
                <a:latin typeface="Tahoma"/>
                <a:cs typeface="Tahoma"/>
              </a:rPr>
              <a:t>dalam</a:t>
            </a:r>
            <a:r>
              <a:rPr sz="1800" spc="-1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Pendanaan  melalui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100"/>
              </a:lnSpc>
            </a:pPr>
            <a:r>
              <a:rPr sz="1800" dirty="0">
                <a:latin typeface="Tahoma"/>
                <a:cs typeface="Tahoma"/>
              </a:rPr>
              <a:t>JKN</a:t>
            </a:r>
            <a:endParaRPr sz="1800">
              <a:latin typeface="Tahoma"/>
              <a:cs typeface="Tahoma"/>
            </a:endParaRPr>
          </a:p>
          <a:p>
            <a:pPr marL="12700" marR="219710">
              <a:lnSpc>
                <a:spcPct val="99500"/>
              </a:lnSpc>
              <a:spcBef>
                <a:spcPts val="50"/>
              </a:spcBef>
            </a:pPr>
            <a:r>
              <a:rPr sz="1800" spc="-20" dirty="0">
                <a:latin typeface="Tahoma"/>
                <a:cs typeface="Tahoma"/>
              </a:rPr>
              <a:t>Peran </a:t>
            </a:r>
            <a:r>
              <a:rPr sz="1800" spc="-10" dirty="0">
                <a:latin typeface="Tahoma"/>
                <a:cs typeface="Tahoma"/>
              </a:rPr>
              <a:t>Swasta  </a:t>
            </a:r>
            <a:r>
              <a:rPr sz="1800" spc="-5" dirty="0">
                <a:latin typeface="Tahoma"/>
                <a:cs typeface="Tahoma"/>
              </a:rPr>
              <a:t>dalam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Delivery/  </a:t>
            </a:r>
            <a:r>
              <a:rPr sz="1800" spc="-15" dirty="0">
                <a:latin typeface="Tahoma"/>
                <a:cs typeface="Tahoma"/>
              </a:rPr>
              <a:t>layanan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7690" y="2066607"/>
            <a:ext cx="27635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Tahoma"/>
                <a:cs typeface="Tahoma"/>
              </a:rPr>
              <a:t>Peran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Publik/Pemerintah  Prioritas: Prilaku,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Gizi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87950" y="2109787"/>
            <a:ext cx="304800" cy="1371600"/>
          </a:xfrm>
          <a:custGeom>
            <a:avLst/>
            <a:gdLst/>
            <a:ahLst/>
            <a:cxnLst/>
            <a:rect l="l" t="t" r="r" b="b"/>
            <a:pathLst>
              <a:path w="304800" h="1371600">
                <a:moveTo>
                  <a:pt x="0" y="0"/>
                </a:moveTo>
                <a:lnTo>
                  <a:pt x="69887" y="3018"/>
                </a:lnTo>
                <a:lnTo>
                  <a:pt x="134043" y="11617"/>
                </a:lnTo>
                <a:lnTo>
                  <a:pt x="190636" y="25110"/>
                </a:lnTo>
                <a:lnTo>
                  <a:pt x="237838" y="42811"/>
                </a:lnTo>
                <a:lnTo>
                  <a:pt x="273819" y="64033"/>
                </a:lnTo>
                <a:lnTo>
                  <a:pt x="304799" y="114299"/>
                </a:lnTo>
                <a:lnTo>
                  <a:pt x="304799" y="1257299"/>
                </a:lnTo>
                <a:lnTo>
                  <a:pt x="273819" y="1307566"/>
                </a:lnTo>
                <a:lnTo>
                  <a:pt x="237838" y="1328789"/>
                </a:lnTo>
                <a:lnTo>
                  <a:pt x="190636" y="1346489"/>
                </a:lnTo>
                <a:lnTo>
                  <a:pt x="134043" y="1359982"/>
                </a:lnTo>
                <a:lnTo>
                  <a:pt x="69887" y="1368580"/>
                </a:lnTo>
                <a:lnTo>
                  <a:pt x="0" y="1371598"/>
                </a:lnTo>
              </a:path>
            </a:pathLst>
          </a:custGeom>
          <a:ln w="9524">
            <a:solidFill>
              <a:srgbClr val="FFFB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102349" y="3405187"/>
            <a:ext cx="990600" cy="1371600"/>
          </a:xfrm>
          <a:custGeom>
            <a:avLst/>
            <a:gdLst/>
            <a:ahLst/>
            <a:cxnLst/>
            <a:rect l="l" t="t" r="r" b="b"/>
            <a:pathLst>
              <a:path w="990600" h="1371600">
                <a:moveTo>
                  <a:pt x="0" y="0"/>
                </a:moveTo>
                <a:lnTo>
                  <a:pt x="73191" y="1239"/>
                </a:lnTo>
                <a:lnTo>
                  <a:pt x="143049" y="4839"/>
                </a:lnTo>
                <a:lnTo>
                  <a:pt x="208805" y="10622"/>
                </a:lnTo>
                <a:lnTo>
                  <a:pt x="269695" y="18413"/>
                </a:lnTo>
                <a:lnTo>
                  <a:pt x="324952" y="28034"/>
                </a:lnTo>
                <a:lnTo>
                  <a:pt x="373811" y="39309"/>
                </a:lnTo>
                <a:lnTo>
                  <a:pt x="415503" y="52060"/>
                </a:lnTo>
                <a:lnTo>
                  <a:pt x="474329" y="81285"/>
                </a:lnTo>
                <a:lnTo>
                  <a:pt x="495299" y="114294"/>
                </a:lnTo>
                <a:lnTo>
                  <a:pt x="495299" y="571504"/>
                </a:lnTo>
                <a:lnTo>
                  <a:pt x="500670" y="588394"/>
                </a:lnTo>
                <a:lnTo>
                  <a:pt x="541334" y="619688"/>
                </a:lnTo>
                <a:lnTo>
                  <a:pt x="616788" y="646490"/>
                </a:lnTo>
                <a:lnTo>
                  <a:pt x="665646" y="657764"/>
                </a:lnTo>
                <a:lnTo>
                  <a:pt x="720903" y="667385"/>
                </a:lnTo>
                <a:lnTo>
                  <a:pt x="781793" y="675176"/>
                </a:lnTo>
                <a:lnTo>
                  <a:pt x="847550" y="680960"/>
                </a:lnTo>
                <a:lnTo>
                  <a:pt x="917407" y="684560"/>
                </a:lnTo>
                <a:lnTo>
                  <a:pt x="990599" y="685799"/>
                </a:lnTo>
                <a:lnTo>
                  <a:pt x="917407" y="687038"/>
                </a:lnTo>
                <a:lnTo>
                  <a:pt x="847550" y="690638"/>
                </a:lnTo>
                <a:lnTo>
                  <a:pt x="781793" y="696422"/>
                </a:lnTo>
                <a:lnTo>
                  <a:pt x="720903" y="704213"/>
                </a:lnTo>
                <a:lnTo>
                  <a:pt x="665646" y="713834"/>
                </a:lnTo>
                <a:lnTo>
                  <a:pt x="616788" y="725108"/>
                </a:lnTo>
                <a:lnTo>
                  <a:pt x="575095" y="737859"/>
                </a:lnTo>
                <a:lnTo>
                  <a:pt x="516270" y="767084"/>
                </a:lnTo>
                <a:lnTo>
                  <a:pt x="495299" y="800094"/>
                </a:lnTo>
                <a:lnTo>
                  <a:pt x="495299" y="1257299"/>
                </a:lnTo>
                <a:lnTo>
                  <a:pt x="489929" y="1274190"/>
                </a:lnTo>
                <a:lnTo>
                  <a:pt x="449265" y="1305486"/>
                </a:lnTo>
                <a:lnTo>
                  <a:pt x="373811" y="1332289"/>
                </a:lnTo>
                <a:lnTo>
                  <a:pt x="324952" y="1343564"/>
                </a:lnTo>
                <a:lnTo>
                  <a:pt x="269695" y="1353185"/>
                </a:lnTo>
                <a:lnTo>
                  <a:pt x="208805" y="1360976"/>
                </a:lnTo>
                <a:lnTo>
                  <a:pt x="143049" y="1366759"/>
                </a:lnTo>
                <a:lnTo>
                  <a:pt x="73191" y="1370359"/>
                </a:lnTo>
                <a:lnTo>
                  <a:pt x="0" y="1371599"/>
                </a:lnTo>
              </a:path>
            </a:pathLst>
          </a:custGeom>
          <a:ln w="28574">
            <a:solidFill>
              <a:srgbClr val="00F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974339" y="5824220"/>
            <a:ext cx="12293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Times New Roman"/>
                <a:cs typeface="Times New Roman"/>
              </a:rPr>
              <a:t>Thabrany,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13</a:t>
            </a:r>
            <a:endParaRPr sz="1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2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791" y="833120"/>
            <a:ext cx="36417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Efisiensi</a:t>
            </a:r>
            <a:r>
              <a:rPr sz="4400" spc="-65" dirty="0"/>
              <a:t> </a:t>
            </a:r>
            <a:r>
              <a:rPr sz="4400" spc="-5" dirty="0"/>
              <a:t>Teknis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39035"/>
            <a:ext cx="7616190" cy="381952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Regulasi dan penegakan </a:t>
            </a:r>
            <a:r>
              <a:rPr sz="2800" dirty="0">
                <a:latin typeface="Times New Roman"/>
                <a:cs typeface="Times New Roman"/>
              </a:rPr>
              <a:t>hukum </a:t>
            </a:r>
            <a:r>
              <a:rPr sz="2800" spc="-5" dirty="0">
                <a:latin typeface="Times New Roman"/>
                <a:cs typeface="Times New Roman"/>
              </a:rPr>
              <a:t>ketat </a:t>
            </a:r>
            <a:r>
              <a:rPr sz="2800" dirty="0">
                <a:latin typeface="Times New Roman"/>
                <a:cs typeface="Times New Roman"/>
              </a:rPr>
              <a:t>di </a:t>
            </a:r>
            <a:r>
              <a:rPr sz="2800" spc="-5" dirty="0">
                <a:latin typeface="Times New Roman"/>
                <a:cs typeface="Times New Roman"/>
              </a:rPr>
              <a:t>area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UKP.</a:t>
            </a:r>
            <a:endParaRPr sz="2800">
              <a:latin typeface="Times New Roman"/>
              <a:cs typeface="Times New Roman"/>
            </a:endParaRPr>
          </a:p>
          <a:p>
            <a:pPr marL="355600" marR="497840" indent="-342900" algn="just">
              <a:lnSpc>
                <a:spcPct val="89700"/>
              </a:lnSpc>
              <a:spcBef>
                <a:spcPts val="66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Standardisasi dan </a:t>
            </a:r>
            <a:r>
              <a:rPr sz="2800" i="1" spc="-5" dirty="0">
                <a:latin typeface="Times New Roman"/>
                <a:cs typeface="Times New Roman"/>
              </a:rPr>
              <a:t>price control </a:t>
            </a:r>
            <a:r>
              <a:rPr sz="2800" spc="-5" dirty="0">
                <a:latin typeface="Times New Roman"/>
                <a:cs typeface="Times New Roman"/>
              </a:rPr>
              <a:t>pelayanan, obat  dan </a:t>
            </a:r>
            <a:r>
              <a:rPr sz="2800" dirty="0">
                <a:latin typeface="Times New Roman"/>
                <a:cs typeface="Times New Roman"/>
              </a:rPr>
              <a:t>BMHP </a:t>
            </a:r>
            <a:r>
              <a:rPr sz="2800" spc="-5" dirty="0">
                <a:latin typeface="Times New Roman"/>
                <a:cs typeface="Times New Roman"/>
              </a:rPr>
              <a:t>mutlak harus jadi kebijakan publik,  meskipun </a:t>
            </a:r>
            <a:r>
              <a:rPr sz="2800" dirty="0">
                <a:latin typeface="Times New Roman"/>
                <a:cs typeface="Times New Roman"/>
              </a:rPr>
              <a:t>di </a:t>
            </a:r>
            <a:r>
              <a:rPr sz="2800" spc="-5" dirty="0">
                <a:latin typeface="Times New Roman"/>
                <a:cs typeface="Times New Roman"/>
              </a:rPr>
              <a:t>faskes swasta</a:t>
            </a:r>
            <a:endParaRPr sz="2800">
              <a:latin typeface="Times New Roman"/>
              <a:cs typeface="Times New Roman"/>
            </a:endParaRPr>
          </a:p>
          <a:p>
            <a:pPr marL="355600" marR="556895" indent="-342900">
              <a:lnSpc>
                <a:spcPts val="303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Penerapan teknik </a:t>
            </a:r>
            <a:r>
              <a:rPr sz="2800" i="1" spc="-5" dirty="0">
                <a:latin typeface="Times New Roman"/>
                <a:cs typeface="Times New Roman"/>
              </a:rPr>
              <a:t>managed care </a:t>
            </a:r>
            <a:r>
              <a:rPr sz="2800" dirty="0">
                <a:latin typeface="Times New Roman"/>
                <a:cs typeface="Times New Roman"/>
              </a:rPr>
              <a:t>di </a:t>
            </a:r>
            <a:r>
              <a:rPr sz="2800" spc="-5" dirty="0">
                <a:latin typeface="Times New Roman"/>
                <a:cs typeface="Times New Roman"/>
              </a:rPr>
              <a:t>rumah sakit  pemerintah dan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swasta</a:t>
            </a:r>
            <a:endParaRPr sz="2800">
              <a:latin typeface="Times New Roman"/>
              <a:cs typeface="Times New Roman"/>
            </a:endParaRPr>
          </a:p>
          <a:p>
            <a:pPr marL="355600" marR="320040" indent="-342900">
              <a:lnSpc>
                <a:spcPct val="91200"/>
              </a:lnSpc>
              <a:spcBef>
                <a:spcPts val="5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Persyaratan ‘</a:t>
            </a:r>
            <a:r>
              <a:rPr sz="2800" i="1" spc="-5" dirty="0">
                <a:latin typeface="Times New Roman"/>
                <a:cs typeface="Times New Roman"/>
              </a:rPr>
              <a:t>healthy environment</a:t>
            </a:r>
            <a:r>
              <a:rPr sz="2800" spc="-5" dirty="0">
                <a:latin typeface="Times New Roman"/>
                <a:cs typeface="Times New Roman"/>
              </a:rPr>
              <a:t>’ untuk seluruh  industri dan pengguna (pengendara mobil).  Inspektor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868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898" y="2018382"/>
            <a:ext cx="5964555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Identifikasi </a:t>
            </a:r>
            <a:r>
              <a:rPr spc="-5" dirty="0" smtClean="0"/>
              <a:t>Isu</a:t>
            </a:r>
            <a:r>
              <a:rPr spc="-5" dirty="0"/>
              <a:t>, Tujuan, </a:t>
            </a:r>
            <a:r>
              <a:rPr lang="en-US" spc="-5" dirty="0" smtClean="0"/>
              <a:t/>
            </a:r>
            <a:br>
              <a:rPr lang="en-US" spc="-5" dirty="0" smtClean="0"/>
            </a:br>
            <a:r>
              <a:rPr spc="-5" dirty="0" smtClean="0"/>
              <a:t>dan  Strategi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9979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410" y="528320"/>
            <a:ext cx="44634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4520" algn="l"/>
              </a:tabLst>
            </a:pPr>
            <a:r>
              <a:rPr sz="4400" dirty="0"/>
              <a:t>Apa </a:t>
            </a:r>
            <a:r>
              <a:rPr sz="4400" spc="-5" dirty="0"/>
              <a:t>sih	Kesehatan?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341628"/>
            <a:ext cx="5888990" cy="490918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Kebutuhan dasar/fundamental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Uncertain needs </a:t>
            </a:r>
            <a:r>
              <a:rPr sz="2400" spc="-1180" dirty="0">
                <a:latin typeface="Wingdings"/>
                <a:cs typeface="Wingdings"/>
              </a:rPr>
              <a:t>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insurance (private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goods)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Times New Roman"/>
                <a:cs typeface="Times New Roman"/>
              </a:rPr>
              <a:t>Public Provision: public dan merit </a:t>
            </a:r>
            <a:r>
              <a:rPr sz="2000" dirty="0">
                <a:latin typeface="Times New Roman"/>
                <a:cs typeface="Times New Roman"/>
              </a:rPr>
              <a:t>goods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Information asymetri </a:t>
            </a:r>
            <a:r>
              <a:rPr sz="2400" spc="-1180" dirty="0">
                <a:latin typeface="Wingdings"/>
                <a:cs typeface="Wingdings"/>
              </a:rPr>
              <a:t></a:t>
            </a:r>
            <a:r>
              <a:rPr sz="2400" spc="-5" dirty="0">
                <a:latin typeface="Times New Roman"/>
                <a:cs typeface="Times New Roman"/>
              </a:rPr>
              <a:t> Strong regulation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425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Times New Roman"/>
                <a:cs typeface="Times New Roman"/>
              </a:rPr>
              <a:t>Supply induce demand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10" dirty="0">
                <a:latin typeface="Times New Roman"/>
                <a:cs typeface="Times New Roman"/>
              </a:rPr>
              <a:t>Difficult </a:t>
            </a:r>
            <a:r>
              <a:rPr sz="2000" spc="-5" dirty="0">
                <a:latin typeface="Times New Roman"/>
                <a:cs typeface="Times New Roman"/>
              </a:rPr>
              <a:t>to control costs</a:t>
            </a:r>
            <a:r>
              <a:rPr sz="2000" spc="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(ineficient)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5" dirty="0">
                <a:latin typeface="Times New Roman"/>
                <a:cs typeface="Times New Roman"/>
              </a:rPr>
              <a:t>Quality is </a:t>
            </a:r>
            <a:r>
              <a:rPr sz="2000" spc="-10" dirty="0">
                <a:latin typeface="Times New Roman"/>
                <a:cs typeface="Times New Roman"/>
              </a:rPr>
              <a:t>difficult </a:t>
            </a:r>
            <a:r>
              <a:rPr sz="2000" spc="-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defined</a:t>
            </a:r>
            <a:endParaRPr sz="20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00"/>
              </a:spcBef>
              <a:buChar char="–"/>
              <a:tabLst>
                <a:tab pos="755015" algn="l"/>
                <a:tab pos="755650" algn="l"/>
              </a:tabLst>
            </a:pPr>
            <a:r>
              <a:rPr sz="2000" spc="-20" dirty="0">
                <a:latin typeface="Times New Roman"/>
                <a:cs typeface="Times New Roman"/>
              </a:rPr>
              <a:t>Victimize </a:t>
            </a:r>
            <a:r>
              <a:rPr sz="2000" spc="-5" dirty="0">
                <a:latin typeface="Times New Roman"/>
                <a:cs typeface="Times New Roman"/>
              </a:rPr>
              <a:t>the</a:t>
            </a:r>
            <a:r>
              <a:rPr sz="2000" spc="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weak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Externality </a:t>
            </a:r>
            <a:r>
              <a:rPr sz="2400" spc="-1180" dirty="0">
                <a:latin typeface="Wingdings"/>
                <a:cs typeface="Wingdings"/>
              </a:rPr>
              <a:t></a:t>
            </a:r>
            <a:r>
              <a:rPr sz="2400" spc="-5" dirty="0">
                <a:latin typeface="Times New Roman"/>
                <a:cs typeface="Times New Roman"/>
              </a:rPr>
              <a:t> subsidy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public funding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High tech: increase asymetri can cost ly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Labor intensive: costly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Absolute needs: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Inelastic!!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362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9708" y="1816100"/>
            <a:ext cx="37077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Times New Roman"/>
                <a:cs typeface="Times New Roman"/>
              </a:rPr>
              <a:t>Identifikasi</a:t>
            </a:r>
            <a:r>
              <a:rPr sz="4000" spc="-5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Issu-1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5959" y="3644900"/>
            <a:ext cx="675513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latin typeface="Times New Roman"/>
                <a:cs typeface="Times New Roman"/>
              </a:rPr>
              <a:t>Kita Belum Mampu Meyakinkan  Pihak </a:t>
            </a:r>
            <a:r>
              <a:rPr sz="4000" dirty="0">
                <a:latin typeface="Times New Roman"/>
                <a:cs typeface="Times New Roman"/>
              </a:rPr>
              <a:t>Non </a:t>
            </a:r>
            <a:r>
              <a:rPr sz="4000" spc="-5" dirty="0">
                <a:latin typeface="Times New Roman"/>
                <a:cs typeface="Times New Roman"/>
              </a:rPr>
              <a:t>Kesehatan akan  Pentingnya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Kesehatan</a:t>
            </a:r>
            <a:endParaRPr sz="4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79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81800" y="5505450"/>
            <a:ext cx="514350" cy="514350"/>
          </a:xfrm>
          <a:custGeom>
            <a:avLst/>
            <a:gdLst/>
            <a:ahLst/>
            <a:cxnLst/>
            <a:rect l="l" t="t" r="r" b="b"/>
            <a:pathLst>
              <a:path w="514350" h="514350">
                <a:moveTo>
                  <a:pt x="0" y="0"/>
                </a:moveTo>
                <a:lnTo>
                  <a:pt x="514350" y="0"/>
                </a:lnTo>
                <a:lnTo>
                  <a:pt x="51435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solidFill>
            <a:srgbClr val="00D2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296150" y="53340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171450" y="0"/>
                </a:moveTo>
                <a:lnTo>
                  <a:pt x="0" y="171450"/>
                </a:lnTo>
                <a:lnTo>
                  <a:pt x="0" y="685800"/>
                </a:lnTo>
                <a:lnTo>
                  <a:pt x="171450" y="514350"/>
                </a:lnTo>
                <a:lnTo>
                  <a:pt x="171450" y="0"/>
                </a:lnTo>
                <a:close/>
              </a:path>
            </a:pathLst>
          </a:custGeom>
          <a:solidFill>
            <a:srgbClr val="00B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81800" y="5334000"/>
            <a:ext cx="685800" cy="171450"/>
          </a:xfrm>
          <a:custGeom>
            <a:avLst/>
            <a:gdLst/>
            <a:ahLst/>
            <a:cxnLst/>
            <a:rect l="l" t="t" r="r" b="b"/>
            <a:pathLst>
              <a:path w="685800" h="171450">
                <a:moveTo>
                  <a:pt x="685800" y="0"/>
                </a:moveTo>
                <a:lnTo>
                  <a:pt x="171450" y="0"/>
                </a:lnTo>
                <a:lnTo>
                  <a:pt x="0" y="171450"/>
                </a:lnTo>
                <a:lnTo>
                  <a:pt x="514350" y="171450"/>
                </a:lnTo>
                <a:lnTo>
                  <a:pt x="685800" y="0"/>
                </a:lnTo>
                <a:close/>
              </a:path>
            </a:pathLst>
          </a:custGeom>
          <a:solidFill>
            <a:srgbClr val="35D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1800" y="53340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171449"/>
                </a:moveTo>
                <a:lnTo>
                  <a:pt x="171450" y="0"/>
                </a:lnTo>
                <a:lnTo>
                  <a:pt x="685799" y="0"/>
                </a:lnTo>
                <a:lnTo>
                  <a:pt x="685799" y="514349"/>
                </a:lnTo>
                <a:lnTo>
                  <a:pt x="514349" y="685799"/>
                </a:lnTo>
                <a:lnTo>
                  <a:pt x="0" y="685799"/>
                </a:lnTo>
                <a:lnTo>
                  <a:pt x="0" y="1714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81800" y="5334000"/>
            <a:ext cx="685800" cy="171450"/>
          </a:xfrm>
          <a:custGeom>
            <a:avLst/>
            <a:gdLst/>
            <a:ahLst/>
            <a:cxnLst/>
            <a:rect l="l" t="t" r="r" b="b"/>
            <a:pathLst>
              <a:path w="685800" h="171450">
                <a:moveTo>
                  <a:pt x="0" y="171449"/>
                </a:moveTo>
                <a:lnTo>
                  <a:pt x="514349" y="171449"/>
                </a:lnTo>
                <a:lnTo>
                  <a:pt x="6857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96150" y="55054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34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1200" y="5505450"/>
            <a:ext cx="514350" cy="514350"/>
          </a:xfrm>
          <a:custGeom>
            <a:avLst/>
            <a:gdLst/>
            <a:ahLst/>
            <a:cxnLst/>
            <a:rect l="l" t="t" r="r" b="b"/>
            <a:pathLst>
              <a:path w="514350" h="514350">
                <a:moveTo>
                  <a:pt x="0" y="0"/>
                </a:moveTo>
                <a:lnTo>
                  <a:pt x="514350" y="0"/>
                </a:lnTo>
                <a:lnTo>
                  <a:pt x="514350" y="514350"/>
                </a:lnTo>
                <a:lnTo>
                  <a:pt x="0" y="514350"/>
                </a:lnTo>
                <a:lnTo>
                  <a:pt x="0" y="0"/>
                </a:lnTo>
                <a:close/>
              </a:path>
            </a:pathLst>
          </a:custGeom>
          <a:solidFill>
            <a:srgbClr val="00D2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95550" y="5334000"/>
            <a:ext cx="171450" cy="685800"/>
          </a:xfrm>
          <a:custGeom>
            <a:avLst/>
            <a:gdLst/>
            <a:ahLst/>
            <a:cxnLst/>
            <a:rect l="l" t="t" r="r" b="b"/>
            <a:pathLst>
              <a:path w="171450" h="685800">
                <a:moveTo>
                  <a:pt x="171450" y="0"/>
                </a:moveTo>
                <a:lnTo>
                  <a:pt x="0" y="171450"/>
                </a:lnTo>
                <a:lnTo>
                  <a:pt x="0" y="685800"/>
                </a:lnTo>
                <a:lnTo>
                  <a:pt x="171450" y="514350"/>
                </a:lnTo>
                <a:lnTo>
                  <a:pt x="171450" y="0"/>
                </a:lnTo>
                <a:close/>
              </a:path>
            </a:pathLst>
          </a:custGeom>
          <a:solidFill>
            <a:srgbClr val="00B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1200" y="5334000"/>
            <a:ext cx="685800" cy="171450"/>
          </a:xfrm>
          <a:custGeom>
            <a:avLst/>
            <a:gdLst/>
            <a:ahLst/>
            <a:cxnLst/>
            <a:rect l="l" t="t" r="r" b="b"/>
            <a:pathLst>
              <a:path w="685800" h="171450">
                <a:moveTo>
                  <a:pt x="685800" y="0"/>
                </a:moveTo>
                <a:lnTo>
                  <a:pt x="171450" y="0"/>
                </a:lnTo>
                <a:lnTo>
                  <a:pt x="0" y="171450"/>
                </a:lnTo>
                <a:lnTo>
                  <a:pt x="514350" y="171450"/>
                </a:lnTo>
                <a:lnTo>
                  <a:pt x="685800" y="0"/>
                </a:lnTo>
                <a:close/>
              </a:path>
            </a:pathLst>
          </a:custGeom>
          <a:solidFill>
            <a:srgbClr val="35DB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1200" y="53340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171449"/>
                </a:moveTo>
                <a:lnTo>
                  <a:pt x="171449" y="0"/>
                </a:lnTo>
                <a:lnTo>
                  <a:pt x="685799" y="0"/>
                </a:lnTo>
                <a:lnTo>
                  <a:pt x="685799" y="514349"/>
                </a:lnTo>
                <a:lnTo>
                  <a:pt x="514349" y="685799"/>
                </a:lnTo>
                <a:lnTo>
                  <a:pt x="0" y="685799"/>
                </a:lnTo>
                <a:lnTo>
                  <a:pt x="0" y="1714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1200" y="5334000"/>
            <a:ext cx="685800" cy="171450"/>
          </a:xfrm>
          <a:custGeom>
            <a:avLst/>
            <a:gdLst/>
            <a:ahLst/>
            <a:cxnLst/>
            <a:rect l="l" t="t" r="r" b="b"/>
            <a:pathLst>
              <a:path w="685800" h="171450">
                <a:moveTo>
                  <a:pt x="0" y="171449"/>
                </a:moveTo>
                <a:lnTo>
                  <a:pt x="514349" y="171449"/>
                </a:lnTo>
                <a:lnTo>
                  <a:pt x="685799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95549" y="5505450"/>
            <a:ext cx="0" cy="514350"/>
          </a:xfrm>
          <a:custGeom>
            <a:avLst/>
            <a:gdLst/>
            <a:ahLst/>
            <a:cxnLst/>
            <a:rect l="l" t="t" r="r" b="b"/>
            <a:pathLst>
              <a:path h="514350">
                <a:moveTo>
                  <a:pt x="0" y="0"/>
                </a:moveTo>
                <a:lnTo>
                  <a:pt x="0" y="51434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0020" rIns="0" bIns="0" rtlCol="0">
            <a:spAutoFit/>
          </a:bodyPr>
          <a:lstStyle/>
          <a:p>
            <a:pPr marL="456565" algn="ctr">
              <a:lnSpc>
                <a:spcPts val="431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HDI: </a:t>
            </a:r>
            <a:r>
              <a:rPr sz="3600" u="heavy" spc="-45" dirty="0">
                <a:uFill>
                  <a:solidFill>
                    <a:srgbClr val="000000"/>
                  </a:solidFill>
                </a:uFill>
              </a:rPr>
              <a:t>Wacana,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belum</a:t>
            </a:r>
            <a:r>
              <a:rPr sz="3600" u="heavy" spc="-5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fakta!!</a:t>
            </a:r>
            <a:endParaRPr sz="3600"/>
          </a:p>
          <a:p>
            <a:pPr marL="456565" algn="ctr">
              <a:lnSpc>
                <a:spcPts val="3350"/>
              </a:lnSpc>
            </a:pPr>
            <a:r>
              <a:rPr sz="2800" spc="-5" dirty="0"/>
              <a:t>Kita Lebih </a:t>
            </a:r>
            <a:r>
              <a:rPr sz="2800" dirty="0"/>
              <a:t>Suka </a:t>
            </a:r>
            <a:r>
              <a:rPr sz="2800" spc="-5" dirty="0"/>
              <a:t>Investasi Jangka</a:t>
            </a:r>
            <a:r>
              <a:rPr sz="2800" spc="-25" dirty="0"/>
              <a:t> </a:t>
            </a:r>
            <a:r>
              <a:rPr sz="2800" spc="-5" dirty="0"/>
              <a:t>Pendek</a:t>
            </a:r>
            <a:endParaRPr sz="2800"/>
          </a:p>
        </p:txBody>
      </p:sp>
      <p:sp>
        <p:nvSpPr>
          <p:cNvPr id="15" name="object 15"/>
          <p:cNvSpPr/>
          <p:nvPr/>
        </p:nvSpPr>
        <p:spPr>
          <a:xfrm>
            <a:off x="2133600" y="5372100"/>
            <a:ext cx="5219700" cy="114300"/>
          </a:xfrm>
          <a:custGeom>
            <a:avLst/>
            <a:gdLst/>
            <a:ahLst/>
            <a:cxnLst/>
            <a:rect l="l" t="t" r="r" b="b"/>
            <a:pathLst>
              <a:path w="5219700" h="114300">
                <a:moveTo>
                  <a:pt x="0" y="0"/>
                </a:moveTo>
                <a:lnTo>
                  <a:pt x="5219700" y="0"/>
                </a:lnTo>
                <a:lnTo>
                  <a:pt x="52197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53300" y="5334000"/>
            <a:ext cx="38100" cy="152400"/>
          </a:xfrm>
          <a:custGeom>
            <a:avLst/>
            <a:gdLst/>
            <a:ahLst/>
            <a:cxnLst/>
            <a:rect l="l" t="t" r="r" b="b"/>
            <a:pathLst>
              <a:path w="38100" h="152400">
                <a:moveTo>
                  <a:pt x="38100" y="0"/>
                </a:moveTo>
                <a:lnTo>
                  <a:pt x="0" y="38100"/>
                </a:lnTo>
                <a:lnTo>
                  <a:pt x="0" y="152400"/>
                </a:lnTo>
                <a:lnTo>
                  <a:pt x="38100" y="114300"/>
                </a:lnTo>
                <a:lnTo>
                  <a:pt x="38100" y="0"/>
                </a:lnTo>
                <a:close/>
              </a:path>
            </a:pathLst>
          </a:custGeom>
          <a:solidFill>
            <a:srgbClr val="A0A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3600" y="5353050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38100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33600" y="5334000"/>
            <a:ext cx="5257800" cy="152400"/>
          </a:xfrm>
          <a:custGeom>
            <a:avLst/>
            <a:gdLst/>
            <a:ahLst/>
            <a:cxnLst/>
            <a:rect l="l" t="t" r="r" b="b"/>
            <a:pathLst>
              <a:path w="5257800" h="152400">
                <a:moveTo>
                  <a:pt x="0" y="38099"/>
                </a:moveTo>
                <a:lnTo>
                  <a:pt x="38100" y="0"/>
                </a:lnTo>
                <a:lnTo>
                  <a:pt x="5257796" y="0"/>
                </a:lnTo>
                <a:lnTo>
                  <a:pt x="5257796" y="114299"/>
                </a:lnTo>
                <a:lnTo>
                  <a:pt x="5219696" y="152399"/>
                </a:lnTo>
                <a:lnTo>
                  <a:pt x="0" y="152399"/>
                </a:lnTo>
                <a:lnTo>
                  <a:pt x="0" y="380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33600" y="5334000"/>
            <a:ext cx="5257800" cy="38100"/>
          </a:xfrm>
          <a:custGeom>
            <a:avLst/>
            <a:gdLst/>
            <a:ahLst/>
            <a:cxnLst/>
            <a:rect l="l" t="t" r="r" b="b"/>
            <a:pathLst>
              <a:path w="5257800" h="38100">
                <a:moveTo>
                  <a:pt x="0" y="38099"/>
                </a:moveTo>
                <a:lnTo>
                  <a:pt x="5219696" y="38099"/>
                </a:lnTo>
                <a:lnTo>
                  <a:pt x="5257796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53296" y="537210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2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482340" y="5264150"/>
            <a:ext cx="25253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Investasi Kesehatan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!!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19400" y="5162550"/>
            <a:ext cx="3600450" cy="171450"/>
          </a:xfrm>
          <a:custGeom>
            <a:avLst/>
            <a:gdLst/>
            <a:ahLst/>
            <a:cxnLst/>
            <a:rect l="l" t="t" r="r" b="b"/>
            <a:pathLst>
              <a:path w="3600450" h="171450">
                <a:moveTo>
                  <a:pt x="0" y="0"/>
                </a:moveTo>
                <a:lnTo>
                  <a:pt x="3600450" y="0"/>
                </a:lnTo>
                <a:lnTo>
                  <a:pt x="3600450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419850" y="5105400"/>
            <a:ext cx="57150" cy="228600"/>
          </a:xfrm>
          <a:custGeom>
            <a:avLst/>
            <a:gdLst/>
            <a:ahLst/>
            <a:cxnLst/>
            <a:rect l="l" t="t" r="r" b="b"/>
            <a:pathLst>
              <a:path w="57150" h="228600">
                <a:moveTo>
                  <a:pt x="57150" y="0"/>
                </a:moveTo>
                <a:lnTo>
                  <a:pt x="0" y="57150"/>
                </a:lnTo>
                <a:lnTo>
                  <a:pt x="0" y="228600"/>
                </a:lnTo>
                <a:lnTo>
                  <a:pt x="57150" y="171450"/>
                </a:lnTo>
                <a:lnTo>
                  <a:pt x="57150" y="0"/>
                </a:lnTo>
                <a:close/>
              </a:path>
            </a:pathLst>
          </a:custGeom>
          <a:solidFill>
            <a:srgbClr val="D6D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19400" y="5105400"/>
            <a:ext cx="3657600" cy="57150"/>
          </a:xfrm>
          <a:custGeom>
            <a:avLst/>
            <a:gdLst/>
            <a:ahLst/>
            <a:cxnLst/>
            <a:rect l="l" t="t" r="r" b="b"/>
            <a:pathLst>
              <a:path w="3657600" h="57150">
                <a:moveTo>
                  <a:pt x="3657600" y="0"/>
                </a:moveTo>
                <a:lnTo>
                  <a:pt x="57150" y="0"/>
                </a:lnTo>
                <a:lnTo>
                  <a:pt x="0" y="57150"/>
                </a:lnTo>
                <a:lnTo>
                  <a:pt x="3600450" y="57150"/>
                </a:lnTo>
                <a:lnTo>
                  <a:pt x="3657600" y="0"/>
                </a:lnTo>
                <a:close/>
              </a:path>
            </a:pathLst>
          </a:custGeom>
          <a:solidFill>
            <a:srgbClr val="FFFC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9400" y="5105400"/>
            <a:ext cx="3657600" cy="228600"/>
          </a:xfrm>
          <a:custGeom>
            <a:avLst/>
            <a:gdLst/>
            <a:ahLst/>
            <a:cxnLst/>
            <a:rect l="l" t="t" r="r" b="b"/>
            <a:pathLst>
              <a:path w="3657600" h="228600">
                <a:moveTo>
                  <a:pt x="0" y="57150"/>
                </a:moveTo>
                <a:lnTo>
                  <a:pt x="57150" y="0"/>
                </a:lnTo>
                <a:lnTo>
                  <a:pt x="3657597" y="0"/>
                </a:lnTo>
                <a:lnTo>
                  <a:pt x="3657597" y="171449"/>
                </a:lnTo>
                <a:lnTo>
                  <a:pt x="3600447" y="228599"/>
                </a:lnTo>
                <a:lnTo>
                  <a:pt x="0" y="228599"/>
                </a:lnTo>
                <a:lnTo>
                  <a:pt x="0" y="5715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19400" y="5105400"/>
            <a:ext cx="3657600" cy="57150"/>
          </a:xfrm>
          <a:custGeom>
            <a:avLst/>
            <a:gdLst/>
            <a:ahLst/>
            <a:cxnLst/>
            <a:rect l="l" t="t" r="r" b="b"/>
            <a:pathLst>
              <a:path w="3657600" h="57150">
                <a:moveTo>
                  <a:pt x="0" y="57150"/>
                </a:moveTo>
                <a:lnTo>
                  <a:pt x="3600447" y="57150"/>
                </a:lnTo>
                <a:lnTo>
                  <a:pt x="365759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19847" y="5162550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144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44240" y="5083175"/>
            <a:ext cx="23558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Investasi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Pendidikan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971800" y="4933950"/>
            <a:ext cx="3219450" cy="171450"/>
          </a:xfrm>
          <a:custGeom>
            <a:avLst/>
            <a:gdLst/>
            <a:ahLst/>
            <a:cxnLst/>
            <a:rect l="l" t="t" r="r" b="b"/>
            <a:pathLst>
              <a:path w="3219450" h="171450">
                <a:moveTo>
                  <a:pt x="0" y="0"/>
                </a:moveTo>
                <a:lnTo>
                  <a:pt x="3219450" y="0"/>
                </a:lnTo>
                <a:lnTo>
                  <a:pt x="3219450" y="171450"/>
                </a:lnTo>
                <a:lnTo>
                  <a:pt x="0" y="171450"/>
                </a:lnTo>
                <a:lnTo>
                  <a:pt x="0" y="0"/>
                </a:lnTo>
                <a:close/>
              </a:path>
            </a:pathLst>
          </a:custGeom>
          <a:solidFill>
            <a:srgbClr val="D81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91250" y="4876800"/>
            <a:ext cx="57150" cy="228600"/>
          </a:xfrm>
          <a:custGeom>
            <a:avLst/>
            <a:gdLst/>
            <a:ahLst/>
            <a:cxnLst/>
            <a:rect l="l" t="t" r="r" b="b"/>
            <a:pathLst>
              <a:path w="57150" h="228600">
                <a:moveTo>
                  <a:pt x="57150" y="0"/>
                </a:moveTo>
                <a:lnTo>
                  <a:pt x="0" y="57150"/>
                </a:lnTo>
                <a:lnTo>
                  <a:pt x="0" y="228600"/>
                </a:lnTo>
                <a:lnTo>
                  <a:pt x="57150" y="171450"/>
                </a:lnTo>
                <a:lnTo>
                  <a:pt x="57150" y="0"/>
                </a:lnTo>
                <a:close/>
              </a:path>
            </a:pathLst>
          </a:custGeom>
          <a:solidFill>
            <a:srgbClr val="B51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71800" y="4876800"/>
            <a:ext cx="3276600" cy="57150"/>
          </a:xfrm>
          <a:custGeom>
            <a:avLst/>
            <a:gdLst/>
            <a:ahLst/>
            <a:cxnLst/>
            <a:rect l="l" t="t" r="r" b="b"/>
            <a:pathLst>
              <a:path w="3276600" h="57150">
                <a:moveTo>
                  <a:pt x="3276600" y="0"/>
                </a:moveTo>
                <a:lnTo>
                  <a:pt x="57150" y="0"/>
                </a:lnTo>
                <a:lnTo>
                  <a:pt x="0" y="57150"/>
                </a:lnTo>
                <a:lnTo>
                  <a:pt x="3219450" y="57150"/>
                </a:lnTo>
                <a:lnTo>
                  <a:pt x="3276600" y="0"/>
                </a:lnTo>
                <a:close/>
              </a:path>
            </a:pathLst>
          </a:custGeom>
          <a:solidFill>
            <a:srgbClr val="E049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1800" y="4876800"/>
            <a:ext cx="3276600" cy="228600"/>
          </a:xfrm>
          <a:custGeom>
            <a:avLst/>
            <a:gdLst/>
            <a:ahLst/>
            <a:cxnLst/>
            <a:rect l="l" t="t" r="r" b="b"/>
            <a:pathLst>
              <a:path w="3276600" h="228600">
                <a:moveTo>
                  <a:pt x="0" y="57149"/>
                </a:moveTo>
                <a:lnTo>
                  <a:pt x="57149" y="0"/>
                </a:lnTo>
                <a:lnTo>
                  <a:pt x="3276597" y="0"/>
                </a:lnTo>
                <a:lnTo>
                  <a:pt x="3276597" y="171449"/>
                </a:lnTo>
                <a:lnTo>
                  <a:pt x="3219447" y="228599"/>
                </a:lnTo>
                <a:lnTo>
                  <a:pt x="0" y="228599"/>
                </a:lnTo>
                <a:lnTo>
                  <a:pt x="0" y="5714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971800" y="4876800"/>
            <a:ext cx="3276600" cy="57150"/>
          </a:xfrm>
          <a:custGeom>
            <a:avLst/>
            <a:gdLst/>
            <a:ahLst/>
            <a:cxnLst/>
            <a:rect l="l" t="t" r="r" b="b"/>
            <a:pathLst>
              <a:path w="3276600" h="57150">
                <a:moveTo>
                  <a:pt x="0" y="57149"/>
                </a:moveTo>
                <a:lnTo>
                  <a:pt x="3219447" y="57149"/>
                </a:lnTo>
                <a:lnTo>
                  <a:pt x="3276597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91247" y="4933950"/>
            <a:ext cx="0" cy="171450"/>
          </a:xfrm>
          <a:custGeom>
            <a:avLst/>
            <a:gdLst/>
            <a:ahLst/>
            <a:cxnLst/>
            <a:rect l="l" t="t" r="r" b="b"/>
            <a:pathLst>
              <a:path h="171450">
                <a:moveTo>
                  <a:pt x="0" y="0"/>
                </a:moveTo>
                <a:lnTo>
                  <a:pt x="0" y="17144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355340" y="4854575"/>
            <a:ext cx="24396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Infrastruktur</a:t>
            </a:r>
            <a:r>
              <a:rPr sz="20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rial"/>
                <a:cs typeface="Arial"/>
              </a:rPr>
              <a:t>Ekonomi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971800" y="1905000"/>
            <a:ext cx="3505200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71800" y="1905000"/>
            <a:ext cx="3505200" cy="3124200"/>
          </a:xfrm>
          <a:custGeom>
            <a:avLst/>
            <a:gdLst/>
            <a:ahLst/>
            <a:cxnLst/>
            <a:rect l="l" t="t" r="r" b="b"/>
            <a:pathLst>
              <a:path w="3505200" h="3124200">
                <a:moveTo>
                  <a:pt x="3505197" y="390524"/>
                </a:moveTo>
                <a:lnTo>
                  <a:pt x="3491542" y="439511"/>
                </a:lnTo>
                <a:lnTo>
                  <a:pt x="3467772" y="471182"/>
                </a:lnTo>
                <a:lnTo>
                  <a:pt x="3432839" y="501938"/>
                </a:lnTo>
                <a:lnTo>
                  <a:pt x="3387227" y="531670"/>
                </a:lnTo>
                <a:lnTo>
                  <a:pt x="3331423" y="560270"/>
                </a:lnTo>
                <a:lnTo>
                  <a:pt x="3265915" y="587629"/>
                </a:lnTo>
                <a:lnTo>
                  <a:pt x="3229674" y="600810"/>
                </a:lnTo>
                <a:lnTo>
                  <a:pt x="3191188" y="613639"/>
                </a:lnTo>
                <a:lnTo>
                  <a:pt x="3150521" y="626104"/>
                </a:lnTo>
                <a:lnTo>
                  <a:pt x="3107731" y="638191"/>
                </a:lnTo>
                <a:lnTo>
                  <a:pt x="3062879" y="649887"/>
                </a:lnTo>
                <a:lnTo>
                  <a:pt x="3016028" y="661178"/>
                </a:lnTo>
                <a:lnTo>
                  <a:pt x="2967237" y="672050"/>
                </a:lnTo>
                <a:lnTo>
                  <a:pt x="2916567" y="682489"/>
                </a:lnTo>
                <a:lnTo>
                  <a:pt x="2864079" y="692483"/>
                </a:lnTo>
                <a:lnTo>
                  <a:pt x="2809835" y="702018"/>
                </a:lnTo>
                <a:lnTo>
                  <a:pt x="2753894" y="711080"/>
                </a:lnTo>
                <a:lnTo>
                  <a:pt x="2696317" y="719655"/>
                </a:lnTo>
                <a:lnTo>
                  <a:pt x="2637166" y="727731"/>
                </a:lnTo>
                <a:lnTo>
                  <a:pt x="2576502" y="735293"/>
                </a:lnTo>
                <a:lnTo>
                  <a:pt x="2514384" y="742328"/>
                </a:lnTo>
                <a:lnTo>
                  <a:pt x="2450875" y="748822"/>
                </a:lnTo>
                <a:lnTo>
                  <a:pt x="2386034" y="754762"/>
                </a:lnTo>
                <a:lnTo>
                  <a:pt x="2319923" y="760134"/>
                </a:lnTo>
                <a:lnTo>
                  <a:pt x="2252602" y="764926"/>
                </a:lnTo>
                <a:lnTo>
                  <a:pt x="2184132" y="769122"/>
                </a:lnTo>
                <a:lnTo>
                  <a:pt x="2114575" y="772710"/>
                </a:lnTo>
                <a:lnTo>
                  <a:pt x="2043990" y="775676"/>
                </a:lnTo>
                <a:lnTo>
                  <a:pt x="1972440" y="778006"/>
                </a:lnTo>
                <a:lnTo>
                  <a:pt x="1899983" y="779687"/>
                </a:lnTo>
                <a:lnTo>
                  <a:pt x="1826683" y="780706"/>
                </a:lnTo>
                <a:lnTo>
                  <a:pt x="1752598" y="781049"/>
                </a:lnTo>
                <a:lnTo>
                  <a:pt x="1678513" y="780706"/>
                </a:lnTo>
                <a:lnTo>
                  <a:pt x="1605212" y="779687"/>
                </a:lnTo>
                <a:lnTo>
                  <a:pt x="1532756" y="778006"/>
                </a:lnTo>
                <a:lnTo>
                  <a:pt x="1461205" y="775676"/>
                </a:lnTo>
                <a:lnTo>
                  <a:pt x="1390620" y="772710"/>
                </a:lnTo>
                <a:lnTo>
                  <a:pt x="1321063" y="769122"/>
                </a:lnTo>
                <a:lnTo>
                  <a:pt x="1252593" y="764926"/>
                </a:lnTo>
                <a:lnTo>
                  <a:pt x="1185272" y="760134"/>
                </a:lnTo>
                <a:lnTo>
                  <a:pt x="1119161" y="754762"/>
                </a:lnTo>
                <a:lnTo>
                  <a:pt x="1054320" y="748822"/>
                </a:lnTo>
                <a:lnTo>
                  <a:pt x="990810" y="742328"/>
                </a:lnTo>
                <a:lnTo>
                  <a:pt x="928693" y="735293"/>
                </a:lnTo>
                <a:lnTo>
                  <a:pt x="868028" y="727731"/>
                </a:lnTo>
                <a:lnTo>
                  <a:pt x="808877" y="719655"/>
                </a:lnTo>
                <a:lnTo>
                  <a:pt x="751301" y="711080"/>
                </a:lnTo>
                <a:lnTo>
                  <a:pt x="695360" y="702018"/>
                </a:lnTo>
                <a:lnTo>
                  <a:pt x="641115" y="692483"/>
                </a:lnTo>
                <a:lnTo>
                  <a:pt x="588628" y="682489"/>
                </a:lnTo>
                <a:lnTo>
                  <a:pt x="537958" y="672050"/>
                </a:lnTo>
                <a:lnTo>
                  <a:pt x="489167" y="661178"/>
                </a:lnTo>
                <a:lnTo>
                  <a:pt x="442316" y="649887"/>
                </a:lnTo>
                <a:lnTo>
                  <a:pt x="397464" y="638191"/>
                </a:lnTo>
                <a:lnTo>
                  <a:pt x="354675" y="626104"/>
                </a:lnTo>
                <a:lnTo>
                  <a:pt x="314007" y="613639"/>
                </a:lnTo>
                <a:lnTo>
                  <a:pt x="275522" y="600810"/>
                </a:lnTo>
                <a:lnTo>
                  <a:pt x="239281" y="587629"/>
                </a:lnTo>
                <a:lnTo>
                  <a:pt x="173773" y="560270"/>
                </a:lnTo>
                <a:lnTo>
                  <a:pt x="117969" y="531670"/>
                </a:lnTo>
                <a:lnTo>
                  <a:pt x="72358" y="501938"/>
                </a:lnTo>
                <a:lnTo>
                  <a:pt x="37424" y="471182"/>
                </a:lnTo>
                <a:lnTo>
                  <a:pt x="13655" y="439511"/>
                </a:lnTo>
                <a:lnTo>
                  <a:pt x="0" y="390524"/>
                </a:lnTo>
                <a:lnTo>
                  <a:pt x="1537" y="374016"/>
                </a:lnTo>
                <a:lnTo>
                  <a:pt x="24113" y="325594"/>
                </a:lnTo>
                <a:lnTo>
                  <a:pt x="53525" y="294367"/>
                </a:lnTo>
                <a:lnTo>
                  <a:pt x="93859" y="264109"/>
                </a:lnTo>
                <a:lnTo>
                  <a:pt x="144627" y="234929"/>
                </a:lnTo>
                <a:lnTo>
                  <a:pt x="205344" y="206936"/>
                </a:lnTo>
                <a:lnTo>
                  <a:pt x="275522" y="180238"/>
                </a:lnTo>
                <a:lnTo>
                  <a:pt x="314007" y="167409"/>
                </a:lnTo>
                <a:lnTo>
                  <a:pt x="354675" y="154944"/>
                </a:lnTo>
                <a:lnTo>
                  <a:pt x="397464" y="142857"/>
                </a:lnTo>
                <a:lnTo>
                  <a:pt x="442316" y="131161"/>
                </a:lnTo>
                <a:lnTo>
                  <a:pt x="489167" y="119871"/>
                </a:lnTo>
                <a:lnTo>
                  <a:pt x="537958" y="108999"/>
                </a:lnTo>
                <a:lnTo>
                  <a:pt x="588628" y="98559"/>
                </a:lnTo>
                <a:lnTo>
                  <a:pt x="641115" y="88565"/>
                </a:lnTo>
                <a:lnTo>
                  <a:pt x="695360" y="79030"/>
                </a:lnTo>
                <a:lnTo>
                  <a:pt x="751301" y="69968"/>
                </a:lnTo>
                <a:lnTo>
                  <a:pt x="808877" y="61393"/>
                </a:lnTo>
                <a:lnTo>
                  <a:pt x="868028" y="53318"/>
                </a:lnTo>
                <a:lnTo>
                  <a:pt x="928693" y="45756"/>
                </a:lnTo>
                <a:lnTo>
                  <a:pt x="990810" y="38721"/>
                </a:lnTo>
                <a:lnTo>
                  <a:pt x="1054320" y="32226"/>
                </a:lnTo>
                <a:lnTo>
                  <a:pt x="1119161" y="26286"/>
                </a:lnTo>
                <a:lnTo>
                  <a:pt x="1185272" y="20914"/>
                </a:lnTo>
                <a:lnTo>
                  <a:pt x="1252593" y="16123"/>
                </a:lnTo>
                <a:lnTo>
                  <a:pt x="1321063" y="11926"/>
                </a:lnTo>
                <a:lnTo>
                  <a:pt x="1390620" y="8339"/>
                </a:lnTo>
                <a:lnTo>
                  <a:pt x="1461205" y="5373"/>
                </a:lnTo>
                <a:lnTo>
                  <a:pt x="1532756" y="3042"/>
                </a:lnTo>
                <a:lnTo>
                  <a:pt x="1605212" y="1361"/>
                </a:lnTo>
                <a:lnTo>
                  <a:pt x="1678513" y="342"/>
                </a:lnTo>
                <a:lnTo>
                  <a:pt x="1752598" y="0"/>
                </a:lnTo>
                <a:lnTo>
                  <a:pt x="1826683" y="342"/>
                </a:lnTo>
                <a:lnTo>
                  <a:pt x="1899983" y="1361"/>
                </a:lnTo>
                <a:lnTo>
                  <a:pt x="1972440" y="3042"/>
                </a:lnTo>
                <a:lnTo>
                  <a:pt x="2043990" y="5373"/>
                </a:lnTo>
                <a:lnTo>
                  <a:pt x="2114575" y="8339"/>
                </a:lnTo>
                <a:lnTo>
                  <a:pt x="2184132" y="11926"/>
                </a:lnTo>
                <a:lnTo>
                  <a:pt x="2252602" y="16123"/>
                </a:lnTo>
                <a:lnTo>
                  <a:pt x="2319923" y="20914"/>
                </a:lnTo>
                <a:lnTo>
                  <a:pt x="2386034" y="26286"/>
                </a:lnTo>
                <a:lnTo>
                  <a:pt x="2450875" y="32226"/>
                </a:lnTo>
                <a:lnTo>
                  <a:pt x="2514384" y="38721"/>
                </a:lnTo>
                <a:lnTo>
                  <a:pt x="2576502" y="45756"/>
                </a:lnTo>
                <a:lnTo>
                  <a:pt x="2637166" y="53318"/>
                </a:lnTo>
                <a:lnTo>
                  <a:pt x="2696317" y="61393"/>
                </a:lnTo>
                <a:lnTo>
                  <a:pt x="2753894" y="69968"/>
                </a:lnTo>
                <a:lnTo>
                  <a:pt x="2809835" y="79030"/>
                </a:lnTo>
                <a:lnTo>
                  <a:pt x="2864079" y="88565"/>
                </a:lnTo>
                <a:lnTo>
                  <a:pt x="2916567" y="98559"/>
                </a:lnTo>
                <a:lnTo>
                  <a:pt x="2967237" y="108999"/>
                </a:lnTo>
                <a:lnTo>
                  <a:pt x="3016028" y="119871"/>
                </a:lnTo>
                <a:lnTo>
                  <a:pt x="3062879" y="131161"/>
                </a:lnTo>
                <a:lnTo>
                  <a:pt x="3107731" y="142857"/>
                </a:lnTo>
                <a:lnTo>
                  <a:pt x="3150521" y="154944"/>
                </a:lnTo>
                <a:lnTo>
                  <a:pt x="3191188" y="167409"/>
                </a:lnTo>
                <a:lnTo>
                  <a:pt x="3229674" y="180238"/>
                </a:lnTo>
                <a:lnTo>
                  <a:pt x="3265915" y="193419"/>
                </a:lnTo>
                <a:lnTo>
                  <a:pt x="3331423" y="220778"/>
                </a:lnTo>
                <a:lnTo>
                  <a:pt x="3387227" y="249378"/>
                </a:lnTo>
                <a:lnTo>
                  <a:pt x="3432839" y="279110"/>
                </a:lnTo>
                <a:lnTo>
                  <a:pt x="3467772" y="309866"/>
                </a:lnTo>
                <a:lnTo>
                  <a:pt x="3491542" y="341538"/>
                </a:lnTo>
                <a:lnTo>
                  <a:pt x="3505197" y="390524"/>
                </a:lnTo>
                <a:lnTo>
                  <a:pt x="3505197" y="2733667"/>
                </a:lnTo>
                <a:lnTo>
                  <a:pt x="3491542" y="2782656"/>
                </a:lnTo>
                <a:lnTo>
                  <a:pt x="3467772" y="2814328"/>
                </a:lnTo>
                <a:lnTo>
                  <a:pt x="3432839" y="2845085"/>
                </a:lnTo>
                <a:lnTo>
                  <a:pt x="3387227" y="2874818"/>
                </a:lnTo>
                <a:lnTo>
                  <a:pt x="3331423" y="2903419"/>
                </a:lnTo>
                <a:lnTo>
                  <a:pt x="3265915" y="2930778"/>
                </a:lnTo>
                <a:lnTo>
                  <a:pt x="3229674" y="2943959"/>
                </a:lnTo>
                <a:lnTo>
                  <a:pt x="3191188" y="2956788"/>
                </a:lnTo>
                <a:lnTo>
                  <a:pt x="3150521" y="2969253"/>
                </a:lnTo>
                <a:lnTo>
                  <a:pt x="3107731" y="2981341"/>
                </a:lnTo>
                <a:lnTo>
                  <a:pt x="3062879" y="2993036"/>
                </a:lnTo>
                <a:lnTo>
                  <a:pt x="3016028" y="3004327"/>
                </a:lnTo>
                <a:lnTo>
                  <a:pt x="2967237" y="3015199"/>
                </a:lnTo>
                <a:lnTo>
                  <a:pt x="2916567" y="3025638"/>
                </a:lnTo>
                <a:lnTo>
                  <a:pt x="2864079" y="3035632"/>
                </a:lnTo>
                <a:lnTo>
                  <a:pt x="2809835" y="3045167"/>
                </a:lnTo>
                <a:lnTo>
                  <a:pt x="2753894" y="3054229"/>
                </a:lnTo>
                <a:lnTo>
                  <a:pt x="2696317" y="3062804"/>
                </a:lnTo>
                <a:lnTo>
                  <a:pt x="2637166" y="3070880"/>
                </a:lnTo>
                <a:lnTo>
                  <a:pt x="2576502" y="3078442"/>
                </a:lnTo>
                <a:lnTo>
                  <a:pt x="2514384" y="3085477"/>
                </a:lnTo>
                <a:lnTo>
                  <a:pt x="2450875" y="3091971"/>
                </a:lnTo>
                <a:lnTo>
                  <a:pt x="2386034" y="3097911"/>
                </a:lnTo>
                <a:lnTo>
                  <a:pt x="2319923" y="3103283"/>
                </a:lnTo>
                <a:lnTo>
                  <a:pt x="2252602" y="3108074"/>
                </a:lnTo>
                <a:lnTo>
                  <a:pt x="2184132" y="3112270"/>
                </a:lnTo>
                <a:lnTo>
                  <a:pt x="2114575" y="3115858"/>
                </a:lnTo>
                <a:lnTo>
                  <a:pt x="2043990" y="3118824"/>
                </a:lnTo>
                <a:lnTo>
                  <a:pt x="1972440" y="3121154"/>
                </a:lnTo>
                <a:lnTo>
                  <a:pt x="1899983" y="3122836"/>
                </a:lnTo>
                <a:lnTo>
                  <a:pt x="1826683" y="3123855"/>
                </a:lnTo>
                <a:lnTo>
                  <a:pt x="1752598" y="3124197"/>
                </a:lnTo>
                <a:lnTo>
                  <a:pt x="1678513" y="3123855"/>
                </a:lnTo>
                <a:lnTo>
                  <a:pt x="1605212" y="3122836"/>
                </a:lnTo>
                <a:lnTo>
                  <a:pt x="1532756" y="3121154"/>
                </a:lnTo>
                <a:lnTo>
                  <a:pt x="1461205" y="3118824"/>
                </a:lnTo>
                <a:lnTo>
                  <a:pt x="1390620" y="3115858"/>
                </a:lnTo>
                <a:lnTo>
                  <a:pt x="1321063" y="3112270"/>
                </a:lnTo>
                <a:lnTo>
                  <a:pt x="1252593" y="3108074"/>
                </a:lnTo>
                <a:lnTo>
                  <a:pt x="1185272" y="3103283"/>
                </a:lnTo>
                <a:lnTo>
                  <a:pt x="1119161" y="3097911"/>
                </a:lnTo>
                <a:lnTo>
                  <a:pt x="1054320" y="3091971"/>
                </a:lnTo>
                <a:lnTo>
                  <a:pt x="990810" y="3085477"/>
                </a:lnTo>
                <a:lnTo>
                  <a:pt x="928693" y="3078442"/>
                </a:lnTo>
                <a:lnTo>
                  <a:pt x="868028" y="3070880"/>
                </a:lnTo>
                <a:lnTo>
                  <a:pt x="808877" y="3062804"/>
                </a:lnTo>
                <a:lnTo>
                  <a:pt x="751301" y="3054229"/>
                </a:lnTo>
                <a:lnTo>
                  <a:pt x="695360" y="3045167"/>
                </a:lnTo>
                <a:lnTo>
                  <a:pt x="641115" y="3035632"/>
                </a:lnTo>
                <a:lnTo>
                  <a:pt x="588628" y="3025638"/>
                </a:lnTo>
                <a:lnTo>
                  <a:pt x="537958" y="3015199"/>
                </a:lnTo>
                <a:lnTo>
                  <a:pt x="489167" y="3004327"/>
                </a:lnTo>
                <a:lnTo>
                  <a:pt x="442316" y="2993036"/>
                </a:lnTo>
                <a:lnTo>
                  <a:pt x="397464" y="2981341"/>
                </a:lnTo>
                <a:lnTo>
                  <a:pt x="354675" y="2969253"/>
                </a:lnTo>
                <a:lnTo>
                  <a:pt x="314007" y="2956788"/>
                </a:lnTo>
                <a:lnTo>
                  <a:pt x="275522" y="2943959"/>
                </a:lnTo>
                <a:lnTo>
                  <a:pt x="239281" y="2930778"/>
                </a:lnTo>
                <a:lnTo>
                  <a:pt x="173773" y="2903419"/>
                </a:lnTo>
                <a:lnTo>
                  <a:pt x="117969" y="2874818"/>
                </a:lnTo>
                <a:lnTo>
                  <a:pt x="72358" y="2845085"/>
                </a:lnTo>
                <a:lnTo>
                  <a:pt x="37424" y="2814328"/>
                </a:lnTo>
                <a:lnTo>
                  <a:pt x="13655" y="2782656"/>
                </a:lnTo>
                <a:lnTo>
                  <a:pt x="0" y="2733667"/>
                </a:lnTo>
                <a:lnTo>
                  <a:pt x="0" y="390524"/>
                </a:lnTo>
                <a:lnTo>
                  <a:pt x="3505197" y="39052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98240" y="2826702"/>
            <a:ext cx="2044700" cy="166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0">
              <a:lnSpc>
                <a:spcPts val="284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WISH:</a:t>
            </a:r>
            <a:endParaRPr sz="2400">
              <a:latin typeface="Arial"/>
              <a:cs typeface="Arial"/>
            </a:endParaRPr>
          </a:p>
          <a:p>
            <a:pPr marL="190500" indent="139700">
              <a:lnSpc>
                <a:spcPts val="2840"/>
              </a:lnSpc>
            </a:pPr>
            <a:r>
              <a:rPr sz="2400" b="1" dirty="0">
                <a:latin typeface="Arial"/>
                <a:cs typeface="Arial"/>
              </a:rPr>
              <a:t>SDM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kuat</a:t>
            </a:r>
            <a:endParaRPr sz="2400">
              <a:latin typeface="Arial"/>
              <a:cs typeface="Arial"/>
            </a:endParaRPr>
          </a:p>
          <a:p>
            <a:pPr marL="12065" marR="5080" indent="1270" algn="ctr">
              <a:lnSpc>
                <a:spcPct val="100000"/>
              </a:lnSpc>
              <a:spcBef>
                <a:spcPts val="20"/>
              </a:spcBef>
            </a:pPr>
            <a:r>
              <a:rPr sz="2000" b="1" spc="-5" dirty="0">
                <a:latin typeface="Arial"/>
                <a:cs typeface="Arial"/>
              </a:rPr>
              <a:t>Ekonomi kuat  Negara kuat  </a:t>
            </a:r>
            <a:r>
              <a:rPr sz="2000" b="1" dirty="0">
                <a:latin typeface="Arial"/>
                <a:cs typeface="Arial"/>
              </a:rPr>
              <a:t>Rakyat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sejahtera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934200" y="4495800"/>
            <a:ext cx="685800" cy="914400"/>
          </a:xfrm>
          <a:custGeom>
            <a:avLst/>
            <a:gdLst/>
            <a:ahLst/>
            <a:cxnLst/>
            <a:rect l="l" t="t" r="r" b="b"/>
            <a:pathLst>
              <a:path w="685800" h="914400">
                <a:moveTo>
                  <a:pt x="0" y="0"/>
                </a:moveTo>
                <a:lnTo>
                  <a:pt x="69106" y="1548"/>
                </a:lnTo>
                <a:lnTo>
                  <a:pt x="133471" y="5988"/>
                </a:lnTo>
                <a:lnTo>
                  <a:pt x="191718" y="13013"/>
                </a:lnTo>
                <a:lnTo>
                  <a:pt x="242466" y="22318"/>
                </a:lnTo>
                <a:lnTo>
                  <a:pt x="284337" y="33595"/>
                </a:lnTo>
                <a:lnTo>
                  <a:pt x="335933" y="60842"/>
                </a:lnTo>
                <a:lnTo>
                  <a:pt x="342899" y="76199"/>
                </a:lnTo>
                <a:lnTo>
                  <a:pt x="342899" y="381000"/>
                </a:lnTo>
                <a:lnTo>
                  <a:pt x="349866" y="396357"/>
                </a:lnTo>
                <a:lnTo>
                  <a:pt x="401461" y="423604"/>
                </a:lnTo>
                <a:lnTo>
                  <a:pt x="443333" y="434881"/>
                </a:lnTo>
                <a:lnTo>
                  <a:pt x="494081" y="444186"/>
                </a:lnTo>
                <a:lnTo>
                  <a:pt x="552327" y="451211"/>
                </a:lnTo>
                <a:lnTo>
                  <a:pt x="616693" y="455651"/>
                </a:lnTo>
                <a:lnTo>
                  <a:pt x="685799" y="457199"/>
                </a:lnTo>
                <a:lnTo>
                  <a:pt x="616693" y="458747"/>
                </a:lnTo>
                <a:lnTo>
                  <a:pt x="552327" y="463187"/>
                </a:lnTo>
                <a:lnTo>
                  <a:pt x="494081" y="470213"/>
                </a:lnTo>
                <a:lnTo>
                  <a:pt x="443333" y="479517"/>
                </a:lnTo>
                <a:lnTo>
                  <a:pt x="401461" y="490795"/>
                </a:lnTo>
                <a:lnTo>
                  <a:pt x="349866" y="518041"/>
                </a:lnTo>
                <a:lnTo>
                  <a:pt x="342899" y="533398"/>
                </a:lnTo>
                <a:lnTo>
                  <a:pt x="342899" y="838200"/>
                </a:lnTo>
                <a:lnTo>
                  <a:pt x="335933" y="853557"/>
                </a:lnTo>
                <a:lnTo>
                  <a:pt x="284337" y="880804"/>
                </a:lnTo>
                <a:lnTo>
                  <a:pt x="242466" y="892081"/>
                </a:lnTo>
                <a:lnTo>
                  <a:pt x="191718" y="901385"/>
                </a:lnTo>
                <a:lnTo>
                  <a:pt x="133471" y="908411"/>
                </a:lnTo>
                <a:lnTo>
                  <a:pt x="69106" y="912851"/>
                </a:lnTo>
                <a:lnTo>
                  <a:pt x="0" y="914399"/>
                </a:lnTo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698740" y="4376420"/>
            <a:ext cx="1067435" cy="120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HDI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120"/>
              </a:lnSpc>
            </a:pPr>
            <a:r>
              <a:rPr sz="1800" spc="-5" dirty="0">
                <a:latin typeface="Arial"/>
                <a:cs typeface="Arial"/>
              </a:rPr>
              <a:t>Indonesia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ts val="2100"/>
              </a:lnSpc>
              <a:spcBef>
                <a:spcPts val="160"/>
              </a:spcBef>
            </a:pPr>
            <a:r>
              <a:rPr sz="1800" dirty="0">
                <a:latin typeface="Arial"/>
                <a:cs typeface="Arial"/>
              </a:rPr>
              <a:t>JUARA</a:t>
            </a:r>
            <a:r>
              <a:rPr sz="1800" spc="-20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ke  </a:t>
            </a:r>
            <a:r>
              <a:rPr sz="1800" spc="-50" dirty="0">
                <a:latin typeface="Arial"/>
                <a:cs typeface="Arial"/>
              </a:rPr>
              <a:t>110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1000" y="4267200"/>
            <a:ext cx="1676400" cy="1905000"/>
          </a:xfrm>
          <a:custGeom>
            <a:avLst/>
            <a:gdLst/>
            <a:ahLst/>
            <a:cxnLst/>
            <a:rect l="l" t="t" r="r" b="b"/>
            <a:pathLst>
              <a:path w="1676400" h="1905000">
                <a:moveTo>
                  <a:pt x="1117612" y="0"/>
                </a:moveTo>
                <a:lnTo>
                  <a:pt x="0" y="0"/>
                </a:lnTo>
                <a:lnTo>
                  <a:pt x="0" y="1905000"/>
                </a:lnTo>
                <a:lnTo>
                  <a:pt x="1117612" y="1905000"/>
                </a:lnTo>
                <a:lnTo>
                  <a:pt x="1117612" y="1190625"/>
                </a:lnTo>
                <a:lnTo>
                  <a:pt x="1536692" y="1190625"/>
                </a:lnTo>
                <a:lnTo>
                  <a:pt x="1676400" y="952500"/>
                </a:lnTo>
                <a:lnTo>
                  <a:pt x="1536693" y="714375"/>
                </a:lnTo>
                <a:lnTo>
                  <a:pt x="1117612" y="714375"/>
                </a:lnTo>
                <a:lnTo>
                  <a:pt x="1117612" y="0"/>
                </a:lnTo>
                <a:close/>
              </a:path>
              <a:path w="1676400" h="1905000">
                <a:moveTo>
                  <a:pt x="1536692" y="1190625"/>
                </a:moveTo>
                <a:lnTo>
                  <a:pt x="1396987" y="1190625"/>
                </a:lnTo>
                <a:lnTo>
                  <a:pt x="1396987" y="1428747"/>
                </a:lnTo>
                <a:lnTo>
                  <a:pt x="1536692" y="1190625"/>
                </a:lnTo>
                <a:close/>
              </a:path>
              <a:path w="1676400" h="1905000">
                <a:moveTo>
                  <a:pt x="1396987" y="476250"/>
                </a:moveTo>
                <a:lnTo>
                  <a:pt x="1396987" y="714375"/>
                </a:lnTo>
                <a:lnTo>
                  <a:pt x="1536693" y="714375"/>
                </a:lnTo>
                <a:lnTo>
                  <a:pt x="1396987" y="476250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0999" y="4267200"/>
            <a:ext cx="1676400" cy="1905000"/>
          </a:xfrm>
          <a:custGeom>
            <a:avLst/>
            <a:gdLst/>
            <a:ahLst/>
            <a:cxnLst/>
            <a:rect l="l" t="t" r="r" b="b"/>
            <a:pathLst>
              <a:path w="1676400" h="1905000">
                <a:moveTo>
                  <a:pt x="0" y="0"/>
                </a:moveTo>
                <a:lnTo>
                  <a:pt x="1117609" y="0"/>
                </a:lnTo>
                <a:lnTo>
                  <a:pt x="1117609" y="714375"/>
                </a:lnTo>
                <a:lnTo>
                  <a:pt x="1396989" y="714375"/>
                </a:lnTo>
                <a:lnTo>
                  <a:pt x="1396989" y="476251"/>
                </a:lnTo>
                <a:lnTo>
                  <a:pt x="1676398" y="952499"/>
                </a:lnTo>
                <a:lnTo>
                  <a:pt x="1396989" y="1428748"/>
                </a:lnTo>
                <a:lnTo>
                  <a:pt x="1396989" y="1190619"/>
                </a:lnTo>
                <a:lnTo>
                  <a:pt x="1117609" y="1190619"/>
                </a:lnTo>
                <a:lnTo>
                  <a:pt x="1117609" y="1904998"/>
                </a:lnTo>
                <a:lnTo>
                  <a:pt x="0" y="19049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472440" y="4749800"/>
            <a:ext cx="9296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ondasi  Dasar  </a:t>
            </a:r>
            <a:r>
              <a:rPr sz="2000" spc="-5" dirty="0">
                <a:latin typeface="Arial"/>
                <a:cs typeface="Arial"/>
              </a:rPr>
              <a:t>Rapuh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32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2797" y="833120"/>
            <a:ext cx="50234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Issu-2: Belum</a:t>
            </a:r>
            <a:r>
              <a:rPr sz="4400" spc="-40" dirty="0"/>
              <a:t> </a:t>
            </a:r>
            <a:r>
              <a:rPr sz="4400" spc="-5" dirty="0"/>
              <a:t>Sensitif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78659"/>
            <a:ext cx="7141845" cy="25349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marR="73025" indent="-342900">
              <a:lnSpc>
                <a:spcPts val="3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Puluhan ribu orang meninggal </a:t>
            </a:r>
            <a:r>
              <a:rPr sz="2800" dirty="0">
                <a:latin typeface="Times New Roman"/>
                <a:cs typeface="Times New Roman"/>
              </a:rPr>
              <a:t>BUKAN </a:t>
            </a:r>
            <a:r>
              <a:rPr sz="2800" spc="-5" dirty="0">
                <a:latin typeface="Times New Roman"/>
                <a:cs typeface="Times New Roman"/>
              </a:rPr>
              <a:t>karena  penyakit, Tetapi tidak </a:t>
            </a:r>
            <a:r>
              <a:rPr sz="2800" dirty="0">
                <a:latin typeface="Times New Roman"/>
                <a:cs typeface="Times New Roman"/>
              </a:rPr>
              <a:t>punya </a:t>
            </a:r>
            <a:r>
              <a:rPr sz="2800" spc="-5" dirty="0">
                <a:latin typeface="Times New Roman"/>
                <a:cs typeface="Times New Roman"/>
              </a:rPr>
              <a:t>uang untuk  menghindar risiko atau mengobati diri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sendiri.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Flu </a:t>
            </a:r>
            <a:r>
              <a:rPr sz="2800" dirty="0">
                <a:latin typeface="Times New Roman"/>
                <a:cs typeface="Times New Roman"/>
              </a:rPr>
              <a:t>Burung, DHF,</a:t>
            </a:r>
            <a:r>
              <a:rPr sz="2800" spc="-5" dirty="0">
                <a:latin typeface="Times New Roman"/>
                <a:cs typeface="Times New Roman"/>
              </a:rPr>
              <a:t> dll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30"/>
              </a:lnSpc>
              <a:spcBef>
                <a:spcPts val="71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Kita sensitif kalau ‘lahan kita terganggu’ bukan  ada ‘masalah </a:t>
            </a:r>
            <a:r>
              <a:rPr sz="2800" dirty="0">
                <a:latin typeface="Times New Roman"/>
                <a:cs typeface="Times New Roman"/>
              </a:rPr>
              <a:t>di</a:t>
            </a:r>
            <a:r>
              <a:rPr sz="2800" spc="-5" dirty="0">
                <a:latin typeface="Times New Roman"/>
                <a:cs typeface="Times New Roman"/>
              </a:rPr>
              <a:t> publik’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9600" y="5257800"/>
            <a:ext cx="7331075" cy="1066800"/>
          </a:xfrm>
          <a:prstGeom prst="rect">
            <a:avLst/>
          </a:prstGeom>
          <a:solidFill>
            <a:srgbClr val="D81E00"/>
          </a:solidFill>
        </p:spPr>
        <p:txBody>
          <a:bodyPr vert="horz" wrap="square" lIns="0" tIns="66040" rIns="0" bIns="0" rtlCol="0">
            <a:spAutoFit/>
          </a:bodyPr>
          <a:lstStyle/>
          <a:p>
            <a:pPr marL="91440" marR="337185">
              <a:lnSpc>
                <a:spcPts val="3800"/>
              </a:lnSpc>
              <a:spcBef>
                <a:spcPts val="52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Kejadin luar biasa yang sering menjadi  kejadian biasa yang dinilai kurang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penting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623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9830" y="833120"/>
            <a:ext cx="44494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Issu-3:</a:t>
            </a:r>
            <a:r>
              <a:rPr sz="4400" spc="-30" dirty="0"/>
              <a:t> </a:t>
            </a:r>
            <a:r>
              <a:rPr sz="4400" spc="-5" dirty="0"/>
              <a:t>Sinkronisasi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2014220"/>
            <a:ext cx="7393940" cy="346202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058545" indent="-342900">
              <a:lnSpc>
                <a:spcPts val="3800"/>
              </a:lnSpc>
              <a:spcBef>
                <a:spcPts val="2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Proses bisnis lintas disiplin, problem  oriented </a:t>
            </a:r>
            <a:r>
              <a:rPr sz="3200" dirty="0">
                <a:latin typeface="Times New Roman"/>
                <a:cs typeface="Times New Roman"/>
              </a:rPr>
              <a:t>vs </a:t>
            </a:r>
            <a:r>
              <a:rPr sz="3200" spc="-5" dirty="0">
                <a:latin typeface="Times New Roman"/>
                <a:cs typeface="Times New Roman"/>
              </a:rPr>
              <a:t>structural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oriented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509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Contoh: masalah TB </a:t>
            </a:r>
            <a:r>
              <a:rPr sz="2800" dirty="0">
                <a:latin typeface="Times New Roman"/>
                <a:cs typeface="Times New Roman"/>
              </a:rPr>
              <a:t>di P2M?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Binkesmas?</a:t>
            </a:r>
            <a:endParaRPr sz="2800">
              <a:latin typeface="Times New Roman"/>
              <a:cs typeface="Times New Roman"/>
            </a:endParaRPr>
          </a:p>
          <a:p>
            <a:pPr marL="749300">
              <a:lnSpc>
                <a:spcPct val="1000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Yanmed?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/>
                <a:cs typeface="Times New Roman"/>
              </a:rPr>
              <a:t>Proses bisnis lintas daerah</a:t>
            </a:r>
            <a:r>
              <a:rPr sz="3200" spc="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administratif</a:t>
            </a:r>
            <a:endParaRPr sz="32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66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Times New Roman"/>
                <a:cs typeface="Times New Roman"/>
              </a:rPr>
              <a:t>Contoh: pemberantasan TB pusat atau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daerah?</a:t>
            </a:r>
            <a:endParaRPr sz="2800">
              <a:latin typeface="Times New Roman"/>
              <a:cs typeface="Times New Roman"/>
            </a:endParaRPr>
          </a:p>
          <a:p>
            <a:pPr marL="749300">
              <a:lnSpc>
                <a:spcPct val="100000"/>
              </a:lnSpc>
              <a:spcBef>
                <a:spcPts val="70"/>
              </a:spcBef>
            </a:pPr>
            <a:r>
              <a:rPr sz="2800" spc="-5" dirty="0">
                <a:latin typeface="Times New Roman"/>
                <a:cs typeface="Times New Roman"/>
              </a:rPr>
              <a:t>Sinkron/konkuren</a:t>
            </a:r>
            <a:endParaRPr sz="2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2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  <a:prstGeom prst="rect">
            <a:avLst/>
          </a:prstGeom>
          <a:solidFill>
            <a:srgbClr val="D81E00"/>
          </a:solidFill>
        </p:spPr>
        <p:txBody>
          <a:bodyPr vert="horz" wrap="square" lIns="0" tIns="236220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1860"/>
              </a:spcBef>
            </a:pPr>
            <a:r>
              <a:rPr sz="4400" spc="-5" dirty="0">
                <a:solidFill>
                  <a:srgbClr val="FFFF00"/>
                </a:solidFill>
              </a:rPr>
              <a:t>Tujuan: </a:t>
            </a:r>
            <a:r>
              <a:rPr sz="4400" dirty="0">
                <a:solidFill>
                  <a:srgbClr val="FFFF00"/>
                </a:solidFill>
              </a:rPr>
              <a:t>Fokus Fungsi</a:t>
            </a:r>
            <a:r>
              <a:rPr sz="4400" spc="-30" dirty="0">
                <a:solidFill>
                  <a:srgbClr val="FFFF00"/>
                </a:solidFill>
              </a:rPr>
              <a:t> </a:t>
            </a:r>
            <a:r>
              <a:rPr sz="4400" spc="-5" dirty="0">
                <a:solidFill>
                  <a:srgbClr val="FFFF00"/>
                </a:solidFill>
              </a:rPr>
              <a:t>Publik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5800" y="1371600"/>
            <a:ext cx="7772400" cy="762000"/>
          </a:xfrm>
          <a:prstGeom prst="rect">
            <a:avLst/>
          </a:prstGeom>
          <a:solidFill>
            <a:srgbClr val="011279"/>
          </a:solidFill>
        </p:spPr>
        <p:txBody>
          <a:bodyPr vert="horz" wrap="square" lIns="0" tIns="45085" rIns="0" bIns="0" rtlCol="0">
            <a:spAutoFit/>
          </a:bodyPr>
          <a:lstStyle/>
          <a:p>
            <a:pPr marL="2106930">
              <a:lnSpc>
                <a:spcPct val="100000"/>
              </a:lnSpc>
              <a:spcBef>
                <a:spcPts val="355"/>
              </a:spcBef>
            </a:pPr>
            <a:r>
              <a:rPr sz="4400" spc="-35" dirty="0">
                <a:solidFill>
                  <a:srgbClr val="FFFF00"/>
                </a:solidFill>
                <a:latin typeface="Times New Roman"/>
                <a:cs typeface="Times New Roman"/>
              </a:rPr>
              <a:t>Trias</a:t>
            </a:r>
            <a:r>
              <a:rPr sz="4400" spc="-5" dirty="0">
                <a:solidFill>
                  <a:srgbClr val="FFFF00"/>
                </a:solidFill>
                <a:latin typeface="Times New Roman"/>
                <a:cs typeface="Times New Roman"/>
              </a:rPr>
              <a:t> Kebijakan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43200" y="2743200"/>
            <a:ext cx="3276600" cy="2667000"/>
          </a:xfrm>
          <a:custGeom>
            <a:avLst/>
            <a:gdLst/>
            <a:ahLst/>
            <a:cxnLst/>
            <a:rect l="l" t="t" r="r" b="b"/>
            <a:pathLst>
              <a:path w="3276600" h="2667000">
                <a:moveTo>
                  <a:pt x="1638300" y="0"/>
                </a:moveTo>
                <a:lnTo>
                  <a:pt x="0" y="2667000"/>
                </a:lnTo>
                <a:lnTo>
                  <a:pt x="3276600" y="2667000"/>
                </a:lnTo>
                <a:lnTo>
                  <a:pt x="1638300" y="0"/>
                </a:lnTo>
                <a:close/>
              </a:path>
            </a:pathLst>
          </a:custGeom>
          <a:solidFill>
            <a:srgbClr val="00D2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0" y="2743200"/>
            <a:ext cx="3276600" cy="2667000"/>
          </a:xfrm>
          <a:custGeom>
            <a:avLst/>
            <a:gdLst/>
            <a:ahLst/>
            <a:cxnLst/>
            <a:rect l="l" t="t" r="r" b="b"/>
            <a:pathLst>
              <a:path w="3276600" h="2667000">
                <a:moveTo>
                  <a:pt x="0" y="2666998"/>
                </a:moveTo>
                <a:lnTo>
                  <a:pt x="1638298" y="0"/>
                </a:lnTo>
                <a:lnTo>
                  <a:pt x="3276597" y="2666998"/>
                </a:lnTo>
                <a:lnTo>
                  <a:pt x="0" y="266699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25265" y="2284095"/>
            <a:ext cx="1025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Eku</a:t>
            </a:r>
            <a:r>
              <a:rPr sz="2400" b="1" spc="-5" dirty="0">
                <a:latin typeface="Times New Roman"/>
                <a:cs typeface="Times New Roman"/>
              </a:rPr>
              <a:t>itas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0264" y="5636895"/>
            <a:ext cx="1126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Efisiensi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1665" y="5636895"/>
            <a:ext cx="1379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Efektifitas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36019" y="2876568"/>
            <a:ext cx="977900" cy="2115820"/>
          </a:xfrm>
          <a:custGeom>
            <a:avLst/>
            <a:gdLst/>
            <a:ahLst/>
            <a:cxnLst/>
            <a:rect l="l" t="t" r="r" b="b"/>
            <a:pathLst>
              <a:path w="977900" h="2115820">
                <a:moveTo>
                  <a:pt x="0" y="8872"/>
                </a:moveTo>
                <a:lnTo>
                  <a:pt x="35666" y="0"/>
                </a:lnTo>
                <a:lnTo>
                  <a:pt x="73156" y="1866"/>
                </a:lnTo>
                <a:lnTo>
                  <a:pt x="111364" y="13718"/>
                </a:lnTo>
                <a:lnTo>
                  <a:pt x="149187" y="34801"/>
                </a:lnTo>
                <a:lnTo>
                  <a:pt x="185521" y="64360"/>
                </a:lnTo>
                <a:lnTo>
                  <a:pt x="219262" y="101643"/>
                </a:lnTo>
                <a:lnTo>
                  <a:pt x="249305" y="145895"/>
                </a:lnTo>
                <a:lnTo>
                  <a:pt x="274547" y="196362"/>
                </a:lnTo>
                <a:lnTo>
                  <a:pt x="521782" y="782988"/>
                </a:lnTo>
                <a:lnTo>
                  <a:pt x="547024" y="833454"/>
                </a:lnTo>
                <a:lnTo>
                  <a:pt x="577067" y="877706"/>
                </a:lnTo>
                <a:lnTo>
                  <a:pt x="610808" y="914989"/>
                </a:lnTo>
                <a:lnTo>
                  <a:pt x="647142" y="944550"/>
                </a:lnTo>
                <a:lnTo>
                  <a:pt x="684966" y="965634"/>
                </a:lnTo>
                <a:lnTo>
                  <a:pt x="723175" y="977486"/>
                </a:lnTo>
                <a:lnTo>
                  <a:pt x="760665" y="979354"/>
                </a:lnTo>
                <a:lnTo>
                  <a:pt x="796332" y="970483"/>
                </a:lnTo>
                <a:lnTo>
                  <a:pt x="765074" y="989816"/>
                </a:lnTo>
                <a:lnTo>
                  <a:pt x="740230" y="1017953"/>
                </a:lnTo>
                <a:lnTo>
                  <a:pt x="722030" y="1053578"/>
                </a:lnTo>
                <a:lnTo>
                  <a:pt x="710707" y="1095373"/>
                </a:lnTo>
                <a:lnTo>
                  <a:pt x="706491" y="1142021"/>
                </a:lnTo>
                <a:lnTo>
                  <a:pt x="709614" y="1192206"/>
                </a:lnTo>
                <a:lnTo>
                  <a:pt x="720307" y="1244610"/>
                </a:lnTo>
                <a:lnTo>
                  <a:pt x="738801" y="1297918"/>
                </a:lnTo>
                <a:lnTo>
                  <a:pt x="945340" y="1787983"/>
                </a:lnTo>
                <a:lnTo>
                  <a:pt x="963835" y="1841294"/>
                </a:lnTo>
                <a:lnTo>
                  <a:pt x="974529" y="1893701"/>
                </a:lnTo>
                <a:lnTo>
                  <a:pt x="977653" y="1943887"/>
                </a:lnTo>
                <a:lnTo>
                  <a:pt x="973437" y="1990536"/>
                </a:lnTo>
                <a:lnTo>
                  <a:pt x="962114" y="2032332"/>
                </a:lnTo>
                <a:lnTo>
                  <a:pt x="943915" y="2067957"/>
                </a:lnTo>
                <a:lnTo>
                  <a:pt x="919071" y="2096094"/>
                </a:lnTo>
                <a:lnTo>
                  <a:pt x="887813" y="211542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04631" y="2752598"/>
            <a:ext cx="3283317" cy="2435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4641" y="5788126"/>
            <a:ext cx="1676400" cy="304800"/>
          </a:xfrm>
          <a:custGeom>
            <a:avLst/>
            <a:gdLst/>
            <a:ahLst/>
            <a:cxnLst/>
            <a:rect l="l" t="t" r="r" b="b"/>
            <a:pathLst>
              <a:path w="1676400" h="304800">
                <a:moveTo>
                  <a:pt x="1676388" y="0"/>
                </a:moveTo>
                <a:lnTo>
                  <a:pt x="1669266" y="48169"/>
                </a:lnTo>
                <a:lnTo>
                  <a:pt x="1649436" y="90004"/>
                </a:lnTo>
                <a:lnTo>
                  <a:pt x="1619196" y="122994"/>
                </a:lnTo>
                <a:lnTo>
                  <a:pt x="1580847" y="144629"/>
                </a:lnTo>
                <a:lnTo>
                  <a:pt x="1536689" y="152398"/>
                </a:lnTo>
                <a:lnTo>
                  <a:pt x="977892" y="152398"/>
                </a:lnTo>
                <a:lnTo>
                  <a:pt x="933736" y="160168"/>
                </a:lnTo>
                <a:lnTo>
                  <a:pt x="895388" y="181803"/>
                </a:lnTo>
                <a:lnTo>
                  <a:pt x="865147" y="214793"/>
                </a:lnTo>
                <a:lnTo>
                  <a:pt x="845316" y="256627"/>
                </a:lnTo>
                <a:lnTo>
                  <a:pt x="838194" y="304797"/>
                </a:lnTo>
                <a:lnTo>
                  <a:pt x="831072" y="256627"/>
                </a:lnTo>
                <a:lnTo>
                  <a:pt x="811240" y="214793"/>
                </a:lnTo>
                <a:lnTo>
                  <a:pt x="781000" y="181803"/>
                </a:lnTo>
                <a:lnTo>
                  <a:pt x="742651" y="160168"/>
                </a:lnTo>
                <a:lnTo>
                  <a:pt x="698496" y="152398"/>
                </a:lnTo>
                <a:lnTo>
                  <a:pt x="139698" y="152398"/>
                </a:lnTo>
                <a:lnTo>
                  <a:pt x="95542" y="144629"/>
                </a:lnTo>
                <a:lnTo>
                  <a:pt x="57194" y="122994"/>
                </a:lnTo>
                <a:lnTo>
                  <a:pt x="26953" y="90004"/>
                </a:lnTo>
                <a:lnTo>
                  <a:pt x="7122" y="48169"/>
                </a:lnTo>
                <a:lnTo>
                  <a:pt x="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31540" y="6205220"/>
            <a:ext cx="186626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000066"/>
                </a:solidFill>
                <a:latin typeface="Times New Roman"/>
                <a:cs typeface="Times New Roman"/>
              </a:rPr>
              <a:t>Solidaritas</a:t>
            </a:r>
            <a:r>
              <a:rPr sz="2000" spc="-5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00066"/>
                </a:solidFill>
                <a:latin typeface="Times New Roman"/>
                <a:cs typeface="Times New Roman"/>
              </a:rPr>
              <a:t>rendah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43629" y="3462020"/>
            <a:ext cx="3410585" cy="1275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0066"/>
                </a:solidFill>
                <a:latin typeface="Times New Roman"/>
                <a:cs typeface="Times New Roman"/>
              </a:rPr>
              <a:t>M</a:t>
            </a:r>
            <a:r>
              <a:rPr sz="2000" spc="-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000066"/>
                </a:solidFill>
                <a:latin typeface="Times New Roman"/>
                <a:cs typeface="Times New Roman"/>
              </a:rPr>
              <a:t>h</a:t>
            </a:r>
            <a:r>
              <a:rPr sz="2000" spc="-5" dirty="0">
                <a:solidFill>
                  <a:srgbClr val="000066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000066"/>
                </a:solidFill>
                <a:latin typeface="Times New Roman"/>
                <a:cs typeface="Times New Roman"/>
              </a:rPr>
              <a:t>l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Social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40" dirty="0">
                <a:latin typeface="Times New Roman"/>
                <a:cs typeface="Times New Roman"/>
              </a:rPr>
              <a:t>Value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143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755" y="833120"/>
            <a:ext cx="36093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Trias</a:t>
            </a:r>
            <a:r>
              <a:rPr sz="4400" spc="-70" dirty="0"/>
              <a:t> </a:t>
            </a:r>
            <a:r>
              <a:rPr sz="4400" spc="-5" dirty="0"/>
              <a:t>Kebijakan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943100"/>
            <a:ext cx="6795134" cy="3789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331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Ekuitas:</a:t>
            </a:r>
            <a:endParaRPr sz="2800">
              <a:latin typeface="Times New Roman"/>
              <a:cs typeface="Times New Roman"/>
            </a:endParaRPr>
          </a:p>
          <a:p>
            <a:pPr marL="749300" marR="5080" lvl="1" indent="-279400">
              <a:lnSpc>
                <a:spcPts val="2320"/>
              </a:lnSpc>
              <a:spcBef>
                <a:spcPts val="49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Equity, Adil dan Merata. </a:t>
            </a:r>
            <a:r>
              <a:rPr sz="2400" dirty="0">
                <a:latin typeface="Times New Roman"/>
                <a:cs typeface="Times New Roman"/>
              </a:rPr>
              <a:t>Fungsi </a:t>
            </a:r>
            <a:r>
              <a:rPr sz="2400" spc="-5" dirty="0">
                <a:latin typeface="Times New Roman"/>
                <a:cs typeface="Times New Roman"/>
              </a:rPr>
              <a:t>utama kebijakan  publik. (</a:t>
            </a:r>
            <a:r>
              <a:rPr sz="2400" i="1" spc="-5" dirty="0">
                <a:latin typeface="Times New Roman"/>
                <a:cs typeface="Times New Roman"/>
              </a:rPr>
              <a:t>Social Justice </a:t>
            </a:r>
            <a:r>
              <a:rPr sz="2400" spc="-5" dirty="0">
                <a:latin typeface="Times New Roman"/>
                <a:cs typeface="Times New Roman"/>
              </a:rPr>
              <a:t>dalam bidang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Kesehatan)</a:t>
            </a:r>
            <a:endParaRPr sz="2400">
              <a:latin typeface="Times New Roman"/>
              <a:cs typeface="Times New Roman"/>
            </a:endParaRPr>
          </a:p>
          <a:p>
            <a:pPr marL="749300" lvl="1" indent="-279400">
              <a:lnSpc>
                <a:spcPct val="100000"/>
              </a:lnSpc>
              <a:spcBef>
                <a:spcPts val="15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dirty="0">
                <a:latin typeface="Times New Roman"/>
                <a:cs typeface="Times New Roman"/>
              </a:rPr>
              <a:t>Fokus </a:t>
            </a:r>
            <a:r>
              <a:rPr sz="2400" spc="-5" dirty="0">
                <a:latin typeface="Times New Roman"/>
                <a:cs typeface="Times New Roman"/>
              </a:rPr>
              <a:t>pada NEED, bukan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DEMAND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Effisiensi: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4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Allokatif: invest pada hasil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terbesar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ts val="2840"/>
              </a:lnSpc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Teknis: Kelola dengan input terkecil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Efektifitas:</a:t>
            </a:r>
            <a:endParaRPr sz="28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Hanya pada intervensi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efektif</a:t>
            </a:r>
            <a:endParaRPr sz="2400">
              <a:latin typeface="Times New Roman"/>
              <a:cs typeface="Times New Roman"/>
            </a:endParaRPr>
          </a:p>
          <a:p>
            <a:pPr marL="755650" lvl="1" indent="-285750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Kepuasan, demand, prioritas</a:t>
            </a:r>
            <a:r>
              <a:rPr sz="2400" spc="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terakhir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9663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565</Words>
  <Application>Microsoft Macintosh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PowerPoint Presentation</vt:lpstr>
      <vt:lpstr>Identifikasi Isu, Tujuan,  dan  Strategi</vt:lpstr>
      <vt:lpstr>Apa sih Kesehatan?</vt:lpstr>
      <vt:lpstr>PowerPoint Presentation</vt:lpstr>
      <vt:lpstr>HDI: Wacana, belum fakta!! Kita Lebih Suka Investasi Jangka Pendek</vt:lpstr>
      <vt:lpstr>Issu-2: Belum Sensitif</vt:lpstr>
      <vt:lpstr>Issu-3: Sinkronisasi</vt:lpstr>
      <vt:lpstr>Tujuan: Fokus Fungsi Publik</vt:lpstr>
      <vt:lpstr>Trias Kebijakan</vt:lpstr>
      <vt:lpstr>Kerangka Pendanaan Menjamin Ekuitas Egaliter</vt:lpstr>
      <vt:lpstr>Apakah Pelkes Private Goods?</vt:lpstr>
      <vt:lpstr>Efisiensi Alokatif  Investasi Manusia Sejak Dini:  Gizi Cukup dan Hindari Sakit</vt:lpstr>
      <vt:lpstr>Inves Sekarang atau??</vt:lpstr>
      <vt:lpstr>Strategi: Ekuitas-Efisiensi,  Menurut Jenjang dan Peran</vt:lpstr>
      <vt:lpstr>Efisiensi Teknis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3</cp:revision>
  <dcterms:created xsi:type="dcterms:W3CDTF">2017-11-04T16:59:32Z</dcterms:created>
  <dcterms:modified xsi:type="dcterms:W3CDTF">2017-12-29T14:09:07Z</dcterms:modified>
</cp:coreProperties>
</file>