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8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Peraturan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Perundang-Undangan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275" y="9525"/>
            <a:ext cx="7791450" cy="6848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4046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3334" y="6278245"/>
            <a:ext cx="2628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HT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0703" y="254000"/>
            <a:ext cx="790320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3230">
              <a:lnSpc>
                <a:spcPct val="100000"/>
              </a:lnSpc>
              <a:spcBef>
                <a:spcPts val="100"/>
              </a:spcBef>
              <a:tabLst>
                <a:tab pos="2384425" algn="l"/>
              </a:tabLst>
            </a:pPr>
            <a:r>
              <a:rPr sz="4000" spc="-5" dirty="0"/>
              <a:t>Perfectly Competitive </a:t>
            </a:r>
            <a:r>
              <a:rPr sz="4000" spc="-495" dirty="0"/>
              <a:t>Market</a:t>
            </a:r>
            <a:r>
              <a:rPr sz="4000" spc="-495" dirty="0">
                <a:latin typeface="Wingdings"/>
                <a:cs typeface="Wingdings"/>
              </a:rPr>
              <a:t></a:t>
            </a:r>
            <a:r>
              <a:rPr sz="4000" spc="-495" dirty="0">
                <a:latin typeface="Times New Roman"/>
                <a:cs typeface="Times New Roman"/>
              </a:rPr>
              <a:t> </a:t>
            </a:r>
            <a:r>
              <a:rPr sz="4000" spc="-5" dirty="0"/>
              <a:t>efficient</a:t>
            </a:r>
            <a:r>
              <a:rPr sz="4000" spc="5" dirty="0"/>
              <a:t> </a:t>
            </a:r>
            <a:r>
              <a:rPr sz="4000" dirty="0"/>
              <a:t>&amp;	</a:t>
            </a:r>
            <a:r>
              <a:rPr sz="4000" spc="-5" dirty="0"/>
              <a:t>Effective, </a:t>
            </a:r>
            <a:r>
              <a:rPr sz="4000" dirty="0"/>
              <a:t>But </a:t>
            </a:r>
            <a:r>
              <a:rPr sz="4000" spc="-5" dirty="0"/>
              <a:t>It Must</a:t>
            </a:r>
            <a:r>
              <a:rPr sz="4000" spc="-55" dirty="0"/>
              <a:t> </a:t>
            </a:r>
            <a:r>
              <a:rPr sz="4000" dirty="0"/>
              <a:t>be: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55496"/>
            <a:ext cx="7899400" cy="410781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Limited resources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1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Free entry </a:t>
            </a:r>
            <a:r>
              <a:rPr sz="2800" dirty="0">
                <a:latin typeface="Arial"/>
                <a:cs typeface="Arial"/>
              </a:rPr>
              <a:t>and exit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Information symetry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Consumer rational—his/her utility</a:t>
            </a:r>
            <a:r>
              <a:rPr sz="2800" spc="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function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Decision by </a:t>
            </a:r>
            <a:r>
              <a:rPr sz="2800" spc="-5" dirty="0">
                <a:latin typeface="Arial"/>
                <a:cs typeface="Arial"/>
              </a:rPr>
              <a:t>consumer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(independent)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Economy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scale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No</a:t>
            </a:r>
            <a:r>
              <a:rPr sz="2800" spc="-5" dirty="0">
                <a:latin typeface="Arial"/>
                <a:cs typeface="Arial"/>
              </a:rPr>
              <a:t> externality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Term: monopoly, monopsony, natural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monopoly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7333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750" y="200025"/>
            <a:ext cx="8572500" cy="646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372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5074" y="571500"/>
            <a:ext cx="32867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3080" algn="l"/>
              </a:tabLst>
            </a:pPr>
            <a:r>
              <a:rPr dirty="0"/>
              <a:t>Heal</a:t>
            </a:r>
            <a:r>
              <a:rPr spc="-5" dirty="0"/>
              <a:t>t</a:t>
            </a:r>
            <a:r>
              <a:rPr dirty="0"/>
              <a:t>h	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60489"/>
            <a:ext cx="7742555" cy="535686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Many defintions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health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policy: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35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Basically, it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1155700" algn="l"/>
              </a:tabLst>
            </a:pPr>
            <a:r>
              <a:rPr sz="2400" dirty="0">
                <a:latin typeface="Arial"/>
                <a:cs typeface="Arial"/>
              </a:rPr>
              <a:t>An </a:t>
            </a:r>
            <a:r>
              <a:rPr sz="2400" spc="-5" dirty="0">
                <a:latin typeface="Arial"/>
                <a:cs typeface="Arial"/>
              </a:rPr>
              <a:t>excutable </a:t>
            </a:r>
            <a:r>
              <a:rPr sz="2400" dirty="0">
                <a:latin typeface="Arial"/>
                <a:cs typeface="Arial"/>
              </a:rPr>
              <a:t>decision </a:t>
            </a:r>
            <a:r>
              <a:rPr sz="2400" spc="-5" dirty="0">
                <a:latin typeface="Arial"/>
                <a:cs typeface="Arial"/>
              </a:rPr>
              <a:t>(written)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62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Many forms: regulation, </a:t>
            </a:r>
            <a:r>
              <a:rPr sz="2400" dirty="0">
                <a:latin typeface="Arial"/>
                <a:cs typeface="Arial"/>
              </a:rPr>
              <a:t>guidelines, </a:t>
            </a:r>
            <a:r>
              <a:rPr sz="2400" spc="-5" dirty="0">
                <a:latin typeface="Arial"/>
                <a:cs typeface="Arial"/>
              </a:rPr>
              <a:t>standard,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etc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20"/>
              </a:spcBef>
              <a:buChar char="•"/>
              <a:tabLst>
                <a:tab pos="1155700" algn="l"/>
              </a:tabLst>
            </a:pPr>
            <a:r>
              <a:rPr sz="2400" dirty="0">
                <a:latin typeface="Arial"/>
                <a:cs typeface="Arial"/>
              </a:rPr>
              <a:t>As a </a:t>
            </a:r>
            <a:r>
              <a:rPr sz="2400" spc="-5" dirty="0">
                <a:latin typeface="Arial"/>
                <a:cs typeface="Arial"/>
              </a:rPr>
              <a:t>tool to </a:t>
            </a:r>
            <a:r>
              <a:rPr sz="2400" dirty="0">
                <a:latin typeface="Arial"/>
                <a:cs typeface="Arial"/>
              </a:rPr>
              <a:t>achieve a </a:t>
            </a:r>
            <a:r>
              <a:rPr sz="2400" spc="-5" dirty="0">
                <a:latin typeface="Arial"/>
                <a:cs typeface="Arial"/>
              </a:rPr>
              <a:t>health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goal/objective</a:t>
            </a:r>
            <a:endParaRPr sz="2400">
              <a:latin typeface="Arial"/>
              <a:cs typeface="Arial"/>
            </a:endParaRPr>
          </a:p>
          <a:p>
            <a:pPr marL="355600" marR="126364" indent="-342900">
              <a:lnSpc>
                <a:spcPct val="99400"/>
              </a:lnSpc>
              <a:spcBef>
                <a:spcPts val="8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Complex health problems </a:t>
            </a:r>
            <a:r>
              <a:rPr sz="3200" dirty="0">
                <a:latin typeface="Arial"/>
                <a:cs typeface="Arial"/>
              </a:rPr>
              <a:t>and causes of  </a:t>
            </a:r>
            <a:r>
              <a:rPr sz="3200" spc="-5" dirty="0">
                <a:latin typeface="Arial"/>
                <a:cs typeface="Arial"/>
              </a:rPr>
              <a:t>the problems require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thorough </a:t>
            </a:r>
            <a:r>
              <a:rPr sz="3200" dirty="0">
                <a:latin typeface="Arial"/>
                <a:cs typeface="Arial"/>
              </a:rPr>
              <a:t>policy  analyses and new policy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development</a:t>
            </a:r>
            <a:endParaRPr sz="3200">
              <a:latin typeface="Arial"/>
              <a:cs typeface="Arial"/>
            </a:endParaRPr>
          </a:p>
          <a:p>
            <a:pPr marL="355600" marR="13335" indent="-342900">
              <a:lnSpc>
                <a:spcPct val="100000"/>
              </a:lnSpc>
              <a:spcBef>
                <a:spcPts val="8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Developed </a:t>
            </a:r>
            <a:r>
              <a:rPr sz="3200" spc="-5" dirty="0">
                <a:latin typeface="Arial"/>
                <a:cs typeface="Arial"/>
              </a:rPr>
              <a:t>countries </a:t>
            </a:r>
            <a:r>
              <a:rPr sz="3200" dirty="0">
                <a:latin typeface="Arial"/>
                <a:cs typeface="Arial"/>
              </a:rPr>
              <a:t>have a </a:t>
            </a:r>
            <a:r>
              <a:rPr sz="3200" spc="-5" dirty="0">
                <a:latin typeface="Arial"/>
                <a:cs typeface="Arial"/>
              </a:rPr>
              <a:t>“permanent”  health system </a:t>
            </a:r>
            <a:r>
              <a:rPr sz="3200" dirty="0">
                <a:latin typeface="Arial"/>
                <a:cs typeface="Arial"/>
              </a:rPr>
              <a:t>as a </a:t>
            </a:r>
            <a:r>
              <a:rPr sz="3200" spc="-5" dirty="0">
                <a:latin typeface="Arial"/>
                <a:cs typeface="Arial"/>
              </a:rPr>
              <a:t>national/global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policy</a:t>
            </a:r>
            <a:endParaRPr sz="3200">
              <a:latin typeface="Arial"/>
              <a:cs typeface="Arial"/>
            </a:endParaRPr>
          </a:p>
          <a:p>
            <a:pPr marL="334645" algn="ctr">
              <a:lnSpc>
                <a:spcPct val="100000"/>
              </a:lnSpc>
              <a:spcBef>
                <a:spcPts val="625"/>
              </a:spcBef>
            </a:pPr>
            <a:r>
              <a:rPr sz="1400" dirty="0">
                <a:latin typeface="Arial"/>
                <a:cs typeface="Arial"/>
              </a:rPr>
              <a:t>HT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304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4129" y="284479"/>
            <a:ext cx="7976870" cy="1173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240"/>
              </a:lnSpc>
              <a:spcBef>
                <a:spcPts val="100"/>
              </a:spcBef>
              <a:tabLst>
                <a:tab pos="1783080" algn="l"/>
                <a:tab pos="6316980" algn="l"/>
              </a:tabLst>
            </a:pPr>
            <a:r>
              <a:rPr dirty="0" smtClean="0"/>
              <a:t>Heal</a:t>
            </a:r>
            <a:r>
              <a:rPr spc="-5" dirty="0" smtClean="0"/>
              <a:t>t</a:t>
            </a:r>
            <a:r>
              <a:rPr dirty="0" smtClean="0"/>
              <a:t>h</a:t>
            </a:r>
            <a:r>
              <a:rPr lang="en-US" dirty="0" smtClean="0"/>
              <a:t> </a:t>
            </a:r>
            <a:r>
              <a:rPr dirty="0" smtClean="0"/>
              <a:t>Sys</a:t>
            </a:r>
            <a:r>
              <a:rPr spc="-5" dirty="0" smtClean="0"/>
              <a:t>t</a:t>
            </a:r>
            <a:r>
              <a:rPr dirty="0" smtClean="0"/>
              <a:t>em</a:t>
            </a:r>
            <a:r>
              <a:rPr spc="-5" dirty="0" smtClean="0"/>
              <a:t> </a:t>
            </a:r>
            <a:r>
              <a:rPr dirty="0"/>
              <a:t>as</a:t>
            </a:r>
            <a:r>
              <a:rPr spc="-5" dirty="0"/>
              <a:t> </a:t>
            </a:r>
            <a:r>
              <a:rPr dirty="0" smtClean="0"/>
              <a:t>Heal</a:t>
            </a:r>
            <a:r>
              <a:rPr spc="-5" dirty="0" smtClean="0"/>
              <a:t>t</a:t>
            </a:r>
            <a:r>
              <a:rPr dirty="0" smtClean="0"/>
              <a:t>h</a:t>
            </a:r>
            <a:r>
              <a:rPr lang="en-US" dirty="0" smtClean="0"/>
              <a:t> </a:t>
            </a:r>
            <a:r>
              <a:rPr dirty="0" smtClean="0"/>
              <a:t>Policy</a:t>
            </a:r>
            <a:r>
              <a:rPr dirty="0"/>
              <a:t>.</a:t>
            </a:r>
          </a:p>
          <a:p>
            <a:pPr marL="57785">
              <a:lnSpc>
                <a:spcPts val="3800"/>
              </a:lnSpc>
            </a:pPr>
            <a:r>
              <a:rPr sz="3200" spc="-5" dirty="0"/>
              <a:t>Main </a:t>
            </a:r>
            <a:r>
              <a:rPr sz="3200" dirty="0"/>
              <a:t>Policy </a:t>
            </a:r>
            <a:r>
              <a:rPr sz="3200" spc="-5" dirty="0"/>
              <a:t>Indicators: Sistem</a:t>
            </a:r>
            <a:r>
              <a:rPr sz="3200" dirty="0"/>
              <a:t> </a:t>
            </a:r>
            <a:r>
              <a:rPr sz="3200" spc="-5" dirty="0"/>
              <a:t>Performance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4456034" y="6307787"/>
            <a:ext cx="23749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400" dirty="0">
                <a:latin typeface="Arial"/>
                <a:cs typeface="Arial"/>
              </a:rPr>
              <a:t>HT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9829" y="1932818"/>
            <a:ext cx="7993079" cy="4385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4540" y="6281420"/>
            <a:ext cx="1995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Source: WHR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2000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393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9112" y="128588"/>
            <a:ext cx="8105775" cy="6610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829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250" y="128588"/>
            <a:ext cx="8953500" cy="6610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902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9591" y="847498"/>
            <a:ext cx="7542408" cy="70190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503045" marR="5080" indent="-1490980">
              <a:lnSpc>
                <a:spcPts val="5200"/>
              </a:lnSpc>
              <a:spcBef>
                <a:spcPts val="340"/>
              </a:spcBef>
            </a:pPr>
            <a:r>
              <a:rPr dirty="0"/>
              <a:t>Policy Analyses</a:t>
            </a:r>
            <a:r>
              <a:rPr spc="-110" dirty="0"/>
              <a:t> </a:t>
            </a:r>
            <a:r>
              <a:rPr dirty="0" smtClean="0"/>
              <a:t>Should</a:t>
            </a:r>
            <a:r>
              <a:rPr lang="en-US" dirty="0"/>
              <a:t> </a:t>
            </a:r>
            <a:r>
              <a:rPr spc="-5" dirty="0" smtClean="0"/>
              <a:t>Incorporate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846059" cy="488378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1224915" indent="-342900">
              <a:lnSpc>
                <a:spcPts val="3800"/>
              </a:lnSpc>
              <a:spcBef>
                <a:spcPts val="2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Health Goal, Equity </a:t>
            </a:r>
            <a:r>
              <a:rPr sz="3200" dirty="0">
                <a:latin typeface="Arial"/>
                <a:cs typeface="Arial"/>
              </a:rPr>
              <a:t>issues; How </a:t>
            </a:r>
            <a:r>
              <a:rPr sz="3200" spc="-5" dirty="0">
                <a:latin typeface="Arial"/>
                <a:cs typeface="Arial"/>
              </a:rPr>
              <a:t>to  measure equity?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699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Efficiency </a:t>
            </a:r>
            <a:r>
              <a:rPr sz="3200" dirty="0">
                <a:latin typeface="Arial"/>
                <a:cs typeface="Arial"/>
              </a:rPr>
              <a:t>in using public </a:t>
            </a:r>
            <a:r>
              <a:rPr sz="3200" spc="-5" dirty="0">
                <a:latin typeface="Arial"/>
                <a:cs typeface="Arial"/>
              </a:rPr>
              <a:t>resources. </a:t>
            </a:r>
            <a:r>
              <a:rPr sz="3200" dirty="0">
                <a:latin typeface="Arial"/>
                <a:cs typeface="Arial"/>
              </a:rPr>
              <a:t>Even  individual </a:t>
            </a:r>
            <a:r>
              <a:rPr sz="3200" spc="-5" dirty="0">
                <a:latin typeface="Arial"/>
                <a:cs typeface="Arial"/>
              </a:rPr>
              <a:t>resources </a:t>
            </a:r>
            <a:r>
              <a:rPr sz="3200" dirty="0">
                <a:latin typeface="Arial"/>
                <a:cs typeface="Arial"/>
              </a:rPr>
              <a:t>can be </a:t>
            </a:r>
            <a:r>
              <a:rPr sz="3200" spc="-5" dirty="0">
                <a:latin typeface="Arial"/>
                <a:cs typeface="Arial"/>
              </a:rPr>
              <a:t>important  </a:t>
            </a:r>
            <a:r>
              <a:rPr sz="3200" dirty="0">
                <a:latin typeface="Arial"/>
                <a:cs typeface="Arial"/>
              </a:rPr>
              <a:t>policy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issues</a:t>
            </a:r>
            <a:endParaRPr sz="3200">
              <a:latin typeface="Arial"/>
              <a:cs typeface="Arial"/>
            </a:endParaRPr>
          </a:p>
          <a:p>
            <a:pPr marL="355600" marR="1337945" indent="-342900">
              <a:lnSpc>
                <a:spcPct val="100000"/>
              </a:lnSpc>
              <a:spcBef>
                <a:spcPts val="73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Quality/effectivness </a:t>
            </a:r>
            <a:r>
              <a:rPr sz="3200" dirty="0">
                <a:latin typeface="Arial"/>
                <a:cs typeface="Arial"/>
              </a:rPr>
              <a:t>of a policy, an  </a:t>
            </a:r>
            <a:r>
              <a:rPr sz="3200" spc="-5" dirty="0">
                <a:latin typeface="Arial"/>
                <a:cs typeface="Arial"/>
              </a:rPr>
              <a:t>intervention/program</a:t>
            </a:r>
            <a:endParaRPr sz="3200">
              <a:latin typeface="Arial"/>
              <a:cs typeface="Arial"/>
            </a:endParaRPr>
          </a:p>
          <a:p>
            <a:pPr marL="355600" marR="591820" indent="-342900">
              <a:lnSpc>
                <a:spcPct val="100000"/>
              </a:lnSpc>
              <a:spcBef>
                <a:spcPts val="82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Methods </a:t>
            </a:r>
            <a:r>
              <a:rPr sz="3200" dirty="0">
                <a:latin typeface="Arial"/>
                <a:cs typeface="Arial"/>
              </a:rPr>
              <a:t>of achieving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goal </a:t>
            </a:r>
            <a:r>
              <a:rPr sz="3200" spc="-5" dirty="0">
                <a:latin typeface="Arial"/>
                <a:cs typeface="Arial"/>
              </a:rPr>
              <a:t>(market  mechanism, regulation,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combination)</a:t>
            </a:r>
            <a:endParaRPr sz="3200">
              <a:latin typeface="Arial"/>
              <a:cs typeface="Arial"/>
            </a:endParaRPr>
          </a:p>
          <a:p>
            <a:pPr marL="231140" algn="ctr">
              <a:lnSpc>
                <a:spcPts val="1405"/>
              </a:lnSpc>
            </a:pPr>
            <a:r>
              <a:rPr sz="1400" dirty="0">
                <a:latin typeface="Arial"/>
                <a:cs typeface="Arial"/>
              </a:rPr>
              <a:t>HT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866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300" y="85725"/>
            <a:ext cx="8153400" cy="6696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441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7175" y="214312"/>
            <a:ext cx="8629650" cy="6438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077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151" y="546119"/>
            <a:ext cx="748093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5240" algn="l"/>
                <a:tab pos="1906905" algn="l"/>
                <a:tab pos="4516120" algn="l"/>
                <a:tab pos="6287135" algn="l"/>
              </a:tabLst>
            </a:pPr>
            <a:r>
              <a:rPr dirty="0" smtClean="0"/>
              <a:t>How</a:t>
            </a:r>
            <a:r>
              <a:rPr lang="en-US" dirty="0" smtClean="0"/>
              <a:t> </a:t>
            </a:r>
            <a:r>
              <a:rPr spc="-5" dirty="0" smtClean="0"/>
              <a:t>t</a:t>
            </a:r>
            <a:r>
              <a:rPr dirty="0" smtClean="0"/>
              <a:t>o</a:t>
            </a:r>
            <a:r>
              <a:rPr lang="en-US" dirty="0"/>
              <a:t> </a:t>
            </a:r>
            <a:r>
              <a:rPr dirty="0" smtClean="0"/>
              <a:t>Achieve a</a:t>
            </a:r>
            <a:r>
              <a:rPr lang="en-US" dirty="0" smtClean="0"/>
              <a:t> </a:t>
            </a:r>
            <a:r>
              <a:rPr dirty="0" smtClean="0"/>
              <a:t>Heal</a:t>
            </a:r>
            <a:r>
              <a:rPr spc="-5" dirty="0" smtClean="0"/>
              <a:t>t</a:t>
            </a:r>
            <a:r>
              <a:rPr dirty="0" smtClean="0"/>
              <a:t>h</a:t>
            </a:r>
            <a:r>
              <a:rPr lang="en-US" dirty="0"/>
              <a:t> </a:t>
            </a:r>
            <a:r>
              <a:rPr spc="-5" dirty="0" smtClean="0"/>
              <a:t>G</a:t>
            </a:r>
            <a:r>
              <a:rPr dirty="0" smtClean="0"/>
              <a:t>oal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174496"/>
            <a:ext cx="8020050" cy="489839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Two </a:t>
            </a:r>
            <a:r>
              <a:rPr sz="2800" dirty="0">
                <a:latin typeface="Arial"/>
                <a:cs typeface="Arial"/>
              </a:rPr>
              <a:t>Broad Policies: </a:t>
            </a:r>
            <a:r>
              <a:rPr sz="2800" spc="-5" dirty="0">
                <a:latin typeface="Arial"/>
                <a:cs typeface="Arial"/>
              </a:rPr>
              <a:t>Market </a:t>
            </a:r>
            <a:r>
              <a:rPr sz="2800" dirty="0">
                <a:latin typeface="Arial"/>
                <a:cs typeface="Arial"/>
              </a:rPr>
              <a:t>vs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Regulation</a:t>
            </a:r>
            <a:endParaRPr sz="2800">
              <a:latin typeface="Arial"/>
              <a:cs typeface="Arial"/>
            </a:endParaRPr>
          </a:p>
          <a:p>
            <a:pPr marL="355600" marR="835660" indent="-342900">
              <a:lnSpc>
                <a:spcPts val="3329"/>
              </a:lnSpc>
              <a:spcBef>
                <a:spcPts val="7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Market </a:t>
            </a:r>
            <a:r>
              <a:rPr sz="2800" dirty="0">
                <a:latin typeface="Arial"/>
                <a:cs typeface="Arial"/>
              </a:rPr>
              <a:t>is a </a:t>
            </a:r>
            <a:r>
              <a:rPr sz="2800" spc="-5" dirty="0">
                <a:latin typeface="Arial"/>
                <a:cs typeface="Arial"/>
              </a:rPr>
              <a:t>natural mechanism to produce  equilibrium between </a:t>
            </a:r>
            <a:r>
              <a:rPr sz="2800" dirty="0">
                <a:latin typeface="Arial"/>
                <a:cs typeface="Arial"/>
              </a:rPr>
              <a:t>supplies and</a:t>
            </a:r>
            <a:r>
              <a:rPr sz="2800" spc="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demands</a:t>
            </a:r>
            <a:endParaRPr sz="2800">
              <a:latin typeface="Arial"/>
              <a:cs typeface="Arial"/>
            </a:endParaRPr>
          </a:p>
          <a:p>
            <a:pPr marL="749300" marR="5080" lvl="1" indent="-279400">
              <a:lnSpc>
                <a:spcPct val="101499"/>
              </a:lnSpc>
              <a:spcBef>
                <a:spcPts val="464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It automatically create efficient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effective products/  services WHEN appropriate</a:t>
            </a:r>
            <a:endParaRPr sz="2400">
              <a:latin typeface="Arial"/>
              <a:cs typeface="Arial"/>
            </a:endParaRPr>
          </a:p>
          <a:p>
            <a:pPr marL="749300" lvl="1" indent="-279400">
              <a:lnSpc>
                <a:spcPct val="100000"/>
              </a:lnSpc>
              <a:spcBef>
                <a:spcPts val="495"/>
              </a:spcBef>
              <a:buChar char="–"/>
              <a:tabLst>
                <a:tab pos="755650" algn="l"/>
              </a:tabLst>
            </a:pPr>
            <a:r>
              <a:rPr sz="2400" dirty="0">
                <a:latin typeface="Arial"/>
                <a:cs typeface="Arial"/>
              </a:rPr>
              <a:t>But it </a:t>
            </a:r>
            <a:r>
              <a:rPr sz="2400" spc="-5" dirty="0">
                <a:latin typeface="Arial"/>
                <a:cs typeface="Arial"/>
              </a:rPr>
              <a:t>FAIL to </a:t>
            </a:r>
            <a:r>
              <a:rPr sz="2400" dirty="0">
                <a:latin typeface="Arial"/>
                <a:cs typeface="Arial"/>
              </a:rPr>
              <a:t>achive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equity</a:t>
            </a:r>
            <a:endParaRPr sz="2400">
              <a:latin typeface="Arial"/>
              <a:cs typeface="Arial"/>
            </a:endParaRPr>
          </a:p>
          <a:p>
            <a:pPr marL="749300" marR="292735" lvl="1" indent="-279400">
              <a:lnSpc>
                <a:spcPct val="101499"/>
              </a:lnSpc>
              <a:spcBef>
                <a:spcPts val="575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In Health care: efficiency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effectiveness (quality)  are </a:t>
            </a:r>
            <a:r>
              <a:rPr sz="2400" dirty="0">
                <a:latin typeface="Arial"/>
                <a:cs typeface="Arial"/>
              </a:rPr>
              <a:t>not </a:t>
            </a:r>
            <a:r>
              <a:rPr sz="2400" spc="-5" dirty="0">
                <a:latin typeface="Arial"/>
                <a:cs typeface="Arial"/>
              </a:rPr>
              <a:t>guaranteed </a:t>
            </a:r>
            <a:r>
              <a:rPr sz="2400" dirty="0">
                <a:latin typeface="Arial"/>
                <a:cs typeface="Arial"/>
              </a:rPr>
              <a:t>in a </a:t>
            </a:r>
            <a:r>
              <a:rPr sz="2400" spc="-5" dirty="0">
                <a:latin typeface="Arial"/>
                <a:cs typeface="Arial"/>
              </a:rPr>
              <a:t>market model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Regulation: </a:t>
            </a:r>
            <a:r>
              <a:rPr sz="2800" dirty="0">
                <a:latin typeface="Arial"/>
                <a:cs typeface="Arial"/>
              </a:rPr>
              <a:t>non </a:t>
            </a:r>
            <a:r>
              <a:rPr sz="2800" spc="-5" dirty="0">
                <a:latin typeface="Arial"/>
                <a:cs typeface="Arial"/>
              </a:rPr>
              <a:t>market intervention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4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Normally to </a:t>
            </a:r>
            <a:r>
              <a:rPr sz="2400" dirty="0">
                <a:latin typeface="Arial"/>
                <a:cs typeface="Arial"/>
              </a:rPr>
              <a:t>solve </a:t>
            </a:r>
            <a:r>
              <a:rPr sz="2400" spc="-5" dirty="0">
                <a:latin typeface="Arial"/>
                <a:cs typeface="Arial"/>
              </a:rPr>
              <a:t>equity problem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20"/>
              </a:spcBef>
              <a:buChar char="–"/>
              <a:tabLst>
                <a:tab pos="755650" algn="l"/>
              </a:tabLst>
            </a:pPr>
            <a:r>
              <a:rPr sz="2400" spc="-5" dirty="0">
                <a:latin typeface="Arial"/>
                <a:cs typeface="Arial"/>
              </a:rPr>
              <a:t>It </a:t>
            </a:r>
            <a:r>
              <a:rPr sz="2400" dirty="0">
                <a:latin typeface="Arial"/>
                <a:cs typeface="Arial"/>
              </a:rPr>
              <a:t>can achieve </a:t>
            </a:r>
            <a:r>
              <a:rPr sz="2400" spc="-5" dirty="0">
                <a:latin typeface="Arial"/>
                <a:cs typeface="Arial"/>
              </a:rPr>
              <a:t>effectinenes/quality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may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2539" y="6052820"/>
            <a:ext cx="1076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efficient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3334" y="6278245"/>
            <a:ext cx="2628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HT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823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275</Words>
  <Application>Microsoft Macintosh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PowerPoint Presentation</vt:lpstr>
      <vt:lpstr>Health Policy</vt:lpstr>
      <vt:lpstr>Health System as Health Policy. Main Policy Indicators: Sistem Performance</vt:lpstr>
      <vt:lpstr>PowerPoint Presentation</vt:lpstr>
      <vt:lpstr>PowerPoint Presentation</vt:lpstr>
      <vt:lpstr>Policy Analyses Should Incorporate</vt:lpstr>
      <vt:lpstr>PowerPoint Presentation</vt:lpstr>
      <vt:lpstr>PowerPoint Presentation</vt:lpstr>
      <vt:lpstr>How to Achieve a Health Goal</vt:lpstr>
      <vt:lpstr>PowerPoint Presentation</vt:lpstr>
      <vt:lpstr>Perfectly Competitive Market efficient &amp; Effective, But It Must be: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3</cp:revision>
  <dcterms:created xsi:type="dcterms:W3CDTF">2017-11-04T16:59:32Z</dcterms:created>
  <dcterms:modified xsi:type="dcterms:W3CDTF">2017-12-29T14:13:13Z</dcterms:modified>
</cp:coreProperties>
</file>