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65" r:id="rId3"/>
    <p:sldId id="267" r:id="rId4"/>
    <p:sldId id="259" r:id="rId5"/>
    <p:sldId id="260" r:id="rId6"/>
    <p:sldId id="258" r:id="rId7"/>
    <p:sldId id="261" r:id="rId8"/>
    <p:sldId id="262" r:id="rId9"/>
    <p:sldId id="263" r:id="rId10"/>
    <p:sldId id="264"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9" d="100"/>
          <a:sy n="59" d="100"/>
        </p:scale>
        <p:origin x="-14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5D628-802A-3449-95A1-046E9AAC33C9}" type="datetimeFigureOut">
              <a:rPr lang="en-US" smtClean="0"/>
              <a:t>10/16/17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A679EE-8BBF-D244-A413-80EBA2CAC84F}" type="slidenum">
              <a:rPr lang="en-US" smtClean="0"/>
              <a:t>‹#›</a:t>
            </a:fld>
            <a:endParaRPr lang="en-US"/>
          </a:p>
        </p:txBody>
      </p:sp>
    </p:spTree>
    <p:extLst>
      <p:ext uri="{BB962C8B-B14F-4D97-AF65-F5344CB8AC3E}">
        <p14:creationId xmlns:p14="http://schemas.microsoft.com/office/powerpoint/2010/main" val="12996352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A679EE-8BBF-D244-A413-80EBA2CAC84F}" type="slidenum">
              <a:rPr lang="en-US" smtClean="0"/>
              <a:t>2</a:t>
            </a:fld>
            <a:endParaRPr lang="en-US"/>
          </a:p>
        </p:txBody>
      </p:sp>
    </p:spTree>
    <p:extLst>
      <p:ext uri="{BB962C8B-B14F-4D97-AF65-F5344CB8AC3E}">
        <p14:creationId xmlns:p14="http://schemas.microsoft.com/office/powerpoint/2010/main" val="3655254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AF845832-9060-EB42-8452-D14A28385CDC}" type="slidenum">
              <a:rPr lang="en-US">
                <a:latin typeface="Times New Roman" charset="0"/>
              </a:rPr>
              <a:pPr/>
              <a:t>9</a:t>
            </a:fld>
            <a:endParaRPr lang="en-US">
              <a:latin typeface="Times New Roman" charset="0"/>
            </a:endParaRPr>
          </a:p>
        </p:txBody>
      </p:sp>
      <p:sp>
        <p:nvSpPr>
          <p:cNvPr id="61443" name="Rectangle 2"/>
          <p:cNvSpPr>
            <a:spLocks noGrp="1" noRot="1" noChangeAspect="1" noChangeArrowheads="1" noTextEdit="1"/>
          </p:cNvSpPr>
          <p:nvPr>
            <p:ph type="sldImg"/>
          </p:nvPr>
        </p:nvSpPr>
        <p:spPr>
          <a:xfrm>
            <a:off x="1143000" y="685800"/>
            <a:ext cx="4573588" cy="3429000"/>
          </a:xfrm>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id-ID">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charset="0"/>
                <a:ea typeface="ＭＳ Ｐゴシック" charset="0"/>
              </a:defRPr>
            </a:lvl1pPr>
            <a:lvl2pPr marL="742950" indent="-285750">
              <a:defRPr>
                <a:solidFill>
                  <a:schemeClr val="tx1"/>
                </a:solidFill>
                <a:latin typeface="Tahoma" charset="0"/>
                <a:ea typeface="ＭＳ Ｐゴシック" charset="0"/>
              </a:defRPr>
            </a:lvl2pPr>
            <a:lvl3pPr marL="1143000" indent="-228600">
              <a:defRPr>
                <a:solidFill>
                  <a:schemeClr val="tx1"/>
                </a:solidFill>
                <a:latin typeface="Tahoma" charset="0"/>
                <a:ea typeface="ＭＳ Ｐゴシック" charset="0"/>
              </a:defRPr>
            </a:lvl3pPr>
            <a:lvl4pPr marL="1600200" indent="-228600">
              <a:defRPr>
                <a:solidFill>
                  <a:schemeClr val="tx1"/>
                </a:solidFill>
                <a:latin typeface="Tahoma" charset="0"/>
                <a:ea typeface="ＭＳ Ｐゴシック" charset="0"/>
              </a:defRPr>
            </a:lvl4pPr>
            <a:lvl5pPr marL="2057400" indent="-228600">
              <a:defRPr>
                <a:solidFill>
                  <a:schemeClr val="tx1"/>
                </a:solidFill>
                <a:latin typeface="Tahoma" charset="0"/>
                <a:ea typeface="ＭＳ Ｐゴシック" charset="0"/>
              </a:defRPr>
            </a:lvl5pPr>
            <a:lvl6pPr marL="2514600" indent="-228600" eaLnBrk="0" fontAlgn="base" hangingPunct="0">
              <a:spcBef>
                <a:spcPct val="0"/>
              </a:spcBef>
              <a:spcAft>
                <a:spcPct val="0"/>
              </a:spcAft>
              <a:defRPr>
                <a:solidFill>
                  <a:schemeClr val="tx1"/>
                </a:solidFill>
                <a:latin typeface="Tahoma" charset="0"/>
                <a:ea typeface="ＭＳ Ｐゴシック" charset="0"/>
              </a:defRPr>
            </a:lvl6pPr>
            <a:lvl7pPr marL="2971800" indent="-228600" eaLnBrk="0" fontAlgn="base" hangingPunct="0">
              <a:spcBef>
                <a:spcPct val="0"/>
              </a:spcBef>
              <a:spcAft>
                <a:spcPct val="0"/>
              </a:spcAft>
              <a:defRPr>
                <a:solidFill>
                  <a:schemeClr val="tx1"/>
                </a:solidFill>
                <a:latin typeface="Tahoma" charset="0"/>
                <a:ea typeface="ＭＳ Ｐゴシック" charset="0"/>
              </a:defRPr>
            </a:lvl7pPr>
            <a:lvl8pPr marL="3429000" indent="-228600" eaLnBrk="0" fontAlgn="base" hangingPunct="0">
              <a:spcBef>
                <a:spcPct val="0"/>
              </a:spcBef>
              <a:spcAft>
                <a:spcPct val="0"/>
              </a:spcAft>
              <a:defRPr>
                <a:solidFill>
                  <a:schemeClr val="tx1"/>
                </a:solidFill>
                <a:latin typeface="Tahoma" charset="0"/>
                <a:ea typeface="ＭＳ Ｐゴシック" charset="0"/>
              </a:defRPr>
            </a:lvl8pPr>
            <a:lvl9pPr marL="3886200" indent="-228600" eaLnBrk="0" fontAlgn="base" hangingPunct="0">
              <a:spcBef>
                <a:spcPct val="0"/>
              </a:spcBef>
              <a:spcAft>
                <a:spcPct val="0"/>
              </a:spcAft>
              <a:defRPr>
                <a:solidFill>
                  <a:schemeClr val="tx1"/>
                </a:solidFill>
                <a:latin typeface="Tahoma" charset="0"/>
                <a:ea typeface="ＭＳ Ｐゴシック" charset="0"/>
              </a:defRPr>
            </a:lvl9pPr>
          </a:lstStyle>
          <a:p>
            <a:fld id="{E470EE0A-2D2B-7042-ABB5-CFF9977CEE11}" type="slidenum">
              <a:rPr lang="en-US">
                <a:latin typeface="Times New Roman" charset="0"/>
              </a:rPr>
              <a:pPr/>
              <a:t>10</a:t>
            </a:fld>
            <a:endParaRPr lang="en-US">
              <a:latin typeface="Times New Roman" charset="0"/>
            </a:endParaRPr>
          </a:p>
        </p:txBody>
      </p:sp>
      <p:sp>
        <p:nvSpPr>
          <p:cNvPr id="63491" name="Rectangle 2"/>
          <p:cNvSpPr>
            <a:spLocks noGrp="1" noRot="1" noChangeAspect="1" noChangeArrowheads="1" noTextEdit="1"/>
          </p:cNvSpPr>
          <p:nvPr>
            <p:ph type="sldImg"/>
          </p:nvPr>
        </p:nvSpPr>
        <p:spPr>
          <a:xfrm>
            <a:off x="954088" y="685800"/>
            <a:ext cx="4951412" cy="3429000"/>
          </a:xfrm>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id-ID">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solidFill>
                <a:srgbClr val="696464"/>
              </a:solidFill>
            </a:endParaRPr>
          </a:p>
        </p:txBody>
      </p:sp>
      <p:sp>
        <p:nvSpPr>
          <p:cNvPr id="17" name="Footer Placeholder 16"/>
          <p:cNvSpPr>
            <a:spLocks noGrp="1"/>
          </p:cNvSpPr>
          <p:nvPr>
            <p:ph type="ftr" sz="quarter" idx="11"/>
          </p:nvPr>
        </p:nvSpPr>
        <p:spPr/>
        <p:txBody>
          <a:bodyPr/>
          <a:lstStyle/>
          <a:p>
            <a:endParaRPr lang="en-US">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F56B7F-1C83-4A44-9F80-7D2359C2F3FB}" type="slidenum">
              <a:rPr lang="en-US" smtClean="0">
                <a:latin typeface="Franklin Gothic Book"/>
              </a:rPr>
              <a:pPr/>
              <a:t>‹#›</a:t>
            </a:fld>
            <a:endParaRPr lang="en-US">
              <a:latin typeface="Franklin Gothic Book"/>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9860751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C9D4A08F-D976-4716-A217-518B17045A9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40359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0DA222F4-A287-4452-B4E6-7CE9DDBB61B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446775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p:txBody>
          <a:bodyPr/>
          <a:lstStyle/>
          <a:p>
            <a:endParaRPr lang="en-US">
              <a:solidFill>
                <a:srgbClr val="696464"/>
              </a:solidFill>
            </a:endParaRPr>
          </a:p>
        </p:txBody>
      </p:sp>
      <p:sp>
        <p:nvSpPr>
          <p:cNvPr id="6" name="Slide Number Placeholder 5"/>
          <p:cNvSpPr>
            <a:spLocks noGrp="1"/>
          </p:cNvSpPr>
          <p:nvPr>
            <p:ph type="sldNum" sz="quarter" idx="12"/>
          </p:nvPr>
        </p:nvSpPr>
        <p:spPr/>
        <p:txBody>
          <a:bodyPr/>
          <a:lstStyle/>
          <a:p>
            <a:fld id="{3CB26632-1CF0-4E9E-9381-F5CFC73F494C}" type="slidenum">
              <a:rPr lang="en-US" smtClean="0">
                <a:latin typeface="Franklin Gothic Book"/>
              </a:rPr>
              <a:pPr/>
              <a:t>‹#›</a:t>
            </a:fld>
            <a:endParaRPr lang="en-US">
              <a:latin typeface="Franklin Gothic Book"/>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711520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1780B47F-59A5-4F0F-BEEF-C0DE4441F89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2071065667"/>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AA3A11DC-60C4-4023-AEE2-F016D8F2F051}" type="slidenum">
              <a:rPr lang="en-US" smtClean="0">
                <a:latin typeface="Franklin Gothic Book"/>
              </a:rPr>
              <a:pPr/>
              <a:t>‹#›</a:t>
            </a:fld>
            <a:endParaRPr lang="en-US">
              <a:latin typeface="Franklin Gothic Book"/>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68929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solidFill>
                <a:srgbClr val="696464"/>
              </a:solidFill>
            </a:endParaRPr>
          </a:p>
        </p:txBody>
      </p:sp>
      <p:sp>
        <p:nvSpPr>
          <p:cNvPr id="8" name="Footer Placeholder 7"/>
          <p:cNvSpPr>
            <a:spLocks noGrp="1"/>
          </p:cNvSpPr>
          <p:nvPr>
            <p:ph type="ftr" sz="quarter" idx="11"/>
          </p:nvPr>
        </p:nvSpPr>
        <p:spPr/>
        <p:txBody>
          <a:bodyPr/>
          <a:lstStyle/>
          <a:p>
            <a:endParaRPr lang="en-US">
              <a:solidFill>
                <a:srgbClr val="696464"/>
              </a:solidFill>
            </a:endParaRPr>
          </a:p>
        </p:txBody>
      </p:sp>
      <p:sp>
        <p:nvSpPr>
          <p:cNvPr id="9" name="Slide Number Placeholder 8"/>
          <p:cNvSpPr>
            <a:spLocks noGrp="1"/>
          </p:cNvSpPr>
          <p:nvPr>
            <p:ph type="sldNum" sz="quarter" idx="12"/>
          </p:nvPr>
        </p:nvSpPr>
        <p:spPr/>
        <p:txBody>
          <a:bodyPr/>
          <a:lstStyle/>
          <a:p>
            <a:fld id="{2F80CB35-6DE7-4DCD-AA16-EA14491AF860}" type="slidenum">
              <a:rPr lang="en-US" smtClean="0">
                <a:latin typeface="Franklin Gothic Book"/>
              </a:rPr>
              <a:pPr/>
              <a:t>‹#›</a:t>
            </a:fld>
            <a:endParaRPr lang="en-US">
              <a:latin typeface="Franklin Gothic Book"/>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7801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solidFill>
                <a:srgbClr val="696464"/>
              </a:solidFill>
            </a:endParaRPr>
          </a:p>
        </p:txBody>
      </p:sp>
      <p:sp>
        <p:nvSpPr>
          <p:cNvPr id="4" name="Footer Placeholder 3"/>
          <p:cNvSpPr>
            <a:spLocks noGrp="1"/>
          </p:cNvSpPr>
          <p:nvPr>
            <p:ph type="ftr" sz="quarter" idx="11"/>
          </p:nvPr>
        </p:nvSpPr>
        <p:spPr/>
        <p:txBody>
          <a:bodyPr/>
          <a:lstStyle/>
          <a:p>
            <a:endParaRPr lang="en-US">
              <a:solidFill>
                <a:srgbClr val="696464"/>
              </a:solidFill>
            </a:endParaRPr>
          </a:p>
        </p:txBody>
      </p:sp>
      <p:sp>
        <p:nvSpPr>
          <p:cNvPr id="5" name="Slide Number Placeholder 4"/>
          <p:cNvSpPr>
            <a:spLocks noGrp="1"/>
          </p:cNvSpPr>
          <p:nvPr>
            <p:ph type="sldNum" sz="quarter" idx="12"/>
          </p:nvPr>
        </p:nvSpPr>
        <p:spPr/>
        <p:txBody>
          <a:bodyPr/>
          <a:lstStyle/>
          <a:p>
            <a:fld id="{D100DE38-2690-48BA-A8EF-CF5DA60C289B}"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279015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696464"/>
              </a:solidFill>
            </a:endParaRPr>
          </a:p>
        </p:txBody>
      </p:sp>
      <p:sp>
        <p:nvSpPr>
          <p:cNvPr id="3" name="Footer Placeholder 2"/>
          <p:cNvSpPr>
            <a:spLocks noGrp="1"/>
          </p:cNvSpPr>
          <p:nvPr>
            <p:ph type="ftr" sz="quarter" idx="11"/>
          </p:nvPr>
        </p:nvSpPr>
        <p:spPr/>
        <p:txBody>
          <a:bodyPr/>
          <a:lstStyle/>
          <a:p>
            <a:endParaRPr lang="en-US">
              <a:solidFill>
                <a:srgbClr val="696464"/>
              </a:solidFill>
            </a:endParaRPr>
          </a:p>
        </p:txBody>
      </p:sp>
      <p:sp>
        <p:nvSpPr>
          <p:cNvPr id="4" name="Slide Number Placeholder 3"/>
          <p:cNvSpPr>
            <a:spLocks noGrp="1"/>
          </p:cNvSpPr>
          <p:nvPr>
            <p:ph type="sldNum" sz="quarter" idx="12"/>
          </p:nvPr>
        </p:nvSpPr>
        <p:spPr/>
        <p:txBody>
          <a:bodyPr/>
          <a:lstStyle/>
          <a:p>
            <a:fld id="{04ABD011-01D3-40B6-8303-5D1E9F9B1FC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439773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endParaRPr>
          </a:p>
        </p:txBody>
      </p:sp>
      <p:sp>
        <p:nvSpPr>
          <p:cNvPr id="6" name="Footer Placeholder 5"/>
          <p:cNvSpPr>
            <a:spLocks noGrp="1"/>
          </p:cNvSpPr>
          <p:nvPr>
            <p:ph type="ftr" sz="quarter" idx="11"/>
          </p:nvPr>
        </p:nvSpPr>
        <p:spPr/>
        <p:txBody>
          <a:bodyPr/>
          <a:lstStyle/>
          <a:p>
            <a:endParaRPr lang="en-US">
              <a:solidFill>
                <a:srgbClr val="696464"/>
              </a:solidFill>
            </a:endParaRPr>
          </a:p>
        </p:txBody>
      </p:sp>
      <p:sp>
        <p:nvSpPr>
          <p:cNvPr id="7" name="Slide Number Placeholder 6"/>
          <p:cNvSpPr>
            <a:spLocks noGrp="1"/>
          </p:cNvSpPr>
          <p:nvPr>
            <p:ph type="sldNum" sz="quarter" idx="12"/>
          </p:nvPr>
        </p:nvSpPr>
        <p:spPr/>
        <p:txBody>
          <a:bodyPr/>
          <a:lstStyle/>
          <a:p>
            <a:fld id="{212765AD-B52A-4C61-9290-E7913F5354AB}" type="slidenum">
              <a:rPr lang="en-US" smtClean="0">
                <a:latin typeface="Franklin Gothic Book"/>
              </a:rPr>
              <a:pPr/>
              <a:t>‹#›</a:t>
            </a:fld>
            <a:endParaRPr lang="en-US">
              <a:latin typeface="Franklin Gothic Book"/>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68653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FADF8A60-FFDE-4804-813A-BFE6211258AC}" type="slidenum">
              <a:rPr lang="en-US" smtClean="0">
                <a:latin typeface="Franklin Gothic Book"/>
              </a:rPr>
              <a:pPr/>
              <a:t>‹#›</a:t>
            </a:fld>
            <a:endParaRPr lang="en-US">
              <a:latin typeface="Franklin Gothic Book"/>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64857626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fontAlgn="base">
              <a:spcBef>
                <a:spcPct val="0"/>
              </a:spcBef>
              <a:spcAft>
                <a:spcPct val="0"/>
              </a:spcAft>
            </a:pPr>
            <a:fld id="{F0CF1BDF-C02E-44E3-9BDE-2621F66FBADF}" type="slidenum">
              <a:rPr lang="en-US" smtClean="0">
                <a:latin typeface="Franklin Gothic Book"/>
              </a:rPr>
              <a:pPr defTabSz="914400" fontAlgn="base">
                <a:spcBef>
                  <a:spcPct val="0"/>
                </a:spcBef>
                <a:spcAft>
                  <a:spcPct val="0"/>
                </a:spcAft>
              </a:pPr>
              <a:t>‹#›</a:t>
            </a:fld>
            <a:endParaRPr lang="en-US">
              <a:latin typeface="Franklin Gothic Book"/>
            </a:endParaRPr>
          </a:p>
        </p:txBody>
      </p:sp>
    </p:spTree>
    <p:extLst>
      <p:ext uri="{BB962C8B-B14F-4D97-AF65-F5344CB8AC3E}">
        <p14:creationId xmlns:p14="http://schemas.microsoft.com/office/powerpoint/2010/main" val="6394974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0"/>
            <a:ext cx="563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914400" eaLnBrk="1" fontAlgn="base" hangingPunct="1">
              <a:spcBef>
                <a:spcPct val="0"/>
              </a:spcBef>
              <a:spcAft>
                <a:spcPct val="0"/>
              </a:spcAft>
            </a:pPr>
            <a:r>
              <a:rPr lang="en-US" sz="2000" b="1" dirty="0" err="1" smtClean="0">
                <a:solidFill>
                  <a:prstClr val="black"/>
                </a:solidFill>
              </a:rPr>
              <a:t>Peraturan</a:t>
            </a:r>
            <a:r>
              <a:rPr lang="en-US" sz="2000" b="1" dirty="0" smtClean="0">
                <a:solidFill>
                  <a:prstClr val="black"/>
                </a:solidFill>
              </a:rPr>
              <a:t> </a:t>
            </a:r>
            <a:r>
              <a:rPr lang="en-US" sz="2000" b="1" dirty="0" err="1" smtClean="0">
                <a:solidFill>
                  <a:prstClr val="black"/>
                </a:solidFill>
              </a:rPr>
              <a:t>Perundang-Undangan</a:t>
            </a:r>
            <a:r>
              <a:rPr lang="en-US" sz="2000" b="1" dirty="0" smtClean="0">
                <a:solidFill>
                  <a:prstClr val="black"/>
                </a:solidFill>
              </a:rPr>
              <a:t> </a:t>
            </a:r>
            <a:br>
              <a:rPr lang="en-US" sz="2000" b="1" dirty="0" smtClean="0">
                <a:solidFill>
                  <a:prstClr val="black"/>
                </a:solidFill>
              </a:rPr>
            </a:br>
            <a:r>
              <a:rPr lang="en-US" sz="2000" b="1" dirty="0" smtClean="0">
                <a:solidFill>
                  <a:prstClr val="black"/>
                </a:solidFill>
              </a:rPr>
              <a:t>(</a:t>
            </a:r>
            <a:r>
              <a:rPr lang="en-US" sz="2000" b="1" i="1" dirty="0" smtClean="0">
                <a:solidFill>
                  <a:prstClr val="black"/>
                </a:solidFill>
              </a:rPr>
              <a:t>Introduction</a:t>
            </a:r>
            <a:r>
              <a:rPr lang="en-US" sz="2000" b="1" dirty="0" smtClean="0">
                <a:solidFill>
                  <a:prstClr val="black"/>
                </a:solidFill>
              </a:rPr>
              <a:t>)</a:t>
            </a:r>
          </a:p>
          <a:p>
            <a:pPr algn="ctr" defTabSz="914400" eaLnBrk="1" fontAlgn="base" hangingPunct="1">
              <a:spcBef>
                <a:spcPct val="0"/>
              </a:spcBef>
              <a:spcAft>
                <a:spcPct val="0"/>
              </a:spcAft>
            </a:pPr>
            <a:r>
              <a:rPr lang="en-US" sz="2000" b="1" dirty="0" smtClean="0">
                <a:solidFill>
                  <a:prstClr val="white"/>
                </a:solidFill>
              </a:rPr>
              <a:t>Anggun Nabila, SKM, MKM</a:t>
            </a:r>
            <a:endParaRPr lang="en-US" sz="2000" b="1" dirty="0">
              <a:solidFill>
                <a:prstClr val="white"/>
              </a:solidFill>
            </a:endParaRPr>
          </a:p>
        </p:txBody>
      </p:sp>
    </p:spTree>
    <p:extLst>
      <p:ext uri="{BB962C8B-B14F-4D97-AF65-F5344CB8AC3E}">
        <p14:creationId xmlns:p14="http://schemas.microsoft.com/office/powerpoint/2010/main" val="127516389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eaLnBrk="1" hangingPunct="1"/>
            <a:r>
              <a:rPr lang="en-US">
                <a:latin typeface="Tahoma" charset="0"/>
              </a:rPr>
              <a:t>UNSUR-UNSUR HUKUM</a:t>
            </a:r>
          </a:p>
        </p:txBody>
      </p:sp>
      <p:sp>
        <p:nvSpPr>
          <p:cNvPr id="144387" name="Rectangle 3"/>
          <p:cNvSpPr>
            <a:spLocks noGrp="1" noChangeArrowheads="1"/>
          </p:cNvSpPr>
          <p:nvPr>
            <p:ph type="body" idx="1"/>
          </p:nvPr>
        </p:nvSpPr>
        <p:spPr/>
        <p:txBody>
          <a:bodyPr/>
          <a:lstStyle/>
          <a:p>
            <a:pPr algn="just" eaLnBrk="1" hangingPunct="1"/>
            <a:r>
              <a:rPr lang="en-US" dirty="0">
                <a:solidFill>
                  <a:schemeClr val="tx2"/>
                </a:solidFill>
                <a:latin typeface="Tahoma" charset="0"/>
              </a:rPr>
              <a:t>ADANYA PERATURAN DAN TINGKAH LAKU MANUSIA</a:t>
            </a:r>
          </a:p>
          <a:p>
            <a:pPr algn="just" eaLnBrk="1" hangingPunct="1"/>
            <a:r>
              <a:rPr lang="en-US" dirty="0">
                <a:solidFill>
                  <a:schemeClr val="tx2"/>
                </a:solidFill>
                <a:latin typeface="Tahoma" charset="0"/>
              </a:rPr>
              <a:t>PERATURAN ITU DIADAKAN OLEH BADAN-BADAN RESMI YANG BERWAJIB.</a:t>
            </a:r>
          </a:p>
          <a:p>
            <a:pPr algn="just" eaLnBrk="1" hangingPunct="1"/>
            <a:r>
              <a:rPr lang="en-US" dirty="0">
                <a:solidFill>
                  <a:schemeClr val="tx2"/>
                </a:solidFill>
                <a:latin typeface="Tahoma" charset="0"/>
              </a:rPr>
              <a:t>PERATURAN ITU BERSIFAT MEMAKSA</a:t>
            </a:r>
          </a:p>
          <a:p>
            <a:pPr algn="just" eaLnBrk="1" hangingPunct="1"/>
            <a:r>
              <a:rPr lang="en-US" dirty="0">
                <a:solidFill>
                  <a:schemeClr val="tx2"/>
                </a:solidFill>
                <a:latin typeface="Tahoma" charset="0"/>
              </a:rPr>
              <a:t>ADANYA SANKSI BAGI PELANGGARAN TERHADAP PERATURAN TERSEBUT.</a:t>
            </a:r>
          </a:p>
        </p:txBody>
      </p:sp>
    </p:spTree>
    <p:extLst>
      <p:ext uri="{BB962C8B-B14F-4D97-AF65-F5344CB8AC3E}">
        <p14:creationId xmlns:p14="http://schemas.microsoft.com/office/powerpoint/2010/main" val="75918062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10669"/>
            <a:ext cx="7772400" cy="1143000"/>
          </a:xfrm>
        </p:spPr>
        <p:txBody>
          <a:bodyPr>
            <a:normAutofit fontScale="90000"/>
          </a:bodyPr>
          <a:lstStyle/>
          <a:p>
            <a:r>
              <a:rPr lang="en-US" dirty="0" err="1" smtClean="0"/>
              <a:t>Peraturan</a:t>
            </a:r>
            <a:r>
              <a:rPr lang="en-US" dirty="0" smtClean="0"/>
              <a:t> </a:t>
            </a:r>
            <a:r>
              <a:rPr lang="en-US" dirty="0" err="1" smtClean="0"/>
              <a:t>Perundang-undangan</a:t>
            </a:r>
            <a:r>
              <a:rPr lang="en-US" dirty="0" smtClean="0"/>
              <a:t> di </a:t>
            </a:r>
            <a:r>
              <a:rPr lang="en-US" dirty="0" err="1" smtClean="0"/>
              <a:t>Kesehatan</a:t>
            </a:r>
            <a:r>
              <a:rPr lang="en-US" dirty="0" smtClean="0"/>
              <a:t> (1)</a:t>
            </a:r>
            <a:endParaRPr lang="en-US" dirty="0"/>
          </a:p>
        </p:txBody>
      </p:sp>
      <p:pic>
        <p:nvPicPr>
          <p:cNvPr id="4" name="Content Placeholder 3" descr="Screen Shot 2017-10-05 at 10.44.27 PM.png"/>
          <p:cNvPicPr>
            <a:picLocks noGrp="1" noChangeAspect="1"/>
          </p:cNvPicPr>
          <p:nvPr>
            <p:ph sz="quarter" idx="1"/>
          </p:nvPr>
        </p:nvPicPr>
        <p:blipFill>
          <a:blip r:embed="rId2">
            <a:extLst>
              <a:ext uri="{28A0092B-C50C-407E-A947-70E740481C1C}">
                <a14:useLocalDpi xmlns:a14="http://schemas.microsoft.com/office/drawing/2010/main" val="0"/>
              </a:ext>
            </a:extLst>
          </a:blip>
          <a:srcRect l="-9275" r="-9275"/>
          <a:stretch>
            <a:fillRect/>
          </a:stretch>
        </p:blipFill>
        <p:spPr>
          <a:xfrm>
            <a:off x="914400" y="1990725"/>
            <a:ext cx="7772400" cy="4029075"/>
          </a:xfrm>
        </p:spPr>
      </p:pic>
    </p:spTree>
    <p:extLst>
      <p:ext uri="{BB962C8B-B14F-4D97-AF65-F5344CB8AC3E}">
        <p14:creationId xmlns:p14="http://schemas.microsoft.com/office/powerpoint/2010/main" val="23779076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91711"/>
            <a:ext cx="7772400" cy="1143000"/>
          </a:xfrm>
        </p:spPr>
        <p:txBody>
          <a:bodyPr>
            <a:normAutofit fontScale="90000"/>
          </a:bodyPr>
          <a:lstStyle/>
          <a:p>
            <a:r>
              <a:rPr lang="en-US" dirty="0" err="1"/>
              <a:t>Peraturan</a:t>
            </a:r>
            <a:r>
              <a:rPr lang="en-US" dirty="0"/>
              <a:t> </a:t>
            </a:r>
            <a:r>
              <a:rPr lang="en-US" dirty="0" err="1"/>
              <a:t>Perundang-undangan</a:t>
            </a:r>
            <a:r>
              <a:rPr lang="en-US" dirty="0"/>
              <a:t> di </a:t>
            </a:r>
            <a:r>
              <a:rPr lang="en-US" dirty="0" err="1"/>
              <a:t>Kesehatan</a:t>
            </a:r>
            <a:r>
              <a:rPr lang="en-US" dirty="0"/>
              <a:t> </a:t>
            </a:r>
            <a:r>
              <a:rPr lang="en-US" dirty="0" smtClean="0"/>
              <a:t>(2)</a:t>
            </a:r>
            <a:endParaRPr lang="en-US" dirty="0"/>
          </a:p>
        </p:txBody>
      </p:sp>
      <p:pic>
        <p:nvPicPr>
          <p:cNvPr id="4" name="Content Placeholder 3" descr="Screen Shot 2017-10-05 at 10.45.39 PM.png"/>
          <p:cNvPicPr>
            <a:picLocks noGrp="1" noChangeAspect="1"/>
          </p:cNvPicPr>
          <p:nvPr>
            <p:ph sz="quarter" idx="1"/>
          </p:nvPr>
        </p:nvPicPr>
        <p:blipFill>
          <a:blip r:embed="rId2">
            <a:extLst>
              <a:ext uri="{28A0092B-C50C-407E-A947-70E740481C1C}">
                <a14:useLocalDpi xmlns:a14="http://schemas.microsoft.com/office/drawing/2010/main" val="0"/>
              </a:ext>
            </a:extLst>
          </a:blip>
          <a:srcRect l="-3301" r="-3301"/>
          <a:stretch>
            <a:fillRect/>
          </a:stretch>
        </p:blipFill>
        <p:spPr>
          <a:xfrm>
            <a:off x="914400" y="1834711"/>
            <a:ext cx="7772400" cy="4591998"/>
          </a:xfrm>
        </p:spPr>
      </p:pic>
    </p:spTree>
    <p:extLst>
      <p:ext uri="{BB962C8B-B14F-4D97-AF65-F5344CB8AC3E}">
        <p14:creationId xmlns:p14="http://schemas.microsoft.com/office/powerpoint/2010/main" val="32433280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49776"/>
            <a:ext cx="7772400" cy="867861"/>
          </a:xfrm>
        </p:spPr>
        <p:txBody>
          <a:bodyPr>
            <a:noAutofit/>
          </a:bodyPr>
          <a:lstStyle/>
          <a:p>
            <a:r>
              <a:rPr lang="en-US" sz="2800" dirty="0" err="1" smtClean="0"/>
              <a:t>Pengantar</a:t>
            </a:r>
            <a:r>
              <a:rPr lang="en-US" sz="2800" dirty="0" smtClean="0"/>
              <a:t> &amp; </a:t>
            </a:r>
            <a:r>
              <a:rPr lang="en-US" sz="2800" dirty="0" err="1" smtClean="0"/>
              <a:t>Peraturan</a:t>
            </a:r>
            <a:r>
              <a:rPr lang="en-US" sz="2800" dirty="0" smtClean="0"/>
              <a:t> </a:t>
            </a:r>
            <a:r>
              <a:rPr lang="en-US" sz="2800" dirty="0" err="1" smtClean="0"/>
              <a:t>Perundang</a:t>
            </a:r>
            <a:r>
              <a:rPr lang="en-US" sz="2800" dirty="0" smtClean="0"/>
              <a:t>--</a:t>
            </a:r>
            <a:r>
              <a:rPr lang="en-US" sz="2800" dirty="0" err="1" smtClean="0"/>
              <a:t>undangan</a:t>
            </a:r>
            <a:endParaRPr lang="en-US" sz="2800" dirty="0"/>
          </a:p>
        </p:txBody>
      </p:sp>
      <p:sp>
        <p:nvSpPr>
          <p:cNvPr id="3" name="Content Placeholder 2"/>
          <p:cNvSpPr>
            <a:spLocks noGrp="1"/>
          </p:cNvSpPr>
          <p:nvPr>
            <p:ph sz="quarter" idx="1"/>
          </p:nvPr>
        </p:nvSpPr>
        <p:spPr>
          <a:xfrm>
            <a:off x="914400" y="2047446"/>
            <a:ext cx="7772400" cy="3972353"/>
          </a:xfrm>
        </p:spPr>
        <p:txBody>
          <a:bodyPr>
            <a:normAutofit fontScale="85000" lnSpcReduction="10000"/>
          </a:bodyPr>
          <a:lstStyle/>
          <a:p>
            <a:r>
              <a:rPr lang="en-US" dirty="0" err="1">
                <a:solidFill>
                  <a:srgbClr val="000000"/>
                </a:solidFill>
              </a:rPr>
              <a:t>Undang-Undang</a:t>
            </a:r>
            <a:r>
              <a:rPr lang="en-US" dirty="0">
                <a:solidFill>
                  <a:srgbClr val="000000"/>
                </a:solidFill>
              </a:rPr>
              <a:t> </a:t>
            </a:r>
            <a:r>
              <a:rPr lang="en-US" dirty="0" err="1">
                <a:solidFill>
                  <a:srgbClr val="000000"/>
                </a:solidFill>
              </a:rPr>
              <a:t>Nomor</a:t>
            </a:r>
            <a:r>
              <a:rPr lang="en-US" dirty="0">
                <a:solidFill>
                  <a:srgbClr val="000000"/>
                </a:solidFill>
              </a:rPr>
              <a:t> 12 </a:t>
            </a:r>
            <a:r>
              <a:rPr lang="en-US" dirty="0" err="1">
                <a:solidFill>
                  <a:srgbClr val="000000"/>
                </a:solidFill>
              </a:rPr>
              <a:t>Tahun</a:t>
            </a:r>
            <a:r>
              <a:rPr lang="en-US" dirty="0">
                <a:solidFill>
                  <a:srgbClr val="000000"/>
                </a:solidFill>
              </a:rPr>
              <a:t> 2011‎ </a:t>
            </a:r>
            <a:r>
              <a:rPr lang="en-US" dirty="0" err="1">
                <a:solidFill>
                  <a:srgbClr val="000000"/>
                </a:solidFill>
              </a:rPr>
              <a:t>mengenai</a:t>
            </a:r>
            <a:r>
              <a:rPr lang="en-US" dirty="0">
                <a:solidFill>
                  <a:srgbClr val="000000"/>
                </a:solidFill>
              </a:rPr>
              <a:t> </a:t>
            </a:r>
            <a:r>
              <a:rPr lang="en-US" dirty="0" err="1">
                <a:solidFill>
                  <a:srgbClr val="000000"/>
                </a:solidFill>
              </a:rPr>
              <a:t>jenis</a:t>
            </a:r>
            <a:r>
              <a:rPr lang="en-US" dirty="0">
                <a:solidFill>
                  <a:srgbClr val="000000"/>
                </a:solidFill>
              </a:rPr>
              <a:t> </a:t>
            </a:r>
            <a:r>
              <a:rPr lang="en-US" dirty="0" err="1">
                <a:solidFill>
                  <a:srgbClr val="000000"/>
                </a:solidFill>
              </a:rPr>
              <a:t>dan</a:t>
            </a:r>
            <a:r>
              <a:rPr lang="en-US" dirty="0">
                <a:solidFill>
                  <a:srgbClr val="000000"/>
                </a:solidFill>
              </a:rPr>
              <a:t> </a:t>
            </a:r>
            <a:r>
              <a:rPr lang="en-US" dirty="0" err="1">
                <a:solidFill>
                  <a:srgbClr val="000000"/>
                </a:solidFill>
              </a:rPr>
              <a:t>hierarki</a:t>
            </a:r>
            <a:r>
              <a:rPr lang="en-US" dirty="0">
                <a:solidFill>
                  <a:srgbClr val="000000"/>
                </a:solidFill>
              </a:rPr>
              <a:t>, </a:t>
            </a:r>
            <a:r>
              <a:rPr lang="en-US" dirty="0" err="1">
                <a:solidFill>
                  <a:srgbClr val="000000"/>
                </a:solidFill>
              </a:rPr>
              <a:t>dan</a:t>
            </a:r>
            <a:r>
              <a:rPr lang="en-US" dirty="0">
                <a:solidFill>
                  <a:srgbClr val="000000"/>
                </a:solidFill>
              </a:rPr>
              <a:t> </a:t>
            </a:r>
            <a:r>
              <a:rPr lang="en-US" dirty="0" err="1">
                <a:solidFill>
                  <a:srgbClr val="000000"/>
                </a:solidFill>
              </a:rPr>
              <a:t>pembentukan</a:t>
            </a:r>
            <a:r>
              <a:rPr lang="en-US" dirty="0">
                <a:solidFill>
                  <a:srgbClr val="000000"/>
                </a:solidFill>
              </a:rPr>
              <a:t> </a:t>
            </a:r>
            <a:r>
              <a:rPr lang="en-US" dirty="0" err="1">
                <a:solidFill>
                  <a:srgbClr val="000000"/>
                </a:solidFill>
              </a:rPr>
              <a:t>Peraturan</a:t>
            </a:r>
            <a:r>
              <a:rPr lang="en-US" dirty="0">
                <a:solidFill>
                  <a:srgbClr val="000000"/>
                </a:solidFill>
              </a:rPr>
              <a:t> </a:t>
            </a:r>
            <a:r>
              <a:rPr lang="en-US" dirty="0" err="1">
                <a:solidFill>
                  <a:srgbClr val="000000"/>
                </a:solidFill>
              </a:rPr>
              <a:t>Perundang-undangan</a:t>
            </a:r>
            <a:r>
              <a:rPr lang="en-US" dirty="0">
                <a:solidFill>
                  <a:srgbClr val="000000"/>
                </a:solidFill>
              </a:rPr>
              <a:t> </a:t>
            </a:r>
            <a:r>
              <a:rPr lang="en-US" dirty="0" err="1">
                <a:solidFill>
                  <a:srgbClr val="000000"/>
                </a:solidFill>
              </a:rPr>
              <a:t>Republik</a:t>
            </a:r>
            <a:r>
              <a:rPr lang="en-US" dirty="0">
                <a:solidFill>
                  <a:srgbClr val="000000"/>
                </a:solidFill>
              </a:rPr>
              <a:t> </a:t>
            </a:r>
            <a:r>
              <a:rPr lang="en-US" dirty="0" smtClean="0">
                <a:solidFill>
                  <a:srgbClr val="000000"/>
                </a:solidFill>
              </a:rPr>
              <a:t>Indonesia.</a:t>
            </a:r>
          </a:p>
          <a:p>
            <a:r>
              <a:rPr lang="en-US" dirty="0" err="1">
                <a:latin typeface="Times"/>
                <a:cs typeface="Times"/>
              </a:rPr>
              <a:t>Jenis</a:t>
            </a:r>
            <a:r>
              <a:rPr lang="en-US" dirty="0">
                <a:latin typeface="Times"/>
                <a:cs typeface="Times"/>
              </a:rPr>
              <a:t> </a:t>
            </a:r>
            <a:r>
              <a:rPr lang="en-US" dirty="0" err="1">
                <a:latin typeface="Times"/>
                <a:cs typeface="Times"/>
              </a:rPr>
              <a:t>dan</a:t>
            </a:r>
            <a:r>
              <a:rPr lang="en-US" dirty="0">
                <a:latin typeface="Times"/>
                <a:cs typeface="Times"/>
              </a:rPr>
              <a:t> </a:t>
            </a:r>
            <a:r>
              <a:rPr lang="en-US" dirty="0" err="1">
                <a:latin typeface="Times"/>
                <a:cs typeface="Times"/>
              </a:rPr>
              <a:t>hierarki</a:t>
            </a:r>
            <a:r>
              <a:rPr lang="en-US" dirty="0">
                <a:latin typeface="Times"/>
                <a:cs typeface="Times"/>
              </a:rPr>
              <a:t> </a:t>
            </a:r>
            <a:r>
              <a:rPr lang="en-US" dirty="0" err="1">
                <a:latin typeface="Times"/>
                <a:cs typeface="Times"/>
              </a:rPr>
              <a:t>Peraturan</a:t>
            </a:r>
            <a:r>
              <a:rPr lang="en-US" dirty="0">
                <a:latin typeface="Times"/>
                <a:cs typeface="Times"/>
              </a:rPr>
              <a:t> </a:t>
            </a:r>
            <a:r>
              <a:rPr lang="en-US" dirty="0" err="1">
                <a:latin typeface="Times"/>
                <a:cs typeface="Times"/>
              </a:rPr>
              <a:t>Perundang-undangan</a:t>
            </a:r>
            <a:r>
              <a:rPr lang="en-US" dirty="0">
                <a:latin typeface="Times"/>
                <a:cs typeface="Times"/>
              </a:rPr>
              <a:t> </a:t>
            </a:r>
            <a:r>
              <a:rPr lang="en-US" dirty="0" err="1">
                <a:latin typeface="Times"/>
                <a:cs typeface="Times"/>
              </a:rPr>
              <a:t>adalah</a:t>
            </a:r>
            <a:r>
              <a:rPr lang="en-US" dirty="0">
                <a:latin typeface="Times"/>
                <a:cs typeface="Times"/>
              </a:rPr>
              <a:t> </a:t>
            </a:r>
            <a:r>
              <a:rPr lang="en-US" dirty="0" err="1">
                <a:latin typeface="Times"/>
                <a:cs typeface="Times"/>
              </a:rPr>
              <a:t>sebagai</a:t>
            </a:r>
            <a:r>
              <a:rPr lang="en-US" dirty="0">
                <a:latin typeface="Times"/>
                <a:cs typeface="Times"/>
              </a:rPr>
              <a:t> </a:t>
            </a:r>
            <a:r>
              <a:rPr lang="en-US" dirty="0" err="1">
                <a:latin typeface="Times"/>
                <a:cs typeface="Times"/>
              </a:rPr>
              <a:t>berikut</a:t>
            </a:r>
            <a:r>
              <a:rPr lang="en-US" dirty="0">
                <a:latin typeface="Times"/>
                <a:cs typeface="Times"/>
              </a:rPr>
              <a:t>:</a:t>
            </a:r>
          </a:p>
          <a:p>
            <a:r>
              <a:rPr lang="en-US" dirty="0" err="1" smtClean="0">
                <a:latin typeface="Times"/>
                <a:cs typeface="Times"/>
              </a:rPr>
              <a:t>Undang</a:t>
            </a:r>
            <a:r>
              <a:rPr lang="en-US" dirty="0" err="1">
                <a:latin typeface="Times"/>
                <a:cs typeface="Times"/>
              </a:rPr>
              <a:t>-Undang</a:t>
            </a:r>
            <a:r>
              <a:rPr lang="en-US" dirty="0">
                <a:latin typeface="Times"/>
                <a:cs typeface="Times"/>
              </a:rPr>
              <a:t> </a:t>
            </a:r>
            <a:r>
              <a:rPr lang="en-US" dirty="0" err="1">
                <a:latin typeface="Times"/>
                <a:cs typeface="Times"/>
              </a:rPr>
              <a:t>Dasar</a:t>
            </a:r>
            <a:r>
              <a:rPr lang="en-US" dirty="0">
                <a:latin typeface="Times"/>
                <a:cs typeface="Times"/>
              </a:rPr>
              <a:t> Negara </a:t>
            </a:r>
            <a:r>
              <a:rPr lang="en-US" dirty="0" err="1">
                <a:latin typeface="Times"/>
                <a:cs typeface="Times"/>
              </a:rPr>
              <a:t>Republik</a:t>
            </a:r>
            <a:r>
              <a:rPr lang="en-US" dirty="0">
                <a:latin typeface="Times"/>
                <a:cs typeface="Times"/>
              </a:rPr>
              <a:t> Indonesia </a:t>
            </a:r>
            <a:r>
              <a:rPr lang="en-US" dirty="0" err="1">
                <a:latin typeface="Times"/>
                <a:cs typeface="Times"/>
              </a:rPr>
              <a:t>Tahun</a:t>
            </a:r>
            <a:r>
              <a:rPr lang="en-US" dirty="0">
                <a:latin typeface="Times"/>
                <a:cs typeface="Times"/>
              </a:rPr>
              <a:t> </a:t>
            </a:r>
            <a:r>
              <a:rPr lang="en-US" dirty="0" smtClean="0">
                <a:latin typeface="Times"/>
                <a:cs typeface="Times"/>
              </a:rPr>
              <a:t>1945;</a:t>
            </a:r>
          </a:p>
          <a:p>
            <a:r>
              <a:rPr lang="en-US" dirty="0" err="1" smtClean="0">
                <a:latin typeface="Times"/>
                <a:cs typeface="Times"/>
              </a:rPr>
              <a:t>Ketetapan</a:t>
            </a:r>
            <a:r>
              <a:rPr lang="en-US" dirty="0" smtClean="0">
                <a:latin typeface="Times"/>
                <a:cs typeface="Times"/>
              </a:rPr>
              <a:t> </a:t>
            </a:r>
            <a:r>
              <a:rPr lang="en-US" dirty="0" err="1" smtClean="0">
                <a:latin typeface="Times"/>
                <a:cs typeface="Times"/>
              </a:rPr>
              <a:t>Majelis</a:t>
            </a:r>
            <a:r>
              <a:rPr lang="en-US" dirty="0" smtClean="0">
                <a:latin typeface="Times"/>
                <a:cs typeface="Times"/>
              </a:rPr>
              <a:t> </a:t>
            </a:r>
            <a:r>
              <a:rPr lang="en-US" dirty="0" err="1" smtClean="0">
                <a:latin typeface="Times"/>
                <a:cs typeface="Times"/>
              </a:rPr>
              <a:t>Permusyawaratan</a:t>
            </a:r>
            <a:r>
              <a:rPr lang="en-US" dirty="0" smtClean="0">
                <a:latin typeface="Times"/>
                <a:cs typeface="Times"/>
              </a:rPr>
              <a:t> Rakyat</a:t>
            </a:r>
            <a:endParaRPr lang="en-US" dirty="0">
              <a:latin typeface="Times"/>
              <a:cs typeface="Times"/>
            </a:endParaRPr>
          </a:p>
          <a:p>
            <a:r>
              <a:rPr lang="en-US" dirty="0" err="1" smtClean="0">
                <a:latin typeface="Times"/>
                <a:cs typeface="Times"/>
              </a:rPr>
              <a:t>Undang</a:t>
            </a:r>
            <a:r>
              <a:rPr lang="en-US" dirty="0" err="1">
                <a:latin typeface="Times"/>
                <a:cs typeface="Times"/>
              </a:rPr>
              <a:t>-Undang</a:t>
            </a:r>
            <a:r>
              <a:rPr lang="en-US" dirty="0">
                <a:latin typeface="Times"/>
                <a:cs typeface="Times"/>
              </a:rPr>
              <a:t>/</a:t>
            </a:r>
            <a:r>
              <a:rPr lang="en-US" dirty="0" err="1">
                <a:latin typeface="Times"/>
                <a:cs typeface="Times"/>
              </a:rPr>
              <a:t>Peraturan</a:t>
            </a:r>
            <a:r>
              <a:rPr lang="en-US" dirty="0">
                <a:latin typeface="Times"/>
                <a:cs typeface="Times"/>
              </a:rPr>
              <a:t> </a:t>
            </a:r>
            <a:r>
              <a:rPr lang="en-US" dirty="0" err="1">
                <a:latin typeface="Times"/>
                <a:cs typeface="Times"/>
              </a:rPr>
              <a:t>Pemerintah</a:t>
            </a:r>
            <a:r>
              <a:rPr lang="en-US" dirty="0">
                <a:latin typeface="Times"/>
                <a:cs typeface="Times"/>
              </a:rPr>
              <a:t> </a:t>
            </a:r>
            <a:r>
              <a:rPr lang="en-US" dirty="0" err="1">
                <a:latin typeface="Times"/>
                <a:cs typeface="Times"/>
              </a:rPr>
              <a:t>Pengganti</a:t>
            </a:r>
            <a:r>
              <a:rPr lang="en-US" dirty="0">
                <a:latin typeface="Times"/>
                <a:cs typeface="Times"/>
              </a:rPr>
              <a:t> </a:t>
            </a:r>
            <a:r>
              <a:rPr lang="en-US" dirty="0" err="1">
                <a:latin typeface="Times"/>
                <a:cs typeface="Times"/>
              </a:rPr>
              <a:t>Undang-Undang</a:t>
            </a:r>
            <a:r>
              <a:rPr lang="en-US" dirty="0">
                <a:latin typeface="Times"/>
                <a:cs typeface="Times"/>
              </a:rPr>
              <a:t>;</a:t>
            </a:r>
          </a:p>
          <a:p>
            <a:r>
              <a:rPr lang="en-US" dirty="0" err="1" smtClean="0">
                <a:latin typeface="Times"/>
                <a:cs typeface="Times"/>
              </a:rPr>
              <a:t>Peraturan</a:t>
            </a:r>
            <a:r>
              <a:rPr lang="en-US" dirty="0" smtClean="0">
                <a:latin typeface="Times"/>
                <a:cs typeface="Times"/>
              </a:rPr>
              <a:t> </a:t>
            </a:r>
            <a:r>
              <a:rPr lang="en-US" dirty="0" err="1">
                <a:latin typeface="Times"/>
                <a:cs typeface="Times"/>
              </a:rPr>
              <a:t>Pemerintah</a:t>
            </a:r>
            <a:r>
              <a:rPr lang="en-US" dirty="0">
                <a:latin typeface="Times"/>
                <a:cs typeface="Times"/>
              </a:rPr>
              <a:t>;</a:t>
            </a:r>
          </a:p>
          <a:p>
            <a:r>
              <a:rPr lang="en-US" dirty="0" err="1" smtClean="0">
                <a:latin typeface="Times"/>
                <a:cs typeface="Times"/>
              </a:rPr>
              <a:t>Peraturan</a:t>
            </a:r>
            <a:r>
              <a:rPr lang="en-US" dirty="0" smtClean="0">
                <a:latin typeface="Times"/>
                <a:cs typeface="Times"/>
              </a:rPr>
              <a:t> </a:t>
            </a:r>
            <a:r>
              <a:rPr lang="en-US" dirty="0" err="1">
                <a:latin typeface="Times"/>
                <a:cs typeface="Times"/>
              </a:rPr>
              <a:t>Presiden</a:t>
            </a:r>
            <a:r>
              <a:rPr lang="en-US" dirty="0" smtClean="0">
                <a:latin typeface="Times"/>
                <a:cs typeface="Times"/>
              </a:rPr>
              <a:t>;</a:t>
            </a:r>
          </a:p>
          <a:p>
            <a:r>
              <a:rPr lang="en-US" dirty="0" err="1" smtClean="0">
                <a:latin typeface="Times"/>
                <a:cs typeface="Times"/>
              </a:rPr>
              <a:t>Peraturan</a:t>
            </a:r>
            <a:r>
              <a:rPr lang="en-US" dirty="0" smtClean="0">
                <a:latin typeface="Times"/>
                <a:cs typeface="Times"/>
              </a:rPr>
              <a:t> </a:t>
            </a:r>
            <a:r>
              <a:rPr lang="en-US" dirty="0">
                <a:latin typeface="Times"/>
                <a:cs typeface="Times"/>
              </a:rPr>
              <a:t>Daerah.</a:t>
            </a:r>
          </a:p>
        </p:txBody>
      </p:sp>
    </p:spTree>
    <p:extLst>
      <p:ext uri="{BB962C8B-B14F-4D97-AF65-F5344CB8AC3E}">
        <p14:creationId xmlns:p14="http://schemas.microsoft.com/office/powerpoint/2010/main" val="16229757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b="1" i="1" dirty="0" err="1"/>
              <a:t>Undang-Undang</a:t>
            </a:r>
            <a:r>
              <a:rPr lang="en-US" dirty="0"/>
              <a:t> (“UU”) </a:t>
            </a:r>
            <a:r>
              <a:rPr lang="en-US" dirty="0" err="1"/>
              <a:t>dibentuk</a:t>
            </a:r>
            <a:r>
              <a:rPr lang="en-US" dirty="0"/>
              <a:t> </a:t>
            </a:r>
            <a:r>
              <a:rPr lang="en-US" dirty="0" err="1"/>
              <a:t>oleh</a:t>
            </a:r>
            <a:r>
              <a:rPr lang="en-US" dirty="0"/>
              <a:t> </a:t>
            </a:r>
            <a:r>
              <a:rPr lang="en-US" dirty="0" err="1"/>
              <a:t>Dewan</a:t>
            </a:r>
            <a:r>
              <a:rPr lang="en-US" dirty="0"/>
              <a:t> </a:t>
            </a:r>
            <a:r>
              <a:rPr lang="en-US" dirty="0" err="1"/>
              <a:t>Perwakilan</a:t>
            </a:r>
            <a:r>
              <a:rPr lang="en-US" dirty="0"/>
              <a:t> Rakyat (DPR) </a:t>
            </a:r>
            <a:r>
              <a:rPr lang="en-US" dirty="0" err="1"/>
              <a:t>bersama</a:t>
            </a:r>
            <a:r>
              <a:rPr lang="en-US" dirty="0"/>
              <a:t> </a:t>
            </a:r>
            <a:r>
              <a:rPr lang="en-US" dirty="0" err="1"/>
              <a:t>dengan</a:t>
            </a:r>
            <a:r>
              <a:rPr lang="en-US" dirty="0"/>
              <a:t> </a:t>
            </a:r>
            <a:r>
              <a:rPr lang="en-US" dirty="0" err="1"/>
              <a:t>Presiden</a:t>
            </a:r>
            <a:r>
              <a:rPr lang="en-US" dirty="0" smtClean="0"/>
              <a:t>.</a:t>
            </a:r>
          </a:p>
          <a:p>
            <a:r>
              <a:rPr lang="en-US" b="1" i="1" dirty="0" err="1"/>
              <a:t>Peraturan</a:t>
            </a:r>
            <a:r>
              <a:rPr lang="en-US" b="1" i="1" dirty="0"/>
              <a:t> </a:t>
            </a:r>
            <a:r>
              <a:rPr lang="en-US" b="1" i="1" dirty="0" err="1"/>
              <a:t>Pemerintah</a:t>
            </a:r>
            <a:r>
              <a:rPr lang="en-US" b="1" i="1" dirty="0"/>
              <a:t> </a:t>
            </a:r>
            <a:r>
              <a:rPr lang="en-US" b="1" i="1" dirty="0" err="1"/>
              <a:t>Pengganti</a:t>
            </a:r>
            <a:r>
              <a:rPr lang="en-US" b="1" i="1" dirty="0"/>
              <a:t> </a:t>
            </a:r>
            <a:r>
              <a:rPr lang="en-US" b="1" i="1" dirty="0" err="1"/>
              <a:t>Undang-Undang</a:t>
            </a:r>
            <a:r>
              <a:rPr lang="en-US" dirty="0"/>
              <a:t> (“</a:t>
            </a:r>
            <a:r>
              <a:rPr lang="en-US" dirty="0" err="1"/>
              <a:t>Perppu</a:t>
            </a:r>
            <a:r>
              <a:rPr lang="en-US" dirty="0"/>
              <a:t>”) </a:t>
            </a:r>
            <a:r>
              <a:rPr lang="en-US" dirty="0" err="1"/>
              <a:t>ditetapkan</a:t>
            </a:r>
            <a:r>
              <a:rPr lang="en-US" dirty="0"/>
              <a:t> </a:t>
            </a:r>
            <a:r>
              <a:rPr lang="en-US" dirty="0" err="1"/>
              <a:t>oleh</a:t>
            </a:r>
            <a:r>
              <a:rPr lang="en-US" dirty="0"/>
              <a:t> </a:t>
            </a:r>
            <a:r>
              <a:rPr lang="en-US" dirty="0" err="1"/>
              <a:t>Presiden</a:t>
            </a:r>
            <a:r>
              <a:rPr lang="en-US" dirty="0"/>
              <a:t> </a:t>
            </a:r>
            <a:r>
              <a:rPr lang="en-US" dirty="0" err="1"/>
              <a:t>ketika</a:t>
            </a:r>
            <a:r>
              <a:rPr lang="en-US" dirty="0"/>
              <a:t> </a:t>
            </a:r>
            <a:r>
              <a:rPr lang="en-US" dirty="0" err="1"/>
              <a:t>negara</a:t>
            </a:r>
            <a:r>
              <a:rPr lang="en-US" dirty="0"/>
              <a:t> </a:t>
            </a:r>
            <a:r>
              <a:rPr lang="en-US" dirty="0" err="1"/>
              <a:t>dalam</a:t>
            </a:r>
            <a:r>
              <a:rPr lang="en-US" dirty="0"/>
              <a:t> </a:t>
            </a:r>
            <a:r>
              <a:rPr lang="en-US" dirty="0" err="1"/>
              <a:t>keadaaan</a:t>
            </a:r>
            <a:r>
              <a:rPr lang="en-US" dirty="0"/>
              <a:t> </a:t>
            </a:r>
            <a:r>
              <a:rPr lang="en-US" dirty="0" err="1"/>
              <a:t>kegentingan</a:t>
            </a:r>
            <a:r>
              <a:rPr lang="en-US" dirty="0"/>
              <a:t> yang </a:t>
            </a:r>
            <a:r>
              <a:rPr lang="en-US" dirty="0" err="1"/>
              <a:t>memaksa</a:t>
            </a:r>
            <a:r>
              <a:rPr lang="en-US" dirty="0"/>
              <a:t>. </a:t>
            </a:r>
            <a:r>
              <a:rPr lang="en-US" dirty="0" err="1"/>
              <a:t>Perppu</a:t>
            </a:r>
            <a:r>
              <a:rPr lang="en-US" dirty="0"/>
              <a:t> </a:t>
            </a:r>
            <a:r>
              <a:rPr lang="en-US" dirty="0" err="1"/>
              <a:t>harus</a:t>
            </a:r>
            <a:r>
              <a:rPr lang="en-US" dirty="0"/>
              <a:t> </a:t>
            </a:r>
            <a:r>
              <a:rPr lang="en-US" dirty="0" err="1"/>
              <a:t>mendapat</a:t>
            </a:r>
            <a:r>
              <a:rPr lang="en-US" dirty="0"/>
              <a:t> </a:t>
            </a:r>
            <a:r>
              <a:rPr lang="en-US" dirty="0" err="1"/>
              <a:t>persetujuan</a:t>
            </a:r>
            <a:r>
              <a:rPr lang="en-US" dirty="0"/>
              <a:t> DPR </a:t>
            </a:r>
            <a:r>
              <a:rPr lang="en-US" dirty="0" err="1"/>
              <a:t>dalam</a:t>
            </a:r>
            <a:r>
              <a:rPr lang="en-US" dirty="0"/>
              <a:t> </a:t>
            </a:r>
            <a:r>
              <a:rPr lang="en-US" dirty="0" err="1"/>
              <a:t>persidangan</a:t>
            </a:r>
            <a:r>
              <a:rPr lang="en-US" dirty="0"/>
              <a:t> </a:t>
            </a:r>
            <a:r>
              <a:rPr lang="en-US" dirty="0" err="1" smtClean="0"/>
              <a:t>berikutnya</a:t>
            </a:r>
            <a:r>
              <a:rPr lang="en-US" dirty="0" smtClean="0"/>
              <a:t>.</a:t>
            </a:r>
          </a:p>
          <a:p>
            <a:r>
              <a:rPr lang="en-US" b="1" i="1" dirty="0" err="1"/>
              <a:t>Peraturan</a:t>
            </a:r>
            <a:r>
              <a:rPr lang="en-US" b="1" i="1" dirty="0"/>
              <a:t> </a:t>
            </a:r>
            <a:r>
              <a:rPr lang="en-US" b="1" i="1" dirty="0" err="1"/>
              <a:t>Pemerintah</a:t>
            </a:r>
            <a:r>
              <a:rPr lang="en-US" dirty="0"/>
              <a:t> (“PP”) </a:t>
            </a:r>
            <a:r>
              <a:rPr lang="en-US" dirty="0" err="1"/>
              <a:t>ditetapkan</a:t>
            </a:r>
            <a:r>
              <a:rPr lang="en-US" dirty="0"/>
              <a:t> </a:t>
            </a:r>
            <a:r>
              <a:rPr lang="en-US" dirty="0" err="1"/>
              <a:t>oleh</a:t>
            </a:r>
            <a:r>
              <a:rPr lang="en-US" dirty="0"/>
              <a:t> </a:t>
            </a:r>
            <a:r>
              <a:rPr lang="en-US" dirty="0" err="1"/>
              <a:t>Presiden</a:t>
            </a:r>
            <a:r>
              <a:rPr lang="en-US" dirty="0" smtClean="0"/>
              <a:t>.</a:t>
            </a:r>
          </a:p>
          <a:p>
            <a:r>
              <a:rPr lang="en-US" b="1" i="1" dirty="0" err="1"/>
              <a:t>Peraturan</a:t>
            </a:r>
            <a:r>
              <a:rPr lang="en-US" b="1" i="1" dirty="0"/>
              <a:t> Daerah</a:t>
            </a:r>
            <a:r>
              <a:rPr lang="en-US" dirty="0"/>
              <a:t> (“</a:t>
            </a:r>
            <a:r>
              <a:rPr lang="en-US" dirty="0" err="1"/>
              <a:t>Perda</a:t>
            </a:r>
            <a:r>
              <a:rPr lang="en-US" dirty="0"/>
              <a:t>”) </a:t>
            </a:r>
            <a:r>
              <a:rPr lang="en-US" dirty="0" smtClean="0"/>
              <a:t>.</a:t>
            </a:r>
            <a:endParaRPr lang="en-US" dirty="0"/>
          </a:p>
        </p:txBody>
      </p:sp>
    </p:spTree>
    <p:extLst>
      <p:ext uri="{BB962C8B-B14F-4D97-AF65-F5344CB8AC3E}">
        <p14:creationId xmlns:p14="http://schemas.microsoft.com/office/powerpoint/2010/main" val="100857357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id-ID">
                <a:latin typeface="Tahoma" charset="0"/>
              </a:rPr>
              <a:t>NEGARA HUKUM</a:t>
            </a:r>
          </a:p>
        </p:txBody>
      </p:sp>
      <p:sp>
        <p:nvSpPr>
          <p:cNvPr id="3" name="Content Placeholder 2"/>
          <p:cNvSpPr>
            <a:spLocks noGrp="1"/>
          </p:cNvSpPr>
          <p:nvPr>
            <p:ph idx="1"/>
          </p:nvPr>
        </p:nvSpPr>
        <p:spPr/>
        <p:txBody>
          <a:bodyPr/>
          <a:lstStyle/>
          <a:p>
            <a:pPr algn="just" eaLnBrk="1" hangingPunct="1"/>
            <a:r>
              <a:rPr lang="id-ID">
                <a:latin typeface="Tahoma" charset="0"/>
              </a:rPr>
              <a:t>Dalam rangka perubahan Undang-Undang Dasar Negara Republik Indonesia Tahun 1945, maka dalam Perubahan Keempat pada tahun 2002, konsepsi Negara Hukum atau “Rechtsstaat” yang sebelumnya hanya tercantum dalam Penjelasan UUD 1945, dirumuskan dengan tegas dalam Pasal 1 ayat (3) yang menyatakan, “Negara Indonesia adalah Negara Hukum.”</a:t>
            </a:r>
          </a:p>
        </p:txBody>
      </p:sp>
    </p:spTree>
    <p:extLst>
      <p:ext uri="{BB962C8B-B14F-4D97-AF65-F5344CB8AC3E}">
        <p14:creationId xmlns:p14="http://schemas.microsoft.com/office/powerpoint/2010/main" val="392700242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1692" y="1000126"/>
            <a:ext cx="8229600" cy="4530725"/>
          </a:xfrm>
        </p:spPr>
        <p:txBody>
          <a:bodyPr/>
          <a:lstStyle/>
          <a:p>
            <a:pPr algn="just" eaLnBrk="1" hangingPunct="1"/>
            <a:r>
              <a:rPr lang="id-ID" dirty="0">
                <a:latin typeface="Tahoma" charset="0"/>
              </a:rPr>
              <a:t>Dalam konsep Negara Hukum itu, diidealkan bahwa yang harus dijadikan panglima dalam dinamika kehidupan kenegaraan adalah hukum, bukan politik ataupun ekonomi. Karena itu, jargon yang biasa digunakan dalam bahasa Inggeris untuk menyebut prinsip Negara Hukum adalah </a:t>
            </a:r>
            <a:r>
              <a:rPr lang="id-ID" i="1" dirty="0">
                <a:latin typeface="Tahoma" charset="0"/>
              </a:rPr>
              <a:t>‘the rule of law, not of man’</a:t>
            </a:r>
            <a:r>
              <a:rPr lang="id-ID" dirty="0">
                <a:latin typeface="Tahoma" charset="0"/>
              </a:rPr>
              <a:t>. Yang disebut pemerintahan pada pokoknya adalah hukum sebagai sistem, bukan orang per orang.</a:t>
            </a:r>
          </a:p>
        </p:txBody>
      </p:sp>
    </p:spTree>
    <p:extLst>
      <p:ext uri="{BB962C8B-B14F-4D97-AF65-F5344CB8AC3E}">
        <p14:creationId xmlns:p14="http://schemas.microsoft.com/office/powerpoint/2010/main" val="5678756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sz="quarter" idx="1"/>
          </p:nvPr>
        </p:nvSpPr>
        <p:spPr/>
        <p:txBody>
          <a:bodyPr/>
          <a:lstStyle/>
          <a:p>
            <a:r>
              <a:rPr lang="id-ID" dirty="0">
                <a:latin typeface="Tahoma" charset="0"/>
              </a:rPr>
              <a:t>Menurut Julius Stahl, konsep Negara Hukum yang disebutnya dengan istilah ‘rechtsstaat’ itu mencakup empat elemen penting, yaitu:</a:t>
            </a:r>
          </a:p>
          <a:p>
            <a:r>
              <a:rPr lang="id-ID" dirty="0">
                <a:latin typeface="Tahoma" charset="0"/>
              </a:rPr>
              <a:t>Perlindungan hak asasi manusia.</a:t>
            </a:r>
          </a:p>
          <a:p>
            <a:r>
              <a:rPr lang="id-ID" dirty="0">
                <a:latin typeface="Tahoma" charset="0"/>
              </a:rPr>
              <a:t>Pembagian kekuasaan.</a:t>
            </a:r>
          </a:p>
          <a:p>
            <a:r>
              <a:rPr lang="id-ID" dirty="0">
                <a:latin typeface="Tahoma" charset="0"/>
              </a:rPr>
              <a:t>Pemerintahan berdasarkan undang-undang.</a:t>
            </a:r>
          </a:p>
          <a:p>
            <a:r>
              <a:rPr lang="id-ID" dirty="0">
                <a:latin typeface="Tahoma" charset="0"/>
              </a:rPr>
              <a:t>Peradilan tata usaha Negara</a:t>
            </a:r>
            <a:r>
              <a:rPr lang="id-ID" dirty="0" smtClean="0">
                <a:latin typeface="Tahoma" charset="0"/>
              </a:rPr>
              <a:t>.</a:t>
            </a:r>
            <a:endParaRPr lang="id-ID" dirty="0">
              <a:latin typeface="Tahoma" charset="0"/>
            </a:endParaRPr>
          </a:p>
        </p:txBody>
      </p:sp>
    </p:spTree>
    <p:extLst>
      <p:ext uri="{BB962C8B-B14F-4D97-AF65-F5344CB8AC3E}">
        <p14:creationId xmlns:p14="http://schemas.microsoft.com/office/powerpoint/2010/main" val="11248435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a:latin typeface="Tahoma" charset="0"/>
              </a:rPr>
              <a:t>Prinsip-prinsip yang dianggap ciri penting Negara Hukum menurut “The International Commission of Jurists” itu adalah:</a:t>
            </a:r>
          </a:p>
          <a:p>
            <a:pPr lvl="1"/>
            <a:r>
              <a:rPr lang="id-ID">
                <a:latin typeface="Tahoma" charset="0"/>
              </a:rPr>
              <a:t>Negara harus tunduk pada hukum.</a:t>
            </a:r>
          </a:p>
          <a:p>
            <a:pPr lvl="1"/>
            <a:r>
              <a:rPr lang="id-ID">
                <a:latin typeface="Tahoma" charset="0"/>
              </a:rPr>
              <a:t>Pemerintah menghormati hak-hak individu.</a:t>
            </a:r>
          </a:p>
          <a:p>
            <a:pPr lvl="1"/>
            <a:r>
              <a:rPr lang="id-ID">
                <a:latin typeface="Tahoma" charset="0"/>
              </a:rPr>
              <a:t>Peradilan yang bebas dan tidak memihak.</a:t>
            </a:r>
          </a:p>
          <a:p>
            <a:pPr eaLnBrk="1" hangingPunct="1"/>
            <a:endParaRPr lang="id-ID">
              <a:latin typeface="Tahoma" charset="0"/>
            </a:endParaRPr>
          </a:p>
        </p:txBody>
      </p:sp>
    </p:spTree>
    <p:extLst>
      <p:ext uri="{BB962C8B-B14F-4D97-AF65-F5344CB8AC3E}">
        <p14:creationId xmlns:p14="http://schemas.microsoft.com/office/powerpoint/2010/main" val="361977457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520" y="571501"/>
            <a:ext cx="8229600" cy="1139825"/>
          </a:xfrm>
        </p:spPr>
        <p:txBody>
          <a:bodyPr>
            <a:normAutofit fontScale="90000"/>
          </a:bodyPr>
          <a:lstStyle/>
          <a:p>
            <a:pPr eaLnBrk="1" hangingPunct="1"/>
            <a:r>
              <a:rPr lang="id-ID" sz="3600" b="1" dirty="0">
                <a:latin typeface="Tahoma" charset="0"/>
              </a:rPr>
              <a:t>Persamaan dalam Hukum </a:t>
            </a:r>
            <a:r>
              <a:rPr lang="id-ID" b="1" dirty="0">
                <a:latin typeface="Tahoma" charset="0"/>
              </a:rPr>
              <a:t>(</a:t>
            </a:r>
            <a:r>
              <a:rPr lang="id-ID" sz="3200" b="1" dirty="0">
                <a:latin typeface="Tahoma" charset="0"/>
              </a:rPr>
              <a:t>Equality before the Law</a:t>
            </a:r>
            <a:r>
              <a:rPr lang="id-ID" sz="3200" b="1" dirty="0" smtClean="0">
                <a:latin typeface="Tahoma" charset="0"/>
              </a:rPr>
              <a:t>):</a:t>
            </a:r>
            <a:endParaRPr lang="id-ID" dirty="0">
              <a:latin typeface="Tahoma" charset="0"/>
            </a:endParaRPr>
          </a:p>
        </p:txBody>
      </p:sp>
      <p:sp>
        <p:nvSpPr>
          <p:cNvPr id="3" name="Content Placeholder 2"/>
          <p:cNvSpPr>
            <a:spLocks noGrp="1"/>
          </p:cNvSpPr>
          <p:nvPr>
            <p:ph idx="1"/>
          </p:nvPr>
        </p:nvSpPr>
        <p:spPr>
          <a:xfrm>
            <a:off x="914400" y="1895784"/>
            <a:ext cx="7772400" cy="4124016"/>
          </a:xfrm>
        </p:spPr>
        <p:txBody>
          <a:bodyPr/>
          <a:lstStyle/>
          <a:p>
            <a:pPr eaLnBrk="1" hangingPunct="1"/>
            <a:r>
              <a:rPr lang="id-ID" dirty="0">
                <a:latin typeface="Tahoma" charset="0"/>
              </a:rPr>
              <a:t>Adanya persamaan kedudukan setiap orang dalam hukum dan pemerintahan, yang diakui secara normative dan dilaksanakan secara empirik.</a:t>
            </a:r>
          </a:p>
        </p:txBody>
      </p:sp>
    </p:spTree>
    <p:extLst>
      <p:ext uri="{BB962C8B-B14F-4D97-AF65-F5344CB8AC3E}">
        <p14:creationId xmlns:p14="http://schemas.microsoft.com/office/powerpoint/2010/main" val="25511172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pPr eaLnBrk="1" hangingPunct="1"/>
            <a:r>
              <a:rPr lang="en-US">
                <a:latin typeface="Tahoma" charset="0"/>
              </a:rPr>
              <a:t>PENGERTIAN HUKUM</a:t>
            </a:r>
          </a:p>
        </p:txBody>
      </p:sp>
      <p:sp>
        <p:nvSpPr>
          <p:cNvPr id="143363" name="Rectangle 3"/>
          <p:cNvSpPr>
            <a:spLocks noGrp="1" noChangeArrowheads="1"/>
          </p:cNvSpPr>
          <p:nvPr>
            <p:ph type="body" idx="1"/>
          </p:nvPr>
        </p:nvSpPr>
        <p:spPr/>
        <p:txBody>
          <a:bodyPr>
            <a:normAutofit/>
          </a:bodyPr>
          <a:lstStyle/>
          <a:p>
            <a:pPr eaLnBrk="1" hangingPunct="1">
              <a:lnSpc>
                <a:spcPct val="80000"/>
              </a:lnSpc>
            </a:pPr>
            <a:r>
              <a:rPr lang="en-US" sz="2000" b="1" dirty="0">
                <a:solidFill>
                  <a:schemeClr val="tx2"/>
                </a:solidFill>
                <a:latin typeface="Tahoma" charset="0"/>
              </a:rPr>
              <a:t>PROF Mr. MEYERS</a:t>
            </a:r>
            <a:r>
              <a:rPr lang="en-US" sz="2800" b="1" dirty="0">
                <a:solidFill>
                  <a:schemeClr val="tx2"/>
                </a:solidFill>
                <a:latin typeface="Tahoma" charset="0"/>
              </a:rPr>
              <a:t> </a:t>
            </a:r>
          </a:p>
          <a:p>
            <a:pPr lvl="1" algn="just" eaLnBrk="1" hangingPunct="1">
              <a:lnSpc>
                <a:spcPct val="80000"/>
              </a:lnSpc>
            </a:pPr>
            <a:r>
              <a:rPr lang="en-US" sz="1800" dirty="0">
                <a:solidFill>
                  <a:schemeClr val="tx2"/>
                </a:solidFill>
                <a:latin typeface="Tahoma" charset="0"/>
              </a:rPr>
              <a:t>HUKUM IALAH SEMUA ATURAN YANG MENGANDUNG PERTIMBANGAN KESUSILAAN, DITUNJUKKAN KEPADA TINGKAH LAKU MANUSIA DALAM MASYARAKAT YANG MENJADI PEDOMAN BAGI PENGUASA-PENGUASA NEGARA DALAM MELAKUKAN TUGASNYA</a:t>
            </a:r>
            <a:r>
              <a:rPr lang="en-US" sz="2400" dirty="0">
                <a:solidFill>
                  <a:schemeClr val="tx2"/>
                </a:solidFill>
                <a:latin typeface="Tahoma" charset="0"/>
              </a:rPr>
              <a:t>.</a:t>
            </a:r>
          </a:p>
          <a:p>
            <a:pPr eaLnBrk="1" hangingPunct="1">
              <a:lnSpc>
                <a:spcPct val="80000"/>
              </a:lnSpc>
            </a:pPr>
            <a:r>
              <a:rPr lang="en-US" sz="2000" b="1" dirty="0">
                <a:solidFill>
                  <a:schemeClr val="tx2"/>
                </a:solidFill>
                <a:latin typeface="Tahoma" charset="0"/>
              </a:rPr>
              <a:t>UTRECHT</a:t>
            </a:r>
          </a:p>
          <a:p>
            <a:pPr lvl="1" algn="just" eaLnBrk="1" hangingPunct="1">
              <a:lnSpc>
                <a:spcPct val="80000"/>
              </a:lnSpc>
            </a:pPr>
            <a:r>
              <a:rPr lang="en-US" sz="1800" dirty="0">
                <a:solidFill>
                  <a:schemeClr val="tx2"/>
                </a:solidFill>
                <a:latin typeface="Tahoma" charset="0"/>
              </a:rPr>
              <a:t>HUKUM IALAH HIMPUNAN PERATURAN- PERATURAN  (PERINTAH2 DAN LARANGAN2) YANG MENGURUS TATA TERTIB SUATU MASYARAKAT DAN OLEH KARENA ITU HARUS DITAATI OLEH MASYARAKAT ITU.</a:t>
            </a:r>
          </a:p>
          <a:p>
            <a:pPr eaLnBrk="1" hangingPunct="1">
              <a:lnSpc>
                <a:spcPct val="80000"/>
              </a:lnSpc>
            </a:pPr>
            <a:r>
              <a:rPr lang="en-US" sz="2000" b="1" dirty="0">
                <a:solidFill>
                  <a:schemeClr val="tx2"/>
                </a:solidFill>
                <a:latin typeface="Tahoma" charset="0"/>
              </a:rPr>
              <a:t>J.C.T SIMORANGKIR</a:t>
            </a:r>
          </a:p>
          <a:p>
            <a:pPr lvl="1" algn="just" eaLnBrk="1" hangingPunct="1">
              <a:lnSpc>
                <a:spcPct val="80000"/>
              </a:lnSpc>
            </a:pPr>
            <a:r>
              <a:rPr lang="en-US" sz="1800" dirty="0">
                <a:solidFill>
                  <a:schemeClr val="tx2"/>
                </a:solidFill>
                <a:latin typeface="Tahoma" charset="0"/>
              </a:rPr>
              <a:t>IALAH PERATURAN- PERATURAN YANG BERSIFAT MEMAKSA YANG MENENTUKAN TINGKAH LAKU MANUSIA DALAM LINGKUNGAN MASYARAKAT YANG DIBUAT OLEH BADAN-BADAN RESMI YANG BERWAJIB. PELANGGARAN TERHADAP PERATURAN TADI BERAKIBAT DIAMBILNYA TINDAKAN DENGAN HUKUMAN TERTENTU.</a:t>
            </a:r>
          </a:p>
        </p:txBody>
      </p:sp>
    </p:spTree>
    <p:extLst>
      <p:ext uri="{BB962C8B-B14F-4D97-AF65-F5344CB8AC3E}">
        <p14:creationId xmlns:p14="http://schemas.microsoft.com/office/powerpoint/2010/main" val="192060940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TotalTime>
  <Words>526</Words>
  <Application>Microsoft Macintosh PowerPoint</Application>
  <PresentationFormat>On-screen Show (4:3)</PresentationFormat>
  <Paragraphs>46</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PowerPoint Presentation</vt:lpstr>
      <vt:lpstr>Pengantar &amp; Peraturan Perundang--undangan</vt:lpstr>
      <vt:lpstr>PowerPoint Presentation</vt:lpstr>
      <vt:lpstr>NEGARA HUKUM</vt:lpstr>
      <vt:lpstr>PowerPoint Presentation</vt:lpstr>
      <vt:lpstr>PowerPoint Presentation</vt:lpstr>
      <vt:lpstr>PowerPoint Presentation</vt:lpstr>
      <vt:lpstr>Persamaan dalam Hukum (Equality before the Law):</vt:lpstr>
      <vt:lpstr>PENGERTIAN HUKUM</vt:lpstr>
      <vt:lpstr>UNSUR-UNSUR HUKUM</vt:lpstr>
      <vt:lpstr>Peraturan Perundang-undangan di Kesehatan (1)</vt:lpstr>
      <vt:lpstr>Peraturan Perundang-undangan di Kesehatan (2)</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anggun nabila</dc:creator>
  <cp:lastModifiedBy>anggun nabila</cp:lastModifiedBy>
  <cp:revision>5</cp:revision>
  <dcterms:created xsi:type="dcterms:W3CDTF">2017-10-05T15:14:17Z</dcterms:created>
  <dcterms:modified xsi:type="dcterms:W3CDTF">2017-10-16T11:40:06Z</dcterms:modified>
</cp:coreProperties>
</file>