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7" r:id="rId4"/>
    <p:sldId id="268" r:id="rId5"/>
    <p:sldId id="259" r:id="rId6"/>
    <p:sldId id="260" r:id="rId7"/>
    <p:sldId id="261" r:id="rId8"/>
    <p:sldId id="263" r:id="rId9"/>
    <p:sldId id="264" r:id="rId10"/>
    <p:sldId id="266" r:id="rId11"/>
    <p:sldId id="262" r:id="rId12"/>
    <p:sldId id="265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12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EA5917-E4EC-FB4E-9161-692C07AD68F2}" type="doc">
      <dgm:prSet loTypeId="urn:microsoft.com/office/officeart/2005/8/layout/lProcess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B671B1-25F9-1746-8A02-1C298162A738}">
      <dgm:prSet phldrT="[Text]"/>
      <dgm:spPr/>
      <dgm:t>
        <a:bodyPr/>
        <a:lstStyle/>
        <a:p>
          <a:r>
            <a:rPr lang="en-US" dirty="0" smtClean="0"/>
            <a:t>(1) </a:t>
          </a:r>
          <a:r>
            <a:rPr lang="en-US" dirty="0" err="1" smtClean="0"/>
            <a:t>meningkatnya</a:t>
          </a:r>
          <a:r>
            <a:rPr lang="en-US" dirty="0" smtClean="0"/>
            <a:t> status </a:t>
          </a:r>
          <a:r>
            <a:rPr lang="en-US" dirty="0" err="1" smtClean="0"/>
            <a:t>kesehatan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gizi</a:t>
          </a:r>
          <a:r>
            <a:rPr lang="en-US" dirty="0" smtClean="0"/>
            <a:t> </a:t>
          </a:r>
          <a:r>
            <a:rPr lang="en-US" dirty="0" err="1" smtClean="0"/>
            <a:t>ibu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anak</a:t>
          </a:r>
          <a:r>
            <a:rPr lang="en-US" dirty="0" smtClean="0"/>
            <a:t>; </a:t>
          </a:r>
          <a:endParaRPr lang="en-US" dirty="0"/>
        </a:p>
      </dgm:t>
    </dgm:pt>
    <dgm:pt modelId="{14F0AB00-3084-CF42-9649-5CDBAE4BDD74}" type="parTrans" cxnId="{790A6E70-A463-ED4D-B33D-DB613C937931}">
      <dgm:prSet/>
      <dgm:spPr/>
      <dgm:t>
        <a:bodyPr/>
        <a:lstStyle/>
        <a:p>
          <a:endParaRPr lang="en-US"/>
        </a:p>
      </dgm:t>
    </dgm:pt>
    <dgm:pt modelId="{4FA3F071-6CA6-ED43-8659-D6765ECDBEC6}" type="sibTrans" cxnId="{790A6E70-A463-ED4D-B33D-DB613C937931}">
      <dgm:prSet/>
      <dgm:spPr/>
      <dgm:t>
        <a:bodyPr/>
        <a:lstStyle/>
        <a:p>
          <a:endParaRPr lang="en-US"/>
        </a:p>
      </dgm:t>
    </dgm:pt>
    <dgm:pt modelId="{1C2F0697-B2C9-D44E-B003-8C9AEFF10061}">
      <dgm:prSet phldrT="[Text]"/>
      <dgm:spPr/>
      <dgm:t>
        <a:bodyPr/>
        <a:lstStyle/>
        <a:p>
          <a:r>
            <a:rPr lang="en-US" dirty="0" smtClean="0"/>
            <a:t>(2) </a:t>
          </a:r>
          <a:r>
            <a:rPr lang="en-US" dirty="0" err="1" smtClean="0"/>
            <a:t>meningkatnya</a:t>
          </a:r>
          <a:r>
            <a:rPr lang="en-US" dirty="0" smtClean="0"/>
            <a:t> </a:t>
          </a:r>
          <a:r>
            <a:rPr lang="en-US" dirty="0" err="1" smtClean="0"/>
            <a:t>pengendalian</a:t>
          </a:r>
          <a:r>
            <a:rPr lang="en-US" dirty="0" smtClean="0"/>
            <a:t> </a:t>
          </a:r>
          <a:r>
            <a:rPr lang="en-US" dirty="0" err="1" smtClean="0"/>
            <a:t>penyakit</a:t>
          </a:r>
          <a:r>
            <a:rPr lang="en-US" dirty="0" smtClean="0"/>
            <a:t>;</a:t>
          </a:r>
          <a:endParaRPr lang="en-US" dirty="0"/>
        </a:p>
      </dgm:t>
    </dgm:pt>
    <dgm:pt modelId="{C0FC4DB9-EE45-DD47-922A-0BAC39C2BBAF}" type="parTrans" cxnId="{798A62D7-CD39-CC4B-9C6B-D156BE71CC1E}">
      <dgm:prSet/>
      <dgm:spPr/>
      <dgm:t>
        <a:bodyPr/>
        <a:lstStyle/>
        <a:p>
          <a:endParaRPr lang="en-US"/>
        </a:p>
      </dgm:t>
    </dgm:pt>
    <dgm:pt modelId="{321DE8A1-0492-3946-A47C-41A334444B41}" type="sibTrans" cxnId="{798A62D7-CD39-CC4B-9C6B-D156BE71CC1E}">
      <dgm:prSet/>
      <dgm:spPr/>
      <dgm:t>
        <a:bodyPr/>
        <a:lstStyle/>
        <a:p>
          <a:endParaRPr lang="en-US"/>
        </a:p>
      </dgm:t>
    </dgm:pt>
    <dgm:pt modelId="{90442EE2-DF28-1344-83FC-287799B0BFED}">
      <dgm:prSet phldrT="[Text]"/>
      <dgm:spPr/>
      <dgm:t>
        <a:bodyPr/>
        <a:lstStyle/>
        <a:p>
          <a:r>
            <a:rPr lang="en-US" dirty="0" smtClean="0"/>
            <a:t>(3) </a:t>
          </a:r>
          <a:r>
            <a:rPr lang="en-US" dirty="0" err="1" smtClean="0"/>
            <a:t>meningkatnya</a:t>
          </a:r>
          <a:r>
            <a:rPr lang="en-US" dirty="0" smtClean="0"/>
            <a:t> </a:t>
          </a:r>
          <a:r>
            <a:rPr lang="en-US" dirty="0" err="1" smtClean="0"/>
            <a:t>akses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mutu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 </a:t>
          </a:r>
          <a:r>
            <a:rPr lang="en-US" dirty="0" err="1" smtClean="0"/>
            <a:t>dasar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rujukan</a:t>
          </a:r>
          <a:r>
            <a:rPr lang="en-US" dirty="0" smtClean="0"/>
            <a:t> </a:t>
          </a:r>
          <a:r>
            <a:rPr lang="en-US" dirty="0" err="1" smtClean="0"/>
            <a:t>terutama</a:t>
          </a:r>
          <a:r>
            <a:rPr lang="en-US" dirty="0" smtClean="0"/>
            <a:t> di </a:t>
          </a:r>
          <a:r>
            <a:rPr lang="en-US" dirty="0" err="1" smtClean="0"/>
            <a:t>daerah</a:t>
          </a:r>
          <a:r>
            <a:rPr lang="en-US" dirty="0" smtClean="0"/>
            <a:t> </a:t>
          </a:r>
          <a:r>
            <a:rPr lang="en-US" dirty="0" err="1" smtClean="0"/>
            <a:t>terpencil</a:t>
          </a:r>
          <a:r>
            <a:rPr lang="en-US" dirty="0" smtClean="0"/>
            <a:t>, </a:t>
          </a:r>
          <a:r>
            <a:rPr lang="en-US" dirty="0" err="1" smtClean="0"/>
            <a:t>tertinggal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perbatasan</a:t>
          </a:r>
          <a:r>
            <a:rPr lang="en-US" dirty="0" smtClean="0"/>
            <a:t>; </a:t>
          </a:r>
          <a:endParaRPr lang="en-US" dirty="0"/>
        </a:p>
      </dgm:t>
    </dgm:pt>
    <dgm:pt modelId="{1E11E521-FFC1-C141-80C4-F061ABFE80E3}" type="parTrans" cxnId="{6FBCB33F-43A2-F240-9C46-FCB9FD55B55A}">
      <dgm:prSet/>
      <dgm:spPr/>
      <dgm:t>
        <a:bodyPr/>
        <a:lstStyle/>
        <a:p>
          <a:endParaRPr lang="en-US"/>
        </a:p>
      </dgm:t>
    </dgm:pt>
    <dgm:pt modelId="{28B510BE-E6D9-E847-8031-0491C1E57E84}" type="sibTrans" cxnId="{6FBCB33F-43A2-F240-9C46-FCB9FD55B55A}">
      <dgm:prSet/>
      <dgm:spPr/>
      <dgm:t>
        <a:bodyPr/>
        <a:lstStyle/>
        <a:p>
          <a:endParaRPr lang="en-US"/>
        </a:p>
      </dgm:t>
    </dgm:pt>
    <dgm:pt modelId="{D7607C49-37E0-F94E-B47E-C7CB5760FA79}">
      <dgm:prSet phldrT="[Text]"/>
      <dgm:spPr/>
      <dgm:t>
        <a:bodyPr/>
        <a:lstStyle/>
        <a:p>
          <a:r>
            <a:rPr lang="en-US" dirty="0" smtClean="0"/>
            <a:t>(4) </a:t>
          </a:r>
          <a:r>
            <a:rPr lang="en-US" dirty="0" err="1" smtClean="0"/>
            <a:t>meningkatnya</a:t>
          </a:r>
          <a:r>
            <a:rPr lang="en-US" dirty="0" smtClean="0"/>
            <a:t> </a:t>
          </a:r>
          <a:r>
            <a:rPr lang="en-US" dirty="0" err="1" smtClean="0"/>
            <a:t>cakupan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 universal </a:t>
          </a:r>
          <a:r>
            <a:rPr lang="en-US" dirty="0" err="1" smtClean="0"/>
            <a:t>melalui</a:t>
          </a:r>
          <a:r>
            <a:rPr lang="en-US" dirty="0" smtClean="0"/>
            <a:t> </a:t>
          </a:r>
          <a:r>
            <a:rPr lang="en-US" dirty="0" err="1" smtClean="0"/>
            <a:t>Kartu</a:t>
          </a:r>
          <a:r>
            <a:rPr lang="en-US" dirty="0" smtClean="0"/>
            <a:t> Indonesia </a:t>
          </a:r>
          <a:r>
            <a:rPr lang="en-US" dirty="0" err="1" smtClean="0"/>
            <a:t>Sehat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kualitas</a:t>
          </a:r>
          <a:r>
            <a:rPr lang="en-US" dirty="0" smtClean="0"/>
            <a:t> </a:t>
          </a:r>
          <a:r>
            <a:rPr lang="en-US" dirty="0" err="1" smtClean="0"/>
            <a:t>pengelolaan</a:t>
          </a:r>
          <a:r>
            <a:rPr lang="en-US" dirty="0" smtClean="0"/>
            <a:t> SJSN </a:t>
          </a:r>
          <a:r>
            <a:rPr lang="en-US" dirty="0" err="1" smtClean="0"/>
            <a:t>Kesehatan</a:t>
          </a:r>
          <a:r>
            <a:rPr lang="en-US" dirty="0" smtClean="0"/>
            <a:t>, </a:t>
          </a:r>
          <a:endParaRPr lang="en-US" dirty="0"/>
        </a:p>
      </dgm:t>
    </dgm:pt>
    <dgm:pt modelId="{9C28B093-AC1F-AC41-9163-80F86656022E}" type="parTrans" cxnId="{0429638C-0AEA-8347-B880-1881D872E33B}">
      <dgm:prSet/>
      <dgm:spPr/>
      <dgm:t>
        <a:bodyPr/>
        <a:lstStyle/>
        <a:p>
          <a:endParaRPr lang="en-US"/>
        </a:p>
      </dgm:t>
    </dgm:pt>
    <dgm:pt modelId="{8CE28BA8-74D3-3F4C-A72B-FF0AD2F8F3E7}" type="sibTrans" cxnId="{0429638C-0AEA-8347-B880-1881D872E33B}">
      <dgm:prSet/>
      <dgm:spPr/>
      <dgm:t>
        <a:bodyPr/>
        <a:lstStyle/>
        <a:p>
          <a:endParaRPr lang="en-US"/>
        </a:p>
      </dgm:t>
    </dgm:pt>
    <dgm:pt modelId="{FA249E28-845D-074D-9460-C04D0EFA5D90}">
      <dgm:prSet phldrT="[Text]"/>
      <dgm:spPr/>
      <dgm:t>
        <a:bodyPr/>
        <a:lstStyle/>
        <a:p>
          <a:r>
            <a:rPr lang="en-US" dirty="0" smtClean="0"/>
            <a:t>(5) </a:t>
          </a:r>
          <a:r>
            <a:rPr lang="en-US" dirty="0" err="1" smtClean="0"/>
            <a:t>terpenuhinya</a:t>
          </a:r>
          <a:r>
            <a:rPr lang="en-US" dirty="0" smtClean="0"/>
            <a:t> </a:t>
          </a:r>
          <a:r>
            <a:rPr lang="en-US" dirty="0" err="1" smtClean="0"/>
            <a:t>kebutuhan</a:t>
          </a:r>
          <a:r>
            <a:rPr lang="en-US" dirty="0" smtClean="0"/>
            <a:t> </a:t>
          </a:r>
          <a:r>
            <a:rPr lang="en-US" dirty="0" err="1" smtClean="0"/>
            <a:t>tenaga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, </a:t>
          </a:r>
          <a:r>
            <a:rPr lang="en-US" dirty="0" err="1" smtClean="0"/>
            <a:t>obat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vaksin</a:t>
          </a:r>
          <a:r>
            <a:rPr lang="en-US" dirty="0" smtClean="0"/>
            <a:t>; </a:t>
          </a:r>
          <a:endParaRPr lang="en-US" dirty="0"/>
        </a:p>
      </dgm:t>
    </dgm:pt>
    <dgm:pt modelId="{0B0AF559-29D5-7A41-9586-480255EA7C27}" type="parTrans" cxnId="{D9D4A491-AD0F-7D4D-8F05-D6537DCC3F78}">
      <dgm:prSet/>
      <dgm:spPr/>
      <dgm:t>
        <a:bodyPr/>
        <a:lstStyle/>
        <a:p>
          <a:endParaRPr lang="en-US"/>
        </a:p>
      </dgm:t>
    </dgm:pt>
    <dgm:pt modelId="{710F9E31-34E0-E54E-BA22-5C76D4525475}" type="sibTrans" cxnId="{D9D4A491-AD0F-7D4D-8F05-D6537DCC3F78}">
      <dgm:prSet/>
      <dgm:spPr/>
      <dgm:t>
        <a:bodyPr/>
        <a:lstStyle/>
        <a:p>
          <a:endParaRPr lang="en-US"/>
        </a:p>
      </dgm:t>
    </dgm:pt>
    <dgm:pt modelId="{E9F42336-9046-FB47-A5A0-E3F96F6A387D}">
      <dgm:prSet phldrT="[Text]"/>
      <dgm:spPr/>
      <dgm:t>
        <a:bodyPr/>
        <a:lstStyle/>
        <a:p>
          <a:r>
            <a:rPr lang="en-US" dirty="0" smtClean="0"/>
            <a:t>(6) </a:t>
          </a:r>
          <a:r>
            <a:rPr lang="en-US" dirty="0" err="1" smtClean="0"/>
            <a:t>meningkatkan</a:t>
          </a:r>
          <a:r>
            <a:rPr lang="en-US" dirty="0" smtClean="0"/>
            <a:t> </a:t>
          </a:r>
          <a:r>
            <a:rPr lang="en-US" dirty="0" err="1" smtClean="0"/>
            <a:t>responsivitas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. </a:t>
          </a:r>
          <a:endParaRPr lang="en-US" dirty="0"/>
        </a:p>
      </dgm:t>
    </dgm:pt>
    <dgm:pt modelId="{7C3DEACD-B1E2-DD43-902B-F1331678F21E}" type="parTrans" cxnId="{656D6200-CC82-F84D-9F77-6A71A19CD389}">
      <dgm:prSet/>
      <dgm:spPr/>
      <dgm:t>
        <a:bodyPr/>
        <a:lstStyle/>
        <a:p>
          <a:endParaRPr lang="en-US"/>
        </a:p>
      </dgm:t>
    </dgm:pt>
    <dgm:pt modelId="{52616BF3-8840-1145-8FCD-798E1B319C69}" type="sibTrans" cxnId="{656D6200-CC82-F84D-9F77-6A71A19CD389}">
      <dgm:prSet/>
      <dgm:spPr/>
      <dgm:t>
        <a:bodyPr/>
        <a:lstStyle/>
        <a:p>
          <a:endParaRPr lang="en-US"/>
        </a:p>
      </dgm:t>
    </dgm:pt>
    <dgm:pt modelId="{E1F2F3E1-F5F4-8C43-B60C-F932AE1E5B59}" type="pres">
      <dgm:prSet presAssocID="{23EA5917-E4EC-FB4E-9161-692C07AD68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EC1714-EA05-FA46-A0CF-FE99476689BC}" type="pres">
      <dgm:prSet presAssocID="{0EB671B1-25F9-1746-8A02-1C298162A738}" presName="vertFlow" presStyleCnt="0"/>
      <dgm:spPr/>
    </dgm:pt>
    <dgm:pt modelId="{3E122FD9-A725-2B40-931F-F9BA49BF32DA}" type="pres">
      <dgm:prSet presAssocID="{0EB671B1-25F9-1746-8A02-1C298162A738}" presName="header" presStyleLbl="node1" presStyleIdx="0" presStyleCnt="2"/>
      <dgm:spPr/>
      <dgm:t>
        <a:bodyPr/>
        <a:lstStyle/>
        <a:p>
          <a:endParaRPr lang="en-US"/>
        </a:p>
      </dgm:t>
    </dgm:pt>
    <dgm:pt modelId="{FD9B75E0-F9C3-2841-A9A1-424E0B6D5121}" type="pres">
      <dgm:prSet presAssocID="{C0FC4DB9-EE45-DD47-922A-0BAC39C2BBAF}" presName="parTrans" presStyleLbl="sibTrans2D1" presStyleIdx="0" presStyleCnt="4"/>
      <dgm:spPr/>
      <dgm:t>
        <a:bodyPr/>
        <a:lstStyle/>
        <a:p>
          <a:endParaRPr lang="en-US"/>
        </a:p>
      </dgm:t>
    </dgm:pt>
    <dgm:pt modelId="{A703C2FB-3ACE-FD48-8CAE-147E09852179}" type="pres">
      <dgm:prSet presAssocID="{1C2F0697-B2C9-D44E-B003-8C9AEFF10061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3C758-0916-3945-A5D7-565268D05D51}" type="pres">
      <dgm:prSet presAssocID="{321DE8A1-0492-3946-A47C-41A334444B4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27B419F-6B27-174D-AE32-2647BEBBDC49}" type="pres">
      <dgm:prSet presAssocID="{90442EE2-DF28-1344-83FC-287799B0BFED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9F95D0-720B-074C-A001-3A1804EF8D69}" type="pres">
      <dgm:prSet presAssocID="{0EB671B1-25F9-1746-8A02-1C298162A738}" presName="hSp" presStyleCnt="0"/>
      <dgm:spPr/>
    </dgm:pt>
    <dgm:pt modelId="{8D8B258A-038B-5643-92D6-63A507B15849}" type="pres">
      <dgm:prSet presAssocID="{D7607C49-37E0-F94E-B47E-C7CB5760FA79}" presName="vertFlow" presStyleCnt="0"/>
      <dgm:spPr/>
    </dgm:pt>
    <dgm:pt modelId="{74B52AB6-7586-EB40-8B4F-E537793A95B6}" type="pres">
      <dgm:prSet presAssocID="{D7607C49-37E0-F94E-B47E-C7CB5760FA79}" presName="header" presStyleLbl="node1" presStyleIdx="1" presStyleCnt="2"/>
      <dgm:spPr/>
      <dgm:t>
        <a:bodyPr/>
        <a:lstStyle/>
        <a:p>
          <a:endParaRPr lang="en-US"/>
        </a:p>
      </dgm:t>
    </dgm:pt>
    <dgm:pt modelId="{F63C17CF-6749-0A41-A965-105124DEB1BB}" type="pres">
      <dgm:prSet presAssocID="{0B0AF559-29D5-7A41-9586-480255EA7C27}" presName="parTrans" presStyleLbl="sibTrans2D1" presStyleIdx="2" presStyleCnt="4"/>
      <dgm:spPr/>
      <dgm:t>
        <a:bodyPr/>
        <a:lstStyle/>
        <a:p>
          <a:endParaRPr lang="en-US"/>
        </a:p>
      </dgm:t>
    </dgm:pt>
    <dgm:pt modelId="{8DCA9626-3136-834D-A913-6CD7FD275A1C}" type="pres">
      <dgm:prSet presAssocID="{FA249E28-845D-074D-9460-C04D0EFA5D90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969B3-2481-7349-B91D-68FBB14F5617}" type="pres">
      <dgm:prSet presAssocID="{710F9E31-34E0-E54E-BA22-5C76D4525475}" presName="sibTrans" presStyleLbl="sibTrans2D1" presStyleIdx="3" presStyleCnt="4"/>
      <dgm:spPr/>
      <dgm:t>
        <a:bodyPr/>
        <a:lstStyle/>
        <a:p>
          <a:endParaRPr lang="en-US"/>
        </a:p>
      </dgm:t>
    </dgm:pt>
    <dgm:pt modelId="{EBD85752-23E4-794A-9D1B-F1603A1689EB}" type="pres">
      <dgm:prSet presAssocID="{E9F42336-9046-FB47-A5A0-E3F96F6A387D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8A62D7-CD39-CC4B-9C6B-D156BE71CC1E}" srcId="{0EB671B1-25F9-1746-8A02-1C298162A738}" destId="{1C2F0697-B2C9-D44E-B003-8C9AEFF10061}" srcOrd="0" destOrd="0" parTransId="{C0FC4DB9-EE45-DD47-922A-0BAC39C2BBAF}" sibTransId="{321DE8A1-0492-3946-A47C-41A334444B41}"/>
    <dgm:cxn modelId="{9AF803C6-0102-104E-AF47-450E1ECF8577}" type="presOf" srcId="{1C2F0697-B2C9-D44E-B003-8C9AEFF10061}" destId="{A703C2FB-3ACE-FD48-8CAE-147E09852179}" srcOrd="0" destOrd="0" presId="urn:microsoft.com/office/officeart/2005/8/layout/lProcess1"/>
    <dgm:cxn modelId="{24FA8664-17B0-9340-9706-4F37C6DBA6D7}" type="presOf" srcId="{E9F42336-9046-FB47-A5A0-E3F96F6A387D}" destId="{EBD85752-23E4-794A-9D1B-F1603A1689EB}" srcOrd="0" destOrd="0" presId="urn:microsoft.com/office/officeart/2005/8/layout/lProcess1"/>
    <dgm:cxn modelId="{D9D4A491-AD0F-7D4D-8F05-D6537DCC3F78}" srcId="{D7607C49-37E0-F94E-B47E-C7CB5760FA79}" destId="{FA249E28-845D-074D-9460-C04D0EFA5D90}" srcOrd="0" destOrd="0" parTransId="{0B0AF559-29D5-7A41-9586-480255EA7C27}" sibTransId="{710F9E31-34E0-E54E-BA22-5C76D4525475}"/>
    <dgm:cxn modelId="{C4ADDB96-A44C-7144-BB6B-8B0016D5C498}" type="presOf" srcId="{321DE8A1-0492-3946-A47C-41A334444B41}" destId="{8C23C758-0916-3945-A5D7-565268D05D51}" srcOrd="0" destOrd="0" presId="urn:microsoft.com/office/officeart/2005/8/layout/lProcess1"/>
    <dgm:cxn modelId="{0094A8EE-5370-3B48-B2AF-7DF1DABFAA56}" type="presOf" srcId="{C0FC4DB9-EE45-DD47-922A-0BAC39C2BBAF}" destId="{FD9B75E0-F9C3-2841-A9A1-424E0B6D5121}" srcOrd="0" destOrd="0" presId="urn:microsoft.com/office/officeart/2005/8/layout/lProcess1"/>
    <dgm:cxn modelId="{2F6319C2-6BD7-3B4B-91FE-3B3DC08C1911}" type="presOf" srcId="{710F9E31-34E0-E54E-BA22-5C76D4525475}" destId="{07A969B3-2481-7349-B91D-68FBB14F5617}" srcOrd="0" destOrd="0" presId="urn:microsoft.com/office/officeart/2005/8/layout/lProcess1"/>
    <dgm:cxn modelId="{5D63A88E-EC75-BC46-BD2E-2D708544242E}" type="presOf" srcId="{D7607C49-37E0-F94E-B47E-C7CB5760FA79}" destId="{74B52AB6-7586-EB40-8B4F-E537793A95B6}" srcOrd="0" destOrd="0" presId="urn:microsoft.com/office/officeart/2005/8/layout/lProcess1"/>
    <dgm:cxn modelId="{6FBCB33F-43A2-F240-9C46-FCB9FD55B55A}" srcId="{0EB671B1-25F9-1746-8A02-1C298162A738}" destId="{90442EE2-DF28-1344-83FC-287799B0BFED}" srcOrd="1" destOrd="0" parTransId="{1E11E521-FFC1-C141-80C4-F061ABFE80E3}" sibTransId="{28B510BE-E6D9-E847-8031-0491C1E57E84}"/>
    <dgm:cxn modelId="{790A6E70-A463-ED4D-B33D-DB613C937931}" srcId="{23EA5917-E4EC-FB4E-9161-692C07AD68F2}" destId="{0EB671B1-25F9-1746-8A02-1C298162A738}" srcOrd="0" destOrd="0" parTransId="{14F0AB00-3084-CF42-9649-5CDBAE4BDD74}" sibTransId="{4FA3F071-6CA6-ED43-8659-D6765ECDBEC6}"/>
    <dgm:cxn modelId="{FFA6FEB1-520B-484B-82C8-8408C287B3EC}" type="presOf" srcId="{90442EE2-DF28-1344-83FC-287799B0BFED}" destId="{027B419F-6B27-174D-AE32-2647BEBBDC49}" srcOrd="0" destOrd="0" presId="urn:microsoft.com/office/officeart/2005/8/layout/lProcess1"/>
    <dgm:cxn modelId="{0429638C-0AEA-8347-B880-1881D872E33B}" srcId="{23EA5917-E4EC-FB4E-9161-692C07AD68F2}" destId="{D7607C49-37E0-F94E-B47E-C7CB5760FA79}" srcOrd="1" destOrd="0" parTransId="{9C28B093-AC1F-AC41-9163-80F86656022E}" sibTransId="{8CE28BA8-74D3-3F4C-A72B-FF0AD2F8F3E7}"/>
    <dgm:cxn modelId="{85F80F82-F3F0-9843-8452-B30B1B887D45}" type="presOf" srcId="{0EB671B1-25F9-1746-8A02-1C298162A738}" destId="{3E122FD9-A725-2B40-931F-F9BA49BF32DA}" srcOrd="0" destOrd="0" presId="urn:microsoft.com/office/officeart/2005/8/layout/lProcess1"/>
    <dgm:cxn modelId="{6E7BAD02-B07C-3748-A586-CA4C8B8CF578}" type="presOf" srcId="{FA249E28-845D-074D-9460-C04D0EFA5D90}" destId="{8DCA9626-3136-834D-A913-6CD7FD275A1C}" srcOrd="0" destOrd="0" presId="urn:microsoft.com/office/officeart/2005/8/layout/lProcess1"/>
    <dgm:cxn modelId="{656D6200-CC82-F84D-9F77-6A71A19CD389}" srcId="{D7607C49-37E0-F94E-B47E-C7CB5760FA79}" destId="{E9F42336-9046-FB47-A5A0-E3F96F6A387D}" srcOrd="1" destOrd="0" parTransId="{7C3DEACD-B1E2-DD43-902B-F1331678F21E}" sibTransId="{52616BF3-8840-1145-8FCD-798E1B319C69}"/>
    <dgm:cxn modelId="{92F66D1A-99B8-8047-B422-BA904B9A8A97}" type="presOf" srcId="{23EA5917-E4EC-FB4E-9161-692C07AD68F2}" destId="{E1F2F3E1-F5F4-8C43-B60C-F932AE1E5B59}" srcOrd="0" destOrd="0" presId="urn:microsoft.com/office/officeart/2005/8/layout/lProcess1"/>
    <dgm:cxn modelId="{E0854474-5BD9-0142-8C2C-2900F020340A}" type="presOf" srcId="{0B0AF559-29D5-7A41-9586-480255EA7C27}" destId="{F63C17CF-6749-0A41-A965-105124DEB1BB}" srcOrd="0" destOrd="0" presId="urn:microsoft.com/office/officeart/2005/8/layout/lProcess1"/>
    <dgm:cxn modelId="{205F01B7-C321-134E-BF4E-B50A13FDF762}" type="presParOf" srcId="{E1F2F3E1-F5F4-8C43-B60C-F932AE1E5B59}" destId="{0EEC1714-EA05-FA46-A0CF-FE99476689BC}" srcOrd="0" destOrd="0" presId="urn:microsoft.com/office/officeart/2005/8/layout/lProcess1"/>
    <dgm:cxn modelId="{2C5DA6A4-A232-B44A-8769-8F13E35E3DC2}" type="presParOf" srcId="{0EEC1714-EA05-FA46-A0CF-FE99476689BC}" destId="{3E122FD9-A725-2B40-931F-F9BA49BF32DA}" srcOrd="0" destOrd="0" presId="urn:microsoft.com/office/officeart/2005/8/layout/lProcess1"/>
    <dgm:cxn modelId="{0AE66644-9DAC-3D4D-9CFB-6F33D1D83B0E}" type="presParOf" srcId="{0EEC1714-EA05-FA46-A0CF-FE99476689BC}" destId="{FD9B75E0-F9C3-2841-A9A1-424E0B6D5121}" srcOrd="1" destOrd="0" presId="urn:microsoft.com/office/officeart/2005/8/layout/lProcess1"/>
    <dgm:cxn modelId="{8E3C58A1-18EE-7B46-9952-AD7929A15032}" type="presParOf" srcId="{0EEC1714-EA05-FA46-A0CF-FE99476689BC}" destId="{A703C2FB-3ACE-FD48-8CAE-147E09852179}" srcOrd="2" destOrd="0" presId="urn:microsoft.com/office/officeart/2005/8/layout/lProcess1"/>
    <dgm:cxn modelId="{2075C5D6-1AA4-CD4E-B19B-E7914FD44C61}" type="presParOf" srcId="{0EEC1714-EA05-FA46-A0CF-FE99476689BC}" destId="{8C23C758-0916-3945-A5D7-565268D05D51}" srcOrd="3" destOrd="0" presId="urn:microsoft.com/office/officeart/2005/8/layout/lProcess1"/>
    <dgm:cxn modelId="{63AD5CEE-FD96-1044-A90A-C68C2B3FA191}" type="presParOf" srcId="{0EEC1714-EA05-FA46-A0CF-FE99476689BC}" destId="{027B419F-6B27-174D-AE32-2647BEBBDC49}" srcOrd="4" destOrd="0" presId="urn:microsoft.com/office/officeart/2005/8/layout/lProcess1"/>
    <dgm:cxn modelId="{B710A07B-E7DD-4F44-9FB3-418CB4D43182}" type="presParOf" srcId="{E1F2F3E1-F5F4-8C43-B60C-F932AE1E5B59}" destId="{359F95D0-720B-074C-A001-3A1804EF8D69}" srcOrd="1" destOrd="0" presId="urn:microsoft.com/office/officeart/2005/8/layout/lProcess1"/>
    <dgm:cxn modelId="{BD4084E7-3B26-5843-A78E-98941F0CBC62}" type="presParOf" srcId="{E1F2F3E1-F5F4-8C43-B60C-F932AE1E5B59}" destId="{8D8B258A-038B-5643-92D6-63A507B15849}" srcOrd="2" destOrd="0" presId="urn:microsoft.com/office/officeart/2005/8/layout/lProcess1"/>
    <dgm:cxn modelId="{43059B0D-BE6B-E34A-94BC-4E7444C35882}" type="presParOf" srcId="{8D8B258A-038B-5643-92D6-63A507B15849}" destId="{74B52AB6-7586-EB40-8B4F-E537793A95B6}" srcOrd="0" destOrd="0" presId="urn:microsoft.com/office/officeart/2005/8/layout/lProcess1"/>
    <dgm:cxn modelId="{9BA85CFB-EA8A-DD41-B354-28F92A3DC10E}" type="presParOf" srcId="{8D8B258A-038B-5643-92D6-63A507B15849}" destId="{F63C17CF-6749-0A41-A965-105124DEB1BB}" srcOrd="1" destOrd="0" presId="urn:microsoft.com/office/officeart/2005/8/layout/lProcess1"/>
    <dgm:cxn modelId="{035302DF-0DD8-654B-A1CC-FB1F8478A68A}" type="presParOf" srcId="{8D8B258A-038B-5643-92D6-63A507B15849}" destId="{8DCA9626-3136-834D-A913-6CD7FD275A1C}" srcOrd="2" destOrd="0" presId="urn:microsoft.com/office/officeart/2005/8/layout/lProcess1"/>
    <dgm:cxn modelId="{78F4BFFE-C62F-B94F-805C-D453606D5230}" type="presParOf" srcId="{8D8B258A-038B-5643-92D6-63A507B15849}" destId="{07A969B3-2481-7349-B91D-68FBB14F5617}" srcOrd="3" destOrd="0" presId="urn:microsoft.com/office/officeart/2005/8/layout/lProcess1"/>
    <dgm:cxn modelId="{273BE313-E45F-B94F-9D6B-66B22E190E36}" type="presParOf" srcId="{8D8B258A-038B-5643-92D6-63A507B15849}" destId="{EBD85752-23E4-794A-9D1B-F1603A1689EB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122FD9-A725-2B40-931F-F9BA49BF32DA}">
      <dsp:nvSpPr>
        <dsp:cNvPr id="0" name=""/>
        <dsp:cNvSpPr/>
      </dsp:nvSpPr>
      <dsp:spPr>
        <a:xfrm>
          <a:off x="2187" y="607162"/>
          <a:ext cx="3629917" cy="9074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(1) </a:t>
          </a:r>
          <a:r>
            <a:rPr lang="en-US" sz="1600" kern="1200" dirty="0" err="1" smtClean="0"/>
            <a:t>meningkatnya</a:t>
          </a:r>
          <a:r>
            <a:rPr lang="en-US" sz="1600" kern="1200" dirty="0" smtClean="0"/>
            <a:t> status </a:t>
          </a:r>
          <a:r>
            <a:rPr lang="en-US" sz="1600" kern="1200" dirty="0" err="1" smtClean="0"/>
            <a:t>kesehatan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gizi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ibu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anak</a:t>
          </a:r>
          <a:r>
            <a:rPr lang="en-US" sz="1600" kern="1200" dirty="0" smtClean="0"/>
            <a:t>; </a:t>
          </a:r>
          <a:endParaRPr lang="en-US" sz="1600" kern="1200" dirty="0"/>
        </a:p>
      </dsp:txBody>
      <dsp:txXfrm>
        <a:off x="28766" y="633741"/>
        <a:ext cx="3576759" cy="854321"/>
      </dsp:txXfrm>
    </dsp:sp>
    <dsp:sp modelId="{FD9B75E0-F9C3-2841-A9A1-424E0B6D5121}">
      <dsp:nvSpPr>
        <dsp:cNvPr id="0" name=""/>
        <dsp:cNvSpPr/>
      </dsp:nvSpPr>
      <dsp:spPr>
        <a:xfrm rot="5400000">
          <a:off x="1737742" y="1594046"/>
          <a:ext cx="158808" cy="158808"/>
        </a:xfrm>
        <a:prstGeom prst="rightArrow">
          <a:avLst>
            <a:gd name="adj1" fmla="val 667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03C2FB-3ACE-FD48-8CAE-147E09852179}">
      <dsp:nvSpPr>
        <dsp:cNvPr id="0" name=""/>
        <dsp:cNvSpPr/>
      </dsp:nvSpPr>
      <dsp:spPr>
        <a:xfrm>
          <a:off x="2187" y="1832260"/>
          <a:ext cx="3629917" cy="9074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(2) </a:t>
          </a:r>
          <a:r>
            <a:rPr lang="en-US" sz="1700" kern="1200" dirty="0" err="1" smtClean="0"/>
            <a:t>meningkatnya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pengendalian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penyakit</a:t>
          </a:r>
          <a:r>
            <a:rPr lang="en-US" sz="1700" kern="1200" dirty="0" smtClean="0"/>
            <a:t>;</a:t>
          </a:r>
          <a:endParaRPr lang="en-US" sz="1700" kern="1200" dirty="0"/>
        </a:p>
      </dsp:txBody>
      <dsp:txXfrm>
        <a:off x="28766" y="1858839"/>
        <a:ext cx="3576759" cy="854321"/>
      </dsp:txXfrm>
    </dsp:sp>
    <dsp:sp modelId="{8C23C758-0916-3945-A5D7-565268D05D51}">
      <dsp:nvSpPr>
        <dsp:cNvPr id="0" name=""/>
        <dsp:cNvSpPr/>
      </dsp:nvSpPr>
      <dsp:spPr>
        <a:xfrm rot="5400000">
          <a:off x="1737742" y="2819144"/>
          <a:ext cx="158808" cy="158808"/>
        </a:xfrm>
        <a:prstGeom prst="rightArrow">
          <a:avLst>
            <a:gd name="adj1" fmla="val 667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7B419F-6B27-174D-AE32-2647BEBBDC49}">
      <dsp:nvSpPr>
        <dsp:cNvPr id="0" name=""/>
        <dsp:cNvSpPr/>
      </dsp:nvSpPr>
      <dsp:spPr>
        <a:xfrm>
          <a:off x="2187" y="3057357"/>
          <a:ext cx="3629917" cy="9074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(3) </a:t>
          </a:r>
          <a:r>
            <a:rPr lang="en-US" sz="1700" kern="1200" dirty="0" err="1" smtClean="0"/>
            <a:t>meningkatnya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akses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mutu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pelayanan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kesehatan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dasar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rujukan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terutama</a:t>
          </a:r>
          <a:r>
            <a:rPr lang="en-US" sz="1700" kern="1200" dirty="0" smtClean="0"/>
            <a:t> di </a:t>
          </a:r>
          <a:r>
            <a:rPr lang="en-US" sz="1700" kern="1200" dirty="0" err="1" smtClean="0"/>
            <a:t>daerah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terpencil</a:t>
          </a:r>
          <a:r>
            <a:rPr lang="en-US" sz="1700" kern="1200" dirty="0" smtClean="0"/>
            <a:t>, </a:t>
          </a:r>
          <a:r>
            <a:rPr lang="en-US" sz="1700" kern="1200" dirty="0" err="1" smtClean="0"/>
            <a:t>tertinggal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perbatasan</a:t>
          </a:r>
          <a:r>
            <a:rPr lang="en-US" sz="1700" kern="1200" dirty="0" smtClean="0"/>
            <a:t>; </a:t>
          </a:r>
          <a:endParaRPr lang="en-US" sz="1700" kern="1200" dirty="0"/>
        </a:p>
      </dsp:txBody>
      <dsp:txXfrm>
        <a:off x="28766" y="3083936"/>
        <a:ext cx="3576759" cy="854321"/>
      </dsp:txXfrm>
    </dsp:sp>
    <dsp:sp modelId="{74B52AB6-7586-EB40-8B4F-E537793A95B6}">
      <dsp:nvSpPr>
        <dsp:cNvPr id="0" name=""/>
        <dsp:cNvSpPr/>
      </dsp:nvSpPr>
      <dsp:spPr>
        <a:xfrm>
          <a:off x="4140294" y="607162"/>
          <a:ext cx="3629917" cy="9074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(4) </a:t>
          </a:r>
          <a:r>
            <a:rPr lang="en-US" sz="1600" kern="1200" dirty="0" err="1" smtClean="0"/>
            <a:t>meningkatnya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cakupan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pelayanan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kesehatan</a:t>
          </a:r>
          <a:r>
            <a:rPr lang="en-US" sz="1600" kern="1200" dirty="0" smtClean="0"/>
            <a:t> universal </a:t>
          </a:r>
          <a:r>
            <a:rPr lang="en-US" sz="1600" kern="1200" dirty="0" err="1" smtClean="0"/>
            <a:t>melalui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Kartu</a:t>
          </a:r>
          <a:r>
            <a:rPr lang="en-US" sz="1600" kern="1200" dirty="0" smtClean="0"/>
            <a:t> Indonesia </a:t>
          </a:r>
          <a:r>
            <a:rPr lang="en-US" sz="1600" kern="1200" dirty="0" err="1" smtClean="0"/>
            <a:t>Sehat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kualitas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pengelolaan</a:t>
          </a:r>
          <a:r>
            <a:rPr lang="en-US" sz="1600" kern="1200" dirty="0" smtClean="0"/>
            <a:t> SJSN </a:t>
          </a:r>
          <a:r>
            <a:rPr lang="en-US" sz="1600" kern="1200" dirty="0" err="1" smtClean="0"/>
            <a:t>Kesehatan</a:t>
          </a:r>
          <a:r>
            <a:rPr lang="en-US" sz="1600" kern="1200" dirty="0" smtClean="0"/>
            <a:t>, </a:t>
          </a:r>
          <a:endParaRPr lang="en-US" sz="1600" kern="1200" dirty="0"/>
        </a:p>
      </dsp:txBody>
      <dsp:txXfrm>
        <a:off x="4166873" y="633741"/>
        <a:ext cx="3576759" cy="854321"/>
      </dsp:txXfrm>
    </dsp:sp>
    <dsp:sp modelId="{F63C17CF-6749-0A41-A965-105124DEB1BB}">
      <dsp:nvSpPr>
        <dsp:cNvPr id="0" name=""/>
        <dsp:cNvSpPr/>
      </dsp:nvSpPr>
      <dsp:spPr>
        <a:xfrm rot="5400000">
          <a:off x="5875848" y="1594046"/>
          <a:ext cx="158808" cy="158808"/>
        </a:xfrm>
        <a:prstGeom prst="rightArrow">
          <a:avLst>
            <a:gd name="adj1" fmla="val 667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DCA9626-3136-834D-A913-6CD7FD275A1C}">
      <dsp:nvSpPr>
        <dsp:cNvPr id="0" name=""/>
        <dsp:cNvSpPr/>
      </dsp:nvSpPr>
      <dsp:spPr>
        <a:xfrm>
          <a:off x="4140294" y="1832260"/>
          <a:ext cx="3629917" cy="9074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(5) </a:t>
          </a:r>
          <a:r>
            <a:rPr lang="en-US" sz="1700" kern="1200" dirty="0" err="1" smtClean="0"/>
            <a:t>terpenuhinya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kebutuhan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tenaga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kesehatan</a:t>
          </a:r>
          <a:r>
            <a:rPr lang="en-US" sz="1700" kern="1200" dirty="0" smtClean="0"/>
            <a:t>, </a:t>
          </a:r>
          <a:r>
            <a:rPr lang="en-US" sz="1700" kern="1200" dirty="0" err="1" smtClean="0"/>
            <a:t>obat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vaksin</a:t>
          </a:r>
          <a:r>
            <a:rPr lang="en-US" sz="1700" kern="1200" dirty="0" smtClean="0"/>
            <a:t>; </a:t>
          </a:r>
          <a:endParaRPr lang="en-US" sz="1700" kern="1200" dirty="0"/>
        </a:p>
      </dsp:txBody>
      <dsp:txXfrm>
        <a:off x="4166873" y="1858839"/>
        <a:ext cx="3576759" cy="854321"/>
      </dsp:txXfrm>
    </dsp:sp>
    <dsp:sp modelId="{07A969B3-2481-7349-B91D-68FBB14F5617}">
      <dsp:nvSpPr>
        <dsp:cNvPr id="0" name=""/>
        <dsp:cNvSpPr/>
      </dsp:nvSpPr>
      <dsp:spPr>
        <a:xfrm rot="5400000">
          <a:off x="5875848" y="2819144"/>
          <a:ext cx="158808" cy="158808"/>
        </a:xfrm>
        <a:prstGeom prst="rightArrow">
          <a:avLst>
            <a:gd name="adj1" fmla="val 667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BD85752-23E4-794A-9D1B-F1603A1689EB}">
      <dsp:nvSpPr>
        <dsp:cNvPr id="0" name=""/>
        <dsp:cNvSpPr/>
      </dsp:nvSpPr>
      <dsp:spPr>
        <a:xfrm>
          <a:off x="4140294" y="3057357"/>
          <a:ext cx="3629917" cy="9074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(6) </a:t>
          </a:r>
          <a:r>
            <a:rPr lang="en-US" sz="1700" kern="1200" dirty="0" err="1" smtClean="0"/>
            <a:t>meningkatkan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responsivitas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sistem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kesehatan</a:t>
          </a:r>
          <a:r>
            <a:rPr lang="en-US" sz="1700" kern="1200" dirty="0" smtClean="0"/>
            <a:t>. </a:t>
          </a:r>
          <a:endParaRPr lang="en-US" sz="1700" kern="1200" dirty="0"/>
        </a:p>
      </dsp:txBody>
      <dsp:txXfrm>
        <a:off x="4166873" y="3083936"/>
        <a:ext cx="3576759" cy="854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3372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92864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8550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732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929968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685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8595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1720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67997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179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3540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73304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Peraturan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Perundang-Undangan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br>
              <a:rPr lang="en-US" sz="2000" b="1" dirty="0" smtClean="0">
                <a:solidFill>
                  <a:prstClr val="black"/>
                </a:solidFill>
              </a:rPr>
            </a:br>
            <a:r>
              <a:rPr lang="en-US" sz="2000" b="1" dirty="0" smtClean="0">
                <a:solidFill>
                  <a:prstClr val="black"/>
                </a:solidFill>
              </a:rPr>
              <a:t>(</a:t>
            </a:r>
            <a:r>
              <a:rPr lang="en-US" sz="2000" b="1" dirty="0" err="1" smtClean="0">
                <a:solidFill>
                  <a:prstClr val="black"/>
                </a:solidFill>
              </a:rPr>
              <a:t>Analisis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Implementasi</a:t>
            </a:r>
            <a:r>
              <a:rPr lang="en-US" sz="2000" b="1" dirty="0" smtClean="0">
                <a:solidFill>
                  <a:prstClr val="black"/>
                </a:solidFill>
              </a:rPr>
              <a:t> UUD 1945)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05458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Shot 2017-10-16 at 8.36.05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462" b="-704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423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Kementerian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Permenkes</a:t>
            </a:r>
            <a:r>
              <a:rPr lang="en-US" dirty="0" smtClean="0"/>
              <a:t> 64 </a:t>
            </a:r>
            <a:r>
              <a:rPr lang="en-US" dirty="0" err="1" smtClean="0"/>
              <a:t>tahun</a:t>
            </a:r>
            <a:r>
              <a:rPr lang="en-US" dirty="0" smtClean="0"/>
              <a:t> 2016 </a:t>
            </a:r>
          </a:p>
          <a:p>
            <a:r>
              <a:rPr lang="en-US" dirty="0" err="1"/>
              <a:t>perumusan</a:t>
            </a:r>
            <a:r>
              <a:rPr lang="en-US" dirty="0"/>
              <a:t>, </a:t>
            </a:r>
            <a:r>
              <a:rPr lang="en-US" dirty="0" err="1"/>
              <a:t>penetapan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,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kefarmasian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;</a:t>
            </a:r>
          </a:p>
          <a:p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, </a:t>
            </a:r>
            <a:r>
              <a:rPr lang="en-US" dirty="0" err="1"/>
              <a:t>pembinaan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organsisasi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;</a:t>
            </a:r>
          </a:p>
          <a:p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;</a:t>
            </a:r>
          </a:p>
          <a:p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;</a:t>
            </a:r>
          </a:p>
          <a:p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;</a:t>
            </a:r>
          </a:p>
          <a:p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supervisi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;</a:t>
            </a:r>
          </a:p>
          <a:p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;</a:t>
            </a:r>
          </a:p>
          <a:p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substansif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54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OTK2016 -1 kemkes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03" r="-2403"/>
          <a:stretch>
            <a:fillRect/>
          </a:stretch>
        </p:blipFill>
        <p:spPr>
          <a:xfrm>
            <a:off x="914400" y="766257"/>
            <a:ext cx="7772400" cy="5253543"/>
          </a:xfrm>
        </p:spPr>
      </p:pic>
    </p:spTree>
    <p:extLst>
      <p:ext uri="{BB962C8B-B14F-4D97-AF65-F5344CB8AC3E}">
        <p14:creationId xmlns:p14="http://schemas.microsoft.com/office/powerpoint/2010/main" val="4238171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Pembangunan </a:t>
            </a:r>
            <a:r>
              <a:rPr lang="en-US" dirty="0" err="1" smtClean="0"/>
              <a:t>kesehatan</a:t>
            </a:r>
            <a:r>
              <a:rPr lang="en-US" dirty="0" smtClean="0"/>
              <a:t> 2015-2019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05589"/>
            <a:ext cx="7772400" cy="2495843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Program Indonesia </a:t>
            </a:r>
            <a:r>
              <a:rPr lang="en-US" sz="2800" dirty="0" err="1" smtClean="0"/>
              <a:t>Sehat</a:t>
            </a:r>
            <a:r>
              <a:rPr lang="en-US" sz="2800" dirty="0" smtClean="0"/>
              <a:t> :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 smtClean="0"/>
              <a:t>derajat</a:t>
            </a:r>
            <a:r>
              <a:rPr lang="en-US" sz="2800" dirty="0" smtClean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status </a:t>
            </a:r>
            <a:r>
              <a:rPr lang="en-US" sz="2800" dirty="0" err="1"/>
              <a:t>gizi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pemberdayaan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/>
              <a:t>didukung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perlindungan</a:t>
            </a:r>
            <a:r>
              <a:rPr lang="en-US" sz="2800" dirty="0"/>
              <a:t> </a:t>
            </a:r>
            <a:r>
              <a:rPr lang="en-US" sz="2800" dirty="0" err="1"/>
              <a:t>finansial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pemeratan</a:t>
            </a:r>
            <a:r>
              <a:rPr lang="en-US" sz="2800" dirty="0" smtClean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9005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Sasaran</a:t>
            </a:r>
            <a:r>
              <a:rPr lang="en-US" sz="3200" dirty="0" smtClean="0"/>
              <a:t> </a:t>
            </a:r>
            <a:r>
              <a:rPr lang="en-US" sz="3200" dirty="0" err="1" smtClean="0"/>
              <a:t>Pokok</a:t>
            </a:r>
            <a:r>
              <a:rPr lang="en-US" sz="3200" dirty="0" smtClean="0"/>
              <a:t> Program Indonesia </a:t>
            </a:r>
            <a:r>
              <a:rPr lang="en-US" sz="3200" dirty="0" err="1" smtClean="0"/>
              <a:t>Sehat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51725601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0967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4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HUKUM KESEHATAN MELIPUTI SEMUA KETENTUAN HUKUM YANG LANGSUNG BERHUBUNGAN DENGAN PEMELIHARAAN KESEHATAN DAN PENERAPAN DARI HUKUM PERDATA, HUKUM PIDANA, DAN HUKUM ADMINISTRATIF DALAM HUBUNGAN TERSEBUT . PULA PEDOMAN INTERNASIONAL, HUKUM KEBIASAAN DAN JURISPRUDENSI YANG BERKAITAN DENGAN PEMELIHARAAN KESEHATAN, HUKUM OTONOM, ILMU DAN LITERATUR, MENJADI SUMBER HUKUM KESEHATAN.</a:t>
            </a:r>
          </a:p>
          <a:p>
            <a:r>
              <a:rPr lang="en-US" dirty="0"/>
              <a:t>KESEHATAN MELIPUTI UPAYA KESEHATAN DAN SUMBERDAYA KESEHATAN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PROF H.J.J.LEENEN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3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10669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di </a:t>
            </a:r>
            <a:r>
              <a:rPr lang="en-US" dirty="0" err="1" smtClean="0"/>
              <a:t>Kesehatan</a:t>
            </a:r>
            <a:r>
              <a:rPr lang="en-US" dirty="0" smtClean="0"/>
              <a:t> (1)</a:t>
            </a:r>
            <a:endParaRPr lang="en-US" dirty="0"/>
          </a:p>
        </p:txBody>
      </p:sp>
      <p:pic>
        <p:nvPicPr>
          <p:cNvPr id="4" name="Content Placeholder 3" descr="Screen Shot 2017-10-05 at 10.44.27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75" r="-9275"/>
          <a:stretch>
            <a:fillRect/>
          </a:stretch>
        </p:blipFill>
        <p:spPr>
          <a:xfrm>
            <a:off x="914400" y="1990725"/>
            <a:ext cx="7772400" cy="4029075"/>
          </a:xfrm>
        </p:spPr>
      </p:pic>
    </p:spTree>
    <p:extLst>
      <p:ext uri="{BB962C8B-B14F-4D97-AF65-F5344CB8AC3E}">
        <p14:creationId xmlns:p14="http://schemas.microsoft.com/office/powerpoint/2010/main" val="331057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171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di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pic>
        <p:nvPicPr>
          <p:cNvPr id="4" name="Content Placeholder 3" descr="Screen Shot 2017-10-05 at 10.45.39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01" r="-3301"/>
          <a:stretch>
            <a:fillRect/>
          </a:stretch>
        </p:blipFill>
        <p:spPr>
          <a:xfrm>
            <a:off x="914400" y="1834711"/>
            <a:ext cx="7772400" cy="4591998"/>
          </a:xfrm>
        </p:spPr>
      </p:pic>
    </p:spTree>
    <p:extLst>
      <p:ext uri="{BB962C8B-B14F-4D97-AF65-F5344CB8AC3E}">
        <p14:creationId xmlns:p14="http://schemas.microsoft.com/office/powerpoint/2010/main" val="1282317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46138"/>
            <a:ext cx="7772400" cy="1143000"/>
          </a:xfrm>
        </p:spPr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27 UUD 1945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3552" y="2567204"/>
            <a:ext cx="7772400" cy="1398297"/>
          </a:xfrm>
        </p:spPr>
        <p:txBody>
          <a:bodyPr/>
          <a:lstStyle/>
          <a:p>
            <a:r>
              <a:rPr lang="en-US" b="1" dirty="0" err="1" smtClean="0"/>
              <a:t>Ayat</a:t>
            </a:r>
            <a:r>
              <a:rPr lang="en-US" b="1" dirty="0" smtClean="0"/>
              <a:t> 2 : </a:t>
            </a:r>
            <a:r>
              <a:rPr lang="en-US" b="1" dirty="0" err="1" smtClean="0"/>
              <a:t>Tiap</a:t>
            </a:r>
            <a:r>
              <a:rPr lang="en-US" b="1" dirty="0" err="1"/>
              <a:t>-tiap</a:t>
            </a:r>
            <a:r>
              <a:rPr lang="en-US" b="1" dirty="0"/>
              <a:t> </a:t>
            </a:r>
            <a:r>
              <a:rPr lang="en-US" b="1" dirty="0" err="1"/>
              <a:t>warga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berhak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pekerjaan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penghidupan</a:t>
            </a:r>
            <a:r>
              <a:rPr lang="en-US" b="1" dirty="0"/>
              <a:t> yang </a:t>
            </a:r>
            <a:r>
              <a:rPr lang="en-US" b="1" dirty="0" err="1"/>
              <a:t>layak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kemanusiaan</a:t>
            </a:r>
            <a:r>
              <a:rPr lang="en-US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905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592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Bab XIV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; UUD 1945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26588"/>
            <a:ext cx="7772400" cy="4093211"/>
          </a:xfrm>
        </p:spPr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33 :</a:t>
            </a:r>
          </a:p>
          <a:p>
            <a:r>
              <a:rPr lang="en-US" dirty="0"/>
              <a:t>(1)  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kekeluargaan</a:t>
            </a:r>
            <a:r>
              <a:rPr lang="en-US" dirty="0"/>
              <a:t>. </a:t>
            </a:r>
          </a:p>
          <a:p>
            <a:r>
              <a:rPr lang="en-US" dirty="0"/>
              <a:t>(2)  </a:t>
            </a:r>
            <a:r>
              <a:rPr lang="en-US" dirty="0" err="1"/>
              <a:t>Cabang-cabang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hajat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orang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</a:t>
            </a:r>
          </a:p>
          <a:p>
            <a:r>
              <a:rPr lang="en-US" dirty="0"/>
              <a:t>(3)  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sebesar-besar</a:t>
            </a:r>
            <a:r>
              <a:rPr lang="en-US" dirty="0"/>
              <a:t> </a:t>
            </a:r>
            <a:r>
              <a:rPr lang="en-US" dirty="0" err="1"/>
              <a:t>kemakmuran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90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46138"/>
            <a:ext cx="7772400" cy="1143000"/>
          </a:xfrm>
        </p:spPr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34 UUD 1945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736632"/>
            <a:ext cx="7772400" cy="1291690"/>
          </a:xfrm>
        </p:spPr>
        <p:txBody>
          <a:bodyPr>
            <a:normAutofit/>
          </a:bodyPr>
          <a:lstStyle/>
          <a:p>
            <a:r>
              <a:rPr lang="en-US" sz="3600" b="1" dirty="0"/>
              <a:t>Fakir </a:t>
            </a:r>
            <a:r>
              <a:rPr lang="en-US" sz="3600" b="1" dirty="0" err="1"/>
              <a:t>miskin</a:t>
            </a:r>
            <a:r>
              <a:rPr lang="en-US" sz="3600" b="1" dirty="0"/>
              <a:t>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anak-anak</a:t>
            </a:r>
            <a:r>
              <a:rPr lang="en-US" sz="3600" b="1" dirty="0"/>
              <a:t> yang </a:t>
            </a:r>
            <a:r>
              <a:rPr lang="en-US" sz="3600" b="1" dirty="0" err="1"/>
              <a:t>terlantar</a:t>
            </a:r>
            <a:r>
              <a:rPr lang="en-US" sz="3600" b="1" dirty="0"/>
              <a:t> </a:t>
            </a:r>
            <a:r>
              <a:rPr lang="en-US" sz="3600" b="1" dirty="0" err="1"/>
              <a:t>dipelihara</a:t>
            </a:r>
            <a:r>
              <a:rPr lang="en-US" sz="3600" b="1" dirty="0"/>
              <a:t> </a:t>
            </a:r>
            <a:r>
              <a:rPr lang="en-US" sz="3600" b="1" dirty="0" err="1"/>
              <a:t>oleh</a:t>
            </a:r>
            <a:r>
              <a:rPr lang="en-US" sz="3600" b="1" dirty="0"/>
              <a:t> </a:t>
            </a:r>
            <a:r>
              <a:rPr lang="en-US" sz="3600" b="1" dirty="0" err="1"/>
              <a:t>negara</a:t>
            </a:r>
            <a:r>
              <a:rPr lang="en-US" sz="36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07437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28 H </a:t>
            </a:r>
            <a:r>
              <a:rPr lang="en-US" dirty="0" err="1" smtClean="0"/>
              <a:t>Amandemen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(1)  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sejahtera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batin</a:t>
            </a:r>
            <a:r>
              <a:rPr lang="en-US" dirty="0"/>
              <a:t>, </a:t>
            </a:r>
            <a:r>
              <a:rPr lang="en-US" dirty="0" err="1"/>
              <a:t>bertempat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(2)  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(3)  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bermartabat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(4)  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alih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sewenang-wenang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pun.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95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34 </a:t>
            </a:r>
            <a:r>
              <a:rPr lang="en-US" dirty="0" err="1" smtClean="0"/>
              <a:t>Amandemen</a:t>
            </a:r>
            <a:r>
              <a:rPr lang="en-US" dirty="0" smtClean="0"/>
              <a:t>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(1) Fakir </a:t>
            </a:r>
            <a:r>
              <a:rPr lang="en-US" dirty="0" err="1"/>
              <a:t>miskin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yang </a:t>
            </a:r>
            <a:r>
              <a:rPr lang="en-US" dirty="0" err="1"/>
              <a:t>terlantar</a:t>
            </a:r>
            <a:r>
              <a:rPr lang="en-US" dirty="0"/>
              <a:t> </a:t>
            </a:r>
            <a:r>
              <a:rPr lang="en-US" dirty="0" err="1"/>
              <a:t>dipelihara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(2)  Negara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memberdayakan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 </a:t>
            </a:r>
            <a:r>
              <a:rPr lang="en-US" dirty="0" err="1"/>
              <a:t>kemanusiaan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(3)  Negara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layak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(4)  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04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422</Words>
  <Application>Microsoft Macintosh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PowerPoint Presentation</vt:lpstr>
      <vt:lpstr>Hukum Kesehatan</vt:lpstr>
      <vt:lpstr>Peraturan Perundang-undangan di Kesehatan (1)</vt:lpstr>
      <vt:lpstr>Peraturan Perundang-undangan di Kesehatan (2)</vt:lpstr>
      <vt:lpstr>Pasal 27 UUD 1945</vt:lpstr>
      <vt:lpstr>Bab XIV Kesejahteraan Sosial; UUD 1945</vt:lpstr>
      <vt:lpstr>Pasal 34 UUD 1945</vt:lpstr>
      <vt:lpstr>Pasal 28 H Amandemen II</vt:lpstr>
      <vt:lpstr>Pasal 34 Amandemen IV</vt:lpstr>
      <vt:lpstr>PowerPoint Presentation</vt:lpstr>
      <vt:lpstr>Kementerian Kesehatan RI</vt:lpstr>
      <vt:lpstr>PowerPoint Presentation</vt:lpstr>
      <vt:lpstr>Pembangunan kesehatan 2015-2019</vt:lpstr>
      <vt:lpstr>Sasaran Pokok Program Indonesia Sehat</vt:lpstr>
      <vt:lpstr>Sistem Jaminan Sosial Nasional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5</cp:revision>
  <dcterms:created xsi:type="dcterms:W3CDTF">2017-10-16T13:20:24Z</dcterms:created>
  <dcterms:modified xsi:type="dcterms:W3CDTF">2017-10-16T17:28:15Z</dcterms:modified>
</cp:coreProperties>
</file>