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6F05A-1953-AA44-9523-E063B4CF2384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1274F-A7EB-6F43-B05E-06B3EDF3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3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>
                <a:latin typeface="Calibri" charset="0"/>
              </a:rPr>
              <a:t>Professional Autonomy:</a:t>
            </a:r>
          </a:p>
          <a:p>
            <a:pPr eaLnBrk="1" hangingPunct="1">
              <a:spcBef>
                <a:spcPct val="0"/>
              </a:spcBef>
            </a:pPr>
            <a:r>
              <a:rPr lang="en-GB">
                <a:latin typeface="Calibri" charset="0"/>
              </a:rPr>
              <a:t>Kemampuan untuk mengontrol prosedur kerjanya, menyusun standar (standar profesi, standar pelayanan dan standar pendisiplinan), akuntabel terhadap standar yang disusunnya dan memiliki lembaga yang terdiri dari anggota profesi itu sendiri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fld id="{82F6CEF7-B6E2-3841-8282-289B1D43AE3D}" type="slidenum">
              <a:rPr lang="en-GB" sz="1200">
                <a:latin typeface="Calibri" charset="0"/>
              </a:rPr>
              <a:pPr/>
              <a:t>4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3922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147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2344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79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983702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69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686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7545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57207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36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3910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6674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black"/>
                </a:solidFill>
              </a:rPr>
              <a:t>(</a:t>
            </a:r>
            <a:r>
              <a:rPr lang="en-US" sz="2000" b="1" dirty="0" err="1" smtClean="0">
                <a:solidFill>
                  <a:prstClr val="black"/>
                </a:solidFill>
              </a:rPr>
              <a:t>Analisis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Implementasi</a:t>
            </a:r>
            <a:r>
              <a:rPr lang="en-US" sz="2000" b="1" dirty="0" smtClean="0">
                <a:solidFill>
                  <a:prstClr val="black"/>
                </a:solidFill>
              </a:rPr>
              <a:t> UUD 1945)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6528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1068" y="1876927"/>
            <a:ext cx="6136106" cy="2189747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PERIZINAN DAN KLASIFIKASI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1427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7833" y="625643"/>
            <a:ext cx="3453062" cy="546233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273050" algn="l"/>
              </a:tabLst>
              <a:defRPr/>
            </a:pPr>
            <a:r>
              <a:rPr lang="en-GB" sz="2400" b="1" dirty="0" err="1">
                <a:solidFill>
                  <a:schemeClr val="tx1"/>
                </a:solidFill>
              </a:rPr>
              <a:t>Peraturan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Menteri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Kesehatan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Nomor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147/</a:t>
            </a:r>
            <a:r>
              <a:rPr lang="en-US" sz="2400" b="1" dirty="0" err="1">
                <a:solidFill>
                  <a:schemeClr val="tx1"/>
                </a:solidFill>
              </a:rPr>
              <a:t>Menkes</a:t>
            </a:r>
            <a:r>
              <a:rPr lang="en-US" sz="2400" b="1" dirty="0">
                <a:solidFill>
                  <a:schemeClr val="tx1"/>
                </a:solidFill>
              </a:rPr>
              <a:t>/Per/I/2010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Perizinan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Sakit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273050" algn="l"/>
              </a:tabLst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Menteri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Kesehatan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Nomor</a:t>
            </a:r>
            <a:r>
              <a:rPr lang="en-US" sz="2400" b="1" dirty="0">
                <a:solidFill>
                  <a:schemeClr val="tx1"/>
                </a:solidFill>
              </a:rPr>
              <a:t> 340/</a:t>
            </a:r>
            <a:r>
              <a:rPr lang="en-US" sz="2400" b="1" dirty="0" err="1">
                <a:solidFill>
                  <a:schemeClr val="tx1"/>
                </a:solidFill>
              </a:rPr>
              <a:t>Menkes</a:t>
            </a:r>
            <a:r>
              <a:rPr lang="en-US" sz="2400" b="1" dirty="0">
                <a:solidFill>
                  <a:schemeClr val="tx1"/>
                </a:solidFill>
              </a:rPr>
              <a:t>/Per/III/2010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Klasifikasi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Sakit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81575" y="2044701"/>
            <a:ext cx="3862388" cy="267176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2425" indent="-1587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52425" algn="l"/>
              </a:tabLst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Menteri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Kesehatan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Nomor</a:t>
            </a:r>
            <a:r>
              <a:rPr lang="en-US" sz="2400" b="1" dirty="0">
                <a:solidFill>
                  <a:schemeClr val="tx1"/>
                </a:solidFill>
              </a:rPr>
              <a:t> 56 </a:t>
            </a:r>
            <a:r>
              <a:rPr lang="en-US" sz="2400" b="1" dirty="0" err="1">
                <a:solidFill>
                  <a:schemeClr val="tx1"/>
                </a:solidFill>
              </a:rPr>
              <a:t>Tahun</a:t>
            </a:r>
            <a:r>
              <a:rPr lang="en-US" sz="2400" b="1" dirty="0">
                <a:solidFill>
                  <a:schemeClr val="tx1"/>
                </a:solidFill>
              </a:rPr>
              <a:t> 2014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Klasifikasi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Perizinan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Sakit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355307" y="3143250"/>
            <a:ext cx="492919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4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296" y="447649"/>
            <a:ext cx="6895912" cy="73144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Peraturan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Menteri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Kesehatan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Nomor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56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Tahun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2014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342" y="1484314"/>
            <a:ext cx="6992540" cy="494188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Pendirian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Penyelenggaraan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Bentuk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Klasifikasi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Perizinan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Registrasi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Akreditasi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Penamaan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Pembinaan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Pengawasan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Ketentuan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Peralihan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bg1"/>
              </a:buClr>
              <a:buFont typeface="Wingdings 3" charset="2"/>
              <a:buNone/>
              <a:defRPr/>
            </a:pPr>
            <a:endParaRPr lang="en-US" altLang="en-US" sz="22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29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792553"/>
            <a:ext cx="6683765" cy="771553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1941910" y="2382839"/>
            <a:ext cx="6686550" cy="38258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charset="0"/>
              <a:buNone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Pasal 2-Pasal 5 tentang Pendirian dan Penyelenggaraan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Sebelumnya tidak diatur dalam Peraturan Teknis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Hanya mengacu pada Pasal 7 Undang-Undang RS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Mengakomodir Keputusan Mahlkamah Konstitusi Nomor 38/PUU-XI/2013:</a:t>
            </a:r>
          </a:p>
          <a:p>
            <a:pPr eaLnBrk="1" hangingPunct="1">
              <a:buFont typeface="Wingdings 3" charset="0"/>
              <a:buNone/>
            </a:pPr>
            <a:r>
              <a:rPr lang="en-US" sz="2400">
                <a:solidFill>
                  <a:schemeClr val="tx1"/>
                </a:solidFill>
                <a:latin typeface="Century Gothic" charset="0"/>
              </a:rPr>
              <a:t>	Pengecualian Ketentuan Pasal 7 ayat (4) UURS dalam Pasal 5 Permenkes Nomor 56 Tahun 2014</a:t>
            </a:r>
          </a:p>
          <a:p>
            <a:pPr eaLnBrk="1" hangingPunct="1">
              <a:buFont typeface="Wingdings" charset="0"/>
              <a:buChar char="§"/>
            </a:pPr>
            <a:endParaRPr lang="en-GB" sz="2400">
              <a:solidFill>
                <a:schemeClr val="tx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88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7" y="383479"/>
            <a:ext cx="7115085" cy="771553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>
          <a:xfrm>
            <a:off x="1479947" y="1443038"/>
            <a:ext cx="7148513" cy="498157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 3" charset="0"/>
              <a:buNone/>
            </a:pPr>
            <a:r>
              <a:rPr lang="en-US" sz="2200">
                <a:latin typeface="Century Gothic" charset="0"/>
              </a:rPr>
              <a:t>Pasal 7-Pasal 9 tentang Bentuk Rumah Sakit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Century Gothic" charset="0"/>
              </a:rPr>
              <a:t>Rumah Sakit bergerak merupakan Rumah Sakit yang </a:t>
            </a:r>
            <a:r>
              <a:rPr lang="id-ID" sz="2200">
                <a:latin typeface="Century Gothic" charset="0"/>
              </a:rPr>
              <a:t>siap guna dan bersifat sementara dalam jangka waktu tertentu dan dapat dipindahkan dari satu lokasi ke lokasi lain.</a:t>
            </a:r>
            <a:endParaRPr lang="en-US" sz="220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200">
                <a:latin typeface="Century Gothic" charset="0"/>
              </a:rPr>
              <a:t>Rumah Sakit bergerak </a:t>
            </a:r>
            <a:r>
              <a:rPr lang="id-ID" sz="2200">
                <a:latin typeface="Century Gothic" charset="0"/>
              </a:rPr>
              <a:t>dapat </a:t>
            </a:r>
            <a:r>
              <a:rPr lang="en-US" sz="2200">
                <a:latin typeface="Century Gothic" charset="0"/>
              </a:rPr>
              <a:t>berbentuk bus, kapal</a:t>
            </a:r>
            <a:r>
              <a:rPr lang="id-ID" sz="2200">
                <a:latin typeface="Century Gothic" charset="0"/>
              </a:rPr>
              <a:t> laut,</a:t>
            </a:r>
            <a:r>
              <a:rPr lang="en-US" sz="2200">
                <a:latin typeface="Century Gothic" charset="0"/>
              </a:rPr>
              <a:t> karavan, </a:t>
            </a:r>
            <a:r>
              <a:rPr lang="id-ID" sz="2200">
                <a:latin typeface="Century Gothic" charset="0"/>
              </a:rPr>
              <a:t>gerbong kereta api, </a:t>
            </a:r>
            <a:r>
              <a:rPr lang="en-US" sz="2200">
                <a:latin typeface="Century Gothic" charset="0"/>
              </a:rPr>
              <a:t>atau</a:t>
            </a:r>
            <a:r>
              <a:rPr lang="id-ID" sz="2200">
                <a:latin typeface="Century Gothic" charset="0"/>
              </a:rPr>
              <a:t> kontainer.</a:t>
            </a:r>
            <a:endParaRPr lang="en-US" sz="2200">
              <a:latin typeface="Century Gothic" charset="0"/>
            </a:endParaRPr>
          </a:p>
          <a:p>
            <a:pPr>
              <a:lnSpc>
                <a:spcPct val="90000"/>
              </a:lnSpc>
              <a:buFont typeface="Wingdings 3" charset="0"/>
              <a:buNone/>
            </a:pPr>
            <a:r>
              <a:rPr lang="en-US" sz="2200">
                <a:latin typeface="Century Gothic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id-ID" sz="2200">
                <a:latin typeface="Century Gothic" charset="0"/>
              </a:rPr>
              <a:t>Rumah Sakit lapangan merupakan </a:t>
            </a:r>
            <a:r>
              <a:rPr lang="en-US" sz="2200">
                <a:latin typeface="Century Gothic" charset="0"/>
              </a:rPr>
              <a:t>Rumah Sakit </a:t>
            </a:r>
            <a:r>
              <a:rPr lang="id-ID" sz="2200">
                <a:latin typeface="Century Gothic" charset="0"/>
              </a:rPr>
              <a:t>yang didirikan </a:t>
            </a:r>
            <a:r>
              <a:rPr lang="en-US" sz="2200">
                <a:latin typeface="Century Gothic" charset="0"/>
              </a:rPr>
              <a:t>di lokasi tertentu selama kondisi darurat dalam pelaksanaan kegiatan tertentu yang berpotensi bencana atau </a:t>
            </a:r>
            <a:r>
              <a:rPr lang="id-ID" sz="2200">
                <a:latin typeface="Century Gothic" charset="0"/>
              </a:rPr>
              <a:t>selama masa tanggap darurat</a:t>
            </a:r>
            <a:r>
              <a:rPr lang="en-US" sz="2200">
                <a:latin typeface="Century Gothic" charset="0"/>
              </a:rPr>
              <a:t> bencana</a:t>
            </a:r>
            <a:r>
              <a:rPr lang="id-ID" sz="2200">
                <a:latin typeface="Century Gothic" charset="0"/>
              </a:rPr>
              <a:t>. </a:t>
            </a:r>
            <a:endParaRPr lang="en-US" sz="220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200">
                <a:latin typeface="Century Gothic" charset="0"/>
              </a:rPr>
              <a:t>Rumah Sakit lapangan </a:t>
            </a:r>
            <a:r>
              <a:rPr lang="id-ID" sz="2200">
                <a:latin typeface="Century Gothic" charset="0"/>
              </a:rPr>
              <a:t>dapat berbentuk tenda di ruang terbuka</a:t>
            </a:r>
            <a:r>
              <a:rPr lang="en-US" sz="2200">
                <a:latin typeface="Century Gothic" charset="0"/>
              </a:rPr>
              <a:t>, kontainer, atau bangunan permanen yang difungsikan sementara sebagai Rumah Sakit.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endParaRPr lang="en-GB" sz="2200">
              <a:solidFill>
                <a:schemeClr val="tx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4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52" y="1033184"/>
            <a:ext cx="7115085" cy="771553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1497806" y="2501901"/>
            <a:ext cx="7148513" cy="3851275"/>
          </a:xfrm>
        </p:spPr>
        <p:txBody>
          <a:bodyPr/>
          <a:lstStyle/>
          <a:p>
            <a:pPr>
              <a:buFont typeface="Wingdings 3" charset="0"/>
              <a:buNone/>
            </a:pPr>
            <a:r>
              <a:rPr lang="en-US" sz="2400">
                <a:latin typeface="Century Gothic" charset="0"/>
              </a:rPr>
              <a:t>Pasal 12 tentang Jenis dan Klasifikasi Rumah Sakit</a:t>
            </a:r>
          </a:p>
          <a:p>
            <a:r>
              <a:rPr lang="en-US" sz="2400">
                <a:latin typeface="Century Gothic" charset="0"/>
              </a:rPr>
              <a:t>Penambahan Rumah Sakit D Pratama</a:t>
            </a:r>
          </a:p>
          <a:p>
            <a:pPr>
              <a:buFont typeface="Wingdings 3" charset="0"/>
              <a:buNone/>
            </a:pPr>
            <a:endParaRPr lang="en-US" sz="2400">
              <a:latin typeface="Century Gothic" charset="0"/>
            </a:endParaRPr>
          </a:p>
          <a:p>
            <a:pPr>
              <a:buFont typeface="Wingdings 3" charset="0"/>
              <a:buNone/>
            </a:pPr>
            <a:r>
              <a:rPr lang="en-US" sz="2400">
                <a:latin typeface="Century Gothic" charset="0"/>
              </a:rPr>
              <a:t>Pasal 13 tentang dasar  pengklasifikasian Rumah Sakit</a:t>
            </a:r>
          </a:p>
          <a:p>
            <a:r>
              <a:rPr lang="en-US" sz="2400">
                <a:latin typeface="Century Gothic" charset="0"/>
              </a:rPr>
              <a:t>Ketentuan pokok tentang persyaratan bangunan dan prasarana</a:t>
            </a:r>
          </a:p>
          <a:p>
            <a:pPr>
              <a:buFont typeface="Wingdings 3" charset="0"/>
              <a:buNone/>
            </a:pPr>
            <a:endParaRPr lang="en-US" sz="240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3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8" y="360948"/>
            <a:ext cx="7115085" cy="74595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806" y="1419225"/>
            <a:ext cx="7148513" cy="5005388"/>
          </a:xfrm>
        </p:spPr>
        <p:txBody>
          <a:bodyPr rtlCol="0">
            <a:no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14- </a:t>
            </a: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58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Persyaratan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masing-masing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RS </a:t>
            </a:r>
            <a:r>
              <a:rPr lang="en-US" sz="2400" dirty="0" err="1" smtClean="0">
                <a:ea typeface="+mn-ea"/>
                <a:cs typeface="+mn-cs"/>
              </a:rPr>
              <a:t>Umum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Tidak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ada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jumlah</a:t>
            </a:r>
            <a:r>
              <a:rPr lang="en-US" sz="2400" dirty="0" smtClean="0">
                <a:ea typeface="+mn-ea"/>
                <a:cs typeface="+mn-cs"/>
              </a:rPr>
              <a:t> minimal </a:t>
            </a:r>
            <a:r>
              <a:rPr lang="en-US" sz="2400" dirty="0" err="1" smtClean="0">
                <a:ea typeface="+mn-ea"/>
                <a:cs typeface="+mn-cs"/>
              </a:rPr>
              <a:t>tempat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tidur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proporsi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tempat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tidur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perawatan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III (30% RS </a:t>
            </a:r>
            <a:r>
              <a:rPr lang="en-US" sz="2400" dirty="0" err="1" smtClean="0">
                <a:ea typeface="+mn-ea"/>
                <a:cs typeface="+mn-cs"/>
              </a:rPr>
              <a:t>Pemerintah</a:t>
            </a:r>
            <a:r>
              <a:rPr lang="en-US" sz="2400" dirty="0" smtClean="0">
                <a:ea typeface="+mn-ea"/>
                <a:cs typeface="+mn-cs"/>
              </a:rPr>
              <a:t>, 20% RS </a:t>
            </a:r>
            <a:r>
              <a:rPr lang="en-US" sz="2400" dirty="0" err="1" smtClean="0">
                <a:ea typeface="+mn-ea"/>
                <a:cs typeface="+mn-cs"/>
              </a:rPr>
              <a:t>Milik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Swasta</a:t>
            </a:r>
            <a:r>
              <a:rPr lang="en-US" sz="2400" dirty="0" smtClean="0">
                <a:ea typeface="+mn-ea"/>
                <a:cs typeface="+mn-cs"/>
              </a:rPr>
              <a:t>)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proporsi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tempat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tidur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rawat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intensif</a:t>
            </a:r>
            <a:r>
              <a:rPr lang="en-US" sz="2400" dirty="0" smtClean="0">
                <a:ea typeface="+mn-ea"/>
                <a:cs typeface="+mn-cs"/>
              </a:rPr>
              <a:t> (5%)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Pengaturan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jumlah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tenaga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kefarmasian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Ketentuan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persyaratan</a:t>
            </a:r>
            <a:r>
              <a:rPr lang="en-US" sz="2400" dirty="0" smtClean="0">
                <a:ea typeface="+mn-ea"/>
                <a:cs typeface="+mn-cs"/>
              </a:rPr>
              <a:t> RS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D </a:t>
            </a:r>
            <a:r>
              <a:rPr lang="en-US" sz="2400" dirty="0" err="1" smtClean="0">
                <a:ea typeface="+mn-ea"/>
                <a:cs typeface="+mn-cs"/>
              </a:rPr>
              <a:t>Pratama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diatur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tersendiri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59-Pasal 62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Khusus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Akan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diatur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dalam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Peraturan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tersendiri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84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8" y="360948"/>
            <a:ext cx="7115085" cy="74595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947" y="1516064"/>
            <a:ext cx="7148513" cy="5005387"/>
          </a:xfrm>
        </p:spPr>
        <p:txBody>
          <a:bodyPr rtlCol="0">
            <a:no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Bab</a:t>
            </a:r>
            <a:r>
              <a:rPr lang="en-US" sz="2400" dirty="0" smtClean="0">
                <a:ea typeface="+mn-ea"/>
                <a:cs typeface="+mn-cs"/>
              </a:rPr>
              <a:t> IV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Perizinan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Jangka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waktu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mendirikan</a:t>
            </a:r>
            <a:r>
              <a:rPr lang="en-US" sz="2400" dirty="0" smtClean="0">
                <a:ea typeface="+mn-ea"/>
                <a:cs typeface="+mn-cs"/>
              </a:rPr>
              <a:t> 1 (</a:t>
            </a:r>
            <a:r>
              <a:rPr lang="en-US" sz="2400" dirty="0" err="1" smtClean="0">
                <a:ea typeface="+mn-ea"/>
                <a:cs typeface="+mn-cs"/>
              </a:rPr>
              <a:t>satu</a:t>
            </a:r>
            <a:r>
              <a:rPr lang="en-US" sz="2400" dirty="0" smtClean="0">
                <a:ea typeface="+mn-ea"/>
                <a:cs typeface="+mn-cs"/>
              </a:rPr>
              <a:t>) </a:t>
            </a:r>
            <a:r>
              <a:rPr lang="en-US" sz="2400" dirty="0" err="1" smtClean="0">
                <a:ea typeface="+mn-ea"/>
                <a:cs typeface="+mn-cs"/>
              </a:rPr>
              <a:t>tahun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dapat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diperpanjang</a:t>
            </a:r>
            <a:r>
              <a:rPr lang="en-US" sz="2400" dirty="0" smtClean="0">
                <a:ea typeface="+mn-ea"/>
                <a:cs typeface="+mn-cs"/>
              </a:rPr>
              <a:t> 1 (</a:t>
            </a:r>
            <a:r>
              <a:rPr lang="en-US" sz="2400" dirty="0" err="1" smtClean="0">
                <a:ea typeface="+mn-ea"/>
                <a:cs typeface="+mn-cs"/>
              </a:rPr>
              <a:t>satu</a:t>
            </a:r>
            <a:r>
              <a:rPr lang="en-US" sz="2400" dirty="0" smtClean="0">
                <a:ea typeface="+mn-ea"/>
                <a:cs typeface="+mn-cs"/>
              </a:rPr>
              <a:t>) </a:t>
            </a:r>
            <a:r>
              <a:rPr lang="en-US" sz="2400" dirty="0" err="1" smtClean="0">
                <a:ea typeface="+mn-ea"/>
                <a:cs typeface="+mn-cs"/>
              </a:rPr>
              <a:t>tahun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Tidak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ada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operasional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sementara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Kegiatan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Visitasi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ditujukan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untuk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pemberian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rakomendasi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penerbitan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operasional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penetapan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Penerbitan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operasional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sekaligus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menetapkan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Visitasi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dilakukan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oleh</a:t>
            </a:r>
            <a:r>
              <a:rPr lang="en-US" sz="2400" dirty="0" smtClean="0">
                <a:ea typeface="+mn-ea"/>
                <a:cs typeface="+mn-cs"/>
              </a:rPr>
              <a:t> Tim yang </a:t>
            </a:r>
            <a:r>
              <a:rPr lang="en-US" sz="2400" dirty="0" err="1" smtClean="0">
                <a:ea typeface="+mn-ea"/>
                <a:cs typeface="+mn-cs"/>
              </a:rPr>
              <a:t>terdiri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dari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err="1" smtClean="0">
                <a:ea typeface="+mn-ea"/>
                <a:cs typeface="+mn-cs"/>
              </a:rPr>
              <a:t>perwakilan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institusi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pemberi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izin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dirty="0" err="1" smtClean="0">
                <a:ea typeface="+mn-ea"/>
                <a:cs typeface="+mn-cs"/>
              </a:rPr>
              <a:t>institusi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pemberi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rekomendasi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asosiasi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sakitan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7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558" y="360948"/>
            <a:ext cx="7115085" cy="745957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Pokok-Pokok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Perubahan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947" y="1636713"/>
            <a:ext cx="7148513" cy="4811712"/>
          </a:xfrm>
        </p:spPr>
        <p:txBody>
          <a:bodyPr rtlCol="0">
            <a:no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76 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Ketentuan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Pokok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Registrasi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Pasal</a:t>
            </a:r>
            <a:r>
              <a:rPr lang="en-US" sz="2400" dirty="0" smtClean="0">
                <a:ea typeface="+mn-ea"/>
                <a:cs typeface="+mn-cs"/>
              </a:rPr>
              <a:t> 77 </a:t>
            </a:r>
            <a:r>
              <a:rPr lang="en-US" sz="2400" dirty="0" err="1" smtClean="0">
                <a:ea typeface="+mn-ea"/>
                <a:cs typeface="+mn-cs"/>
              </a:rPr>
              <a:t>tentang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penamaan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rumah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sakit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Tidak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boleh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menggunakan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kata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internasional</a:t>
            </a:r>
            <a:r>
              <a:rPr lang="id-ID" sz="2400" dirty="0" smtClean="0">
                <a:ea typeface="+mn-ea"/>
                <a:cs typeface="+mn-cs"/>
              </a:rPr>
              <a:t>, </a:t>
            </a:r>
            <a:r>
              <a:rPr lang="id-ID" sz="2400" i="1" dirty="0" smtClean="0">
                <a:ea typeface="+mn-ea"/>
                <a:cs typeface="+mn-cs"/>
              </a:rPr>
              <a:t>international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dirty="0" err="1" smtClean="0">
                <a:ea typeface="+mn-ea"/>
                <a:cs typeface="+mn-cs"/>
              </a:rPr>
              <a:t>kelas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dunia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i="1" dirty="0" smtClean="0">
                <a:ea typeface="+mn-ea"/>
                <a:cs typeface="+mn-cs"/>
              </a:rPr>
              <a:t>world class</a:t>
            </a:r>
            <a:r>
              <a:rPr lang="en-US" sz="2400" dirty="0" smtClean="0">
                <a:ea typeface="+mn-ea"/>
                <a:cs typeface="+mn-cs"/>
              </a:rPr>
              <a:t>, global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/</a:t>
            </a:r>
            <a:r>
              <a:rPr lang="en-US" sz="2400" dirty="0" err="1" smtClean="0">
                <a:ea typeface="+mn-ea"/>
                <a:cs typeface="+mn-cs"/>
              </a:rPr>
              <a:t>atau</a:t>
            </a:r>
            <a:r>
              <a:rPr lang="en-US" sz="2400" dirty="0" smtClean="0">
                <a:ea typeface="+mn-ea"/>
                <a:cs typeface="+mn-cs"/>
              </a:rPr>
              <a:t> yang </a:t>
            </a:r>
            <a:r>
              <a:rPr lang="en-US" sz="2400" dirty="0" err="1" smtClean="0">
                <a:ea typeface="+mn-ea"/>
                <a:cs typeface="+mn-cs"/>
              </a:rPr>
              <a:t>disebut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nama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lainnya</a:t>
            </a:r>
            <a:r>
              <a:rPr lang="en-US" sz="2400" dirty="0" smtClean="0">
                <a:ea typeface="+mn-ea"/>
                <a:cs typeface="+mn-cs"/>
              </a:rPr>
              <a:t> yang </a:t>
            </a:r>
            <a:r>
              <a:rPr lang="en-US" sz="2400" dirty="0" err="1" smtClean="0">
                <a:ea typeface="+mn-ea"/>
                <a:cs typeface="+mn-cs"/>
              </a:rPr>
              <a:t>bermakna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sama</a:t>
            </a:r>
            <a:endParaRPr lang="en-US" sz="2400" dirty="0" smtClean="0">
              <a:ea typeface="+mn-ea"/>
              <a:cs typeface="+mn-cs"/>
            </a:endParaRP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Dilarang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menggunakan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nama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orang</a:t>
            </a:r>
            <a:r>
              <a:rPr lang="en-US" sz="2400" dirty="0" smtClean="0">
                <a:ea typeface="+mn-ea"/>
                <a:cs typeface="+mn-cs"/>
              </a:rPr>
              <a:t> yang </a:t>
            </a:r>
            <a:r>
              <a:rPr lang="en-US" sz="2400" dirty="0" err="1" smtClean="0">
                <a:ea typeface="+mn-ea"/>
                <a:cs typeface="+mn-cs"/>
              </a:rPr>
              <a:t>masih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hidup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buFont typeface="Wingdings 3" pitchFamily="18" charset="2"/>
              <a:buChar char=""/>
              <a:defRPr/>
            </a:pPr>
            <a:r>
              <a:rPr lang="en-US" sz="2400" dirty="0" err="1" smtClean="0">
                <a:ea typeface="+mn-ea"/>
                <a:cs typeface="+mn-cs"/>
              </a:rPr>
              <a:t>Memperhatikan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nilai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norma</a:t>
            </a:r>
            <a:r>
              <a:rPr lang="en-US" sz="2400" dirty="0" smtClean="0">
                <a:ea typeface="+mn-ea"/>
                <a:cs typeface="+mn-cs"/>
              </a:rPr>
              <a:t> agama, </a:t>
            </a:r>
            <a:r>
              <a:rPr lang="en-US" sz="2400" dirty="0" err="1" smtClean="0">
                <a:ea typeface="+mn-ea"/>
                <a:cs typeface="+mn-cs"/>
              </a:rPr>
              <a:t>sosial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budaya</a:t>
            </a:r>
            <a:r>
              <a:rPr lang="en-US" sz="2400" dirty="0" smtClean="0">
                <a:ea typeface="+mn-ea"/>
                <a:cs typeface="+mn-cs"/>
              </a:rPr>
              <a:t>, </a:t>
            </a:r>
            <a:r>
              <a:rPr lang="en-US" sz="2400" dirty="0" err="1" smtClean="0">
                <a:ea typeface="+mn-ea"/>
                <a:cs typeface="+mn-cs"/>
              </a:rPr>
              <a:t>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etika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buFont typeface="Wingdings 3" pitchFamily="18" charset="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28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1944291" y="623888"/>
            <a:ext cx="6684169" cy="1281112"/>
          </a:xfrm>
        </p:spPr>
        <p:txBody>
          <a:bodyPr/>
          <a:lstStyle/>
          <a:p>
            <a:r>
              <a:rPr lang="en-US">
                <a:latin typeface="Century Gothic" charset="0"/>
              </a:rPr>
              <a:t>Ketentuan Peral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497806" y="1443038"/>
            <a:ext cx="6949679" cy="5005387"/>
          </a:xfrm>
        </p:spPr>
        <p:txBody>
          <a:bodyPr>
            <a:normAutofit fontScale="92500" lnSpcReduction="20000"/>
          </a:bodyPr>
          <a:lstStyle/>
          <a:p>
            <a:r>
              <a:rPr lang="en-US" sz="2200">
                <a:latin typeface="Century Gothic" charset="0"/>
              </a:rPr>
              <a:t>Izin dan penetapan kelas berdasarkan Peraturan sebelumnya </a:t>
            </a:r>
            <a:r>
              <a:rPr lang="id-ID" sz="2200">
                <a:latin typeface="Century Gothic" charset="0"/>
              </a:rPr>
              <a:t>tetap berlaku sampai habis masa berlakunya</a:t>
            </a:r>
            <a:r>
              <a:rPr lang="en-US" sz="2200">
                <a:latin typeface="Century Gothic" charset="0"/>
              </a:rPr>
              <a:t> izin;</a:t>
            </a:r>
          </a:p>
          <a:p>
            <a:r>
              <a:rPr lang="fi-FI" sz="2200">
                <a:latin typeface="Century Gothic" charset="0"/>
              </a:rPr>
              <a:t>Permohonan </a:t>
            </a:r>
            <a:r>
              <a:rPr lang="id-ID" sz="2200">
                <a:latin typeface="Century Gothic" charset="0"/>
              </a:rPr>
              <a:t>izin </a:t>
            </a:r>
            <a:r>
              <a:rPr lang="fi-FI" sz="2200">
                <a:latin typeface="Century Gothic" charset="0"/>
              </a:rPr>
              <a:t>dalam proses sebelum ditetapkan Permenkes baru</a:t>
            </a:r>
            <a:r>
              <a:rPr lang="id-ID" sz="2200">
                <a:latin typeface="Century Gothic" charset="0"/>
              </a:rPr>
              <a:t>, </a:t>
            </a:r>
            <a:r>
              <a:rPr lang="en-US" sz="2200">
                <a:latin typeface="Century Gothic" charset="0"/>
              </a:rPr>
              <a:t>tetap </a:t>
            </a:r>
            <a:r>
              <a:rPr lang="fi-FI" sz="2200">
                <a:latin typeface="Century Gothic" charset="0"/>
              </a:rPr>
              <a:t>dilaksanakan sesuai </a:t>
            </a:r>
            <a:r>
              <a:rPr lang="en-US" sz="2200">
                <a:latin typeface="Century Gothic" charset="0"/>
              </a:rPr>
              <a:t>Permenkes lama</a:t>
            </a:r>
          </a:p>
          <a:p>
            <a:r>
              <a:rPr lang="id-ID" sz="2200">
                <a:latin typeface="Century Gothic" charset="0"/>
              </a:rPr>
              <a:t>Rumah Sakit yang </a:t>
            </a:r>
            <a:r>
              <a:rPr lang="en-US" sz="2200">
                <a:latin typeface="Century Gothic" charset="0"/>
              </a:rPr>
              <a:t>telah memiliki izin berdasarkan Permenkes lama tetapi belum ditetapkan kelasnya harus mengajukan permohonan Izin Operasional berdasarkan Permenkes baru paling lambat 2 (dua) tahun sejak diundangkan</a:t>
            </a:r>
            <a:r>
              <a:rPr lang="fi-FI" sz="2200">
                <a:latin typeface="Century Gothic" charset="0"/>
              </a:rPr>
              <a:t>;</a:t>
            </a:r>
            <a:endParaRPr lang="en-US" sz="2200">
              <a:latin typeface="Century Gothic" charset="0"/>
            </a:endParaRPr>
          </a:p>
          <a:p>
            <a:r>
              <a:rPr lang="en-US" sz="2200">
                <a:latin typeface="Century Gothic" charset="0"/>
              </a:rPr>
              <a:t>Penamaan RS harus disesuaikan paling lambat 1 (satu) tahun sejak Peraturan Menteri ini diundangkan;</a:t>
            </a:r>
          </a:p>
          <a:p>
            <a:r>
              <a:rPr lang="en-US" sz="2200">
                <a:latin typeface="Century Gothic" charset="0"/>
              </a:rPr>
              <a:t>Rumah Sakit P</a:t>
            </a:r>
            <a:r>
              <a:rPr lang="id-ID" sz="2200">
                <a:latin typeface="Century Gothic" charset="0"/>
              </a:rPr>
              <a:t>emerintah</a:t>
            </a:r>
            <a:r>
              <a:rPr lang="en-US" sz="2200">
                <a:latin typeface="Century Gothic" charset="0"/>
              </a:rPr>
              <a:t>, yang belum berbentuk unit pelaksana teknis harus menyesuaikan diri paling lambat 2 (dua) tahun sejak Peraturan Menteri ini diundangkan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47721" y="359416"/>
            <a:ext cx="6683765" cy="80127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Ketentuan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Peralihan</a:t>
            </a:r>
            <a:endParaRPr lang="en-GB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450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626" y="624110"/>
            <a:ext cx="6683765" cy="801278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000" b="1">
                <a:solidFill>
                  <a:srgbClr val="262626"/>
                </a:solidFill>
                <a:cs typeface="+mj-cs"/>
              </a:rPr>
              <a:t>POIN –POIN PEMBAHASAN</a:t>
            </a:r>
            <a:endParaRPr lang="en-GB" sz="4000" b="1">
              <a:solidFill>
                <a:srgbClr val="262626"/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838" y="1997075"/>
            <a:ext cx="6686550" cy="37782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Mengapa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harus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?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Ruang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Lingkup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Perizinan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Klasifikasi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22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1944291" y="623888"/>
            <a:ext cx="6684169" cy="1281112"/>
          </a:xfrm>
        </p:spPr>
        <p:txBody>
          <a:bodyPr/>
          <a:lstStyle/>
          <a:p>
            <a:r>
              <a:rPr lang="en-US">
                <a:latin typeface="Century Gothic" charset="0"/>
              </a:rPr>
              <a:t>Ketentuan Peral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1606154" y="1708150"/>
            <a:ext cx="694967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>
                <a:latin typeface="Century Gothic" charset="0"/>
              </a:rPr>
              <a:t>Peraturan Menteri Kesehatan Nomor 147/Menkes/Per/I/2010 tentang Perizinan Rumah Sakit;</a:t>
            </a:r>
          </a:p>
          <a:p>
            <a:r>
              <a:rPr lang="en-US" sz="2800">
                <a:latin typeface="Century Gothic" charset="0"/>
              </a:rPr>
              <a:t>Peratu</a:t>
            </a:r>
            <a:r>
              <a:rPr lang="id-ID" sz="2800">
                <a:latin typeface="Century Gothic" charset="0"/>
              </a:rPr>
              <a:t>r</a:t>
            </a:r>
            <a:r>
              <a:rPr lang="en-US" sz="2800">
                <a:latin typeface="Century Gothic" charset="0"/>
              </a:rPr>
              <a:t>an Menteri Kesehatan Nomor 340/Menkes/Per/III/2010 tentang Klasifikasi Rumah Sakit, kecuali Lampiran II Kriteria Klasifikasi Rumah Sakit Khusus sepanjang belum diganti; </a:t>
            </a:r>
          </a:p>
          <a:p>
            <a:r>
              <a:rPr lang="en-US" sz="2800">
                <a:latin typeface="Century Gothic" charset="0"/>
              </a:rPr>
              <a:t>Keputusan Menteri Kesehatan Nomor 2264/Menkes/SK/XI/2011 tentang Pelaksanaan Perizinan Rumah Sakit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21389" y="335352"/>
            <a:ext cx="6683765" cy="80127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Peraturan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yang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Dicabut</a:t>
            </a:r>
            <a:endParaRPr lang="en-GB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275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http://luvmypixels.com/wp-content/uploads/2012/08/Thank-You-word-cloud-1024x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566" y="0"/>
            <a:ext cx="68568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91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075" y="2358189"/>
            <a:ext cx="6948236" cy="1925052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MENGAPA HARUS 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UNDANG-UNDANG?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743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38" y="314830"/>
            <a:ext cx="7424542" cy="626866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Undang-Undang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Utama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Sektor</a:t>
            </a:r>
            <a:r>
              <a:rPr lang="en-US" sz="2800" b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a typeface="+mj-ea"/>
                <a:cs typeface="+mj-cs"/>
              </a:rPr>
              <a:t>Kesehatan</a:t>
            </a:r>
            <a:endParaRPr lang="en-GB" sz="28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972" y="1187451"/>
            <a:ext cx="7329488" cy="54324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Praktik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Kedokteran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35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Narkotika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36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44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Undang_undang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52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2009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Perkembangan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Kependudukan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Pembangunan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Keluarga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18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2014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Jiwa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38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2014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Keperawatan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Nomor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36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2014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tentang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Tenaga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86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15" y="433038"/>
            <a:ext cx="7339083" cy="1227321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Undang-Undang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Nomor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12 </a:t>
            </a: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Tahun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2011</a:t>
            </a:r>
            <a:b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</a:br>
            <a:r>
              <a:rPr lang="en-US" sz="3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Pasal</a:t>
            </a:r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10</a:t>
            </a:r>
            <a:endParaRPr lang="en-GB" sz="3400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037" y="2019301"/>
            <a:ext cx="7310438" cy="42592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Materi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Muatan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: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pengaturan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lebih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lanjut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dari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UUD RI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1945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perintah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suatu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Undang-Undang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untuk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diatur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dengan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UU 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pengesahan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perjanjian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internasional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tertentu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tindak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lanjut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atas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putusan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Mahkamah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Konstitusi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b="1" dirty="0" err="1" smtClean="0">
                <a:solidFill>
                  <a:srgbClr val="C00000"/>
                </a:solidFill>
                <a:ea typeface="+mn-ea"/>
                <a:cs typeface="+mn-cs"/>
              </a:rPr>
              <a:t>pemenuhan</a:t>
            </a:r>
            <a:r>
              <a:rPr lang="en-US" sz="2400" b="1" dirty="0" smtClean="0">
                <a:solidFill>
                  <a:srgbClr val="C00000"/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ea typeface="+mn-ea"/>
                <a:cs typeface="+mn-cs"/>
              </a:rPr>
              <a:t>kebutuhan</a:t>
            </a:r>
            <a:r>
              <a:rPr lang="en-US" sz="2400" b="1" dirty="0" smtClean="0">
                <a:solidFill>
                  <a:srgbClr val="C00000"/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ea typeface="+mn-ea"/>
                <a:cs typeface="+mn-cs"/>
              </a:rPr>
              <a:t>hukum</a:t>
            </a:r>
            <a:r>
              <a:rPr lang="en-US" sz="2400" b="1" dirty="0" smtClean="0">
                <a:solidFill>
                  <a:srgbClr val="C00000"/>
                </a:solidFill>
                <a:ea typeface="+mn-ea"/>
                <a:cs typeface="+mn-cs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ea typeface="+mn-ea"/>
                <a:cs typeface="+mn-cs"/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a typeface="+mn-ea"/>
                <a:cs typeface="+mn-cs"/>
              </a:rPr>
              <a:t>masyarakat</a:t>
            </a:r>
            <a:endParaRPr lang="en-US" sz="2400" b="1" dirty="0" smtClean="0">
              <a:solidFill>
                <a:srgbClr val="C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67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723" y="1443791"/>
            <a:ext cx="6417591" cy="4259179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Autofit/>
          </a:bodyPr>
          <a:lstStyle/>
          <a:p>
            <a:pPr marL="457200" eaLnBrk="1" fontAlgn="auto" hangingPunct="1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Pemenuhan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kebutuhan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hukum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dalam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masyarakat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?</a:t>
            </a:r>
            <a:b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</a:b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</a:b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Keuntungan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kerugian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diatur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dengan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  <a:cs typeface="+mj-cs"/>
              </a:rPr>
              <a:t>Undang-Undang</a:t>
            </a:r>
            <a:r>
              <a:rPr lang="en-US" sz="3200" b="1" dirty="0" smtClean="0">
                <a:solidFill>
                  <a:srgbClr val="C00000"/>
                </a:solidFill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662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07" y="360364"/>
            <a:ext cx="7675960" cy="604043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kesehatan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merupakan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setiap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yang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dijamin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UUD RI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Tahun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1945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memiliki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karateristik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khusus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Iptek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sosial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ekonomi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)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namun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harus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tetap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mampu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memberi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bermutu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aksesibel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afordabel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dalam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rangka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peningkatan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mutu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jangkauan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pengaturan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kewajiban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masyarakat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hak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kewajiban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RS?)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bahwa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pengaturan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mengenai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belum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cukup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memadai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untuk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dijadikan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landasan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hukum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 (?)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08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406" y="2406316"/>
            <a:ext cx="6686549" cy="1907298"/>
          </a:xfrm>
          <a:solidFill>
            <a:srgbClr val="FFFF00"/>
          </a:solid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/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RUANG LINGKUP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/>
            </a:r>
            <a:b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</a:b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031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1588294" y="577851"/>
            <a:ext cx="7040166" cy="5654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2000"/>
              </a:lnSpc>
            </a:pPr>
            <a:r>
              <a:rPr lang="en-US" sz="2000">
                <a:latin typeface="Century Gothic" charset="0"/>
              </a:rPr>
              <a:t>Tugas dan Fungsi</a:t>
            </a:r>
          </a:p>
          <a:p>
            <a:pPr eaLnBrk="1" hangingPunct="1">
              <a:lnSpc>
                <a:spcPct val="132000"/>
              </a:lnSpc>
            </a:pPr>
            <a:r>
              <a:rPr lang="en-US" sz="2000">
                <a:latin typeface="Century Gothic" charset="0"/>
              </a:rPr>
              <a:t>Tanggung Jawab Pemerintah dan Pemerintah Daerah</a:t>
            </a:r>
          </a:p>
          <a:p>
            <a:pPr eaLnBrk="1" hangingPunct="1">
              <a:lnSpc>
                <a:spcPct val="132000"/>
              </a:lnSpc>
            </a:pPr>
            <a:r>
              <a:rPr lang="en-US" sz="2000">
                <a:latin typeface="Century Gothic" charset="0"/>
              </a:rPr>
              <a:t>Persyaratan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Jenis dan Klasifikasi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Perizinan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Kewajiban dan Hak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Penyelenggaraan 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Pembiayaan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Pencatatan dan Pelaporan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Pembinaan dan Pengawasan</a:t>
            </a:r>
          </a:p>
          <a:p>
            <a:pPr eaLnBrk="1" hangingPunct="1">
              <a:lnSpc>
                <a:spcPct val="132000"/>
              </a:lnSpc>
            </a:pPr>
            <a:r>
              <a:rPr lang="en-GB" sz="2000">
                <a:latin typeface="Century Gothic" charset="0"/>
              </a:rPr>
              <a:t>Ketentuan Pidana</a:t>
            </a:r>
          </a:p>
          <a:p>
            <a:pPr eaLnBrk="1" hangingPunct="1">
              <a:lnSpc>
                <a:spcPct val="132000"/>
              </a:lnSpc>
            </a:pPr>
            <a:endParaRPr lang="en-GB" sz="200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7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899</Words>
  <Application>Microsoft Macintosh PowerPoint</Application>
  <PresentationFormat>On-screen Show (4:3)</PresentationFormat>
  <Paragraphs>115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PowerPoint Presentation</vt:lpstr>
      <vt:lpstr>POIN –POIN PEMBAHASAN</vt:lpstr>
      <vt:lpstr>MENGAPA HARUS  UNDANG-UNDANG?</vt:lpstr>
      <vt:lpstr>Undang-Undang Utama di Sektor Kesehatan</vt:lpstr>
      <vt:lpstr>Undang-Undang Nomor 12 Tahun 2011 Pasal 10</vt:lpstr>
      <vt:lpstr>Pemenuhan  kebutuhan  hukum  dalam masyarakat?  Keuntungan dan kerugian diatur dengan Undang-Undang?</vt:lpstr>
      <vt:lpstr>PowerPoint Presentation</vt:lpstr>
      <vt:lpstr>RUANG LINGKUP </vt:lpstr>
      <vt:lpstr>PowerPoint Presentation</vt:lpstr>
      <vt:lpstr>PowerPoint Presentation</vt:lpstr>
      <vt:lpstr>PowerPoint Presentation</vt:lpstr>
      <vt:lpstr>Peraturan Menteri Kesehatan Nomor 56 Tahun 2014</vt:lpstr>
      <vt:lpstr>Pokok-Pokok Perubahan</vt:lpstr>
      <vt:lpstr>Pokok-Pokok Perubahan</vt:lpstr>
      <vt:lpstr>Pokok-Pokok Perubahan</vt:lpstr>
      <vt:lpstr>Pokok-Pokok Perubahan</vt:lpstr>
      <vt:lpstr>Pokok-Pokok Perubahan</vt:lpstr>
      <vt:lpstr>Pokok-Pokok Perubahan</vt:lpstr>
      <vt:lpstr>Ketentuan Peral</vt:lpstr>
      <vt:lpstr>Ketentuan Peral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1</cp:revision>
  <dcterms:created xsi:type="dcterms:W3CDTF">2017-10-23T18:00:45Z</dcterms:created>
  <dcterms:modified xsi:type="dcterms:W3CDTF">2017-10-23T18:02:38Z</dcterms:modified>
</cp:coreProperties>
</file>