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0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59CC7-D759-1349-87C6-9CF13565D4B6}" type="datetimeFigureOut">
              <a:rPr lang="en-US" smtClean="0"/>
              <a:t>11/4/17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D2196-DE9F-CB4F-8001-24AE0F548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1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>
                <a:latin typeface="Calibri" charset="0"/>
              </a:rPr>
              <a:t>Professional Autonomy:</a:t>
            </a:r>
          </a:p>
          <a:p>
            <a:pPr eaLnBrk="1" hangingPunct="1">
              <a:spcBef>
                <a:spcPct val="0"/>
              </a:spcBef>
            </a:pPr>
            <a:r>
              <a:rPr lang="en-GB">
                <a:latin typeface="Calibri" charset="0"/>
              </a:rPr>
              <a:t>Kemampuan untuk mengontrol prosedur kerjanya, menyusun standar (standar profesi, standar pelayanan dan standar pendisiplinan), akuntabel terhadap standar yang disusunnya dan memiliki lembaga yang terdiri dari anggota profesi itu sendiri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fld id="{55A7DE04-2A49-1944-92FD-955D303A8632}" type="slidenum">
              <a:rPr lang="en-GB" sz="1200">
                <a:latin typeface="Calibri" charset="0"/>
              </a:rPr>
              <a:pPr/>
              <a:t>4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63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85109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86646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400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038434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6413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300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11751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57124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512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0806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29956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Peraturan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Perundang-Undangan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endParaRPr lang="en-US" sz="2000" b="1" dirty="0" smtClean="0">
              <a:solidFill>
                <a:prstClr val="black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</a:rPr>
              <a:t>UNDANG-UNDANG NOMOR 44 TAHUN 2009 TENTANG RUMAH SAKIT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 smtClean="0">
                <a:solidFill>
                  <a:prstClr val="white"/>
                </a:solidFill>
              </a:rPr>
              <a:t>Anggun </a:t>
            </a:r>
            <a:r>
              <a:rPr lang="en-US" sz="2000" b="1" dirty="0" smtClean="0">
                <a:solidFill>
                  <a:prstClr val="white"/>
                </a:solidFill>
              </a:rPr>
              <a:t>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7460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1068" y="1876927"/>
            <a:ext cx="6136106" cy="2189747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PERIZINAN DAN KLASIFIKASI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79417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7833" y="625643"/>
            <a:ext cx="3453062" cy="546233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273050" algn="l"/>
              </a:tabLst>
              <a:defRPr/>
            </a:pPr>
            <a:r>
              <a:rPr lang="en-GB" sz="2400" b="1" dirty="0" err="1">
                <a:solidFill>
                  <a:schemeClr val="tx1"/>
                </a:solidFill>
              </a:rPr>
              <a:t>Peraturan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Menteri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Kesehatan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Nomor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147/</a:t>
            </a:r>
            <a:r>
              <a:rPr lang="en-US" sz="2400" b="1" dirty="0" err="1">
                <a:solidFill>
                  <a:schemeClr val="tx1"/>
                </a:solidFill>
              </a:rPr>
              <a:t>Menkes</a:t>
            </a:r>
            <a:r>
              <a:rPr lang="en-US" sz="2400" b="1" dirty="0">
                <a:solidFill>
                  <a:schemeClr val="tx1"/>
                </a:solidFill>
              </a:rPr>
              <a:t>/Per/I/2010 </a:t>
            </a:r>
            <a:r>
              <a:rPr lang="en-US" sz="2400" b="1" dirty="0" err="1">
                <a:solidFill>
                  <a:schemeClr val="tx1"/>
                </a:solidFill>
              </a:rPr>
              <a:t>tentang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Perizinan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Rumah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Sakit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</a:p>
          <a:p>
            <a:pPr marL="2730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273050" algn="l"/>
              </a:tabLst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Menteri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Kesehatan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Nomor</a:t>
            </a:r>
            <a:r>
              <a:rPr lang="en-US" sz="2400" b="1" dirty="0">
                <a:solidFill>
                  <a:schemeClr val="tx1"/>
                </a:solidFill>
              </a:rPr>
              <a:t> 340/</a:t>
            </a:r>
            <a:r>
              <a:rPr lang="en-US" sz="2400" b="1" dirty="0" err="1">
                <a:solidFill>
                  <a:schemeClr val="tx1"/>
                </a:solidFill>
              </a:rPr>
              <a:t>Menkes</a:t>
            </a:r>
            <a:r>
              <a:rPr lang="en-US" sz="2400" b="1" dirty="0">
                <a:solidFill>
                  <a:schemeClr val="tx1"/>
                </a:solidFill>
              </a:rPr>
              <a:t>/Per/III/2010 </a:t>
            </a:r>
            <a:r>
              <a:rPr lang="en-US" sz="2400" b="1" dirty="0" err="1">
                <a:solidFill>
                  <a:schemeClr val="tx1"/>
                </a:solidFill>
              </a:rPr>
              <a:t>tentang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Klasifikasi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Rumah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Sakit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81575" y="2044701"/>
            <a:ext cx="3862388" cy="2671763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2425" indent="-15875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52425" algn="l"/>
              </a:tabLst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Menteri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Kesehatan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Nomor</a:t>
            </a:r>
            <a:r>
              <a:rPr lang="en-US" sz="2400" b="1" dirty="0">
                <a:solidFill>
                  <a:schemeClr val="tx1"/>
                </a:solidFill>
              </a:rPr>
              <a:t> 56 </a:t>
            </a:r>
            <a:r>
              <a:rPr lang="en-US" sz="2400" b="1" dirty="0" err="1">
                <a:solidFill>
                  <a:schemeClr val="tx1"/>
                </a:solidFill>
              </a:rPr>
              <a:t>Tahun</a:t>
            </a:r>
            <a:r>
              <a:rPr lang="en-US" sz="2400" b="1" dirty="0">
                <a:solidFill>
                  <a:schemeClr val="tx1"/>
                </a:solidFill>
              </a:rPr>
              <a:t> 2014 </a:t>
            </a:r>
            <a:r>
              <a:rPr lang="en-US" sz="2400" b="1" dirty="0" err="1">
                <a:solidFill>
                  <a:schemeClr val="tx1"/>
                </a:solidFill>
              </a:rPr>
              <a:t>tentang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Klasifikasi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Perizinan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Rumah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Sakit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355307" y="3143250"/>
            <a:ext cx="492919" cy="546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08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296" y="447649"/>
            <a:ext cx="6895912" cy="731447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Peraturan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Menteri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Kesehatan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Nomor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56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Tahun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2014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342" y="1484314"/>
            <a:ext cx="6992540" cy="4941887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Pendirian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Penyelenggaraan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Bentuk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Klasifikasi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Perizinan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Registrasi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Akreditasi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Penamaan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Pembinaan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Pengawasan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Ketentuan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Peralihan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bg1"/>
              </a:buClr>
              <a:buFont typeface="Wingdings 3" charset="2"/>
              <a:buNone/>
              <a:defRPr/>
            </a:pPr>
            <a:endParaRPr lang="en-US" altLang="en-US" sz="2200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02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792553"/>
            <a:ext cx="6683765" cy="771553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Pokok-Pokok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Perubahan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2772" name="Content Placeholder 2"/>
          <p:cNvSpPr>
            <a:spLocks noGrp="1"/>
          </p:cNvSpPr>
          <p:nvPr>
            <p:ph idx="1"/>
          </p:nvPr>
        </p:nvSpPr>
        <p:spPr>
          <a:xfrm>
            <a:off x="1941910" y="2382839"/>
            <a:ext cx="6686550" cy="38258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3" charset="0"/>
              <a:buNone/>
            </a:pPr>
            <a:r>
              <a:rPr lang="en-US" sz="2400">
                <a:solidFill>
                  <a:schemeClr val="tx1"/>
                </a:solidFill>
                <a:latin typeface="Century Gothic" charset="0"/>
              </a:rPr>
              <a:t>Pasal 2-Pasal 5 tentang Pendirian dan Penyelenggaraan</a:t>
            </a:r>
          </a:p>
          <a:p>
            <a:pPr eaLnBrk="1" hangingPunct="1">
              <a:buFont typeface="Wingdings" charset="0"/>
              <a:buChar char="§"/>
            </a:pPr>
            <a:r>
              <a:rPr lang="en-US" sz="2400">
                <a:solidFill>
                  <a:schemeClr val="tx1"/>
                </a:solidFill>
                <a:latin typeface="Century Gothic" charset="0"/>
              </a:rPr>
              <a:t>Sebelumnya tidak diatur dalam Peraturan Teknis</a:t>
            </a:r>
          </a:p>
          <a:p>
            <a:pPr eaLnBrk="1" hangingPunct="1">
              <a:buFont typeface="Wingdings" charset="0"/>
              <a:buChar char="§"/>
            </a:pPr>
            <a:r>
              <a:rPr lang="en-US" sz="2400">
                <a:solidFill>
                  <a:schemeClr val="tx1"/>
                </a:solidFill>
                <a:latin typeface="Century Gothic" charset="0"/>
              </a:rPr>
              <a:t>Hanya mengacu pada Pasal 7 Undang-Undang RS</a:t>
            </a:r>
          </a:p>
          <a:p>
            <a:pPr eaLnBrk="1" hangingPunct="1">
              <a:buFont typeface="Wingdings" charset="0"/>
              <a:buChar char="§"/>
            </a:pPr>
            <a:r>
              <a:rPr lang="en-US" sz="2400">
                <a:solidFill>
                  <a:schemeClr val="tx1"/>
                </a:solidFill>
                <a:latin typeface="Century Gothic" charset="0"/>
              </a:rPr>
              <a:t>Mengakomodir Keputusan Mahlkamah Konstitusi Nomor 38/PUU-XI/2013:</a:t>
            </a:r>
          </a:p>
          <a:p>
            <a:pPr eaLnBrk="1" hangingPunct="1">
              <a:buFont typeface="Wingdings 3" charset="0"/>
              <a:buNone/>
            </a:pPr>
            <a:r>
              <a:rPr lang="en-US" sz="2400">
                <a:solidFill>
                  <a:schemeClr val="tx1"/>
                </a:solidFill>
                <a:latin typeface="Century Gothic" charset="0"/>
              </a:rPr>
              <a:t>	Pengecualian Ketentuan Pasal 7 ayat (4) UURS dalam Pasal 5 Permenkes Nomor 56 Tahun 2014</a:t>
            </a:r>
          </a:p>
          <a:p>
            <a:pPr eaLnBrk="1" hangingPunct="1">
              <a:buFont typeface="Wingdings" charset="0"/>
              <a:buChar char="§"/>
            </a:pPr>
            <a:endParaRPr lang="en-GB" sz="2400">
              <a:solidFill>
                <a:schemeClr val="tx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31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557" y="383479"/>
            <a:ext cx="7115085" cy="771553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Pokok-Pokok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Perubahan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3796" name="Content Placeholder 2"/>
          <p:cNvSpPr>
            <a:spLocks noGrp="1"/>
          </p:cNvSpPr>
          <p:nvPr>
            <p:ph idx="1"/>
          </p:nvPr>
        </p:nvSpPr>
        <p:spPr>
          <a:xfrm>
            <a:off x="1479947" y="1443038"/>
            <a:ext cx="7148513" cy="498157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Wingdings 3" charset="0"/>
              <a:buNone/>
            </a:pPr>
            <a:r>
              <a:rPr lang="en-US" sz="2200">
                <a:latin typeface="Century Gothic" charset="0"/>
              </a:rPr>
              <a:t>Pasal 7-Pasal 9 tentang Bentuk Rumah Sakit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Century Gothic" charset="0"/>
              </a:rPr>
              <a:t>Rumah Sakit bergerak merupakan Rumah Sakit yang </a:t>
            </a:r>
            <a:r>
              <a:rPr lang="id-ID" sz="2200">
                <a:latin typeface="Century Gothic" charset="0"/>
              </a:rPr>
              <a:t>siap guna dan bersifat sementara dalam jangka waktu tertentu dan dapat dipindahkan dari satu lokasi ke lokasi lain.</a:t>
            </a:r>
            <a:endParaRPr lang="en-US" sz="2200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en-US" sz="2200">
                <a:latin typeface="Century Gothic" charset="0"/>
              </a:rPr>
              <a:t>Rumah Sakit bergerak </a:t>
            </a:r>
            <a:r>
              <a:rPr lang="id-ID" sz="2200">
                <a:latin typeface="Century Gothic" charset="0"/>
              </a:rPr>
              <a:t>dapat </a:t>
            </a:r>
            <a:r>
              <a:rPr lang="en-US" sz="2200">
                <a:latin typeface="Century Gothic" charset="0"/>
              </a:rPr>
              <a:t>berbentuk bus, kapal</a:t>
            </a:r>
            <a:r>
              <a:rPr lang="id-ID" sz="2200">
                <a:latin typeface="Century Gothic" charset="0"/>
              </a:rPr>
              <a:t> laut,</a:t>
            </a:r>
            <a:r>
              <a:rPr lang="en-US" sz="2200">
                <a:latin typeface="Century Gothic" charset="0"/>
              </a:rPr>
              <a:t> karavan, </a:t>
            </a:r>
            <a:r>
              <a:rPr lang="id-ID" sz="2200">
                <a:latin typeface="Century Gothic" charset="0"/>
              </a:rPr>
              <a:t>gerbong kereta api, </a:t>
            </a:r>
            <a:r>
              <a:rPr lang="en-US" sz="2200">
                <a:latin typeface="Century Gothic" charset="0"/>
              </a:rPr>
              <a:t>atau</a:t>
            </a:r>
            <a:r>
              <a:rPr lang="id-ID" sz="2200">
                <a:latin typeface="Century Gothic" charset="0"/>
              </a:rPr>
              <a:t> kontainer.</a:t>
            </a:r>
            <a:endParaRPr lang="en-US" sz="2200">
              <a:latin typeface="Century Gothic" charset="0"/>
            </a:endParaRPr>
          </a:p>
          <a:p>
            <a:pPr>
              <a:lnSpc>
                <a:spcPct val="90000"/>
              </a:lnSpc>
              <a:buFont typeface="Wingdings 3" charset="0"/>
              <a:buNone/>
            </a:pPr>
            <a:r>
              <a:rPr lang="en-US" sz="2200">
                <a:latin typeface="Century Gothic" charset="0"/>
              </a:rPr>
              <a:t> </a:t>
            </a:r>
          </a:p>
          <a:p>
            <a:pPr>
              <a:lnSpc>
                <a:spcPct val="90000"/>
              </a:lnSpc>
            </a:pPr>
            <a:r>
              <a:rPr lang="id-ID" sz="2200">
                <a:latin typeface="Century Gothic" charset="0"/>
              </a:rPr>
              <a:t>Rumah Sakit lapangan merupakan </a:t>
            </a:r>
            <a:r>
              <a:rPr lang="en-US" sz="2200">
                <a:latin typeface="Century Gothic" charset="0"/>
              </a:rPr>
              <a:t>Rumah Sakit </a:t>
            </a:r>
            <a:r>
              <a:rPr lang="id-ID" sz="2200">
                <a:latin typeface="Century Gothic" charset="0"/>
              </a:rPr>
              <a:t>yang didirikan </a:t>
            </a:r>
            <a:r>
              <a:rPr lang="en-US" sz="2200">
                <a:latin typeface="Century Gothic" charset="0"/>
              </a:rPr>
              <a:t>di lokasi tertentu selama kondisi darurat dalam pelaksanaan kegiatan tertentu yang berpotensi bencana atau </a:t>
            </a:r>
            <a:r>
              <a:rPr lang="id-ID" sz="2200">
                <a:latin typeface="Century Gothic" charset="0"/>
              </a:rPr>
              <a:t>selama masa tanggap darurat</a:t>
            </a:r>
            <a:r>
              <a:rPr lang="en-US" sz="2200">
                <a:latin typeface="Century Gothic" charset="0"/>
              </a:rPr>
              <a:t> bencana</a:t>
            </a:r>
            <a:r>
              <a:rPr lang="id-ID" sz="2200">
                <a:latin typeface="Century Gothic" charset="0"/>
              </a:rPr>
              <a:t>. </a:t>
            </a:r>
            <a:endParaRPr lang="en-US" sz="2200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en-US" sz="2200">
                <a:latin typeface="Century Gothic" charset="0"/>
              </a:rPr>
              <a:t>Rumah Sakit lapangan </a:t>
            </a:r>
            <a:r>
              <a:rPr lang="id-ID" sz="2200">
                <a:latin typeface="Century Gothic" charset="0"/>
              </a:rPr>
              <a:t>dapat berbentuk tenda di ruang terbuka</a:t>
            </a:r>
            <a:r>
              <a:rPr lang="en-US" sz="2200">
                <a:latin typeface="Century Gothic" charset="0"/>
              </a:rPr>
              <a:t>, kontainer, atau bangunan permanen yang difungsikan sementara sebagai Rumah Sakit.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endParaRPr lang="en-GB" sz="2200">
              <a:solidFill>
                <a:schemeClr val="tx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205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52" y="1033184"/>
            <a:ext cx="7115085" cy="771553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Pokok-Pokok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Perubahan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4820" name="Content Placeholder 2"/>
          <p:cNvSpPr>
            <a:spLocks noGrp="1"/>
          </p:cNvSpPr>
          <p:nvPr>
            <p:ph idx="1"/>
          </p:nvPr>
        </p:nvSpPr>
        <p:spPr>
          <a:xfrm>
            <a:off x="1497806" y="2501901"/>
            <a:ext cx="7148513" cy="3851275"/>
          </a:xfrm>
        </p:spPr>
        <p:txBody>
          <a:bodyPr/>
          <a:lstStyle/>
          <a:p>
            <a:pPr>
              <a:buFont typeface="Wingdings 3" charset="0"/>
              <a:buNone/>
            </a:pPr>
            <a:r>
              <a:rPr lang="en-US" sz="2400">
                <a:latin typeface="Century Gothic" charset="0"/>
              </a:rPr>
              <a:t>Pasal 12 tentang Jenis dan Klasifikasi Rumah Sakit</a:t>
            </a:r>
          </a:p>
          <a:p>
            <a:r>
              <a:rPr lang="en-US" sz="2400">
                <a:latin typeface="Century Gothic" charset="0"/>
              </a:rPr>
              <a:t>Penambahan Rumah Sakit D Pratama</a:t>
            </a:r>
          </a:p>
          <a:p>
            <a:pPr>
              <a:buFont typeface="Wingdings 3" charset="0"/>
              <a:buNone/>
            </a:pPr>
            <a:endParaRPr lang="en-US" sz="2400">
              <a:latin typeface="Century Gothic" charset="0"/>
            </a:endParaRPr>
          </a:p>
          <a:p>
            <a:pPr>
              <a:buFont typeface="Wingdings 3" charset="0"/>
              <a:buNone/>
            </a:pPr>
            <a:r>
              <a:rPr lang="en-US" sz="2400">
                <a:latin typeface="Century Gothic" charset="0"/>
              </a:rPr>
              <a:t>Pasal 13 tentang dasar  pengklasifikasian Rumah Sakit</a:t>
            </a:r>
          </a:p>
          <a:p>
            <a:r>
              <a:rPr lang="en-US" sz="2400">
                <a:latin typeface="Century Gothic" charset="0"/>
              </a:rPr>
              <a:t>Ketentuan pokok tentang persyaratan bangunan dan prasarana</a:t>
            </a:r>
          </a:p>
          <a:p>
            <a:pPr>
              <a:buFont typeface="Wingdings 3" charset="0"/>
              <a:buNone/>
            </a:pPr>
            <a:endParaRPr lang="en-US" sz="240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3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558" y="360948"/>
            <a:ext cx="7115085" cy="745957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Pokok-Pokok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Perubahan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7806" y="1419225"/>
            <a:ext cx="7148513" cy="5005388"/>
          </a:xfrm>
        </p:spPr>
        <p:txBody>
          <a:bodyPr rtlCol="0">
            <a:noAutofit/>
          </a:bodyPr>
          <a:lstStyle/>
          <a:p>
            <a:pPr marL="0" indent="0">
              <a:buFont typeface="Wingdings 3" pitchFamily="18" charset="2"/>
              <a:buNone/>
              <a:defRPr/>
            </a:pPr>
            <a:r>
              <a:rPr lang="en-US" sz="2400" dirty="0" err="1" smtClean="0">
                <a:ea typeface="+mn-ea"/>
                <a:cs typeface="+mn-cs"/>
              </a:rPr>
              <a:t>Pasal</a:t>
            </a:r>
            <a:r>
              <a:rPr lang="en-US" sz="2400" dirty="0" smtClean="0">
                <a:ea typeface="+mn-ea"/>
                <a:cs typeface="+mn-cs"/>
              </a:rPr>
              <a:t> 14- </a:t>
            </a:r>
            <a:r>
              <a:rPr lang="en-US" sz="2400" dirty="0" err="1" smtClean="0">
                <a:ea typeface="+mn-ea"/>
                <a:cs typeface="+mn-cs"/>
              </a:rPr>
              <a:t>Pasal</a:t>
            </a:r>
            <a:r>
              <a:rPr lang="en-US" sz="2400" dirty="0" smtClean="0">
                <a:ea typeface="+mn-ea"/>
                <a:cs typeface="+mn-cs"/>
              </a:rPr>
              <a:t> 58 </a:t>
            </a:r>
            <a:r>
              <a:rPr lang="en-US" sz="2400" dirty="0" err="1" smtClean="0">
                <a:ea typeface="+mn-ea"/>
                <a:cs typeface="+mn-cs"/>
              </a:rPr>
              <a:t>tentang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Persyaratan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masing-masing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Kelas</a:t>
            </a:r>
            <a:r>
              <a:rPr lang="en-US" sz="2400" dirty="0" smtClean="0">
                <a:ea typeface="+mn-ea"/>
                <a:cs typeface="+mn-cs"/>
              </a:rPr>
              <a:t> RS </a:t>
            </a:r>
            <a:r>
              <a:rPr lang="en-US" sz="2400" dirty="0" err="1" smtClean="0">
                <a:ea typeface="+mn-ea"/>
                <a:cs typeface="+mn-cs"/>
              </a:rPr>
              <a:t>Umum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Tidak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ada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pengaturan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jumlah</a:t>
            </a:r>
            <a:r>
              <a:rPr lang="en-US" sz="2400" dirty="0" smtClean="0">
                <a:ea typeface="+mn-ea"/>
                <a:cs typeface="+mn-cs"/>
              </a:rPr>
              <a:t> minimal </a:t>
            </a:r>
            <a:r>
              <a:rPr lang="en-US" sz="2400" dirty="0" err="1" smtClean="0">
                <a:ea typeface="+mn-ea"/>
                <a:cs typeface="+mn-cs"/>
              </a:rPr>
              <a:t>tempat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tidur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Pengaturan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proporsi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tempat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tidur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perawatan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Kelas</a:t>
            </a:r>
            <a:r>
              <a:rPr lang="en-US" sz="2400" dirty="0" smtClean="0">
                <a:ea typeface="+mn-ea"/>
                <a:cs typeface="+mn-cs"/>
              </a:rPr>
              <a:t> III (30% RS </a:t>
            </a:r>
            <a:r>
              <a:rPr lang="en-US" sz="2400" dirty="0" err="1" smtClean="0">
                <a:ea typeface="+mn-ea"/>
                <a:cs typeface="+mn-cs"/>
              </a:rPr>
              <a:t>Pemerintah</a:t>
            </a:r>
            <a:r>
              <a:rPr lang="en-US" sz="2400" dirty="0" smtClean="0">
                <a:ea typeface="+mn-ea"/>
                <a:cs typeface="+mn-cs"/>
              </a:rPr>
              <a:t>, 20% RS </a:t>
            </a:r>
            <a:r>
              <a:rPr lang="en-US" sz="2400" dirty="0" err="1" smtClean="0">
                <a:ea typeface="+mn-ea"/>
                <a:cs typeface="+mn-cs"/>
              </a:rPr>
              <a:t>Milik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Swasta</a:t>
            </a:r>
            <a:r>
              <a:rPr lang="en-US" sz="2400" dirty="0" smtClean="0">
                <a:ea typeface="+mn-ea"/>
                <a:cs typeface="+mn-cs"/>
              </a:rPr>
              <a:t>)</a:t>
            </a: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Pengaturan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proporsi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tempat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tidur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rawat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intensif</a:t>
            </a:r>
            <a:r>
              <a:rPr lang="en-US" sz="2400" dirty="0" smtClean="0">
                <a:ea typeface="+mn-ea"/>
                <a:cs typeface="+mn-cs"/>
              </a:rPr>
              <a:t> (5%)</a:t>
            </a: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Pengaturan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jumlah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tenaga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kefarmasian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>
              <a:lnSpc>
                <a:spcPts val="2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en-US" sz="2400" dirty="0" err="1" smtClean="0">
                <a:ea typeface="+mn-ea"/>
                <a:cs typeface="+mn-cs"/>
              </a:rPr>
              <a:t>Ketentuan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persyaratan</a:t>
            </a:r>
            <a:r>
              <a:rPr lang="en-US" sz="2400" dirty="0" smtClean="0">
                <a:ea typeface="+mn-ea"/>
                <a:cs typeface="+mn-cs"/>
              </a:rPr>
              <a:t> RS </a:t>
            </a:r>
            <a:r>
              <a:rPr lang="en-US" sz="2400" dirty="0" err="1" smtClean="0">
                <a:ea typeface="+mn-ea"/>
                <a:cs typeface="+mn-cs"/>
              </a:rPr>
              <a:t>Kelas</a:t>
            </a:r>
            <a:r>
              <a:rPr lang="en-US" sz="2400" dirty="0" smtClean="0">
                <a:ea typeface="+mn-ea"/>
                <a:cs typeface="+mn-cs"/>
              </a:rPr>
              <a:t> D </a:t>
            </a:r>
            <a:r>
              <a:rPr lang="en-US" sz="2400" dirty="0" err="1" smtClean="0">
                <a:ea typeface="+mn-ea"/>
                <a:cs typeface="+mn-cs"/>
              </a:rPr>
              <a:t>Pratama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diatur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tersendiri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>
              <a:lnSpc>
                <a:spcPts val="2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en-US" sz="2400" dirty="0" err="1" smtClean="0">
                <a:ea typeface="+mn-ea"/>
                <a:cs typeface="+mn-cs"/>
              </a:rPr>
              <a:t>Pasal</a:t>
            </a:r>
            <a:r>
              <a:rPr lang="en-US" sz="2400" dirty="0" smtClean="0">
                <a:ea typeface="+mn-ea"/>
                <a:cs typeface="+mn-cs"/>
              </a:rPr>
              <a:t> 59-Pasal 62 </a:t>
            </a:r>
            <a:r>
              <a:rPr lang="en-US" sz="2400" dirty="0" err="1" smtClean="0">
                <a:ea typeface="+mn-ea"/>
                <a:cs typeface="+mn-cs"/>
              </a:rPr>
              <a:t>tentang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Rumah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Sakit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Khusus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2400" dirty="0" err="1" smtClean="0">
                <a:ea typeface="+mn-ea"/>
                <a:cs typeface="+mn-cs"/>
              </a:rPr>
              <a:t>Akan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diatur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dalam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Peraturan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tersendiri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7802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558" y="360948"/>
            <a:ext cx="7115085" cy="745957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Pokok-Pokok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Perubahan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947" y="1516064"/>
            <a:ext cx="7148513" cy="5005387"/>
          </a:xfrm>
        </p:spPr>
        <p:txBody>
          <a:bodyPr rtlCol="0">
            <a:noAutofit/>
          </a:bodyPr>
          <a:lstStyle/>
          <a:p>
            <a:pPr marL="0" indent="0">
              <a:buFont typeface="Wingdings 3" pitchFamily="18" charset="2"/>
              <a:buNone/>
              <a:defRPr/>
            </a:pPr>
            <a:r>
              <a:rPr lang="en-US" sz="2400" dirty="0" err="1" smtClean="0">
                <a:ea typeface="+mn-ea"/>
                <a:cs typeface="+mn-cs"/>
              </a:rPr>
              <a:t>Bab</a:t>
            </a:r>
            <a:r>
              <a:rPr lang="en-US" sz="2400" dirty="0" smtClean="0">
                <a:ea typeface="+mn-ea"/>
                <a:cs typeface="+mn-cs"/>
              </a:rPr>
              <a:t> IV </a:t>
            </a:r>
            <a:r>
              <a:rPr lang="en-US" sz="2400" dirty="0" err="1" smtClean="0">
                <a:ea typeface="+mn-ea"/>
                <a:cs typeface="+mn-cs"/>
              </a:rPr>
              <a:t>tentang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Perizinan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Rumah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Sakit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Jangka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waktu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izin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mendirikan</a:t>
            </a:r>
            <a:r>
              <a:rPr lang="en-US" sz="2400" dirty="0" smtClean="0">
                <a:ea typeface="+mn-ea"/>
                <a:cs typeface="+mn-cs"/>
              </a:rPr>
              <a:t> 1 (</a:t>
            </a:r>
            <a:r>
              <a:rPr lang="en-US" sz="2400" dirty="0" err="1" smtClean="0">
                <a:ea typeface="+mn-ea"/>
                <a:cs typeface="+mn-cs"/>
              </a:rPr>
              <a:t>satu</a:t>
            </a:r>
            <a:r>
              <a:rPr lang="en-US" sz="2400" dirty="0" smtClean="0">
                <a:ea typeface="+mn-ea"/>
                <a:cs typeface="+mn-cs"/>
              </a:rPr>
              <a:t>) </a:t>
            </a:r>
            <a:r>
              <a:rPr lang="en-US" sz="2400" dirty="0" err="1" smtClean="0">
                <a:ea typeface="+mn-ea"/>
                <a:cs typeface="+mn-cs"/>
              </a:rPr>
              <a:t>tahun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dapat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diperpanjang</a:t>
            </a:r>
            <a:r>
              <a:rPr lang="en-US" sz="2400" dirty="0" smtClean="0">
                <a:ea typeface="+mn-ea"/>
                <a:cs typeface="+mn-cs"/>
              </a:rPr>
              <a:t> 1 (</a:t>
            </a:r>
            <a:r>
              <a:rPr lang="en-US" sz="2400" dirty="0" err="1" smtClean="0">
                <a:ea typeface="+mn-ea"/>
                <a:cs typeface="+mn-cs"/>
              </a:rPr>
              <a:t>satu</a:t>
            </a:r>
            <a:r>
              <a:rPr lang="en-US" sz="2400" dirty="0" smtClean="0">
                <a:ea typeface="+mn-ea"/>
                <a:cs typeface="+mn-cs"/>
              </a:rPr>
              <a:t>) </a:t>
            </a:r>
            <a:r>
              <a:rPr lang="en-US" sz="2400" dirty="0" err="1" smtClean="0">
                <a:ea typeface="+mn-ea"/>
                <a:cs typeface="+mn-cs"/>
              </a:rPr>
              <a:t>tahun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Tidak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ada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izin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operasional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sementara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Kegiatan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Visitasi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ditujukan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untuk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pemberian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rakomendasi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penerbitan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izin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operasional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penetapan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kelas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Penerbitan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izin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operasional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sekaligus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menetapkan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Kelas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Rumah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Sakit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Visitasi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dilakukan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oleh</a:t>
            </a:r>
            <a:r>
              <a:rPr lang="en-US" sz="2400" dirty="0" smtClean="0">
                <a:ea typeface="+mn-ea"/>
                <a:cs typeface="+mn-cs"/>
              </a:rPr>
              <a:t> Tim yang </a:t>
            </a:r>
            <a:r>
              <a:rPr lang="en-US" sz="2400" dirty="0" err="1" smtClean="0">
                <a:ea typeface="+mn-ea"/>
                <a:cs typeface="+mn-cs"/>
              </a:rPr>
              <a:t>terdiri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dari</a:t>
            </a:r>
            <a:r>
              <a:rPr lang="en-US" sz="2400" dirty="0" smtClean="0">
                <a:ea typeface="+mn-ea"/>
                <a:cs typeface="+mn-cs"/>
              </a:rPr>
              <a:t>  </a:t>
            </a:r>
            <a:r>
              <a:rPr lang="en-US" sz="2400" dirty="0" err="1" smtClean="0">
                <a:ea typeface="+mn-ea"/>
                <a:cs typeface="+mn-cs"/>
              </a:rPr>
              <a:t>perwakilan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institusi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pemberi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izin</a:t>
            </a:r>
            <a:r>
              <a:rPr lang="en-US" sz="2400" dirty="0" smtClean="0">
                <a:ea typeface="+mn-ea"/>
                <a:cs typeface="+mn-cs"/>
              </a:rPr>
              <a:t>, </a:t>
            </a:r>
            <a:r>
              <a:rPr lang="en-US" sz="2400" dirty="0" err="1" smtClean="0">
                <a:ea typeface="+mn-ea"/>
                <a:cs typeface="+mn-cs"/>
              </a:rPr>
              <a:t>institusi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pemberi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rekomendasi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asosiasi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perumah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sakitan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580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558" y="360948"/>
            <a:ext cx="7115085" cy="745957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Pokok-Pokok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Perubahan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947" y="1636713"/>
            <a:ext cx="7148513" cy="4811712"/>
          </a:xfrm>
        </p:spPr>
        <p:txBody>
          <a:bodyPr rtlCol="0">
            <a:noAutofit/>
          </a:bodyPr>
          <a:lstStyle/>
          <a:p>
            <a:pPr marL="0" indent="0">
              <a:buFont typeface="Wingdings 3" pitchFamily="18" charset="2"/>
              <a:buNone/>
              <a:defRPr/>
            </a:pPr>
            <a:r>
              <a:rPr lang="en-US" sz="2400" dirty="0" err="1" smtClean="0">
                <a:ea typeface="+mn-ea"/>
                <a:cs typeface="+mn-cs"/>
              </a:rPr>
              <a:t>Pasal</a:t>
            </a:r>
            <a:r>
              <a:rPr lang="en-US" sz="2400" dirty="0" smtClean="0">
                <a:ea typeface="+mn-ea"/>
                <a:cs typeface="+mn-cs"/>
              </a:rPr>
              <a:t> 76 </a:t>
            </a: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Ketentuan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Pokok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tentang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Registrasi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Rumah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Sakit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2400" dirty="0" err="1" smtClean="0">
                <a:ea typeface="+mn-ea"/>
                <a:cs typeface="+mn-cs"/>
              </a:rPr>
              <a:t>Pasal</a:t>
            </a:r>
            <a:r>
              <a:rPr lang="en-US" sz="2400" dirty="0" smtClean="0">
                <a:ea typeface="+mn-ea"/>
                <a:cs typeface="+mn-cs"/>
              </a:rPr>
              <a:t> 77 </a:t>
            </a:r>
            <a:r>
              <a:rPr lang="en-US" sz="2400" dirty="0" err="1" smtClean="0">
                <a:ea typeface="+mn-ea"/>
                <a:cs typeface="+mn-cs"/>
              </a:rPr>
              <a:t>tentang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penamaan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rumah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sakit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Tidak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boleh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menggunakan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kata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internasional</a:t>
            </a:r>
            <a:r>
              <a:rPr lang="id-ID" sz="2400" dirty="0" smtClean="0">
                <a:ea typeface="+mn-ea"/>
                <a:cs typeface="+mn-cs"/>
              </a:rPr>
              <a:t>, </a:t>
            </a:r>
            <a:r>
              <a:rPr lang="id-ID" sz="2400" i="1" dirty="0" smtClean="0">
                <a:ea typeface="+mn-ea"/>
                <a:cs typeface="+mn-cs"/>
              </a:rPr>
              <a:t>international</a:t>
            </a:r>
            <a:r>
              <a:rPr lang="en-US" sz="2400" dirty="0" smtClean="0">
                <a:ea typeface="+mn-ea"/>
                <a:cs typeface="+mn-cs"/>
              </a:rPr>
              <a:t>, </a:t>
            </a:r>
            <a:r>
              <a:rPr lang="en-US" sz="2400" dirty="0" err="1" smtClean="0">
                <a:ea typeface="+mn-ea"/>
                <a:cs typeface="+mn-cs"/>
              </a:rPr>
              <a:t>kelas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dunia</a:t>
            </a:r>
            <a:r>
              <a:rPr lang="en-US" sz="2400" dirty="0" smtClean="0">
                <a:ea typeface="+mn-ea"/>
                <a:cs typeface="+mn-cs"/>
              </a:rPr>
              <a:t>, </a:t>
            </a:r>
            <a:r>
              <a:rPr lang="en-US" sz="2400" i="1" dirty="0" smtClean="0">
                <a:ea typeface="+mn-ea"/>
                <a:cs typeface="+mn-cs"/>
              </a:rPr>
              <a:t>world class</a:t>
            </a:r>
            <a:r>
              <a:rPr lang="en-US" sz="2400" dirty="0" smtClean="0">
                <a:ea typeface="+mn-ea"/>
                <a:cs typeface="+mn-cs"/>
              </a:rPr>
              <a:t>, global </a:t>
            </a:r>
            <a:r>
              <a:rPr lang="en-US" sz="2400" dirty="0" err="1" smtClean="0">
                <a:ea typeface="+mn-ea"/>
                <a:cs typeface="+mn-cs"/>
              </a:rPr>
              <a:t>dan</a:t>
            </a:r>
            <a:r>
              <a:rPr lang="en-US" sz="2400" dirty="0" smtClean="0">
                <a:ea typeface="+mn-ea"/>
                <a:cs typeface="+mn-cs"/>
              </a:rPr>
              <a:t>/</a:t>
            </a:r>
            <a:r>
              <a:rPr lang="en-US" sz="2400" dirty="0" err="1" smtClean="0">
                <a:ea typeface="+mn-ea"/>
                <a:cs typeface="+mn-cs"/>
              </a:rPr>
              <a:t>atau</a:t>
            </a:r>
            <a:r>
              <a:rPr lang="en-US" sz="2400" dirty="0" smtClean="0">
                <a:ea typeface="+mn-ea"/>
                <a:cs typeface="+mn-cs"/>
              </a:rPr>
              <a:t> yang </a:t>
            </a:r>
            <a:r>
              <a:rPr lang="en-US" sz="2400" dirty="0" err="1" smtClean="0">
                <a:ea typeface="+mn-ea"/>
                <a:cs typeface="+mn-cs"/>
              </a:rPr>
              <a:t>disebut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nama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lainnya</a:t>
            </a:r>
            <a:r>
              <a:rPr lang="en-US" sz="2400" dirty="0" smtClean="0">
                <a:ea typeface="+mn-ea"/>
                <a:cs typeface="+mn-cs"/>
              </a:rPr>
              <a:t> yang </a:t>
            </a:r>
            <a:r>
              <a:rPr lang="en-US" sz="2400" dirty="0" err="1" smtClean="0">
                <a:ea typeface="+mn-ea"/>
                <a:cs typeface="+mn-cs"/>
              </a:rPr>
              <a:t>bermakna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sama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Dilarang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menggunakan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nama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orang</a:t>
            </a:r>
            <a:r>
              <a:rPr lang="en-US" sz="2400" dirty="0" smtClean="0">
                <a:ea typeface="+mn-ea"/>
                <a:cs typeface="+mn-cs"/>
              </a:rPr>
              <a:t> yang </a:t>
            </a:r>
            <a:r>
              <a:rPr lang="en-US" sz="2400" dirty="0" err="1" smtClean="0">
                <a:ea typeface="+mn-ea"/>
                <a:cs typeface="+mn-cs"/>
              </a:rPr>
              <a:t>masih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hidup</a:t>
            </a:r>
            <a:r>
              <a:rPr lang="en-US" sz="2400" dirty="0" smtClean="0">
                <a:ea typeface="+mn-ea"/>
                <a:cs typeface="+mn-cs"/>
              </a:rPr>
              <a:t>.</a:t>
            </a: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Memperhatikan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nilai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norma</a:t>
            </a:r>
            <a:r>
              <a:rPr lang="en-US" sz="2400" dirty="0" smtClean="0">
                <a:ea typeface="+mn-ea"/>
                <a:cs typeface="+mn-cs"/>
              </a:rPr>
              <a:t> agama, </a:t>
            </a:r>
            <a:r>
              <a:rPr lang="en-US" sz="2400" dirty="0" err="1" smtClean="0">
                <a:ea typeface="+mn-ea"/>
                <a:cs typeface="+mn-cs"/>
              </a:rPr>
              <a:t>sosial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budaya</a:t>
            </a:r>
            <a:r>
              <a:rPr lang="en-US" sz="2400" dirty="0" smtClean="0">
                <a:ea typeface="+mn-ea"/>
                <a:cs typeface="+mn-cs"/>
              </a:rPr>
              <a:t>, </a:t>
            </a:r>
            <a:r>
              <a:rPr lang="en-US" sz="2400" dirty="0" err="1" smtClean="0">
                <a:ea typeface="+mn-ea"/>
                <a:cs typeface="+mn-cs"/>
              </a:rPr>
              <a:t>dan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etika</a:t>
            </a:r>
            <a:r>
              <a:rPr lang="en-US" sz="2400" dirty="0" smtClean="0">
                <a:ea typeface="+mn-ea"/>
                <a:cs typeface="+mn-cs"/>
              </a:rPr>
              <a:t>.</a:t>
            </a:r>
          </a:p>
          <a:p>
            <a:pPr>
              <a:buFont typeface="Wingdings 3" pitchFamily="18" charset="2"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852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1944291" y="623888"/>
            <a:ext cx="6684169" cy="1281112"/>
          </a:xfrm>
        </p:spPr>
        <p:txBody>
          <a:bodyPr/>
          <a:lstStyle/>
          <a:p>
            <a:r>
              <a:rPr lang="en-US" dirty="0" err="1">
                <a:latin typeface="Century Gothic" charset="0"/>
              </a:rPr>
              <a:t>Ketentuan</a:t>
            </a:r>
            <a:r>
              <a:rPr lang="en-US" dirty="0">
                <a:latin typeface="Century Gothic" charset="0"/>
              </a:rPr>
              <a:t> </a:t>
            </a:r>
            <a:r>
              <a:rPr lang="en-US" dirty="0" err="1">
                <a:latin typeface="Century Gothic" charset="0"/>
              </a:rPr>
              <a:t>Peral</a:t>
            </a:r>
            <a:endParaRPr lang="en-US" dirty="0">
              <a:latin typeface="Century Gothic" charset="0"/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1497806" y="1443038"/>
            <a:ext cx="6949679" cy="5005387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err="1">
                <a:latin typeface="Century Gothic" charset="0"/>
              </a:rPr>
              <a:t>Izin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dan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penetapan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kelas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berdasarkan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Peraturan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sebelumnya</a:t>
            </a:r>
            <a:r>
              <a:rPr lang="en-US" sz="2200" dirty="0">
                <a:latin typeface="Century Gothic" charset="0"/>
              </a:rPr>
              <a:t> </a:t>
            </a:r>
            <a:r>
              <a:rPr lang="id-ID" sz="2200" dirty="0">
                <a:latin typeface="Century Gothic" charset="0"/>
              </a:rPr>
              <a:t>tetap berlaku sampai habis masa berlakunya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izin</a:t>
            </a:r>
            <a:r>
              <a:rPr lang="en-US" sz="2200" dirty="0">
                <a:latin typeface="Century Gothic" charset="0"/>
              </a:rPr>
              <a:t>;</a:t>
            </a:r>
          </a:p>
          <a:p>
            <a:r>
              <a:rPr lang="fi-FI" sz="2200" dirty="0" err="1">
                <a:latin typeface="Century Gothic" charset="0"/>
              </a:rPr>
              <a:t>Permohonan</a:t>
            </a:r>
            <a:r>
              <a:rPr lang="fi-FI" sz="2200" dirty="0">
                <a:latin typeface="Century Gothic" charset="0"/>
              </a:rPr>
              <a:t> </a:t>
            </a:r>
            <a:r>
              <a:rPr lang="id-ID" sz="2200" dirty="0">
                <a:latin typeface="Century Gothic" charset="0"/>
              </a:rPr>
              <a:t>izin </a:t>
            </a:r>
            <a:r>
              <a:rPr lang="fi-FI" sz="2200" dirty="0" err="1">
                <a:latin typeface="Century Gothic" charset="0"/>
              </a:rPr>
              <a:t>dalam</a:t>
            </a:r>
            <a:r>
              <a:rPr lang="fi-FI" sz="2200" dirty="0">
                <a:latin typeface="Century Gothic" charset="0"/>
              </a:rPr>
              <a:t> </a:t>
            </a:r>
            <a:r>
              <a:rPr lang="fi-FI" sz="2200" dirty="0" err="1">
                <a:latin typeface="Century Gothic" charset="0"/>
              </a:rPr>
              <a:t>proses</a:t>
            </a:r>
            <a:r>
              <a:rPr lang="fi-FI" sz="2200" dirty="0">
                <a:latin typeface="Century Gothic" charset="0"/>
              </a:rPr>
              <a:t> </a:t>
            </a:r>
            <a:r>
              <a:rPr lang="fi-FI" sz="2200" dirty="0" err="1">
                <a:latin typeface="Century Gothic" charset="0"/>
              </a:rPr>
              <a:t>sebelum</a:t>
            </a:r>
            <a:r>
              <a:rPr lang="fi-FI" sz="2200" dirty="0">
                <a:latin typeface="Century Gothic" charset="0"/>
              </a:rPr>
              <a:t> </a:t>
            </a:r>
            <a:r>
              <a:rPr lang="fi-FI" sz="2200" dirty="0" err="1">
                <a:latin typeface="Century Gothic" charset="0"/>
              </a:rPr>
              <a:t>ditetapkan</a:t>
            </a:r>
            <a:r>
              <a:rPr lang="fi-FI" sz="2200" dirty="0">
                <a:latin typeface="Century Gothic" charset="0"/>
              </a:rPr>
              <a:t> </a:t>
            </a:r>
            <a:r>
              <a:rPr lang="fi-FI" sz="2200" dirty="0" err="1">
                <a:latin typeface="Century Gothic" charset="0"/>
              </a:rPr>
              <a:t>Permenkes</a:t>
            </a:r>
            <a:r>
              <a:rPr lang="fi-FI" sz="2200" dirty="0">
                <a:latin typeface="Century Gothic" charset="0"/>
              </a:rPr>
              <a:t> </a:t>
            </a:r>
            <a:r>
              <a:rPr lang="fi-FI" sz="2200" dirty="0" err="1">
                <a:latin typeface="Century Gothic" charset="0"/>
              </a:rPr>
              <a:t>baru</a:t>
            </a:r>
            <a:r>
              <a:rPr lang="id-ID" sz="2200" dirty="0">
                <a:latin typeface="Century Gothic" charset="0"/>
              </a:rPr>
              <a:t>, </a:t>
            </a:r>
            <a:r>
              <a:rPr lang="en-US" sz="2200" dirty="0" err="1">
                <a:latin typeface="Century Gothic" charset="0"/>
              </a:rPr>
              <a:t>tetap</a:t>
            </a:r>
            <a:r>
              <a:rPr lang="en-US" sz="2200" dirty="0">
                <a:latin typeface="Century Gothic" charset="0"/>
              </a:rPr>
              <a:t> </a:t>
            </a:r>
            <a:r>
              <a:rPr lang="fi-FI" sz="2200" dirty="0" err="1">
                <a:latin typeface="Century Gothic" charset="0"/>
              </a:rPr>
              <a:t>dilaksanakan</a:t>
            </a:r>
            <a:r>
              <a:rPr lang="fi-FI" sz="2200" dirty="0">
                <a:latin typeface="Century Gothic" charset="0"/>
              </a:rPr>
              <a:t> </a:t>
            </a:r>
            <a:r>
              <a:rPr lang="fi-FI" sz="2200" dirty="0" err="1">
                <a:latin typeface="Century Gothic" charset="0"/>
              </a:rPr>
              <a:t>sesuai</a:t>
            </a:r>
            <a:r>
              <a:rPr lang="fi-FI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Permenkes</a:t>
            </a:r>
            <a:r>
              <a:rPr lang="en-US" sz="2200" dirty="0">
                <a:latin typeface="Century Gothic" charset="0"/>
              </a:rPr>
              <a:t> lama</a:t>
            </a:r>
          </a:p>
          <a:p>
            <a:r>
              <a:rPr lang="id-ID" sz="2200" dirty="0">
                <a:latin typeface="Century Gothic" charset="0"/>
              </a:rPr>
              <a:t>Rumah Sakit yang </a:t>
            </a:r>
            <a:r>
              <a:rPr lang="en-US" sz="2200" dirty="0" err="1">
                <a:latin typeface="Century Gothic" charset="0"/>
              </a:rPr>
              <a:t>telah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memiliki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izin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berdasarkan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Permenkes</a:t>
            </a:r>
            <a:r>
              <a:rPr lang="en-US" sz="2200" dirty="0">
                <a:latin typeface="Century Gothic" charset="0"/>
              </a:rPr>
              <a:t> lama </a:t>
            </a:r>
            <a:r>
              <a:rPr lang="en-US" sz="2200" dirty="0" err="1">
                <a:latin typeface="Century Gothic" charset="0"/>
              </a:rPr>
              <a:t>tetapi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belum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ditetapkan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kelasnya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harus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mengajukan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permohonan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Izin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Operasional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berdasarkan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Permenkes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baru</a:t>
            </a:r>
            <a:r>
              <a:rPr lang="en-US" sz="2200" dirty="0">
                <a:latin typeface="Century Gothic" charset="0"/>
              </a:rPr>
              <a:t> paling </a:t>
            </a:r>
            <a:r>
              <a:rPr lang="en-US" sz="2200" dirty="0" err="1">
                <a:latin typeface="Century Gothic" charset="0"/>
              </a:rPr>
              <a:t>lambat</a:t>
            </a:r>
            <a:r>
              <a:rPr lang="en-US" sz="2200" dirty="0">
                <a:latin typeface="Century Gothic" charset="0"/>
              </a:rPr>
              <a:t> 2 (</a:t>
            </a:r>
            <a:r>
              <a:rPr lang="en-US" sz="2200" dirty="0" err="1">
                <a:latin typeface="Century Gothic" charset="0"/>
              </a:rPr>
              <a:t>dua</a:t>
            </a:r>
            <a:r>
              <a:rPr lang="en-US" sz="2200" dirty="0">
                <a:latin typeface="Century Gothic" charset="0"/>
              </a:rPr>
              <a:t>) </a:t>
            </a:r>
            <a:r>
              <a:rPr lang="en-US" sz="2200" dirty="0" err="1">
                <a:latin typeface="Century Gothic" charset="0"/>
              </a:rPr>
              <a:t>tahun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sejak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diundangkan</a:t>
            </a:r>
            <a:r>
              <a:rPr lang="fi-FI" sz="2200" dirty="0">
                <a:latin typeface="Century Gothic" charset="0"/>
              </a:rPr>
              <a:t>;</a:t>
            </a:r>
            <a:endParaRPr lang="en-US" sz="2200" dirty="0">
              <a:latin typeface="Century Gothic" charset="0"/>
            </a:endParaRPr>
          </a:p>
          <a:p>
            <a:r>
              <a:rPr lang="en-US" sz="2200" dirty="0" err="1">
                <a:latin typeface="Century Gothic" charset="0"/>
              </a:rPr>
              <a:t>Penamaan</a:t>
            </a:r>
            <a:r>
              <a:rPr lang="en-US" sz="2200" dirty="0">
                <a:latin typeface="Century Gothic" charset="0"/>
              </a:rPr>
              <a:t> RS </a:t>
            </a:r>
            <a:r>
              <a:rPr lang="en-US" sz="2200" dirty="0" err="1">
                <a:latin typeface="Century Gothic" charset="0"/>
              </a:rPr>
              <a:t>harus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disesuaikan</a:t>
            </a:r>
            <a:r>
              <a:rPr lang="en-US" sz="2200" dirty="0">
                <a:latin typeface="Century Gothic" charset="0"/>
              </a:rPr>
              <a:t> paling </a:t>
            </a:r>
            <a:r>
              <a:rPr lang="en-US" sz="2200" dirty="0" err="1">
                <a:latin typeface="Century Gothic" charset="0"/>
              </a:rPr>
              <a:t>lambat</a:t>
            </a:r>
            <a:r>
              <a:rPr lang="en-US" sz="2200" dirty="0">
                <a:latin typeface="Century Gothic" charset="0"/>
              </a:rPr>
              <a:t> 1 (</a:t>
            </a:r>
            <a:r>
              <a:rPr lang="en-US" sz="2200" dirty="0" err="1">
                <a:latin typeface="Century Gothic" charset="0"/>
              </a:rPr>
              <a:t>satu</a:t>
            </a:r>
            <a:r>
              <a:rPr lang="en-US" sz="2200" dirty="0">
                <a:latin typeface="Century Gothic" charset="0"/>
              </a:rPr>
              <a:t>) </a:t>
            </a:r>
            <a:r>
              <a:rPr lang="en-US" sz="2200" dirty="0" err="1">
                <a:latin typeface="Century Gothic" charset="0"/>
              </a:rPr>
              <a:t>tahun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sejak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Peraturan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Menteri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ini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diundangkan</a:t>
            </a:r>
            <a:r>
              <a:rPr lang="en-US" sz="2200" dirty="0">
                <a:latin typeface="Century Gothic" charset="0"/>
              </a:rPr>
              <a:t>;</a:t>
            </a:r>
          </a:p>
          <a:p>
            <a:r>
              <a:rPr lang="en-US" sz="2200" dirty="0" err="1">
                <a:latin typeface="Century Gothic" charset="0"/>
              </a:rPr>
              <a:t>Rumah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Sakit</a:t>
            </a:r>
            <a:r>
              <a:rPr lang="en-US" sz="2200" dirty="0">
                <a:latin typeface="Century Gothic" charset="0"/>
              </a:rPr>
              <a:t> P</a:t>
            </a:r>
            <a:r>
              <a:rPr lang="id-ID" sz="2200" dirty="0">
                <a:latin typeface="Century Gothic" charset="0"/>
              </a:rPr>
              <a:t>emerintah</a:t>
            </a:r>
            <a:r>
              <a:rPr lang="en-US" sz="2200" dirty="0">
                <a:latin typeface="Century Gothic" charset="0"/>
              </a:rPr>
              <a:t>, yang </a:t>
            </a:r>
            <a:r>
              <a:rPr lang="en-US" sz="2200" dirty="0" err="1">
                <a:latin typeface="Century Gothic" charset="0"/>
              </a:rPr>
              <a:t>belum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berbentuk</a:t>
            </a:r>
            <a:r>
              <a:rPr lang="en-US" sz="2200" dirty="0">
                <a:latin typeface="Century Gothic" charset="0"/>
              </a:rPr>
              <a:t> unit </a:t>
            </a:r>
            <a:r>
              <a:rPr lang="en-US" sz="2200" dirty="0" err="1">
                <a:latin typeface="Century Gothic" charset="0"/>
              </a:rPr>
              <a:t>pelaksana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teknis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harus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menyesuaikan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diri</a:t>
            </a:r>
            <a:r>
              <a:rPr lang="en-US" sz="2200" dirty="0">
                <a:latin typeface="Century Gothic" charset="0"/>
              </a:rPr>
              <a:t> paling </a:t>
            </a:r>
            <a:r>
              <a:rPr lang="en-US" sz="2200" dirty="0" err="1">
                <a:latin typeface="Century Gothic" charset="0"/>
              </a:rPr>
              <a:t>lambat</a:t>
            </a:r>
            <a:r>
              <a:rPr lang="en-US" sz="2200" dirty="0">
                <a:latin typeface="Century Gothic" charset="0"/>
              </a:rPr>
              <a:t> 2 (</a:t>
            </a:r>
            <a:r>
              <a:rPr lang="en-US" sz="2200" dirty="0" err="1">
                <a:latin typeface="Century Gothic" charset="0"/>
              </a:rPr>
              <a:t>dua</a:t>
            </a:r>
            <a:r>
              <a:rPr lang="en-US" sz="2200" dirty="0">
                <a:latin typeface="Century Gothic" charset="0"/>
              </a:rPr>
              <a:t>) </a:t>
            </a:r>
            <a:r>
              <a:rPr lang="en-US" sz="2200" dirty="0" err="1">
                <a:latin typeface="Century Gothic" charset="0"/>
              </a:rPr>
              <a:t>tahun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sejak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Peraturan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Menteri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ini</a:t>
            </a:r>
            <a:r>
              <a:rPr lang="en-US" sz="2200" dirty="0">
                <a:latin typeface="Century Gothic" charset="0"/>
              </a:rPr>
              <a:t> </a:t>
            </a:r>
            <a:r>
              <a:rPr lang="en-US" sz="2200" dirty="0" err="1">
                <a:latin typeface="Century Gothic" charset="0"/>
              </a:rPr>
              <a:t>diundangkan</a:t>
            </a:r>
            <a:endParaRPr lang="en-US" sz="2200" dirty="0">
              <a:latin typeface="Century Gothic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47721" y="359416"/>
            <a:ext cx="6683765" cy="80127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Ketentuan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Peralihan</a:t>
            </a:r>
            <a:endParaRPr lang="en-GB" sz="4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3126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626" y="624110"/>
            <a:ext cx="6683765" cy="801278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000" b="1">
                <a:solidFill>
                  <a:srgbClr val="262626"/>
                </a:solidFill>
                <a:cs typeface="+mj-cs"/>
              </a:rPr>
              <a:t>POIN –POIN PEMBAHASAN</a:t>
            </a:r>
            <a:endParaRPr lang="en-GB" sz="4000" b="1">
              <a:solidFill>
                <a:srgbClr val="262626"/>
              </a:solidFill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7838" y="1997075"/>
            <a:ext cx="6686550" cy="37782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Mengapa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harus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?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Ruang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Lingkup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Perizinan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Klasifikasi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0636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1944291" y="623888"/>
            <a:ext cx="6684169" cy="1281112"/>
          </a:xfrm>
        </p:spPr>
        <p:txBody>
          <a:bodyPr/>
          <a:lstStyle/>
          <a:p>
            <a:r>
              <a:rPr lang="en-US">
                <a:latin typeface="Century Gothic" charset="0"/>
              </a:rPr>
              <a:t>Ketentuan Peral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1606154" y="1708150"/>
            <a:ext cx="6949678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800">
                <a:latin typeface="Century Gothic" charset="0"/>
              </a:rPr>
              <a:t>Peraturan Menteri Kesehatan Nomor 147/Menkes/Per/I/2010 tentang Perizinan Rumah Sakit;</a:t>
            </a:r>
          </a:p>
          <a:p>
            <a:r>
              <a:rPr lang="en-US" sz="2800">
                <a:latin typeface="Century Gothic" charset="0"/>
              </a:rPr>
              <a:t>Peratu</a:t>
            </a:r>
            <a:r>
              <a:rPr lang="id-ID" sz="2800">
                <a:latin typeface="Century Gothic" charset="0"/>
              </a:rPr>
              <a:t>r</a:t>
            </a:r>
            <a:r>
              <a:rPr lang="en-US" sz="2800">
                <a:latin typeface="Century Gothic" charset="0"/>
              </a:rPr>
              <a:t>an Menteri Kesehatan Nomor 340/Menkes/Per/III/2010 tentang Klasifikasi Rumah Sakit, kecuali Lampiran II Kriteria Klasifikasi Rumah Sakit Khusus sepanjang belum diganti; </a:t>
            </a:r>
          </a:p>
          <a:p>
            <a:r>
              <a:rPr lang="en-US" sz="2800">
                <a:latin typeface="Century Gothic" charset="0"/>
              </a:rPr>
              <a:t>Keputusan Menteri Kesehatan Nomor 2264/Menkes/SK/XI/2011 tentang Pelaksanaan Perizinan Rumah Sakit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21389" y="335352"/>
            <a:ext cx="6683765" cy="80127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Peraturan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yang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Dicabut</a:t>
            </a:r>
            <a:endParaRPr lang="en-GB" sz="4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43068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http://luvmypixels.com/wp-content/uploads/2012/08/Thank-You-word-cloud-1024x7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566" y="0"/>
            <a:ext cx="685680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0018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075" y="2358189"/>
            <a:ext cx="6948236" cy="1925052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MENGAPA HARUS </a:t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UNDANG-UNDANG?</a:t>
            </a:r>
            <a:endParaRPr lang="en-GB" b="1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2614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238" y="314830"/>
            <a:ext cx="7424542" cy="626866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chemeClr val="tx1"/>
                </a:solidFill>
                <a:ea typeface="+mj-ea"/>
                <a:cs typeface="+mj-cs"/>
              </a:rPr>
              <a:t>Undang-Undang</a:t>
            </a:r>
            <a:r>
              <a:rPr lang="en-US" sz="2800" b="1" dirty="0" smtClean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a typeface="+mj-ea"/>
                <a:cs typeface="+mj-cs"/>
              </a:rPr>
              <a:t>Utama</a:t>
            </a:r>
            <a:r>
              <a:rPr lang="en-US" sz="2800" b="1" dirty="0" smtClean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a typeface="+mj-ea"/>
                <a:cs typeface="+mj-cs"/>
              </a:rPr>
              <a:t>di</a:t>
            </a:r>
            <a:r>
              <a:rPr lang="en-US" sz="2800" b="1" dirty="0" smtClean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a typeface="+mj-ea"/>
                <a:cs typeface="+mj-cs"/>
              </a:rPr>
              <a:t>Sektor</a:t>
            </a:r>
            <a:r>
              <a:rPr lang="en-US" sz="2800" b="1" dirty="0" smtClean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a typeface="+mj-ea"/>
                <a:cs typeface="+mj-cs"/>
              </a:rPr>
              <a:t>Kesehatan</a:t>
            </a:r>
            <a:endParaRPr lang="en-GB" sz="2800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972" y="1187451"/>
            <a:ext cx="7329488" cy="543242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Nomor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29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2004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tentang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Praktik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Kedokteran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Nomor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35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2009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tentang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Narkotika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Nomor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36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2009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tentang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Kesehatan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Nomor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44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2009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tentang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Undang_undang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Nomor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52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2009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tentang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Perkembangan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Kependudukan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Pembangunan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Keluarga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Nomor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18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2014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tentang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Kesehatan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Jiwa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Nomor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38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2014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tentang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Keperawatan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Nomor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36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2014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tentang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Tenaga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Kesehatan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7897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015" y="433038"/>
            <a:ext cx="7339083" cy="1227321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Undang-Undang</a:t>
            </a:r>
            <a:r>
              <a:rPr lang="en-U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3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Nomor</a:t>
            </a:r>
            <a:r>
              <a:rPr lang="en-U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12 </a:t>
            </a:r>
            <a:r>
              <a:rPr lang="en-US" sz="3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Tahun</a:t>
            </a:r>
            <a:r>
              <a:rPr lang="en-U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2011</a:t>
            </a:r>
            <a:br>
              <a:rPr lang="en-U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</a:br>
            <a:r>
              <a:rPr lang="en-US" sz="3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Pasal</a:t>
            </a:r>
            <a:r>
              <a:rPr lang="en-U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10</a:t>
            </a:r>
            <a:endParaRPr lang="en-GB" sz="3400" b="1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037" y="2019301"/>
            <a:ext cx="7310438" cy="4259263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Materi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Muatan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: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pengaturan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lebih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lanjut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dari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UUD RI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1945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perintah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suatu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untuk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diatur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dengan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UU 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pengesahan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perjanjian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internasional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tertentu</a:t>
            </a: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tindak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lanjut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atas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putusan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Mahkamah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Konstitusi</a:t>
            </a: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800" b="1" dirty="0" err="1" smtClean="0">
                <a:solidFill>
                  <a:srgbClr val="C00000"/>
                </a:solidFill>
                <a:ea typeface="+mn-ea"/>
                <a:cs typeface="+mn-cs"/>
              </a:rPr>
              <a:t>pemenuhan</a:t>
            </a:r>
            <a:r>
              <a:rPr lang="en-US" sz="2800" b="1" dirty="0" smtClean="0">
                <a:solidFill>
                  <a:srgbClr val="C00000"/>
                </a:solidFill>
                <a:ea typeface="+mn-ea"/>
                <a:cs typeface="+mn-cs"/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  <a:ea typeface="+mn-ea"/>
                <a:cs typeface="+mn-cs"/>
              </a:rPr>
              <a:t>kebutuhan</a:t>
            </a:r>
            <a:r>
              <a:rPr lang="en-US" sz="2800" b="1" dirty="0" smtClean="0">
                <a:solidFill>
                  <a:srgbClr val="C00000"/>
                </a:solidFill>
                <a:ea typeface="+mn-ea"/>
                <a:cs typeface="+mn-cs"/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  <a:ea typeface="+mn-ea"/>
                <a:cs typeface="+mn-cs"/>
              </a:rPr>
              <a:t>hukum</a:t>
            </a:r>
            <a:r>
              <a:rPr lang="en-US" sz="2800" b="1" dirty="0" smtClean="0">
                <a:solidFill>
                  <a:srgbClr val="C00000"/>
                </a:solidFill>
                <a:ea typeface="+mn-ea"/>
                <a:cs typeface="+mn-cs"/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  <a:ea typeface="+mn-ea"/>
                <a:cs typeface="+mn-cs"/>
              </a:rPr>
              <a:t>dalam</a:t>
            </a:r>
            <a:r>
              <a:rPr lang="en-US" sz="2800" b="1" dirty="0" smtClean="0">
                <a:solidFill>
                  <a:srgbClr val="C00000"/>
                </a:solidFill>
                <a:ea typeface="+mn-ea"/>
                <a:cs typeface="+mn-cs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a typeface="+mn-ea"/>
                <a:cs typeface="+mn-cs"/>
              </a:rPr>
              <a:t>masyarakat</a:t>
            </a:r>
            <a:endParaRPr lang="en-US" sz="2800" b="1" dirty="0" smtClean="0">
              <a:solidFill>
                <a:srgbClr val="C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56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723" y="1443791"/>
            <a:ext cx="6417591" cy="4259179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Autofit/>
          </a:bodyPr>
          <a:lstStyle/>
          <a:p>
            <a:pPr marL="457200" eaLnBrk="1" fontAlgn="auto" hangingPunct="1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Pemenuhan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kebutuhan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hukum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dalam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masyarakat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?</a:t>
            </a:r>
            <a:b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</a:b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</a:b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Keuntungan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dan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kerugian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diatur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dengan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Undang-Undang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51226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07" y="360364"/>
            <a:ext cx="7675960" cy="6040437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pelayanan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kesehatan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merupakan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hak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setiap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orang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yang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dijamin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UUD RI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1945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memiliki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karateristik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khusus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(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Iptek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sosial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ekonomi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)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namun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harus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tetap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mampu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memberi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pelayanan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yang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bermutu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,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aksesibel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afordabel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dalam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rangka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peningkatan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mutu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jangkauan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pelayanan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pengaturan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hak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kewajiban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masyarakat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(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hak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kewajiban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RS?)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bahwa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pengaturan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mengenai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belum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cukup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memadai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untuk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dijadikan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landasan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hukum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(?)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9162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406" y="2406316"/>
            <a:ext cx="6686549" cy="1907298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RUANG LINGKUP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/>
            </a:r>
            <a:b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</a:b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2143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/>
          <p:cNvSpPr>
            <a:spLocks noGrp="1"/>
          </p:cNvSpPr>
          <p:nvPr>
            <p:ph idx="1"/>
          </p:nvPr>
        </p:nvSpPr>
        <p:spPr>
          <a:xfrm>
            <a:off x="1588294" y="577851"/>
            <a:ext cx="7040166" cy="56546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2000"/>
              </a:lnSpc>
            </a:pPr>
            <a:r>
              <a:rPr lang="en-US" sz="2000">
                <a:latin typeface="Century Gothic" charset="0"/>
              </a:rPr>
              <a:t>Tugas dan Fungsi</a:t>
            </a:r>
          </a:p>
          <a:p>
            <a:pPr eaLnBrk="1" hangingPunct="1">
              <a:lnSpc>
                <a:spcPct val="132000"/>
              </a:lnSpc>
            </a:pPr>
            <a:r>
              <a:rPr lang="en-US" sz="2000">
                <a:latin typeface="Century Gothic" charset="0"/>
              </a:rPr>
              <a:t>Tanggung Jawab Pemerintah dan Pemerintah Daerah</a:t>
            </a:r>
          </a:p>
          <a:p>
            <a:pPr eaLnBrk="1" hangingPunct="1">
              <a:lnSpc>
                <a:spcPct val="132000"/>
              </a:lnSpc>
            </a:pPr>
            <a:r>
              <a:rPr lang="en-US" sz="2000">
                <a:latin typeface="Century Gothic" charset="0"/>
              </a:rPr>
              <a:t>Persyaratan</a:t>
            </a:r>
          </a:p>
          <a:p>
            <a:pPr eaLnBrk="1" hangingPunct="1">
              <a:lnSpc>
                <a:spcPct val="132000"/>
              </a:lnSpc>
            </a:pPr>
            <a:r>
              <a:rPr lang="en-GB" sz="2000">
                <a:latin typeface="Century Gothic" charset="0"/>
              </a:rPr>
              <a:t>Jenis dan Klasifikasi</a:t>
            </a:r>
          </a:p>
          <a:p>
            <a:pPr eaLnBrk="1" hangingPunct="1">
              <a:lnSpc>
                <a:spcPct val="132000"/>
              </a:lnSpc>
            </a:pPr>
            <a:r>
              <a:rPr lang="en-GB" sz="2000">
                <a:latin typeface="Century Gothic" charset="0"/>
              </a:rPr>
              <a:t>Perizinan</a:t>
            </a:r>
          </a:p>
          <a:p>
            <a:pPr eaLnBrk="1" hangingPunct="1">
              <a:lnSpc>
                <a:spcPct val="132000"/>
              </a:lnSpc>
            </a:pPr>
            <a:r>
              <a:rPr lang="en-GB" sz="2000">
                <a:latin typeface="Century Gothic" charset="0"/>
              </a:rPr>
              <a:t>Kewajiban dan Hak</a:t>
            </a:r>
          </a:p>
          <a:p>
            <a:pPr eaLnBrk="1" hangingPunct="1">
              <a:lnSpc>
                <a:spcPct val="132000"/>
              </a:lnSpc>
            </a:pPr>
            <a:r>
              <a:rPr lang="en-GB" sz="2000">
                <a:latin typeface="Century Gothic" charset="0"/>
              </a:rPr>
              <a:t>Penyelenggaraan </a:t>
            </a:r>
          </a:p>
          <a:p>
            <a:pPr eaLnBrk="1" hangingPunct="1">
              <a:lnSpc>
                <a:spcPct val="132000"/>
              </a:lnSpc>
            </a:pPr>
            <a:r>
              <a:rPr lang="en-GB" sz="2000">
                <a:latin typeface="Century Gothic" charset="0"/>
              </a:rPr>
              <a:t>Pembiayaan</a:t>
            </a:r>
          </a:p>
          <a:p>
            <a:pPr eaLnBrk="1" hangingPunct="1">
              <a:lnSpc>
                <a:spcPct val="132000"/>
              </a:lnSpc>
            </a:pPr>
            <a:r>
              <a:rPr lang="en-GB" sz="2000">
                <a:latin typeface="Century Gothic" charset="0"/>
              </a:rPr>
              <a:t>Pencatatan dan Pelaporan</a:t>
            </a:r>
          </a:p>
          <a:p>
            <a:pPr eaLnBrk="1" hangingPunct="1">
              <a:lnSpc>
                <a:spcPct val="132000"/>
              </a:lnSpc>
            </a:pPr>
            <a:r>
              <a:rPr lang="en-GB" sz="2000">
                <a:latin typeface="Century Gothic" charset="0"/>
              </a:rPr>
              <a:t>Pembinaan dan Pengawasan</a:t>
            </a:r>
          </a:p>
          <a:p>
            <a:pPr eaLnBrk="1" hangingPunct="1">
              <a:lnSpc>
                <a:spcPct val="132000"/>
              </a:lnSpc>
            </a:pPr>
            <a:r>
              <a:rPr lang="en-GB" sz="2000">
                <a:latin typeface="Century Gothic" charset="0"/>
              </a:rPr>
              <a:t>Ketentuan Pidana</a:t>
            </a:r>
          </a:p>
          <a:p>
            <a:pPr eaLnBrk="1" hangingPunct="1">
              <a:lnSpc>
                <a:spcPct val="132000"/>
              </a:lnSpc>
            </a:pPr>
            <a:endParaRPr lang="en-GB" sz="200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81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909</Words>
  <Application>Microsoft Macintosh PowerPoint</Application>
  <PresentationFormat>On-screen Show (4:3)</PresentationFormat>
  <Paragraphs>115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PowerPoint Presentation</vt:lpstr>
      <vt:lpstr>POIN –POIN PEMBAHASAN</vt:lpstr>
      <vt:lpstr>MENGAPA HARUS  UNDANG-UNDANG?</vt:lpstr>
      <vt:lpstr>Undang-Undang Utama di Sektor Kesehatan</vt:lpstr>
      <vt:lpstr>Undang-Undang Nomor 12 Tahun 2011 Pasal 10</vt:lpstr>
      <vt:lpstr>Pemenuhan  kebutuhan  hukum  dalam masyarakat?  Keuntungan dan kerugian diatur dengan Undang-Undang?</vt:lpstr>
      <vt:lpstr>PowerPoint Presentation</vt:lpstr>
      <vt:lpstr>RUANG LINGKUP </vt:lpstr>
      <vt:lpstr>PowerPoint Presentation</vt:lpstr>
      <vt:lpstr>PowerPoint Presentation</vt:lpstr>
      <vt:lpstr>PowerPoint Presentation</vt:lpstr>
      <vt:lpstr>Peraturan Menteri Kesehatan Nomor 56 Tahun 2014</vt:lpstr>
      <vt:lpstr>Pokok-Pokok Perubahan</vt:lpstr>
      <vt:lpstr>Pokok-Pokok Perubahan</vt:lpstr>
      <vt:lpstr>Pokok-Pokok Perubahan</vt:lpstr>
      <vt:lpstr>Pokok-Pokok Perubahan</vt:lpstr>
      <vt:lpstr>Pokok-Pokok Perubahan</vt:lpstr>
      <vt:lpstr>Pokok-Pokok Perubahan</vt:lpstr>
      <vt:lpstr>Ketentuan Peral</vt:lpstr>
      <vt:lpstr>Ketentuan Peral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1</cp:revision>
  <dcterms:created xsi:type="dcterms:W3CDTF">2017-11-04T16:50:18Z</dcterms:created>
  <dcterms:modified xsi:type="dcterms:W3CDTF">2017-11-04T16:53:23Z</dcterms:modified>
</cp:coreProperties>
</file>