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6" r:id="rId3"/>
    <p:sldId id="268" r:id="rId4"/>
    <p:sldId id="269" r:id="rId5"/>
    <p:sldId id="270" r:id="rId6"/>
    <p:sldId id="271" r:id="rId7"/>
    <p:sldId id="273" r:id="rId8"/>
    <p:sldId id="272" r:id="rId9"/>
    <p:sldId id="274" r:id="rId10"/>
    <p:sldId id="275" r:id="rId11"/>
    <p:sldId id="259" r:id="rId12"/>
    <p:sldId id="261" r:id="rId13"/>
    <p:sldId id="262" r:id="rId14"/>
    <p:sldId id="263" r:id="rId15"/>
    <p:sldId id="264" r:id="rId16"/>
    <p:sldId id="265" r:id="rId17"/>
    <p:sldId id="267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4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err="1" smtClean="0">
                <a:solidFill>
                  <a:prstClr val="black"/>
                </a:solidFill>
              </a:rPr>
              <a:t>Sesi</a:t>
            </a:r>
            <a:r>
              <a:rPr lang="en-US" sz="2000" b="1" dirty="0" smtClean="0">
                <a:solidFill>
                  <a:prstClr val="black"/>
                </a:solidFill>
              </a:rPr>
              <a:t> 8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Peran Pemerintah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Pemerintah seringkali melupakan beberapa biaya manfaat sosial riil, sehingga private market tidak memberikan cukup barang untuk mendapatkan keuntungan eksternal sehingga pemerintah perlu melakukan subsidi atau memproduksi banyak barang.</a:t>
            </a:r>
          </a:p>
          <a:p>
            <a:pPr lvl="1" eaLnBrk="1" hangingPunct="1"/>
            <a:r>
              <a:rPr lang="en-US">
                <a:latin typeface="Arial" charset="0"/>
              </a:rPr>
              <a:t>Contoh: subsidi pendidikan, subsidi vaksin</a:t>
            </a:r>
          </a:p>
        </p:txBody>
      </p:sp>
    </p:spTree>
    <p:extLst>
      <p:ext uri="{BB962C8B-B14F-4D97-AF65-F5344CB8AC3E}">
        <p14:creationId xmlns:p14="http://schemas.microsoft.com/office/powerpoint/2010/main" val="184103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Equity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Equal health </a:t>
            </a:r>
            <a:endParaRPr lang="en-US" dirty="0"/>
          </a:p>
          <a:p>
            <a:r>
              <a:rPr lang="en-US" dirty="0" smtClean="0"/>
              <a:t>Equal </a:t>
            </a:r>
            <a:r>
              <a:rPr lang="en-US" dirty="0"/>
              <a:t>access (for equal need)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Equal </a:t>
            </a:r>
            <a:r>
              <a:rPr lang="en-US" dirty="0"/>
              <a:t>use (for equal need)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/>
              <a:t>Equality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Equity </a:t>
            </a:r>
            <a:endParaRPr lang="en-US" dirty="0"/>
          </a:p>
          <a:p>
            <a:r>
              <a:rPr lang="en-US" dirty="0" err="1" smtClean="0"/>
              <a:t>Mis</a:t>
            </a:r>
            <a:r>
              <a:rPr lang="en-US" dirty="0"/>
              <a:t>: equal access for equal </a:t>
            </a:r>
            <a:r>
              <a:rPr lang="en-US" dirty="0" smtClean="0"/>
              <a:t>need</a:t>
            </a:r>
            <a:endParaRPr lang="en-US" dirty="0"/>
          </a:p>
          <a:p>
            <a:r>
              <a:rPr lang="en-US" dirty="0" smtClean="0"/>
              <a:t>Equity</a:t>
            </a:r>
            <a:r>
              <a:rPr lang="en-US" dirty="0"/>
              <a:t>: </a:t>
            </a:r>
            <a:r>
              <a:rPr lang="en-US" dirty="0" err="1"/>
              <a:t>Horisontal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Vertikal</a:t>
            </a:r>
            <a:endParaRPr lang="en-US" dirty="0"/>
          </a:p>
          <a:p>
            <a:r>
              <a:rPr lang="en-US" dirty="0" smtClean="0"/>
              <a:t>Equity</a:t>
            </a:r>
            <a:r>
              <a:rPr lang="en-US" dirty="0"/>
              <a:t>: Libertarian </a:t>
            </a:r>
            <a:r>
              <a:rPr lang="en-US" dirty="0" err="1"/>
              <a:t>dan</a:t>
            </a:r>
            <a:r>
              <a:rPr lang="en-US" dirty="0"/>
              <a:t> Egalitarian </a:t>
            </a:r>
            <a:endParaRPr lang="en-US" dirty="0" smtClean="0"/>
          </a:p>
          <a:p>
            <a:r>
              <a:rPr lang="en-US" dirty="0" smtClean="0"/>
              <a:t>Fairness </a:t>
            </a:r>
            <a:r>
              <a:rPr lang="en-US" dirty="0"/>
              <a:t>in Financing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0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equity?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Wilayah</a:t>
            </a:r>
            <a:endParaRPr lang="en-US" dirty="0"/>
          </a:p>
          <a:p>
            <a:r>
              <a:rPr lang="en-US" dirty="0" err="1" smtClean="0"/>
              <a:t>Kebutuhan</a:t>
            </a:r>
            <a:endParaRPr lang="en-US" dirty="0"/>
          </a:p>
          <a:p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4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11-20 at 3.49.0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8" r="-12968"/>
          <a:stretch>
            <a:fillRect/>
          </a:stretch>
        </p:blipFill>
        <p:spPr>
          <a:xfrm>
            <a:off x="-564413" y="806231"/>
            <a:ext cx="9251213" cy="5213569"/>
          </a:xfrm>
        </p:spPr>
      </p:pic>
    </p:spTree>
    <p:extLst>
      <p:ext uri="{BB962C8B-B14F-4D97-AF65-F5344CB8AC3E}">
        <p14:creationId xmlns:p14="http://schemas.microsoft.com/office/powerpoint/2010/main" val="3904097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Disparity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Propinsi</a:t>
            </a:r>
            <a:r>
              <a:rPr lang="en-US" dirty="0"/>
              <a:t>: </a:t>
            </a:r>
            <a:endParaRPr lang="en-US" dirty="0"/>
          </a:p>
          <a:p>
            <a:r>
              <a:rPr lang="en-US" dirty="0" smtClean="0"/>
              <a:t>DKI </a:t>
            </a:r>
            <a:r>
              <a:rPr lang="en-US" dirty="0"/>
              <a:t>Jakarta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NTB </a:t>
            </a:r>
            <a:r>
              <a:rPr lang="en-US" dirty="0"/>
              <a:t>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terburuk</a:t>
            </a:r>
            <a:r>
              <a:rPr lang="en-US" dirty="0"/>
              <a:t>,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NTB</a:t>
            </a:r>
            <a:r>
              <a:rPr lang="en-US" dirty="0"/>
              <a:t>, </a:t>
            </a:r>
            <a:r>
              <a:rPr lang="en-US" dirty="0" err="1"/>
              <a:t>Jabar</a:t>
            </a:r>
            <a:r>
              <a:rPr lang="en-US" dirty="0"/>
              <a:t>, AKI </a:t>
            </a:r>
            <a:r>
              <a:rPr lang="en-US" dirty="0" err="1"/>
              <a:t>tinggi</a:t>
            </a:r>
            <a:r>
              <a:rPr lang="en-US" dirty="0"/>
              <a:t>, %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nakes</a:t>
            </a:r>
            <a:r>
              <a:rPr lang="en-US" dirty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propinsi</a:t>
            </a:r>
            <a:r>
              <a:rPr lang="en-US" dirty="0"/>
              <a:t> lain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67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Disparity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Sosioekonomi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/>
              <a:t>kaya, AKB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/>
              <a:t>kaya,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/>
              <a:t>kaya,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diare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ISPA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/>
              <a:t>kaya,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 err="1">
                <a:latin typeface="Wingdings"/>
              </a:rPr>
              <a:t>à</a:t>
            </a:r>
            <a:r>
              <a:rPr lang="en-US" dirty="0">
                <a:latin typeface="Wingdings"/>
              </a:rPr>
              <a:t> </a:t>
            </a:r>
            <a:r>
              <a:rPr lang="en-US" dirty="0" err="1"/>
              <a:t>Baikkah</a:t>
            </a:r>
            <a:r>
              <a:rPr lang="en-US" dirty="0"/>
              <a:t>??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8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65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berpihak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Equity?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75264"/>
            <a:ext cx="7772400" cy="4044535"/>
          </a:xfrm>
        </p:spPr>
        <p:txBody>
          <a:bodyPr/>
          <a:lstStyle/>
          <a:p>
            <a:r>
              <a:rPr lang="en-US" dirty="0"/>
              <a:t>DKI </a:t>
            </a:r>
            <a:r>
              <a:rPr lang="en-US" dirty="0" err="1"/>
              <a:t>Jakarta</a:t>
            </a:r>
            <a:r>
              <a:rPr lang="en-US" dirty="0" err="1">
                <a:latin typeface="Wingdings"/>
              </a:rPr>
              <a:t>à</a:t>
            </a:r>
            <a:r>
              <a:rPr lang="en-US" dirty="0">
                <a:latin typeface="Wingdings"/>
              </a:rPr>
              <a:t> </a:t>
            </a:r>
            <a:r>
              <a:rPr lang="en-US" dirty="0"/>
              <a:t>Need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sosioekonomi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?? </a:t>
            </a:r>
            <a:endParaRPr lang="en-US" dirty="0"/>
          </a:p>
          <a:p>
            <a:r>
              <a:rPr lang="en-US" dirty="0" err="1"/>
              <a:t>NTB</a:t>
            </a:r>
            <a:r>
              <a:rPr lang="en-US" dirty="0" err="1">
                <a:latin typeface="Wingdings"/>
              </a:rPr>
              <a:t>à</a:t>
            </a:r>
            <a:r>
              <a:rPr lang="en-US" dirty="0" err="1"/>
              <a:t>Need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sosioekonomi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??? </a:t>
            </a:r>
            <a:endParaRPr lang="en-US" dirty="0"/>
          </a:p>
          <a:p>
            <a:r>
              <a:rPr lang="en-US" dirty="0" err="1"/>
              <a:t>Dokter</a:t>
            </a:r>
            <a:r>
              <a:rPr lang="en-US" dirty="0"/>
              <a:t> (</a:t>
            </a:r>
            <a:r>
              <a:rPr lang="en-US" dirty="0" err="1"/>
              <a:t>spesialis</a:t>
            </a:r>
            <a:r>
              <a:rPr lang="en-US" dirty="0"/>
              <a:t>) </a:t>
            </a:r>
            <a:r>
              <a:rPr lang="en-US" dirty="0" err="1"/>
              <a:t>menumpuk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di </a:t>
            </a:r>
            <a:r>
              <a:rPr lang="en-US" dirty="0" err="1"/>
              <a:t>pelosok</a:t>
            </a:r>
            <a:r>
              <a:rPr lang="en-US" dirty="0"/>
              <a:t> </a:t>
            </a:r>
            <a:r>
              <a:rPr lang="en-US" dirty="0" smtClean="0"/>
              <a:t>???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7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 in </a:t>
            </a:r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dirty="0" err="1"/>
              <a:t>dari</a:t>
            </a:r>
            <a:r>
              <a:rPr lang="en-US" dirty="0"/>
              <a:t> Non Food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? </a:t>
            </a:r>
            <a:endParaRPr lang="en-US" dirty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/>
              <a:t>% equal </a:t>
            </a:r>
            <a:r>
              <a:rPr lang="en-US" dirty="0" err="1"/>
              <a:t>antara</a:t>
            </a:r>
            <a:r>
              <a:rPr lang="en-US" dirty="0"/>
              <a:t> kaya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 err="1">
                <a:latin typeface="Wingdings"/>
              </a:rPr>
              <a:t>à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fairness (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setara</a:t>
            </a:r>
            <a:r>
              <a:rPr lang="en-US" dirty="0"/>
              <a:t>) </a:t>
            </a:r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? </a:t>
            </a:r>
            <a:endParaRPr lang="en-US" dirty="0"/>
          </a:p>
          <a:p>
            <a:r>
              <a:rPr lang="en-US" dirty="0" err="1" smtClean="0"/>
              <a:t>Berobat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LN Vs. </a:t>
            </a:r>
            <a:r>
              <a:rPr lang="en-US" dirty="0" err="1"/>
              <a:t>Poor</a:t>
            </a:r>
            <a:r>
              <a:rPr lang="en-US" dirty="0" err="1">
                <a:latin typeface="Wingdings"/>
              </a:rPr>
              <a:t>à</a:t>
            </a:r>
            <a:r>
              <a:rPr lang="en-US" dirty="0" err="1"/>
              <a:t>Adilkah</a:t>
            </a:r>
            <a:r>
              <a:rPr lang="en-US" dirty="0"/>
              <a:t>? </a:t>
            </a:r>
            <a:endParaRPr lang="en-US" dirty="0"/>
          </a:p>
          <a:p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/>
              <a:t>Kes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 err="1">
                <a:latin typeface="Wingdings"/>
              </a:rPr>
              <a:t>à</a:t>
            </a:r>
            <a:r>
              <a:rPr lang="en-US" dirty="0">
                <a:latin typeface="Wingdings"/>
              </a:rPr>
              <a:t> </a:t>
            </a:r>
            <a:r>
              <a:rPr lang="en-US" dirty="0" err="1"/>
              <a:t>Risiko</a:t>
            </a:r>
            <a:r>
              <a:rPr lang="en-US" dirty="0"/>
              <a:t> RT </a:t>
            </a:r>
            <a:r>
              <a:rPr lang="en-US" dirty="0" err="1"/>
              <a:t>didistribusi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CTP,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) </a:t>
            </a:r>
            <a:endParaRPr lang="en-US" dirty="0"/>
          </a:p>
          <a:p>
            <a:r>
              <a:rPr lang="en-US" dirty="0" smtClean="0"/>
              <a:t>75</a:t>
            </a:r>
            <a:r>
              <a:rPr lang="en-US" dirty="0"/>
              <a:t>% Out-of-pocket, </a:t>
            </a:r>
            <a:r>
              <a:rPr lang="en-US" dirty="0" err="1"/>
              <a:t>pemiskinan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78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Meningkatkan</a:t>
            </a:r>
            <a:r>
              <a:rPr lang="en-US" dirty="0"/>
              <a:t> Equity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PHC</a:t>
            </a:r>
            <a:endParaRPr lang="en-US" dirty="0"/>
          </a:p>
          <a:p>
            <a:r>
              <a:rPr lang="en-US" dirty="0" err="1" smtClean="0"/>
              <a:t>Subsidi</a:t>
            </a:r>
            <a:r>
              <a:rPr lang="en-US" dirty="0"/>
              <a:t>: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poor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Appropriate technology</a:t>
            </a:r>
            <a:endParaRPr lang="en-US" dirty="0"/>
          </a:p>
          <a:p>
            <a:r>
              <a:rPr lang="en-US" dirty="0" smtClean="0"/>
              <a:t>Community empowerment</a:t>
            </a:r>
            <a:endParaRPr lang="en-US" dirty="0"/>
          </a:p>
          <a:p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/>
              <a:t>Disparity: </a:t>
            </a:r>
            <a:r>
              <a:rPr lang="en-US" dirty="0" err="1"/>
              <a:t>Kesulitan</a:t>
            </a:r>
            <a:r>
              <a:rPr lang="en-US" dirty="0"/>
              <a:t> Data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Geographic </a:t>
            </a:r>
            <a:r>
              <a:rPr lang="en-US" dirty="0"/>
              <a:t>targeting </a:t>
            </a:r>
            <a:r>
              <a:rPr lang="en-US" dirty="0" err="1"/>
              <a:t>dan</a:t>
            </a:r>
            <a:r>
              <a:rPr lang="en-US" dirty="0"/>
              <a:t> Individual Targeting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 </a:t>
            </a:r>
            <a:r>
              <a:rPr lang="en-US" dirty="0" err="1"/>
              <a:t>Hambatan</a:t>
            </a:r>
            <a:r>
              <a:rPr lang="en-US" dirty="0"/>
              <a:t> non </a:t>
            </a:r>
            <a:r>
              <a:rPr lang="en-US" dirty="0" err="1"/>
              <a:t>tarif</a:t>
            </a:r>
            <a:r>
              <a:rPr lang="en-US" dirty="0"/>
              <a:t>: </a:t>
            </a:r>
            <a:r>
              <a:rPr lang="en-US" dirty="0" err="1"/>
              <a:t>infrastruktur</a:t>
            </a:r>
            <a:r>
              <a:rPr lang="en-US" dirty="0"/>
              <a:t>! </a:t>
            </a:r>
            <a:r>
              <a:rPr lang="en-US" dirty="0" err="1"/>
              <a:t>Perilaku</a:t>
            </a:r>
            <a:r>
              <a:rPr lang="en-US" dirty="0"/>
              <a:t>! </a:t>
            </a:r>
            <a:endParaRPr lang="en-US" dirty="0">
              <a:latin typeface="Wingdings"/>
            </a:endParaRPr>
          </a:p>
          <a:p>
            <a:r>
              <a:rPr lang="en-US" dirty="0" err="1" smtClean="0"/>
              <a:t>Ekplisit</a:t>
            </a:r>
            <a:r>
              <a:rPr lang="en-US" dirty="0" smtClean="0"/>
              <a:t> </a:t>
            </a:r>
            <a:r>
              <a:rPr lang="en-US" dirty="0" err="1"/>
              <a:t>diukur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/>
              <a:t>swasta</a:t>
            </a:r>
            <a:r>
              <a:rPr lang="en-US" dirty="0"/>
              <a:t>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3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197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smtClean="0"/>
              <a:t>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1945; 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567571"/>
            <a:ext cx="7772400" cy="1108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“Health is not Everything, but Everything is Nothing without Health”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3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Kesehatan: Public or private goods?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Pengendalian vektor</a:t>
            </a:r>
          </a:p>
          <a:p>
            <a:pPr eaLnBrk="1" hangingPunct="1"/>
            <a:r>
              <a:rPr lang="en-US">
                <a:latin typeface="Arial" charset="0"/>
              </a:rPr>
              <a:t>Ruang VIP</a:t>
            </a:r>
          </a:p>
          <a:p>
            <a:pPr eaLnBrk="1" hangingPunct="1"/>
            <a:r>
              <a:rPr lang="en-US">
                <a:latin typeface="Arial" charset="0"/>
              </a:rPr>
              <a:t>Pelayanan KB</a:t>
            </a:r>
          </a:p>
          <a:p>
            <a:pPr eaLnBrk="1" hangingPunct="1"/>
            <a:r>
              <a:rPr lang="en-US">
                <a:latin typeface="Arial" charset="0"/>
              </a:rPr>
              <a:t>Operasi jantung</a:t>
            </a:r>
          </a:p>
          <a:p>
            <a:pPr eaLnBrk="1" hangingPunct="1"/>
            <a:r>
              <a:rPr lang="en-US">
                <a:latin typeface="Arial" charset="0"/>
              </a:rPr>
              <a:t>Penyediaan air bersih</a:t>
            </a:r>
          </a:p>
          <a:p>
            <a:pPr eaLnBrk="1" hangingPunct="1"/>
            <a:r>
              <a:rPr lang="en-US">
                <a:latin typeface="Arial" charset="0"/>
              </a:rPr>
              <a:t>Pengobatan di puskesmas</a:t>
            </a:r>
          </a:p>
          <a:p>
            <a:pPr eaLnBrk="1" hangingPunct="1"/>
            <a:r>
              <a:rPr lang="en-US">
                <a:latin typeface="Arial" charset="0"/>
              </a:rPr>
              <a:t>Bedah plastik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0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24049"/>
            <a:ext cx="7772400" cy="1148879"/>
          </a:xfrm>
        </p:spPr>
        <p:txBody>
          <a:bodyPr>
            <a:normAutofit/>
          </a:bodyPr>
          <a:lstStyle/>
          <a:p>
            <a:pPr eaLnBrk="1" hangingPunct="1"/>
            <a:r>
              <a:rPr lang="id-ID" sz="2800" b="1" dirty="0">
                <a:solidFill>
                  <a:srgbClr val="000080"/>
                </a:solidFill>
                <a:latin typeface="Lucida Calligraphy" charset="0"/>
              </a:rPr>
              <a:t>Karakteristik Pelayanan Kesehatan yang Unik</a:t>
            </a:r>
            <a:endParaRPr lang="id-ID" sz="2800" b="1" dirty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6164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Uncertainty, (ketidakpastian – 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power relasi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?)</a:t>
            </a:r>
            <a:endParaRPr lang="id-ID" sz="2800" b="1">
              <a:latin typeface="Arial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Asymetri of information, (informasi 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tidak seimbang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)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  <a:sym typeface="Wingdings" charset="0"/>
              </a:rPr>
              <a:t>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consumer ignorance (ketidak tahuan konsumen) siapa yg menguasai informasi? </a:t>
            </a:r>
            <a:endParaRPr lang="id-ID" sz="2800" b="1">
              <a:latin typeface="Arial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Supply induce demand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(“permintaan 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yang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dipaksaan terhadap konsumen”) </a:t>
            </a:r>
            <a:endParaRPr lang="id-ID" sz="2800" b="1">
              <a:latin typeface="Arial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Externalities  (dampak yg ditanggung pihak lain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/kena orang banyak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)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   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  <a:sym typeface="Wingdings" charset="0"/>
              </a:rPr>
              <a:t>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  <a:sym typeface="Wingdings" charset="0"/>
              </a:rPr>
              <a:t>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public</a:t>
            </a:r>
            <a:r>
              <a:rPr lang="en-US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 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goods</a:t>
            </a:r>
            <a:r>
              <a:rPr lang="id-ID" sz="2800" b="1">
                <a:latin typeface="Arial" charset="0"/>
                <a:cs typeface="Times New Roman" charset="0"/>
              </a:rPr>
              <a:t> </a:t>
            </a:r>
            <a:r>
              <a:rPr lang="en-US" sz="2800" b="1">
                <a:latin typeface="Arial" charset="0"/>
                <a:cs typeface="Times New Roman" charset="0"/>
              </a:rPr>
              <a:t> (Barang kepunyaan/dikuasai orang banyak)</a:t>
            </a:r>
            <a:endParaRPr lang="id-ID" sz="2800" b="1">
              <a:latin typeface="Arial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b="1">
                <a:latin typeface="Arial" charset="0"/>
                <a:cs typeface="Times New Roman" charset="0"/>
              </a:rPr>
              <a:t>    </a:t>
            </a:r>
            <a:r>
              <a:rPr lang="id-ID" sz="2800" b="1">
                <a:latin typeface="Arial" charset="0"/>
                <a:cs typeface="Times New Roman" charset="0"/>
              </a:rPr>
              <a:t>"kegagalan pasar" yankes (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</a:rPr>
              <a:t>market failure atau market imperfection)</a:t>
            </a:r>
            <a:r>
              <a:rPr lang="id-ID" sz="2800" b="1">
                <a:solidFill>
                  <a:srgbClr val="000080"/>
                </a:solidFill>
                <a:latin typeface="Arial" charset="0"/>
                <a:cs typeface="Times New Roman" charset="0"/>
                <a:sym typeface="Wingdings" charset="0"/>
              </a:rPr>
              <a:t></a:t>
            </a:r>
            <a:r>
              <a:rPr lang="id-ID" sz="2800" b="1">
                <a:latin typeface="Arial" charset="0"/>
                <a:cs typeface="Times New Roman" charset="0"/>
              </a:rPr>
              <a:t> Perlu campur tangan Pemerintah.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d-ID" sz="2800" b="1">
              <a:latin typeface="Arial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d-ID" sz="2800" b="1">
              <a:latin typeface="Arial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endParaRPr lang="id-ID" sz="2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8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Jenis Eksternalitas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Seringkali sistem pasar gagal menghasilkan efisiensi, dan efek samping yang dihasilkan disebut eksternalitas (externalities)</a:t>
            </a:r>
          </a:p>
          <a:p>
            <a:pPr lvl="1" eaLnBrk="1" hangingPunct="1"/>
            <a:r>
              <a:rPr lang="en-US" sz="2400" b="1">
                <a:latin typeface="Arial" charset="0"/>
              </a:rPr>
              <a:t>Externalitas:</a:t>
            </a:r>
            <a:r>
              <a:rPr lang="en-US" sz="2400">
                <a:latin typeface="Arial" charset="0"/>
              </a:rPr>
              <a:t> Dampak dari aktivitas (benefits or costs) terhadap individu, dimana individu tersebut tidak secara langsung terlibat dalam aktivitas tersebut</a:t>
            </a:r>
          </a:p>
          <a:p>
            <a:pPr lvl="1" eaLnBrk="1" hangingPunct="1"/>
            <a:r>
              <a:rPr lang="en-US" sz="2400">
                <a:latin typeface="Arial" charset="0"/>
              </a:rPr>
              <a:t>Eksternalitas: memberikan dampak negatif (</a:t>
            </a:r>
            <a:r>
              <a:rPr lang="en-US" sz="2400" b="1">
                <a:latin typeface="Arial" charset="0"/>
              </a:rPr>
              <a:t>negative externality)</a:t>
            </a:r>
            <a:r>
              <a:rPr lang="en-US" sz="2400">
                <a:latin typeface="Arial" charset="0"/>
              </a:rPr>
              <a:t>; memberikan dampak positip disebut </a:t>
            </a:r>
            <a:r>
              <a:rPr lang="en-US" sz="2400" b="1">
                <a:latin typeface="Arial" charset="0"/>
              </a:rPr>
              <a:t>positive externality</a:t>
            </a:r>
            <a:r>
              <a:rPr lang="en-US" sz="2400">
                <a:latin typeface="Arial" charset="0"/>
              </a:rPr>
              <a:t>.   </a:t>
            </a: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1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Contoh Eksternalitas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Contoh klasik negatif eksternalitas adalah kondisi udara yang dicemarkan oleh pabrik. Pencemaran udara adalah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sz="2800">
                <a:latin typeface="Arial" charset="0"/>
              </a:rPr>
              <a:t>spills over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sz="2800">
                <a:latin typeface="Arial" charset="0"/>
              </a:rPr>
              <a:t> di luar perusahaan</a:t>
            </a:r>
          </a:p>
          <a:p>
            <a:pPr eaLnBrk="1" hangingPunct="1"/>
            <a:r>
              <a:rPr lang="en-US" sz="2800">
                <a:latin typeface="Arial" charset="0"/>
              </a:rPr>
              <a:t>Kerusakan yang terjadi adalah BIAYA, tetapi pihak perusahaan tidak memasukkannya ke dalam biaya faktor produksi sehingga perusahaan tidak membayar akibat penggunaan udara tersebut.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6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Eksternalitas Positif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vaksinasi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konsumsi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seseorang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juga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memberikan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manfaat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tambahan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kepada</a:t>
            </a:r>
            <a:r>
              <a:rPr lang="en-US" sz="2800" dirty="0">
                <a:latin typeface="Arial" charset="0"/>
              </a:rPr>
              <a:t> orang lain, </a:t>
            </a:r>
            <a:r>
              <a:rPr lang="en-US" sz="2800" dirty="0" err="1">
                <a:latin typeface="Arial" charset="0"/>
              </a:rPr>
              <a:t>namun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diperhitungkan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latin typeface="Arial" charset="0"/>
              </a:rPr>
              <a:t>menetapkan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harga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Namun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mengapa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justru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latin typeface="Arial" charset="0"/>
              </a:rPr>
              <a:t>harus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disubsidi</a:t>
            </a:r>
            <a:r>
              <a:rPr lang="en-US" sz="2800" dirty="0">
                <a:latin typeface="Arial" charset="0"/>
              </a:rPr>
              <a:t>? </a:t>
            </a:r>
            <a:r>
              <a:rPr lang="en-US" sz="2800" dirty="0" err="1">
                <a:latin typeface="Arial" charset="0"/>
              </a:rPr>
              <a:t>Konsep</a:t>
            </a:r>
            <a:r>
              <a:rPr lang="en-US" sz="2800" dirty="0">
                <a:latin typeface="Arial" charset="0"/>
              </a:rPr>
              <a:t> herd immunity: paling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80% </a:t>
            </a:r>
            <a:r>
              <a:rPr lang="en-US" sz="2800" dirty="0" err="1">
                <a:latin typeface="Arial" charset="0"/>
              </a:rPr>
              <a:t>harus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terlindung</a:t>
            </a:r>
            <a:r>
              <a:rPr lang="en-US" sz="2800" dirty="0">
                <a:latin typeface="Arial" charset="0"/>
              </a:rPr>
              <a:t> agar </a:t>
            </a:r>
            <a:r>
              <a:rPr lang="en-US" sz="2800" dirty="0" err="1">
                <a:latin typeface="Arial" charset="0"/>
              </a:rPr>
              <a:t>dicapai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kekebalan</a:t>
            </a:r>
            <a:r>
              <a:rPr lang="en-US" sz="2800" dirty="0">
                <a:latin typeface="Arial" charset="0"/>
              </a:rPr>
              <a:t> di </a:t>
            </a:r>
            <a:r>
              <a:rPr lang="en-US" sz="2800" dirty="0" err="1">
                <a:latin typeface="Arial" charset="0"/>
              </a:rPr>
              <a:t>masyarakat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9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 Siapa harus menanggung?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Jika perusahaan menghindari membayar beban biaya lain (the external costs), mengakibatkan biaya produksinya menjadi rendah, tetapi tidak untuk kerugian riil biaya dari sosial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Siapa bertanggung jawab?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Perusahaan?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Pemerintah?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Masyarakat?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0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650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>
                <a:solidFill>
                  <a:schemeClr val="tx1"/>
                </a:solidFill>
                <a:latin typeface="Arial" charset="0"/>
              </a:rPr>
              <a:t>Mengurangi</a:t>
            </a:r>
            <a:r>
              <a:rPr lang="en-US" sz="4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charset="0"/>
              </a:rPr>
              <a:t>dampak</a:t>
            </a:r>
            <a:r>
              <a:rPr lang="en-US" sz="4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charset="0"/>
              </a:rPr>
              <a:t>negatif</a:t>
            </a:r>
            <a:r>
              <a:rPr lang="en-US" sz="4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charset="0"/>
              </a:rPr>
              <a:t>Eksternalitas</a:t>
            </a:r>
            <a:endParaRPr lang="en-US" sz="4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34174"/>
            <a:ext cx="7772400" cy="41856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err="1">
                <a:latin typeface="Arial" charset="0"/>
              </a:rPr>
              <a:t>Pemerintah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dapat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mengintervensi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pasar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mengurangi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dampak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negatif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eksternalitas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400" dirty="0" err="1">
                <a:latin typeface="Arial" charset="0"/>
              </a:rPr>
              <a:t>Pemerintah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dapat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meminta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kerugian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biaya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sosial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terjadi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pencemaran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udara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tersebut</a:t>
            </a:r>
            <a:r>
              <a:rPr lang="en-US" sz="2400" dirty="0">
                <a:latin typeface="Arial" charset="0"/>
              </a:rPr>
              <a:t> (</a:t>
            </a:r>
            <a:r>
              <a:rPr lang="en-US" sz="2400" dirty="0" err="1">
                <a:latin typeface="Arial" charset="0"/>
              </a:rPr>
              <a:t>pajak</a:t>
            </a:r>
            <a:r>
              <a:rPr lang="en-US" sz="2400" dirty="0">
                <a:latin typeface="Arial" charset="0"/>
              </a:rPr>
              <a:t>).</a:t>
            </a:r>
          </a:p>
          <a:p>
            <a:pPr lvl="1" eaLnBrk="1" hangingPunct="1"/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melalui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regulasi</a:t>
            </a:r>
            <a:r>
              <a:rPr lang="en-US" sz="2400" dirty="0">
                <a:latin typeface="Arial" charset="0"/>
              </a:rPr>
              <a:t> – </a:t>
            </a:r>
            <a:r>
              <a:rPr lang="en-US" sz="2400" dirty="0" err="1">
                <a:latin typeface="Arial" charset="0"/>
              </a:rPr>
              <a:t>membuat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peraturan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tentang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ambang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batas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pencemaran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udara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ditolerir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800" dirty="0" err="1">
                <a:latin typeface="Arial" charset="0"/>
              </a:rPr>
              <a:t>Pendapatan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Pajak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dapat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digunakan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mengkompensasi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siapa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saja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dirugikan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akibat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pencemaran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udara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tersebut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atau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memberikan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alternatif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usaha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produktif</a:t>
            </a:r>
            <a:endParaRPr lang="en-US" sz="2800" dirty="0">
              <a:latin typeface="Arial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9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765</Words>
  <Application>Microsoft Macintosh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PowerPoint Presentation</vt:lpstr>
      <vt:lpstr>PowerPoint Presentation</vt:lpstr>
      <vt:lpstr>Kesehatan: Public or private goods?</vt:lpstr>
      <vt:lpstr>Karakteristik Pelayanan Kesehatan yang Unik</vt:lpstr>
      <vt:lpstr>Jenis Eksternalitas</vt:lpstr>
      <vt:lpstr>Contoh Eksternalitas</vt:lpstr>
      <vt:lpstr>Eksternalitas Positif</vt:lpstr>
      <vt:lpstr> Siapa harus menanggung?</vt:lpstr>
      <vt:lpstr>Mengurangi dampak negatif Eksternalitas</vt:lpstr>
      <vt:lpstr>Peran Pemerintah </vt:lpstr>
      <vt:lpstr>Equity dalam bidang kesehatan </vt:lpstr>
      <vt:lpstr>Bagaimana melihat equity? </vt:lpstr>
      <vt:lpstr>PowerPoint Presentation</vt:lpstr>
      <vt:lpstr>Ketimpangan antar daerah? </vt:lpstr>
      <vt:lpstr>Disparity Menurut Sosioekonomi </vt:lpstr>
      <vt:lpstr>Apakah kebijakan sudah  berpihak pada Equity? </vt:lpstr>
      <vt:lpstr>Fairness in Financing</vt:lpstr>
      <vt:lpstr>Meningkatkan Equity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7</cp:revision>
  <dcterms:created xsi:type="dcterms:W3CDTF">2017-11-04T16:59:32Z</dcterms:created>
  <dcterms:modified xsi:type="dcterms:W3CDTF">2017-11-20T09:27:58Z</dcterms:modified>
</cp:coreProperties>
</file>