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F56B7F-1C83-4A44-9F80-7D2359C2F3F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9735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A08F-D976-4716-A217-518B17045A9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82217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22F4-A287-4452-B4E6-7CE9DDBB61B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57907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6632-1CF0-4E9E-9381-F5CFC73F494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878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80B47F-59A5-4F0F-BEEF-C0DE4441F89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81054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11DC-60C4-4023-AEE2-F016D8F2F05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8791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CB35-6DE7-4DCD-AA16-EA14491AF860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024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DE38-2690-48BA-A8EF-CF5DA60C289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75307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D011-01D3-40B6-8303-5D1E9F9B1FC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53869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65AD-B52A-4C61-9290-E7913F5354A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057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DF8A60-FFDE-4804-813A-BFE6211258A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0252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0CF1BDF-C02E-44E3-9BDE-2621F66FBADF}" type="slidenum">
              <a:rPr lang="en-US" smtClean="0">
                <a:latin typeface="Franklin Gothic Book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83722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0B-q_4TGGo6kAWkxFUXo4SExaa28/view?usp=sharing" TargetMode="External"/><Relationship Id="rId4" Type="http://schemas.openxmlformats.org/officeDocument/2006/relationships/hyperlink" Target="https://drive.google.com/file/d/0B-q_4TGGo6kAbzVyM3JHNTBybUk/view?usp=sharing" TargetMode="External"/><Relationship Id="rId5" Type="http://schemas.openxmlformats.org/officeDocument/2006/relationships/hyperlink" Target="https://drive.google.com/file/d/0B-q_4TGGo6kAQnRlMEFWeWtpamM/view?usp=sharing" TargetMode="External"/><Relationship Id="rId6" Type="http://schemas.openxmlformats.org/officeDocument/2006/relationships/hyperlink" Target="https://drive.google.com/file/d/0B-q_4TGGo6kARXk1SjQ0ekNiOHc/view?usp=sharing" TargetMode="External"/><Relationship Id="rId7" Type="http://schemas.openxmlformats.org/officeDocument/2006/relationships/hyperlink" Target="https://drive.google.com/file/d/0B-q_4TGGo6kAUklzUG5KLWpUQ2c/view?usp=sharing" TargetMode="External"/><Relationship Id="rId8" Type="http://schemas.openxmlformats.org/officeDocument/2006/relationships/hyperlink" Target="https://drive.google.com/file/d/0B-q_4TGGo6kAanFvZ2M4Q0pzUEE/view?usp=sharin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rive.google.com/file/d/0B-q_4TGGo6kAcHVGTy1MMnNlZ1E/view?usp=sharin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d.wikipedia.org/wiki/Presiden_Republik_Indonesi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0B-q_4TGGo6kAbFZCOVJlSmU3aFU/view?usp=sharing" TargetMode="External"/><Relationship Id="rId4" Type="http://schemas.openxmlformats.org/officeDocument/2006/relationships/hyperlink" Target="https://drive.google.com/file/d/0B-q_4TGGo6kAT0ZlWWJHd0xlVmc/view?usp=sharing" TargetMode="External"/><Relationship Id="rId5" Type="http://schemas.openxmlformats.org/officeDocument/2006/relationships/hyperlink" Target="https://drive.google.com/file/d/0B-q_4TGGo6kAM3ktNVdjWk9ha2s/view?usp=sharing" TargetMode="External"/><Relationship Id="rId6" Type="http://schemas.openxmlformats.org/officeDocument/2006/relationships/hyperlink" Target="https://drive.google.com/file/d/0B-q_4TGGo6kAbG5YeXVTTEVzOU0/view?usp=sharing" TargetMode="External"/><Relationship Id="rId7" Type="http://schemas.openxmlformats.org/officeDocument/2006/relationships/hyperlink" Target="https://drive.google.com/file/d/0B-q_4TGGo6kAaGVnM1hSdXhWRXM/view?usp=sharin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rive.google.com/file/d/0B-q_4TGGo6kAal9DUWxBVDM5cjQ/view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0"/>
            <a:ext cx="5638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solidFill>
                  <a:prstClr val="black"/>
                </a:solidFill>
              </a:rPr>
              <a:t>Peraturan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Perundang-Undangan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br>
              <a:rPr lang="en-US" sz="2000" b="1" dirty="0" smtClean="0">
                <a:solidFill>
                  <a:prstClr val="black"/>
                </a:solidFill>
              </a:rPr>
            </a:br>
            <a:r>
              <a:rPr lang="en-US" sz="2000" b="1" dirty="0" smtClean="0">
                <a:solidFill>
                  <a:prstClr val="white"/>
                </a:solidFill>
              </a:rPr>
              <a:t>Anggun </a:t>
            </a:r>
            <a:r>
              <a:rPr lang="en-US" sz="2000" b="1" dirty="0" smtClean="0">
                <a:solidFill>
                  <a:prstClr val="white"/>
                </a:solidFill>
              </a:rPr>
              <a:t>Nabila, SKM, MKM</a:t>
            </a:r>
            <a:endParaRPr lang="en-US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3250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838200"/>
            <a:ext cx="8382000" cy="5867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/>
            <a:endParaRPr lang="en-US" sz="2000" b="1" dirty="0">
              <a:solidFill>
                <a:schemeClr val="tx1"/>
              </a:solidFill>
            </a:endParaRPr>
          </a:p>
          <a:p>
            <a:pPr marL="342900" lvl="0" indent="-342900"/>
            <a:endParaRPr lang="en-US" sz="2000" b="1" dirty="0" smtClean="0">
              <a:solidFill>
                <a:schemeClr val="tx1"/>
              </a:solidFill>
            </a:endParaRPr>
          </a:p>
          <a:p>
            <a:pPr marL="342900" lvl="0" indent="-342900"/>
            <a:endParaRPr lang="en-US" sz="2000" b="1" dirty="0" smtClean="0">
              <a:solidFill>
                <a:schemeClr val="tx1"/>
              </a:solidFill>
            </a:endParaRPr>
          </a:p>
          <a:p>
            <a:pPr marL="342900" lvl="0" indent="-342900"/>
            <a:endParaRPr lang="en-US" sz="2000" b="1" dirty="0" smtClean="0">
              <a:solidFill>
                <a:schemeClr val="tx1"/>
              </a:solidFill>
            </a:endParaRPr>
          </a:p>
          <a:p>
            <a:pPr marL="342900" lvl="0" indent="-342900"/>
            <a:r>
              <a:rPr lang="en-US" sz="2000" b="1" dirty="0" smtClean="0">
                <a:solidFill>
                  <a:srgbClr val="FF0000"/>
                </a:solidFill>
              </a:rPr>
              <a:t>5. </a:t>
            </a:r>
            <a:r>
              <a:rPr lang="en-US" sz="2400" b="1" dirty="0" err="1" smtClean="0">
                <a:solidFill>
                  <a:srgbClr val="FF0000"/>
                </a:solidFill>
              </a:rPr>
              <a:t>Peraturan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Presiden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342900" lvl="0" indent="-342900"/>
            <a:endParaRPr lang="en-US" sz="2000" dirty="0">
              <a:solidFill>
                <a:schemeClr val="tx1"/>
              </a:solidFill>
            </a:endParaRPr>
          </a:p>
          <a:p>
            <a:pPr lvl="0"/>
            <a:r>
              <a:rPr lang="en-US" sz="2000" b="1" dirty="0" err="1">
                <a:solidFill>
                  <a:schemeClr val="tx1"/>
                </a:solidFill>
                <a:hlinkClick r:id="rId2"/>
              </a:rPr>
              <a:t>PerPres</a:t>
            </a:r>
            <a:r>
              <a:rPr lang="en-US" sz="2000" b="1" dirty="0">
                <a:solidFill>
                  <a:schemeClr val="tx1"/>
                </a:solidFill>
                <a:hlinkClick r:id="rId2"/>
              </a:rPr>
              <a:t> No. 12 </a:t>
            </a:r>
            <a:r>
              <a:rPr lang="en-US" sz="2000" b="1" dirty="0" err="1">
                <a:solidFill>
                  <a:schemeClr val="tx1"/>
                </a:solidFill>
                <a:hlinkClick r:id="rId2"/>
              </a:rPr>
              <a:t>Tahun</a:t>
            </a:r>
            <a:r>
              <a:rPr lang="en-US" sz="2000" b="1" dirty="0">
                <a:solidFill>
                  <a:schemeClr val="tx1"/>
                </a:solidFill>
                <a:hlinkClick r:id="rId2"/>
              </a:rPr>
              <a:t> 2013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tentang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Jaminan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Kesehatan</a:t>
            </a:r>
            <a:endParaRPr lang="en-US" sz="2000" dirty="0">
              <a:solidFill>
                <a:schemeClr val="tx1"/>
              </a:solidFill>
            </a:endParaRPr>
          </a:p>
          <a:p>
            <a:pPr lvl="0"/>
            <a:r>
              <a:rPr lang="en-US" sz="2000" b="1" dirty="0" err="1">
                <a:solidFill>
                  <a:schemeClr val="tx1"/>
                </a:solidFill>
                <a:hlinkClick r:id="rId3"/>
              </a:rPr>
              <a:t>PerPres</a:t>
            </a:r>
            <a:r>
              <a:rPr lang="en-US" sz="2000" b="1" dirty="0">
                <a:solidFill>
                  <a:schemeClr val="tx1"/>
                </a:solidFill>
                <a:hlinkClick r:id="rId3"/>
              </a:rPr>
              <a:t> No. 111 </a:t>
            </a:r>
            <a:r>
              <a:rPr lang="en-US" sz="2000" b="1" dirty="0" err="1">
                <a:solidFill>
                  <a:schemeClr val="tx1"/>
                </a:solidFill>
                <a:hlinkClick r:id="rId3"/>
              </a:rPr>
              <a:t>Th</a:t>
            </a:r>
            <a:r>
              <a:rPr lang="en-US" sz="2000" b="1" dirty="0">
                <a:solidFill>
                  <a:schemeClr val="tx1"/>
                </a:solidFill>
                <a:hlinkClick r:id="rId3"/>
              </a:rPr>
              <a:t> 2013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tentang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Perubahan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Peraturan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Presiden</a:t>
            </a:r>
            <a:r>
              <a:rPr lang="en-US" sz="2000" dirty="0">
                <a:solidFill>
                  <a:schemeClr val="tx1"/>
                </a:solidFill>
              </a:rPr>
              <a:t> No. 12 </a:t>
            </a:r>
            <a:r>
              <a:rPr lang="en-US" sz="2000" dirty="0" err="1">
                <a:solidFill>
                  <a:schemeClr val="tx1"/>
                </a:solidFill>
              </a:rPr>
              <a:t>Th</a:t>
            </a:r>
            <a:r>
              <a:rPr lang="en-US" sz="2000" dirty="0">
                <a:solidFill>
                  <a:schemeClr val="tx1"/>
                </a:solidFill>
              </a:rPr>
              <a:t> 2003 </a:t>
            </a:r>
            <a:r>
              <a:rPr lang="en-US" sz="2000" dirty="0" err="1">
                <a:solidFill>
                  <a:schemeClr val="tx1"/>
                </a:solidFill>
              </a:rPr>
              <a:t>tentang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jaminan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kesehatan</a:t>
            </a:r>
            <a:endParaRPr lang="en-US" sz="2000" dirty="0">
              <a:solidFill>
                <a:schemeClr val="tx1"/>
              </a:solidFill>
            </a:endParaRPr>
          </a:p>
          <a:p>
            <a:pPr lvl="0"/>
            <a:r>
              <a:rPr lang="en-US" sz="2000" b="1" dirty="0" err="1">
                <a:solidFill>
                  <a:schemeClr val="tx1"/>
                </a:solidFill>
                <a:hlinkClick r:id="rId4"/>
              </a:rPr>
              <a:t>PerPres</a:t>
            </a:r>
            <a:r>
              <a:rPr lang="en-US" sz="2000" b="1" dirty="0">
                <a:solidFill>
                  <a:schemeClr val="tx1"/>
                </a:solidFill>
                <a:hlinkClick r:id="rId4"/>
              </a:rPr>
              <a:t> No 107 </a:t>
            </a:r>
            <a:r>
              <a:rPr lang="en-US" sz="2000" b="1" dirty="0" err="1">
                <a:solidFill>
                  <a:schemeClr val="tx1"/>
                </a:solidFill>
                <a:hlinkClick r:id="rId4"/>
              </a:rPr>
              <a:t>Tahun</a:t>
            </a:r>
            <a:r>
              <a:rPr lang="en-US" sz="2000" b="1" dirty="0">
                <a:solidFill>
                  <a:schemeClr val="tx1"/>
                </a:solidFill>
                <a:hlinkClick r:id="rId4"/>
              </a:rPr>
              <a:t> 2013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tentang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Pelayanan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Kesehatan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Tertentu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Berkaitan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Kegiatan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Operasional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Kementrian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Pertahana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tentara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Nasional</a:t>
            </a:r>
            <a:r>
              <a:rPr lang="en-US" sz="2000" dirty="0">
                <a:solidFill>
                  <a:schemeClr val="tx1"/>
                </a:solidFill>
              </a:rPr>
              <a:t> Indonesia,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Kepolisian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negara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Republik</a:t>
            </a:r>
            <a:r>
              <a:rPr lang="en-US" sz="2000" dirty="0">
                <a:solidFill>
                  <a:schemeClr val="tx1"/>
                </a:solidFill>
              </a:rPr>
              <a:t> Indonesia</a:t>
            </a:r>
          </a:p>
          <a:p>
            <a:pPr lvl="0"/>
            <a:r>
              <a:rPr lang="en-US" sz="2000" b="1" dirty="0" err="1">
                <a:solidFill>
                  <a:schemeClr val="tx1"/>
                </a:solidFill>
                <a:hlinkClick r:id="rId5"/>
              </a:rPr>
              <a:t>PerPres</a:t>
            </a:r>
            <a:r>
              <a:rPr lang="en-US" sz="2000" b="1" dirty="0">
                <a:solidFill>
                  <a:schemeClr val="tx1"/>
                </a:solidFill>
                <a:hlinkClick r:id="rId5"/>
              </a:rPr>
              <a:t> No. 108 </a:t>
            </a:r>
            <a:r>
              <a:rPr lang="en-US" sz="2000" b="1" dirty="0" err="1">
                <a:solidFill>
                  <a:schemeClr val="tx1"/>
                </a:solidFill>
                <a:hlinkClick r:id="rId5"/>
              </a:rPr>
              <a:t>Tahun</a:t>
            </a:r>
            <a:r>
              <a:rPr lang="en-US" sz="2000" b="1" dirty="0">
                <a:solidFill>
                  <a:schemeClr val="tx1"/>
                </a:solidFill>
                <a:hlinkClick r:id="rId5"/>
              </a:rPr>
              <a:t> 2013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tentang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Laporan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Pengelolaan</a:t>
            </a:r>
            <a:r>
              <a:rPr lang="en-US" sz="2000" dirty="0">
                <a:solidFill>
                  <a:schemeClr val="tx1"/>
                </a:solidFill>
              </a:rPr>
              <a:t> Program </a:t>
            </a:r>
            <a:r>
              <a:rPr lang="en-US" sz="2000" dirty="0" err="1">
                <a:solidFill>
                  <a:schemeClr val="tx1"/>
                </a:solidFill>
              </a:rPr>
              <a:t>Jaminan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Sosial</a:t>
            </a:r>
            <a:endParaRPr lang="en-US" sz="2000" dirty="0">
              <a:solidFill>
                <a:schemeClr val="tx1"/>
              </a:solidFill>
            </a:endParaRPr>
          </a:p>
          <a:p>
            <a:pPr lvl="0"/>
            <a:r>
              <a:rPr lang="en-US" sz="2000" b="1" dirty="0" err="1">
                <a:solidFill>
                  <a:schemeClr val="tx1"/>
                </a:solidFill>
                <a:hlinkClick r:id="rId6"/>
              </a:rPr>
              <a:t>PerPres</a:t>
            </a:r>
            <a:r>
              <a:rPr lang="en-US" sz="2000" b="1" dirty="0">
                <a:solidFill>
                  <a:schemeClr val="tx1"/>
                </a:solidFill>
                <a:hlinkClick r:id="rId6"/>
              </a:rPr>
              <a:t> No 110 </a:t>
            </a:r>
            <a:r>
              <a:rPr lang="en-US" sz="2000" b="1" dirty="0" err="1">
                <a:solidFill>
                  <a:schemeClr val="tx1"/>
                </a:solidFill>
                <a:hlinkClick r:id="rId6"/>
              </a:rPr>
              <a:t>tahun</a:t>
            </a:r>
            <a:r>
              <a:rPr lang="en-US" sz="2000" b="1" dirty="0">
                <a:solidFill>
                  <a:schemeClr val="tx1"/>
                </a:solidFill>
                <a:hlinkClick r:id="rId6"/>
              </a:rPr>
              <a:t> 2013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tentang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Gaji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Upah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Manfaat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Tambahan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lainnya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serta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Insentif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Bagi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Anggota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Dewan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Pengawas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Anggota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Direksi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Penyelenggara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Jaminan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Sosial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/>
            <a:r>
              <a:rPr lang="en-US" sz="2000" b="1" dirty="0" err="1">
                <a:solidFill>
                  <a:schemeClr val="tx1"/>
                </a:solidFill>
                <a:hlinkClick r:id="rId7"/>
              </a:rPr>
              <a:t>PerPres</a:t>
            </a:r>
            <a:r>
              <a:rPr lang="en-US" sz="2000" b="1" dirty="0">
                <a:solidFill>
                  <a:schemeClr val="tx1"/>
                </a:solidFill>
                <a:hlinkClick r:id="rId7"/>
              </a:rPr>
              <a:t> No 32 </a:t>
            </a:r>
            <a:r>
              <a:rPr lang="en-US" sz="2000" b="1" dirty="0" err="1">
                <a:solidFill>
                  <a:schemeClr val="tx1"/>
                </a:solidFill>
                <a:hlinkClick r:id="rId7"/>
              </a:rPr>
              <a:t>Tahun</a:t>
            </a:r>
            <a:r>
              <a:rPr lang="en-US" sz="2000" b="1" dirty="0">
                <a:solidFill>
                  <a:schemeClr val="tx1"/>
                </a:solidFill>
                <a:hlinkClick r:id="rId7"/>
              </a:rPr>
              <a:t> 2014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tentang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Pengelolaan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Pemanfaatan</a:t>
            </a:r>
            <a:r>
              <a:rPr lang="en-US" sz="2000" dirty="0">
                <a:solidFill>
                  <a:schemeClr val="tx1"/>
                </a:solidFill>
              </a:rPr>
              <a:t> Dana </a:t>
            </a:r>
            <a:r>
              <a:rPr lang="en-US" sz="2000" dirty="0" err="1">
                <a:solidFill>
                  <a:schemeClr val="tx1"/>
                </a:solidFill>
              </a:rPr>
              <a:t>Kapitasi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Jaminan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Kesehatan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Nasional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Faslitas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Kesehatan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Tingakat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Pertama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Milik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Pemerintah</a:t>
            </a:r>
            <a:r>
              <a:rPr lang="en-US" sz="2000" dirty="0">
                <a:solidFill>
                  <a:schemeClr val="tx1"/>
                </a:solidFill>
              </a:rPr>
              <a:t> Daerah</a:t>
            </a:r>
          </a:p>
          <a:p>
            <a:pPr lvl="0"/>
            <a:r>
              <a:rPr lang="en-US" sz="2000" b="1" dirty="0" err="1">
                <a:solidFill>
                  <a:schemeClr val="tx1"/>
                </a:solidFill>
                <a:hlinkClick r:id="rId8"/>
              </a:rPr>
              <a:t>PerPres</a:t>
            </a:r>
            <a:r>
              <a:rPr lang="en-US" sz="2000" b="1" dirty="0">
                <a:solidFill>
                  <a:schemeClr val="tx1"/>
                </a:solidFill>
                <a:hlinkClick r:id="rId8"/>
              </a:rPr>
              <a:t> No 74 </a:t>
            </a:r>
            <a:r>
              <a:rPr lang="en-US" sz="2000" b="1" dirty="0" err="1">
                <a:solidFill>
                  <a:schemeClr val="tx1"/>
                </a:solidFill>
                <a:hlinkClick r:id="rId8"/>
              </a:rPr>
              <a:t>tahun</a:t>
            </a:r>
            <a:r>
              <a:rPr lang="en-US" sz="2000" b="1" dirty="0">
                <a:solidFill>
                  <a:schemeClr val="tx1"/>
                </a:solidFill>
                <a:hlinkClick r:id="rId8"/>
              </a:rPr>
              <a:t> 2014</a:t>
            </a:r>
            <a:r>
              <a:rPr lang="en-US" sz="2000" dirty="0">
                <a:solidFill>
                  <a:schemeClr val="tx1"/>
                </a:solidFill>
                <a:hlinkClick r:id="rId8"/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tentang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Pedoman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Penyusunan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Jalan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Penyelenggaraan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Jaminan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Sosial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Bidang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Kesehatan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Bidang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Ketenagakerjaan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 </a:t>
            </a:r>
          </a:p>
          <a:p>
            <a:pPr lvl="0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Hierarki</a:t>
            </a:r>
            <a:r>
              <a:rPr lang="en-US" dirty="0" smtClean="0">
                <a:solidFill>
                  <a:schemeClr val="bg1"/>
                </a:solidFill>
              </a:rPr>
              <a:t> UU </a:t>
            </a:r>
            <a:r>
              <a:rPr lang="en-US" dirty="0" err="1" smtClean="0">
                <a:solidFill>
                  <a:schemeClr val="bg1"/>
                </a:solidFill>
              </a:rPr>
              <a:t>tentang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kesehatan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954599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00200" y="457200"/>
            <a:ext cx="6172200" cy="6397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Hierarki</a:t>
            </a:r>
            <a:r>
              <a:rPr lang="en-US" sz="2400" dirty="0" smtClean="0"/>
              <a:t> UU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762000" y="1524000"/>
            <a:ext cx="7696200" cy="426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/>
            <a:r>
              <a:rPr lang="en-US" sz="2400" b="1" dirty="0" smtClean="0">
                <a:solidFill>
                  <a:srgbClr val="FF0000"/>
                </a:solidFill>
              </a:rPr>
              <a:t>6. </a:t>
            </a:r>
            <a:r>
              <a:rPr lang="en-US" sz="2400" b="1" dirty="0" err="1" smtClean="0">
                <a:solidFill>
                  <a:srgbClr val="FF0000"/>
                </a:solidFill>
              </a:rPr>
              <a:t>Peraturan</a:t>
            </a:r>
            <a:r>
              <a:rPr lang="en-US" sz="2400" b="1" dirty="0" smtClean="0">
                <a:solidFill>
                  <a:srgbClr val="FF0000"/>
                </a:solidFill>
              </a:rPr>
              <a:t> Daerah </a:t>
            </a:r>
            <a:r>
              <a:rPr lang="en-US" sz="2400" b="1" dirty="0" err="1" smtClean="0">
                <a:solidFill>
                  <a:srgbClr val="FF0000"/>
                </a:solidFill>
              </a:rPr>
              <a:t>Provinsi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adalahperaturan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Rakyat Daerah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(</a:t>
            </a:r>
            <a:r>
              <a:rPr lang="en-US" dirty="0" err="1" smtClean="0"/>
              <a:t>gubernur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bupati</a:t>
            </a:r>
            <a:r>
              <a:rPr lang="en-US" dirty="0" smtClean="0"/>
              <a:t>/</a:t>
            </a:r>
            <a:r>
              <a:rPr lang="en-US" dirty="0" err="1" smtClean="0"/>
              <a:t>walikota</a:t>
            </a:r>
            <a:r>
              <a:rPr lang="en-US" dirty="0" smtClean="0"/>
              <a:t>).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muatan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Daerah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muatan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pembantuan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menampung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penjabaran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pPr lvl="0"/>
            <a:endParaRPr lang="en-US" sz="2400" b="1" dirty="0" smtClean="0">
              <a:solidFill>
                <a:srgbClr val="FF0000"/>
              </a:solidFill>
            </a:endParaRPr>
          </a:p>
          <a:p>
            <a:pPr lvl="0"/>
            <a:r>
              <a:rPr lang="en-US" sz="2400" b="1" dirty="0" smtClean="0">
                <a:solidFill>
                  <a:srgbClr val="FF0000"/>
                </a:solidFill>
              </a:rPr>
              <a:t>7. </a:t>
            </a:r>
            <a:r>
              <a:rPr lang="en-US" sz="2400" b="1" dirty="0" err="1" smtClean="0">
                <a:solidFill>
                  <a:srgbClr val="FF0000"/>
                </a:solidFill>
              </a:rPr>
              <a:t>Peraturan</a:t>
            </a:r>
            <a:r>
              <a:rPr lang="en-US" sz="2400" b="1" dirty="0" smtClean="0">
                <a:solidFill>
                  <a:srgbClr val="FF0000"/>
                </a:solidFill>
              </a:rPr>
              <a:t> Daerah </a:t>
            </a:r>
            <a:r>
              <a:rPr lang="en-US" sz="2400" b="1" dirty="0" err="1" smtClean="0">
                <a:solidFill>
                  <a:srgbClr val="FF0000"/>
                </a:solidFill>
              </a:rPr>
              <a:t>Kabupaten</a:t>
            </a:r>
            <a:r>
              <a:rPr lang="en-US" sz="2400" b="1" dirty="0" smtClean="0">
                <a:solidFill>
                  <a:srgbClr val="FF0000"/>
                </a:solidFill>
              </a:rPr>
              <a:t>/Kota</a:t>
            </a:r>
          </a:p>
          <a:p>
            <a:pPr lvl="0"/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Daerah </a:t>
            </a:r>
            <a:r>
              <a:rPr lang="en-US" dirty="0" err="1" smtClean="0"/>
              <a:t>Kabupaten</a:t>
            </a:r>
            <a:r>
              <a:rPr lang="en-US" dirty="0" smtClean="0"/>
              <a:t>/Kota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Rakyat Daerah </a:t>
            </a:r>
            <a:r>
              <a:rPr lang="en-US" dirty="0" err="1" smtClean="0"/>
              <a:t>Kabupaten</a:t>
            </a:r>
            <a:r>
              <a:rPr lang="en-US" dirty="0" smtClean="0"/>
              <a:t>/Kota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Bupati</a:t>
            </a:r>
            <a:r>
              <a:rPr lang="en-US" dirty="0" smtClean="0"/>
              <a:t>/</a:t>
            </a:r>
            <a:r>
              <a:rPr lang="en-US" dirty="0" err="1" smtClean="0"/>
              <a:t>Walikota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17554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5665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 smtClean="0"/>
              <a:t>Diskusi</a:t>
            </a:r>
            <a:r>
              <a:rPr lang="en-US" sz="4800" dirty="0" smtClean="0"/>
              <a:t> &amp; </a:t>
            </a:r>
            <a:r>
              <a:rPr lang="en-US" sz="4800" dirty="0" err="1" smtClean="0"/>
              <a:t>Presentasi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09841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UUD 1945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62000" y="1676400"/>
            <a:ext cx="7696200" cy="457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Pasal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28H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Ayat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(1):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berhak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sejahtera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lahir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batin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bertempat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tinggal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sehat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berhak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Ayat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(2):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berhak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kemudahan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perlakukan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kesempatan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guna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persamaan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Ayat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(3):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berhak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jaminan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memungkinkan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utuh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bermartabat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Pasal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34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Fakir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miskin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anak-anak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terlantar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dipelihara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Negara</a:t>
            </a:r>
          </a:p>
          <a:p>
            <a:pPr lvl="0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032677"/>
      </p:ext>
    </p:extLst>
  </p:cSld>
  <p:clrMapOvr>
    <a:masterClrMapping/>
  </p:clrMapOvr>
  <p:transition xmlns:p14="http://schemas.microsoft.com/office/powerpoint/2010/main">
    <p:pull dir="r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UUD 1945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diamandemen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orizontal Scroll 3"/>
          <p:cNvSpPr/>
          <p:nvPr/>
        </p:nvSpPr>
        <p:spPr>
          <a:xfrm>
            <a:off x="304800" y="1752600"/>
            <a:ext cx="3429000" cy="10668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Pasal</a:t>
            </a:r>
            <a:r>
              <a:rPr lang="en-US" sz="2400" dirty="0" smtClean="0">
                <a:solidFill>
                  <a:schemeClr val="tx1"/>
                </a:solidFill>
              </a:rPr>
              <a:t> 28H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2590800"/>
            <a:ext cx="6705600" cy="3581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buFont typeface="+mj-lt"/>
              <a:buAutoNum type="arabicPeriod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sejahtera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batin</a:t>
            </a:r>
            <a:r>
              <a:rPr lang="en-US" dirty="0"/>
              <a:t>, </a:t>
            </a:r>
            <a:r>
              <a:rPr lang="en-US" dirty="0" smtClean="0"/>
              <a:t>  </a:t>
            </a:r>
            <a:r>
              <a:rPr lang="en-US" dirty="0" err="1" smtClean="0"/>
              <a:t>bertempat</a:t>
            </a:r>
            <a:r>
              <a:rPr lang="en-US" dirty="0" smtClean="0"/>
              <a:t> </a:t>
            </a:r>
            <a:r>
              <a:rPr lang="en-US" dirty="0" err="1"/>
              <a:t>tinggal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utuh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bermartabat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alih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sewenang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pun</a:t>
            </a:r>
          </a:p>
        </p:txBody>
      </p:sp>
    </p:spTree>
    <p:extLst>
      <p:ext uri="{BB962C8B-B14F-4D97-AF65-F5344CB8AC3E}">
        <p14:creationId xmlns:p14="http://schemas.microsoft.com/office/powerpoint/2010/main" val="629381956"/>
      </p:ext>
    </p:extLst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UUD 1945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diamandemen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orizontal Scroll 3"/>
          <p:cNvSpPr/>
          <p:nvPr/>
        </p:nvSpPr>
        <p:spPr>
          <a:xfrm>
            <a:off x="685800" y="1828800"/>
            <a:ext cx="2895600" cy="9144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Pasal</a:t>
            </a:r>
            <a:r>
              <a:rPr lang="en-US" sz="2400" dirty="0" smtClean="0">
                <a:solidFill>
                  <a:schemeClr val="bg1"/>
                </a:solidFill>
              </a:rPr>
              <a:t> 34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8400" y="2590800"/>
            <a:ext cx="5943600" cy="3429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Fakir </a:t>
            </a:r>
            <a:r>
              <a:rPr lang="en-US" dirty="0" err="1"/>
              <a:t>miskin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terlantar</a:t>
            </a:r>
            <a:r>
              <a:rPr lang="en-US" dirty="0"/>
              <a:t> </a:t>
            </a:r>
            <a:r>
              <a:rPr lang="en-US" dirty="0" err="1"/>
              <a:t>dipelihara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Negara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memberdayakan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lemah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martabat</a:t>
            </a:r>
            <a:r>
              <a:rPr lang="en-US" dirty="0"/>
              <a:t> </a:t>
            </a:r>
            <a:r>
              <a:rPr lang="en-US" dirty="0" err="1"/>
              <a:t>kemanusiaan</a:t>
            </a:r>
            <a:r>
              <a:rPr lang="en-US" dirty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Negara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penyediaan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yang </a:t>
            </a:r>
            <a:r>
              <a:rPr lang="en-US" dirty="0" err="1"/>
              <a:t>layak</a:t>
            </a:r>
            <a:r>
              <a:rPr lang="en-US" dirty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47628"/>
      </p:ext>
    </p:extLst>
  </p:cSld>
  <p:clrMapOvr>
    <a:masterClrMapping/>
  </p:clrMapOvr>
  <p:transition xmlns:p14="http://schemas.microsoft.com/office/powerpoint/2010/main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own Arrow Callout 3"/>
          <p:cNvSpPr/>
          <p:nvPr/>
        </p:nvSpPr>
        <p:spPr>
          <a:xfrm>
            <a:off x="1828800" y="914400"/>
            <a:ext cx="5638800" cy="1371600"/>
          </a:xfrm>
          <a:prstGeom prst="downArrow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000" b="1" dirty="0" smtClean="0">
              <a:solidFill>
                <a:schemeClr val="tx1"/>
              </a:solidFill>
            </a:endParaRPr>
          </a:p>
          <a:p>
            <a:pPr lvl="0" algn="ctr"/>
            <a:r>
              <a:rPr lang="en-US" sz="2400" b="1" dirty="0" err="1" smtClean="0">
                <a:solidFill>
                  <a:schemeClr val="bg1"/>
                </a:solidFill>
              </a:rPr>
              <a:t>Kaitannya</a:t>
            </a:r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>
                <a:solidFill>
                  <a:schemeClr val="bg1"/>
                </a:solidFill>
              </a:rPr>
              <a:t>UUD 1945 </a:t>
            </a:r>
            <a:r>
              <a:rPr lang="en-US" sz="2400" b="1" dirty="0" err="1">
                <a:solidFill>
                  <a:schemeClr val="bg1"/>
                </a:solidFill>
              </a:rPr>
              <a:t>dengan</a:t>
            </a:r>
            <a:r>
              <a:rPr lang="en-US" sz="2400" b="1" dirty="0">
                <a:solidFill>
                  <a:schemeClr val="bg1"/>
                </a:solidFill>
              </a:rPr>
              <a:t> UU No.36 </a:t>
            </a:r>
            <a:r>
              <a:rPr lang="en-US" sz="2400" b="1" dirty="0" err="1">
                <a:solidFill>
                  <a:schemeClr val="bg1"/>
                </a:solidFill>
              </a:rPr>
              <a:t>Tahun</a:t>
            </a:r>
            <a:r>
              <a:rPr lang="en-US" sz="2400" b="1" dirty="0">
                <a:solidFill>
                  <a:schemeClr val="bg1"/>
                </a:solidFill>
              </a:rPr>
              <a:t> 2009</a:t>
            </a:r>
            <a:endParaRPr lang="en-US" sz="2400" dirty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2895600"/>
            <a:ext cx="5562600" cy="2362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dirty="0" err="1" smtClean="0">
                <a:solidFill>
                  <a:schemeClr val="bg1"/>
                </a:solidFill>
              </a:rPr>
              <a:t>Undang-undang</a:t>
            </a:r>
            <a:r>
              <a:rPr lang="en-US" sz="2000" dirty="0" smtClean="0">
                <a:solidFill>
                  <a:schemeClr val="bg1"/>
                </a:solidFill>
              </a:rPr>
              <a:t> No 36 </a:t>
            </a:r>
            <a:r>
              <a:rPr lang="en-US" sz="2000" dirty="0" err="1" smtClean="0">
                <a:solidFill>
                  <a:schemeClr val="bg1"/>
                </a:solidFill>
              </a:rPr>
              <a:t>Tahun</a:t>
            </a:r>
            <a:r>
              <a:rPr lang="en-US" sz="2000" dirty="0" smtClean="0">
                <a:solidFill>
                  <a:schemeClr val="bg1"/>
                </a:solidFill>
              </a:rPr>
              <a:t> 2009 </a:t>
            </a:r>
            <a:r>
              <a:rPr lang="en-US" sz="2000" dirty="0" err="1" smtClean="0">
                <a:solidFill>
                  <a:schemeClr val="bg1"/>
                </a:solidFill>
              </a:rPr>
              <a:t>tentang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Kesehatan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memiliki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landasan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hukum</a:t>
            </a:r>
            <a:r>
              <a:rPr lang="en-US" sz="2000" dirty="0" smtClean="0">
                <a:solidFill>
                  <a:schemeClr val="bg1"/>
                </a:solidFill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</a:rPr>
              <a:t>telah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disesuaikan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dengan</a:t>
            </a:r>
            <a:r>
              <a:rPr lang="en-US" sz="2000" dirty="0" smtClean="0">
                <a:solidFill>
                  <a:schemeClr val="bg1"/>
                </a:solidFill>
              </a:rPr>
              <a:t> UUD 1945 </a:t>
            </a:r>
            <a:r>
              <a:rPr lang="en-US" sz="2000" dirty="0" err="1" smtClean="0">
                <a:solidFill>
                  <a:schemeClr val="bg1"/>
                </a:solidFill>
              </a:rPr>
              <a:t>hasil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amandemen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seperti</a:t>
            </a:r>
            <a:r>
              <a:rPr lang="en-US" sz="2000" dirty="0" smtClean="0">
                <a:solidFill>
                  <a:schemeClr val="bg1"/>
                </a:solidFill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</a:rPr>
              <a:t>dicantumkan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pada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Pasal</a:t>
            </a:r>
            <a:r>
              <a:rPr lang="en-US" sz="2000" dirty="0" smtClean="0">
                <a:solidFill>
                  <a:schemeClr val="bg1"/>
                </a:solidFill>
              </a:rPr>
              <a:t> 28H </a:t>
            </a:r>
            <a:r>
              <a:rPr lang="en-US" sz="2000" dirty="0" err="1" smtClean="0">
                <a:solidFill>
                  <a:schemeClr val="bg1"/>
                </a:solidFill>
              </a:rPr>
              <a:t>ayat</a:t>
            </a:r>
            <a:r>
              <a:rPr lang="en-US" sz="2000" dirty="0" smtClean="0">
                <a:solidFill>
                  <a:schemeClr val="bg1"/>
                </a:solidFill>
              </a:rPr>
              <a:t> (1),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Pasal</a:t>
            </a:r>
            <a:r>
              <a:rPr lang="en-US" sz="2000" dirty="0" smtClean="0">
                <a:solidFill>
                  <a:schemeClr val="bg1"/>
                </a:solidFill>
              </a:rPr>
              <a:t> 34 </a:t>
            </a:r>
            <a:r>
              <a:rPr lang="en-US" sz="2000" dirty="0" err="1" smtClean="0">
                <a:solidFill>
                  <a:schemeClr val="bg1"/>
                </a:solidFill>
              </a:rPr>
              <a:t>ayat</a:t>
            </a:r>
            <a:r>
              <a:rPr lang="en-US" sz="2000" dirty="0" smtClean="0">
                <a:solidFill>
                  <a:schemeClr val="bg1"/>
                </a:solidFill>
              </a:rPr>
              <a:t> (3) </a:t>
            </a:r>
            <a:r>
              <a:rPr lang="en-US" sz="2000" dirty="0" err="1" smtClean="0">
                <a:solidFill>
                  <a:schemeClr val="bg1"/>
                </a:solidFill>
              </a:rPr>
              <a:t>Undang-Undang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Dasar</a:t>
            </a:r>
            <a:r>
              <a:rPr lang="en-US" sz="2000" dirty="0" smtClean="0">
                <a:solidFill>
                  <a:schemeClr val="bg1"/>
                </a:solidFill>
              </a:rPr>
              <a:t> 1945.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132879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533400"/>
            <a:ext cx="62484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Hierarki</a:t>
            </a:r>
            <a:r>
              <a:rPr lang="en-US" sz="2400" dirty="0" smtClean="0">
                <a:solidFill>
                  <a:schemeClr val="tx1"/>
                </a:solidFill>
              </a:rPr>
              <a:t> UU </a:t>
            </a:r>
            <a:r>
              <a:rPr lang="en-US" sz="2400" dirty="0" err="1" smtClean="0">
                <a:solidFill>
                  <a:schemeClr val="tx1"/>
                </a:solidFill>
              </a:rPr>
              <a:t>tentang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kesehatan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1752600"/>
            <a:ext cx="4724400" cy="76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UUD 1945 </a:t>
            </a:r>
            <a:r>
              <a:rPr lang="en-US" sz="2000" dirty="0" err="1" smtClean="0">
                <a:solidFill>
                  <a:schemeClr val="tx1"/>
                </a:solidFill>
              </a:rPr>
              <a:t>pasal</a:t>
            </a:r>
            <a:r>
              <a:rPr lang="en-US" sz="2000" dirty="0" smtClean="0">
                <a:solidFill>
                  <a:schemeClr val="tx1"/>
                </a:solidFill>
              </a:rPr>
              <a:t> 28H </a:t>
            </a:r>
            <a:r>
              <a:rPr lang="en-US" sz="2000" dirty="0" err="1" smtClean="0">
                <a:solidFill>
                  <a:schemeClr val="tx1"/>
                </a:solidFill>
              </a:rPr>
              <a:t>ayat</a:t>
            </a:r>
            <a:r>
              <a:rPr lang="en-US" sz="2000" dirty="0" smtClean="0">
                <a:solidFill>
                  <a:schemeClr val="tx1"/>
                </a:solidFill>
              </a:rPr>
              <a:t> 1-4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pasal</a:t>
            </a:r>
            <a:r>
              <a:rPr lang="en-US" sz="2000" dirty="0" smtClean="0">
                <a:solidFill>
                  <a:schemeClr val="tx1"/>
                </a:solidFill>
              </a:rPr>
              <a:t> 34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2819400"/>
            <a:ext cx="6248400" cy="2971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/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en-US" sz="2000" dirty="0" err="1" smtClean="0">
                <a:solidFill>
                  <a:schemeClr val="tx1"/>
                </a:solidFill>
              </a:rPr>
              <a:t>Ketetapan</a:t>
            </a:r>
            <a:r>
              <a:rPr lang="en-US" sz="2000" dirty="0" smtClean="0">
                <a:solidFill>
                  <a:schemeClr val="tx1"/>
                </a:solidFill>
              </a:rPr>
              <a:t> MPR  </a:t>
            </a:r>
            <a:r>
              <a:rPr lang="en-US" sz="2000" b="1" dirty="0" err="1" smtClean="0">
                <a:solidFill>
                  <a:schemeClr val="tx1"/>
                </a:solidFill>
              </a:rPr>
              <a:t>Pasal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3 </a:t>
            </a:r>
            <a:r>
              <a:rPr lang="en-US" sz="2000" dirty="0" err="1">
                <a:solidFill>
                  <a:schemeClr val="tx1"/>
                </a:solidFill>
              </a:rPr>
              <a:t>Tentang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Kesehatan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342900" lvl="0" indent="-342900" algn="just"/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en-US" sz="2000" dirty="0" err="1" smtClean="0">
                <a:solidFill>
                  <a:schemeClr val="tx1"/>
                </a:solidFill>
              </a:rPr>
              <a:t>Ayat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(1): </a:t>
            </a:r>
            <a:r>
              <a:rPr lang="en-US" sz="2000" dirty="0" err="1">
                <a:solidFill>
                  <a:schemeClr val="tx1"/>
                </a:solidFill>
              </a:rPr>
              <a:t>Supaya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segera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dilaksanakan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Undang-undang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tentang</a:t>
            </a:r>
            <a:r>
              <a:rPr lang="en-US" sz="2000" dirty="0">
                <a:solidFill>
                  <a:schemeClr val="tx1"/>
                </a:solidFill>
              </a:rPr>
              <a:t> HYGIENE yang </a:t>
            </a:r>
            <a:r>
              <a:rPr lang="en-US" sz="2000" dirty="0" err="1">
                <a:solidFill>
                  <a:schemeClr val="tx1"/>
                </a:solidFill>
              </a:rPr>
              <a:t>telah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disyahkan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oleh</a:t>
            </a:r>
            <a:r>
              <a:rPr lang="en-US" sz="2000" dirty="0">
                <a:solidFill>
                  <a:schemeClr val="tx1"/>
                </a:solidFill>
              </a:rPr>
              <a:t> DPR-GR </a:t>
            </a:r>
            <a:r>
              <a:rPr lang="en-US" sz="2000" dirty="0" err="1">
                <a:solidFill>
                  <a:schemeClr val="tx1"/>
                </a:solidFill>
              </a:rPr>
              <a:t>tahun</a:t>
            </a:r>
            <a:r>
              <a:rPr lang="en-US" sz="2000" dirty="0">
                <a:solidFill>
                  <a:schemeClr val="tx1"/>
                </a:solidFill>
              </a:rPr>
              <a:t> 1965.</a:t>
            </a:r>
          </a:p>
          <a:p>
            <a:pPr marL="342900" lvl="0" indent="-342900" algn="just"/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dirty="0" err="1" smtClean="0">
                <a:solidFill>
                  <a:schemeClr val="tx1"/>
                </a:solidFill>
              </a:rPr>
              <a:t>Ayat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(2): </a:t>
            </a:r>
            <a:r>
              <a:rPr lang="en-US" sz="2000" dirty="0" err="1">
                <a:solidFill>
                  <a:schemeClr val="tx1"/>
                </a:solidFill>
              </a:rPr>
              <a:t>Mengintensifkan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pemberantasan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penyakit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menular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penyakit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endemis</a:t>
            </a: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dirty="0" err="1">
                <a:solidFill>
                  <a:schemeClr val="tx1"/>
                </a:solidFill>
              </a:rPr>
              <a:t>penyakit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rakyat</a:t>
            </a:r>
            <a:r>
              <a:rPr lang="en-US" sz="2000" dirty="0">
                <a:solidFill>
                  <a:schemeClr val="tx1"/>
                </a:solidFill>
              </a:rPr>
              <a:t>), </a:t>
            </a:r>
            <a:r>
              <a:rPr lang="en-US" sz="2000" dirty="0" err="1">
                <a:solidFill>
                  <a:schemeClr val="tx1"/>
                </a:solidFill>
              </a:rPr>
              <a:t>antara</a:t>
            </a:r>
            <a:r>
              <a:rPr lang="en-US" sz="2000" dirty="0">
                <a:solidFill>
                  <a:schemeClr val="tx1"/>
                </a:solidFill>
              </a:rPr>
              <a:t> lain : malaria, </a:t>
            </a:r>
            <a:r>
              <a:rPr lang="en-US" sz="2000" dirty="0" err="1">
                <a:solidFill>
                  <a:schemeClr val="tx1"/>
                </a:solidFill>
              </a:rPr>
              <a:t>cacar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t.b.c</a:t>
            </a:r>
            <a:endParaRPr lang="en-US" sz="2000" dirty="0">
              <a:solidFill>
                <a:schemeClr val="tx1"/>
              </a:solidFill>
            </a:endParaRPr>
          </a:p>
          <a:p>
            <a:pPr marL="342900" indent="-34290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23104"/>
      </p:ext>
    </p:extLst>
  </p:cSld>
  <p:clrMapOvr>
    <a:masterClrMapping/>
  </p:clrMapOvr>
  <p:transition xmlns:p14="http://schemas.microsoft.com/office/powerpoint/2010/main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Hierarki</a:t>
            </a:r>
            <a:r>
              <a:rPr lang="en-US" dirty="0" smtClean="0"/>
              <a:t> UU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533400" y="2057400"/>
            <a:ext cx="8077200" cy="33528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Undang-Undang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/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Peraturan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Pemerintah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Pengganti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Undang-Undang</a:t>
            </a:r>
            <a:r>
              <a:rPr lang="en-US" sz="2400" i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endParaRPr lang="en-US" sz="2400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+mj-lt"/>
              </a:rPr>
              <a:t>Peraturan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Pemerintah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Pengganti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Undang-Undang</a:t>
            </a:r>
            <a:r>
              <a:rPr lang="en-US" dirty="0" smtClean="0">
                <a:latin typeface="+mj-lt"/>
              </a:rPr>
              <a:t> (</a:t>
            </a:r>
            <a:r>
              <a:rPr lang="en-US" dirty="0" err="1" smtClean="0">
                <a:latin typeface="+mj-lt"/>
              </a:rPr>
              <a:t>Perpu</a:t>
            </a:r>
            <a:r>
              <a:rPr lang="en-US" dirty="0" smtClean="0">
                <a:latin typeface="+mj-lt"/>
              </a:rPr>
              <a:t>) </a:t>
            </a:r>
            <a:r>
              <a:rPr lang="en-US" dirty="0" err="1" smtClean="0">
                <a:latin typeface="+mj-lt"/>
              </a:rPr>
              <a:t>adalah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>
                <a:solidFill>
                  <a:schemeClr val="tx1"/>
                </a:solidFill>
              </a:rPr>
              <a:t> </a:t>
            </a:r>
            <a:r>
              <a:rPr lang="en-US" u="sng" dirty="0" err="1" smtClean="0">
                <a:solidFill>
                  <a:schemeClr val="tx1"/>
                </a:solidFill>
                <a:hlinkClick r:id="rId2" tooltip="Presiden Republik Indonesia"/>
              </a:rPr>
              <a:t>Presiden</a:t>
            </a:r>
            <a:r>
              <a:rPr lang="en-US" dirty="0" smtClean="0"/>
              <a:t> 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ikhwal</a:t>
            </a:r>
            <a:r>
              <a:rPr lang="en-US" dirty="0" smtClean="0"/>
              <a:t> </a:t>
            </a:r>
            <a:r>
              <a:rPr lang="en-US" dirty="0" err="1" smtClean="0"/>
              <a:t>kegentingan</a:t>
            </a:r>
            <a:r>
              <a:rPr lang="en-US" dirty="0" smtClean="0"/>
              <a:t> yang </a:t>
            </a:r>
            <a:r>
              <a:rPr lang="en-US" dirty="0" err="1" smtClean="0"/>
              <a:t>memaksa</a:t>
            </a:r>
            <a:r>
              <a:rPr lang="en-US" dirty="0" smtClean="0"/>
              <a:t>.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muatan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muatan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92372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81000" y="1066800"/>
            <a:ext cx="8534400" cy="5562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b="1" dirty="0" smtClean="0"/>
          </a:p>
          <a:p>
            <a:pPr lvl="0"/>
            <a:r>
              <a:rPr lang="en-US" sz="2400" b="1" dirty="0" smtClean="0">
                <a:solidFill>
                  <a:srgbClr val="FF0000"/>
                </a:solidFill>
              </a:rPr>
              <a:t>4. </a:t>
            </a:r>
            <a:r>
              <a:rPr lang="en-US" sz="2400" b="1" dirty="0" err="1" smtClean="0">
                <a:solidFill>
                  <a:srgbClr val="FF0000"/>
                </a:solidFill>
              </a:rPr>
              <a:t>Peraturan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Pemerintah</a:t>
            </a:r>
            <a:r>
              <a:rPr lang="en-US" sz="2400" b="1" dirty="0">
                <a:solidFill>
                  <a:srgbClr val="FF0000"/>
                </a:solidFill>
              </a:rPr>
              <a:t> (PP)</a:t>
            </a:r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000" b="1" dirty="0" smtClean="0">
              <a:solidFill>
                <a:schemeClr val="tx1"/>
              </a:solidFill>
              <a:hlinkClick r:id=""/>
            </a:endParaRPr>
          </a:p>
          <a:p>
            <a:pPr marL="400050" lvl="0" indent="-400050">
              <a:buFont typeface="+mj-lt"/>
              <a:buAutoNum type="romanUcPeriod"/>
            </a:pPr>
            <a:r>
              <a:rPr lang="en-US" sz="2000" b="1" dirty="0" smtClean="0">
                <a:solidFill>
                  <a:schemeClr val="tx1"/>
                </a:solidFill>
                <a:hlinkClick r:id=""/>
              </a:rPr>
              <a:t>PP </a:t>
            </a:r>
            <a:r>
              <a:rPr lang="en-US" sz="2000" b="1" dirty="0">
                <a:solidFill>
                  <a:schemeClr val="tx1"/>
                </a:solidFill>
                <a:hlinkClick r:id="rId2"/>
              </a:rPr>
              <a:t>No 101 </a:t>
            </a:r>
            <a:r>
              <a:rPr lang="en-US" sz="2000" b="1" dirty="0" err="1">
                <a:solidFill>
                  <a:schemeClr val="tx1"/>
                </a:solidFill>
                <a:hlinkClick r:id="rId2"/>
              </a:rPr>
              <a:t>Tahun</a:t>
            </a:r>
            <a:r>
              <a:rPr lang="en-US" sz="2000" b="1" dirty="0">
                <a:solidFill>
                  <a:schemeClr val="tx1"/>
                </a:solidFill>
                <a:hlinkClick r:id="rId2"/>
              </a:rPr>
              <a:t> 2012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tentang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Penerima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Bantuan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Iuran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Jaminan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Kesehatan</a:t>
            </a:r>
            <a:endParaRPr lang="en-US" sz="2000" dirty="0">
              <a:solidFill>
                <a:schemeClr val="tx1"/>
              </a:solidFill>
            </a:endParaRPr>
          </a:p>
          <a:p>
            <a:pPr marL="400050" lvl="0" indent="-400050">
              <a:buFont typeface="+mj-lt"/>
              <a:buAutoNum type="romanUcPeriod"/>
            </a:pPr>
            <a:r>
              <a:rPr lang="en-US" sz="2000" b="1" dirty="0" smtClean="0">
                <a:solidFill>
                  <a:schemeClr val="tx1"/>
                </a:solidFill>
                <a:hlinkClick r:id="rId3"/>
              </a:rPr>
              <a:t>PP </a:t>
            </a:r>
            <a:r>
              <a:rPr lang="en-US" sz="2000" b="1" dirty="0">
                <a:solidFill>
                  <a:schemeClr val="tx1"/>
                </a:solidFill>
                <a:hlinkClick r:id="rId3"/>
              </a:rPr>
              <a:t>No 82 </a:t>
            </a:r>
            <a:r>
              <a:rPr lang="en-US" sz="2000" b="1" dirty="0" err="1">
                <a:solidFill>
                  <a:schemeClr val="tx1"/>
                </a:solidFill>
                <a:hlinkClick r:id="rId3"/>
              </a:rPr>
              <a:t>Tahun</a:t>
            </a:r>
            <a:r>
              <a:rPr lang="en-US" sz="2000" b="1" dirty="0">
                <a:solidFill>
                  <a:schemeClr val="tx1"/>
                </a:solidFill>
                <a:hlinkClick r:id="rId3"/>
              </a:rPr>
              <a:t> 2013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tentang</a:t>
            </a:r>
            <a:r>
              <a:rPr lang="en-US" sz="2000" dirty="0">
                <a:solidFill>
                  <a:schemeClr val="tx1"/>
                </a:solidFill>
              </a:rPr>
              <a:t> Modal </a:t>
            </a:r>
            <a:r>
              <a:rPr lang="en-US" sz="2000" dirty="0" err="1">
                <a:solidFill>
                  <a:schemeClr val="tx1"/>
                </a:solidFill>
              </a:rPr>
              <a:t>Awal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Penyelenggara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Jaminan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Sosial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Kesehatan</a:t>
            </a:r>
            <a:endParaRPr lang="en-US" sz="2000" dirty="0">
              <a:solidFill>
                <a:schemeClr val="tx1"/>
              </a:solidFill>
            </a:endParaRPr>
          </a:p>
          <a:p>
            <a:pPr marL="400050" lvl="0" indent="-400050">
              <a:buFont typeface="+mj-lt"/>
              <a:buAutoNum type="romanUcPeriod"/>
            </a:pPr>
            <a:r>
              <a:rPr lang="en-US" sz="2000" b="1" dirty="0">
                <a:solidFill>
                  <a:schemeClr val="tx1"/>
                </a:solidFill>
                <a:hlinkClick r:id="rId4"/>
              </a:rPr>
              <a:t>PP </a:t>
            </a:r>
            <a:r>
              <a:rPr lang="en-US" sz="2000" b="1" dirty="0" err="1">
                <a:solidFill>
                  <a:schemeClr val="tx1"/>
                </a:solidFill>
                <a:hlinkClick r:id="rId4"/>
              </a:rPr>
              <a:t>Nomor</a:t>
            </a:r>
            <a:r>
              <a:rPr lang="en-US" sz="2000" b="1" dirty="0">
                <a:solidFill>
                  <a:schemeClr val="tx1"/>
                </a:solidFill>
                <a:hlinkClick r:id="rId4"/>
              </a:rPr>
              <a:t> 85 </a:t>
            </a:r>
            <a:r>
              <a:rPr lang="en-US" sz="2000" b="1" dirty="0" err="1">
                <a:solidFill>
                  <a:schemeClr val="tx1"/>
                </a:solidFill>
                <a:hlinkClick r:id="rId4"/>
              </a:rPr>
              <a:t>Tahun</a:t>
            </a:r>
            <a:r>
              <a:rPr lang="en-US" sz="2000" b="1" dirty="0">
                <a:solidFill>
                  <a:schemeClr val="tx1"/>
                </a:solidFill>
                <a:hlinkClick r:id="rId4"/>
              </a:rPr>
              <a:t> 2013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tetang</a:t>
            </a:r>
            <a:r>
              <a:rPr lang="en-US" sz="2000" dirty="0">
                <a:solidFill>
                  <a:schemeClr val="tx1"/>
                </a:solidFill>
              </a:rPr>
              <a:t> Tata Cara </a:t>
            </a:r>
            <a:r>
              <a:rPr lang="en-US" sz="2000" dirty="0" err="1">
                <a:solidFill>
                  <a:schemeClr val="tx1"/>
                </a:solidFill>
              </a:rPr>
              <a:t>Hubungan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Antar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Lembaga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Penyelenggara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Jaminan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Sosial</a:t>
            </a:r>
            <a:endParaRPr lang="en-US" sz="2000" dirty="0">
              <a:solidFill>
                <a:schemeClr val="tx1"/>
              </a:solidFill>
            </a:endParaRPr>
          </a:p>
          <a:p>
            <a:pPr marL="400050" lvl="0" indent="-400050">
              <a:buFont typeface="+mj-lt"/>
              <a:buAutoNum type="romanUcPeriod"/>
            </a:pPr>
            <a:r>
              <a:rPr lang="en-US" sz="2000" b="1" dirty="0">
                <a:solidFill>
                  <a:schemeClr val="tx1"/>
                </a:solidFill>
                <a:hlinkClick r:id="rId5"/>
              </a:rPr>
              <a:t>PP No 86 </a:t>
            </a:r>
            <a:r>
              <a:rPr lang="en-US" sz="2000" b="1" dirty="0" err="1">
                <a:solidFill>
                  <a:schemeClr val="tx1"/>
                </a:solidFill>
                <a:hlinkClick r:id="rId5"/>
              </a:rPr>
              <a:t>Tahun</a:t>
            </a:r>
            <a:r>
              <a:rPr lang="en-US" sz="2000" b="1" dirty="0">
                <a:solidFill>
                  <a:schemeClr val="tx1"/>
                </a:solidFill>
                <a:hlinkClick r:id="rId5"/>
              </a:rPr>
              <a:t> 2013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tentang</a:t>
            </a:r>
            <a:r>
              <a:rPr lang="en-US" sz="2000" dirty="0">
                <a:solidFill>
                  <a:schemeClr val="tx1"/>
                </a:solidFill>
              </a:rPr>
              <a:t> Tata Cara </a:t>
            </a:r>
            <a:r>
              <a:rPr lang="en-US" sz="2000" dirty="0" err="1">
                <a:solidFill>
                  <a:schemeClr val="tx1"/>
                </a:solidFill>
              </a:rPr>
              <a:t>Pengenaan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Saksi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Administratif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Kepada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Pemberi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Kerja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Selain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Penyelnggara</a:t>
            </a:r>
            <a:r>
              <a:rPr lang="en-US" sz="2000" dirty="0">
                <a:solidFill>
                  <a:schemeClr val="tx1"/>
                </a:solidFill>
              </a:rPr>
              <a:t> Negara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Setiap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Orang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selain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Pemberi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Kerja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Pekerja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Penerima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Batuan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Iuran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Penyelenggaraan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Jaminan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Sosial</a:t>
            </a:r>
            <a:endParaRPr lang="en-US" sz="2000" dirty="0">
              <a:solidFill>
                <a:schemeClr val="tx1"/>
              </a:solidFill>
            </a:endParaRPr>
          </a:p>
          <a:p>
            <a:pPr marL="400050" lvl="0" indent="-400050">
              <a:buFont typeface="+mj-lt"/>
              <a:buAutoNum type="romanUcPeriod"/>
            </a:pPr>
            <a:r>
              <a:rPr lang="en-US" sz="2000" b="1" dirty="0">
                <a:solidFill>
                  <a:schemeClr val="tx1"/>
                </a:solidFill>
                <a:hlinkClick r:id="rId6"/>
              </a:rPr>
              <a:t>PP No 87 </a:t>
            </a:r>
            <a:r>
              <a:rPr lang="en-US" sz="2000" b="1" dirty="0" err="1">
                <a:solidFill>
                  <a:schemeClr val="tx1"/>
                </a:solidFill>
                <a:hlinkClick r:id="rId6"/>
              </a:rPr>
              <a:t>Tahun</a:t>
            </a:r>
            <a:r>
              <a:rPr lang="en-US" sz="2000" b="1" dirty="0">
                <a:solidFill>
                  <a:schemeClr val="tx1"/>
                </a:solidFill>
                <a:hlinkClick r:id="rId6"/>
              </a:rPr>
              <a:t> 2013</a:t>
            </a:r>
            <a:r>
              <a:rPr lang="en-US" sz="2000" dirty="0">
                <a:solidFill>
                  <a:schemeClr val="tx1"/>
                </a:solidFill>
                <a:hlinkClick r:id="rId6"/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tentang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Pengelolaan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Aset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Jaminan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Sosial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Kesehatan</a:t>
            </a:r>
            <a:endParaRPr lang="en-US" sz="2000" dirty="0">
              <a:solidFill>
                <a:schemeClr val="tx1"/>
              </a:solidFill>
            </a:endParaRPr>
          </a:p>
          <a:p>
            <a:pPr marL="400050" lvl="0" indent="-400050">
              <a:buFont typeface="+mj-lt"/>
              <a:buAutoNum type="romanUcPeriod"/>
            </a:pPr>
            <a:r>
              <a:rPr lang="en-US" sz="2000" b="1" dirty="0">
                <a:solidFill>
                  <a:schemeClr val="tx1"/>
                </a:solidFill>
                <a:hlinkClick r:id="rId7"/>
              </a:rPr>
              <a:t>PP No 88 </a:t>
            </a:r>
            <a:r>
              <a:rPr lang="en-US" sz="2000" b="1" dirty="0" err="1">
                <a:solidFill>
                  <a:schemeClr val="tx1"/>
                </a:solidFill>
                <a:hlinkClick r:id="rId7"/>
              </a:rPr>
              <a:t>Tahun</a:t>
            </a:r>
            <a:r>
              <a:rPr lang="en-US" sz="2000" b="1" dirty="0">
                <a:solidFill>
                  <a:schemeClr val="tx1"/>
                </a:solidFill>
                <a:hlinkClick r:id="rId7"/>
              </a:rPr>
              <a:t> 2013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tentang</a:t>
            </a:r>
            <a:r>
              <a:rPr lang="en-US" sz="2000" dirty="0">
                <a:solidFill>
                  <a:schemeClr val="tx1"/>
                </a:solidFill>
              </a:rPr>
              <a:t> Tata Cara </a:t>
            </a:r>
            <a:r>
              <a:rPr lang="en-US" sz="2000" dirty="0" err="1">
                <a:solidFill>
                  <a:schemeClr val="tx1"/>
                </a:solidFill>
              </a:rPr>
              <a:t>Pengenaan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Sanksi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Administratif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bagi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Anggota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Dewan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Pengawas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Anggota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Direksi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Penyelenggara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Jaminan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Sosial</a:t>
            </a:r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228600"/>
            <a:ext cx="76200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Hierarki</a:t>
            </a:r>
            <a:r>
              <a:rPr lang="en-US" sz="2400" dirty="0" smtClean="0"/>
              <a:t> UU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9481539"/>
      </p:ext>
    </p:extLst>
  </p:cSld>
  <p:clrMapOvr>
    <a:masterClrMapping/>
  </p:clrMapOvr>
  <p:transition xmlns:p14="http://schemas.microsoft.com/office/powerpoint/2010/main">
    <p:circl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798</Words>
  <Application>Microsoft Macintosh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PowerPoint Presentation</vt:lpstr>
      <vt:lpstr>Diskusi &amp; Presentasi</vt:lpstr>
      <vt:lpstr>UUD 1945 Terkait tentang Kesehatan</vt:lpstr>
      <vt:lpstr>UUD 1945 Terkait tentang Kesehatan yang telah diamandemen </vt:lpstr>
      <vt:lpstr>UUD 1945 Terkait tentang Kesehatan yang telah diamandemen </vt:lpstr>
      <vt:lpstr>PowerPoint Presentation</vt:lpstr>
      <vt:lpstr>PowerPoint Presentation</vt:lpstr>
      <vt:lpstr>Hierarki UU tentang Kesehatan</vt:lpstr>
      <vt:lpstr>Hierarki UU tentang kesehatan </vt:lpstr>
      <vt:lpstr>Hierarki UU tentang kesehatan</vt:lpstr>
      <vt:lpstr>Hierarki UU tentang kesehatan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anggun nabila</dc:creator>
  <cp:lastModifiedBy>anggun nabila</cp:lastModifiedBy>
  <cp:revision>3</cp:revision>
  <dcterms:created xsi:type="dcterms:W3CDTF">2017-11-04T16:59:32Z</dcterms:created>
  <dcterms:modified xsi:type="dcterms:W3CDTF">2017-12-08T10:07:34Z</dcterms:modified>
</cp:coreProperties>
</file>