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7" r:id="rId2"/>
    <p:sldId id="268" r:id="rId3"/>
    <p:sldId id="278" r:id="rId4"/>
    <p:sldId id="279" r:id="rId5"/>
    <p:sldId id="280" r:id="rId6"/>
    <p:sldId id="281" r:id="rId7"/>
    <p:sldId id="283" r:id="rId8"/>
    <p:sldId id="282" r:id="rId9"/>
    <p:sldId id="284" r:id="rId10"/>
    <p:sldId id="285" r:id="rId11"/>
    <p:sldId id="286" r:id="rId12"/>
    <p:sldId id="287" r:id="rId13"/>
    <p:sldId id="28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17625"/>
    <a:srgbClr val="EFCDAF"/>
    <a:srgbClr val="C6FDB3"/>
    <a:srgbClr val="E0F1F2"/>
    <a:srgbClr val="F8F3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3493741-DFF0-419F-BA47-91630D7E011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91574562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25A8-07A1-4493-9448-C12B9B9ABA41}" type="slidenum">
              <a:rPr lang="en-US" smtClean="0"/>
              <a:pPr/>
              <a:t>‹#›</a:t>
            </a:fld>
            <a:endParaRPr lang="en-US"/>
          </a:p>
        </p:txBody>
      </p:sp>
    </p:spTree>
    <p:extLst>
      <p:ext uri="{BB962C8B-B14F-4D97-AF65-F5344CB8AC3E}">
        <p14:creationId xmlns:p14="http://schemas.microsoft.com/office/powerpoint/2010/main" val="322179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22967-60CA-4603-87C5-58435DC60E80}" type="slidenum">
              <a:rPr lang="en-US" smtClean="0"/>
              <a:pPr/>
              <a:t>‹#›</a:t>
            </a:fld>
            <a:endParaRPr lang="en-US"/>
          </a:p>
        </p:txBody>
      </p:sp>
    </p:spTree>
    <p:extLst>
      <p:ext uri="{BB962C8B-B14F-4D97-AF65-F5344CB8AC3E}">
        <p14:creationId xmlns:p14="http://schemas.microsoft.com/office/powerpoint/2010/main" val="272264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2F249-B6F0-46FB-82B7-CB1BBAD2187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53977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6" name="Slide Number Placeholder 5"/>
          <p:cNvSpPr>
            <a:spLocks noGrp="1"/>
          </p:cNvSpPr>
          <p:nvPr>
            <p:ph type="sldNum" sz="quarter" idx="12"/>
          </p:nvPr>
        </p:nvSpPr>
        <p:spPr>
          <a:xfrm>
            <a:off x="146304" y="6208776"/>
            <a:ext cx="457200" cy="457200"/>
          </a:xfrm>
        </p:spPr>
        <p:txBody>
          <a:bodyPr/>
          <a:lstStyle/>
          <a:p>
            <a:fld id="{4C2407CA-C695-4D69-89D4-E47554981546}" type="slidenum">
              <a:rPr lang="en-US" smtClean="0"/>
              <a:pPr/>
              <a:t>‹#›</a:t>
            </a:fld>
            <a:endParaRPr lang="en-US"/>
          </a:p>
        </p:txBody>
      </p:sp>
    </p:spTree>
    <p:extLst>
      <p:ext uri="{BB962C8B-B14F-4D97-AF65-F5344CB8AC3E}">
        <p14:creationId xmlns:p14="http://schemas.microsoft.com/office/powerpoint/2010/main" val="5860811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A7E0E-896E-47E0-A155-80420F3658C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9019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DE76F-6F4A-47A9-8702-B9414C2C487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1317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11A356-619F-4032-A097-CC5AB37A975E}" type="slidenum">
              <a:rPr lang="en-US" smtClean="0"/>
              <a:pPr/>
              <a:t>‹#›</a:t>
            </a:fld>
            <a:endParaRPr lang="en-US"/>
          </a:p>
        </p:txBody>
      </p:sp>
    </p:spTree>
    <p:extLst>
      <p:ext uri="{BB962C8B-B14F-4D97-AF65-F5344CB8AC3E}">
        <p14:creationId xmlns:p14="http://schemas.microsoft.com/office/powerpoint/2010/main" val="52822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3F352-AC2E-46EA-8393-6DEE52B6FDF9}" type="slidenum">
              <a:rPr lang="en-US" smtClean="0"/>
              <a:pPr/>
              <a:t>‹#›</a:t>
            </a:fld>
            <a:endParaRPr lang="en-US"/>
          </a:p>
        </p:txBody>
      </p:sp>
    </p:spTree>
    <p:extLst>
      <p:ext uri="{BB962C8B-B14F-4D97-AF65-F5344CB8AC3E}">
        <p14:creationId xmlns:p14="http://schemas.microsoft.com/office/powerpoint/2010/main" val="167056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C6E67-A21C-45C5-A71D-DFE1EEDB976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85981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2A8FD8A-3DD5-4D6D-8E94-C529A524492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Drag picture to placeholder or click icon to add</a:t>
            </a:r>
            <a:endParaRPr kumimoji="0" lang="en-US" dirty="0"/>
          </a:p>
        </p:txBody>
      </p:sp>
    </p:spTree>
    <p:extLst>
      <p:ext uri="{BB962C8B-B14F-4D97-AF65-F5344CB8AC3E}">
        <p14:creationId xmlns:p14="http://schemas.microsoft.com/office/powerpoint/2010/main" val="327835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F7E9671-BCB4-4B6A-8154-4843849D4259}" type="slidenum">
              <a:rPr lang="en-US" smtClean="0"/>
              <a:pPr/>
              <a:t>‹#›</a:t>
            </a:fld>
            <a:endParaRPr lang="en-US"/>
          </a:p>
        </p:txBody>
      </p:sp>
    </p:spTree>
    <p:extLst>
      <p:ext uri="{BB962C8B-B14F-4D97-AF65-F5344CB8AC3E}">
        <p14:creationId xmlns:p14="http://schemas.microsoft.com/office/powerpoint/2010/main" val="3433244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8584"/>
            <a:ext cx="9144000" cy="6840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22625" y="3581404"/>
            <a:ext cx="5638800"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dirty="0" err="1">
                <a:solidFill>
                  <a:prstClr val="black"/>
                </a:solidFill>
              </a:rPr>
              <a:t>Sistem</a:t>
            </a:r>
            <a:r>
              <a:rPr lang="en-US" sz="2000" b="1" dirty="0">
                <a:solidFill>
                  <a:prstClr val="black"/>
                </a:solidFill>
              </a:rPr>
              <a:t> </a:t>
            </a:r>
            <a:r>
              <a:rPr lang="en-US" sz="2000" b="1" dirty="0" err="1">
                <a:solidFill>
                  <a:prstClr val="black"/>
                </a:solidFill>
              </a:rPr>
              <a:t>Pelayanan</a:t>
            </a:r>
            <a:r>
              <a:rPr lang="en-US" sz="2000" b="1" dirty="0">
                <a:solidFill>
                  <a:prstClr val="black"/>
                </a:solidFill>
              </a:rPr>
              <a:t> </a:t>
            </a:r>
            <a:r>
              <a:rPr lang="en-US" sz="2000" b="1" dirty="0" err="1">
                <a:solidFill>
                  <a:prstClr val="black"/>
                </a:solidFill>
              </a:rPr>
              <a:t>Kesehatan</a:t>
            </a:r>
            <a:r>
              <a:rPr lang="en-US" sz="2000" b="1" dirty="0">
                <a:solidFill>
                  <a:prstClr val="black"/>
                </a:solidFill>
              </a:rPr>
              <a:t> Di Indonesia (SESI-10 : </a:t>
            </a:r>
            <a:r>
              <a:rPr lang="en-US" sz="2000" b="1" dirty="0" err="1">
                <a:solidFill>
                  <a:prstClr val="black"/>
                </a:solidFill>
              </a:rPr>
              <a:t>Subsistem</a:t>
            </a:r>
            <a:r>
              <a:rPr lang="en-US" sz="2000" b="1" dirty="0">
                <a:solidFill>
                  <a:prstClr val="black"/>
                </a:solidFill>
              </a:rPr>
              <a:t> SDM </a:t>
            </a:r>
            <a:r>
              <a:rPr lang="en-US" sz="2000" b="1" dirty="0" err="1">
                <a:solidFill>
                  <a:prstClr val="black"/>
                </a:solidFill>
              </a:rPr>
              <a:t>Kesehatan</a:t>
            </a:r>
            <a:endParaRPr lang="en-US" sz="2000" b="1" dirty="0">
              <a:solidFill>
                <a:prstClr val="black"/>
              </a:solidFill>
            </a:endParaRPr>
          </a:p>
          <a:p>
            <a:pPr algn="ctr" eaLnBrk="1" hangingPunct="1"/>
            <a:r>
              <a:rPr lang="id-ID" sz="2000" b="1" dirty="0">
                <a:solidFill>
                  <a:prstClr val="white"/>
                </a:solidFill>
              </a:rPr>
              <a:t>Dwi Nurmawaty</a:t>
            </a:r>
            <a:r>
              <a:rPr lang="en-US" sz="2000" b="1" dirty="0">
                <a:solidFill>
                  <a:prstClr val="white"/>
                </a:solidFill>
              </a:rPr>
              <a:t>, SKM, MKM</a:t>
            </a:r>
          </a:p>
        </p:txBody>
      </p:sp>
    </p:spTree>
    <p:extLst>
      <p:ext uri="{BB962C8B-B14F-4D97-AF65-F5344CB8AC3E}">
        <p14:creationId xmlns:p14="http://schemas.microsoft.com/office/powerpoint/2010/main" val="3479579856"/>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990600"/>
            <a:ext cx="7772400" cy="5105400"/>
          </a:xfrm>
        </p:spPr>
        <p:txBody>
          <a:bodyPr/>
          <a:lstStyle/>
          <a:p>
            <a:pPr marL="514350" indent="-514350">
              <a:buFont typeface="+mj-lt"/>
              <a:buAutoNum type="arabicPeriod" startAt="3"/>
            </a:pPr>
            <a:r>
              <a:rPr lang="en-US" dirty="0" err="1"/>
              <a:t>Pendayagunaan</a:t>
            </a:r>
            <a:r>
              <a:rPr lang="en-US" dirty="0"/>
              <a:t> SDM </a:t>
            </a:r>
            <a:r>
              <a:rPr lang="en-US" dirty="0" err="1"/>
              <a:t>Kesehatan</a:t>
            </a:r>
            <a:r>
              <a:rPr lang="en-US" dirty="0"/>
              <a:t> </a:t>
            </a:r>
          </a:p>
          <a:p>
            <a:pPr marL="788670" lvl="1" indent="-514350">
              <a:buFont typeface="+mj-lt"/>
              <a:buAutoNum type="alphaLcPeriod"/>
            </a:pPr>
            <a:r>
              <a:rPr lang="fi-FI" dirty="0"/>
              <a:t>Pengangkatan SDM Kesehatan pada sarana pelayanan kesehatan</a:t>
            </a:r>
          </a:p>
          <a:p>
            <a:pPr marL="788670" lvl="1" indent="-514350">
              <a:buFont typeface="+mj-lt"/>
              <a:buAutoNum type="alphaLcPeriod"/>
            </a:pPr>
            <a:r>
              <a:rPr lang="en-US" dirty="0" err="1"/>
              <a:t>Khusus</a:t>
            </a:r>
            <a:r>
              <a:rPr lang="en-US" dirty="0"/>
              <a:t> </a:t>
            </a:r>
            <a:r>
              <a:rPr lang="en-US" dirty="0" err="1"/>
              <a:t>untuk</a:t>
            </a:r>
            <a:r>
              <a:rPr lang="en-US" dirty="0"/>
              <a:t> </a:t>
            </a:r>
            <a:r>
              <a:rPr lang="en-US" dirty="0" err="1"/>
              <a:t>pengangkatan</a:t>
            </a:r>
            <a:r>
              <a:rPr lang="en-US" dirty="0"/>
              <a:t> </a:t>
            </a:r>
            <a:r>
              <a:rPr lang="en-US" dirty="0" err="1"/>
              <a:t>tenaga</a:t>
            </a:r>
            <a:r>
              <a:rPr lang="en-US" dirty="0"/>
              <a:t> </a:t>
            </a:r>
            <a:r>
              <a:rPr lang="en-US" dirty="0" err="1"/>
              <a:t>kesehatan</a:t>
            </a:r>
            <a:r>
              <a:rPr lang="en-US" dirty="0"/>
              <a:t> </a:t>
            </a:r>
            <a:r>
              <a:rPr lang="en-US" dirty="0" err="1"/>
              <a:t>strategis</a:t>
            </a:r>
            <a:r>
              <a:rPr lang="en-US" dirty="0"/>
              <a:t> </a:t>
            </a:r>
            <a:r>
              <a:rPr lang="en-US" dirty="0" err="1"/>
              <a:t>pada</a:t>
            </a:r>
            <a:r>
              <a:rPr lang="en-US" dirty="0"/>
              <a:t> </a:t>
            </a:r>
            <a:r>
              <a:rPr lang="en-US" dirty="0" err="1"/>
              <a:t>sarana</a:t>
            </a:r>
            <a:r>
              <a:rPr lang="en-US" dirty="0"/>
              <a:t> </a:t>
            </a:r>
            <a:r>
              <a:rPr lang="en-US" dirty="0" err="1"/>
              <a:t>pelayanan</a:t>
            </a:r>
            <a:r>
              <a:rPr lang="en-US" dirty="0"/>
              <a:t> </a:t>
            </a:r>
            <a:r>
              <a:rPr lang="en-US" dirty="0" err="1"/>
              <a:t>kesehatan</a:t>
            </a:r>
            <a:r>
              <a:rPr lang="en-US" dirty="0"/>
              <a:t> </a:t>
            </a:r>
            <a:r>
              <a:rPr lang="en-US" dirty="0" err="1"/>
              <a:t>propinsi</a:t>
            </a:r>
            <a:r>
              <a:rPr lang="en-US" dirty="0"/>
              <a:t>, </a:t>
            </a:r>
            <a:r>
              <a:rPr lang="en-US" dirty="0" err="1"/>
              <a:t>kabupaten</a:t>
            </a:r>
            <a:r>
              <a:rPr lang="en-US" dirty="0"/>
              <a:t>/</a:t>
            </a:r>
            <a:r>
              <a:rPr lang="en-US" dirty="0" err="1"/>
              <a:t>kota</a:t>
            </a:r>
            <a:r>
              <a:rPr lang="en-US" dirty="0"/>
              <a:t> </a:t>
            </a:r>
            <a:r>
              <a:rPr lang="en-US" dirty="0" err="1"/>
              <a:t>dilaksanakan</a:t>
            </a:r>
            <a:r>
              <a:rPr lang="en-US" dirty="0"/>
              <a:t> </a:t>
            </a:r>
            <a:r>
              <a:rPr lang="en-US" dirty="0" err="1"/>
              <a:t>oleh</a:t>
            </a:r>
            <a:r>
              <a:rPr lang="en-US" dirty="0"/>
              <a:t> </a:t>
            </a:r>
            <a:r>
              <a:rPr lang="en-US" dirty="0" err="1"/>
              <a:t>pemerintah</a:t>
            </a:r>
            <a:r>
              <a:rPr lang="en-US" dirty="0"/>
              <a:t> </a:t>
            </a:r>
            <a:r>
              <a:rPr lang="en-US" dirty="0" err="1"/>
              <a:t>pusat</a:t>
            </a:r>
            <a:r>
              <a:rPr lang="en-US" dirty="0"/>
              <a:t> </a:t>
            </a:r>
            <a:r>
              <a:rPr lang="en-US" dirty="0" err="1"/>
              <a:t>dan</a:t>
            </a:r>
            <a:r>
              <a:rPr lang="en-US" dirty="0"/>
              <a:t> </a:t>
            </a:r>
            <a:r>
              <a:rPr lang="en-US" dirty="0" err="1"/>
              <a:t>propinsi</a:t>
            </a:r>
            <a:endParaRPr lang="en-US" dirty="0"/>
          </a:p>
          <a:p>
            <a:pPr marL="788670" lvl="1" indent="-514350">
              <a:buFont typeface="+mj-lt"/>
              <a:buAutoNum type="alphaLcPeriod"/>
            </a:pPr>
            <a:r>
              <a:rPr lang="en-US" dirty="0" err="1"/>
              <a:t>Pengangkatan</a:t>
            </a:r>
            <a:r>
              <a:rPr lang="en-US" dirty="0"/>
              <a:t> </a:t>
            </a:r>
            <a:r>
              <a:rPr lang="en-US" dirty="0" err="1"/>
              <a:t>tenaga</a:t>
            </a:r>
            <a:r>
              <a:rPr lang="en-US" dirty="0"/>
              <a:t> </a:t>
            </a:r>
            <a:r>
              <a:rPr lang="en-US" dirty="0" err="1"/>
              <a:t>kesehatan</a:t>
            </a:r>
            <a:r>
              <a:rPr lang="en-US" dirty="0"/>
              <a:t> di </a:t>
            </a:r>
            <a:r>
              <a:rPr lang="en-US" dirty="0" err="1"/>
              <a:t>propinsi</a:t>
            </a:r>
            <a:r>
              <a:rPr lang="en-US" dirty="0"/>
              <a:t> </a:t>
            </a:r>
            <a:r>
              <a:rPr lang="en-US" dirty="0" err="1"/>
              <a:t>maupun</a:t>
            </a:r>
            <a:r>
              <a:rPr lang="en-US" dirty="0"/>
              <a:t> </a:t>
            </a:r>
            <a:r>
              <a:rPr lang="en-US" dirty="0" err="1"/>
              <a:t>kabupaten</a:t>
            </a:r>
            <a:r>
              <a:rPr lang="en-US" dirty="0"/>
              <a:t>/</a:t>
            </a:r>
            <a:r>
              <a:rPr lang="en-US" dirty="0" err="1"/>
              <a:t>kota</a:t>
            </a:r>
            <a:r>
              <a:rPr lang="en-US" dirty="0"/>
              <a:t> </a:t>
            </a:r>
            <a:r>
              <a:rPr lang="en-US" dirty="0" err="1"/>
              <a:t>dapat</a:t>
            </a:r>
            <a:r>
              <a:rPr lang="en-US" dirty="0"/>
              <a:t> </a:t>
            </a:r>
            <a:r>
              <a:rPr lang="en-US" dirty="0" err="1"/>
              <a:t>dilakukan</a:t>
            </a:r>
            <a:r>
              <a:rPr lang="en-US" dirty="0"/>
              <a:t> </a:t>
            </a:r>
            <a:r>
              <a:rPr lang="en-US" dirty="0" err="1"/>
              <a:t>dengan</a:t>
            </a:r>
            <a:r>
              <a:rPr lang="en-US" dirty="0"/>
              <a:t> </a:t>
            </a:r>
            <a:r>
              <a:rPr lang="en-US" dirty="0" err="1"/>
              <a:t>cara</a:t>
            </a:r>
            <a:r>
              <a:rPr lang="en-US" dirty="0"/>
              <a:t> : </a:t>
            </a:r>
            <a:r>
              <a:rPr lang="en-US" dirty="0" err="1"/>
              <a:t>pengangkatan</a:t>
            </a:r>
            <a:r>
              <a:rPr lang="en-US" dirty="0"/>
              <a:t> </a:t>
            </a:r>
            <a:r>
              <a:rPr lang="en-US" dirty="0" err="1"/>
              <a:t>sebagai</a:t>
            </a:r>
            <a:r>
              <a:rPr lang="en-US" dirty="0"/>
              <a:t> PNS, </a:t>
            </a:r>
            <a:r>
              <a:rPr lang="en-US" dirty="0" err="1"/>
              <a:t>sistem</a:t>
            </a:r>
            <a:r>
              <a:rPr lang="en-US" dirty="0"/>
              <a:t> </a:t>
            </a:r>
            <a:r>
              <a:rPr lang="en-US" dirty="0" err="1"/>
              <a:t>kontrak</a:t>
            </a:r>
            <a:r>
              <a:rPr lang="en-US" dirty="0"/>
              <a:t> </a:t>
            </a:r>
            <a:r>
              <a:rPr lang="en-US" dirty="0" err="1"/>
              <a:t>kerja</a:t>
            </a:r>
            <a:endParaRPr lang="en-US" dirty="0"/>
          </a:p>
          <a:p>
            <a:pPr marL="788670" lvl="1" indent="-514350">
              <a:buFont typeface="+mj-lt"/>
              <a:buAutoNum type="alphaLcPeriod"/>
            </a:pPr>
            <a:r>
              <a:rPr lang="en-US" dirty="0" err="1"/>
              <a:t>Penempatan</a:t>
            </a:r>
            <a:r>
              <a:rPr lang="en-US" dirty="0"/>
              <a:t> </a:t>
            </a:r>
            <a:r>
              <a:rPr lang="en-US" dirty="0" err="1"/>
              <a:t>tenaga</a:t>
            </a:r>
            <a:r>
              <a:rPr lang="en-US" dirty="0"/>
              <a:t> </a:t>
            </a:r>
            <a:r>
              <a:rPr lang="en-US" dirty="0" err="1"/>
              <a:t>kesehatan</a:t>
            </a:r>
            <a:r>
              <a:rPr lang="en-US" dirty="0"/>
              <a:t> </a:t>
            </a:r>
            <a:r>
              <a:rPr lang="en-US" dirty="0" err="1"/>
              <a:t>strategis</a:t>
            </a:r>
            <a:r>
              <a:rPr lang="en-US" dirty="0"/>
              <a:t> PNS </a:t>
            </a:r>
            <a:r>
              <a:rPr lang="en-US" dirty="0" err="1"/>
              <a:t>dan</a:t>
            </a:r>
            <a:r>
              <a:rPr lang="en-US" dirty="0"/>
              <a:t> PTT </a:t>
            </a:r>
            <a:r>
              <a:rPr lang="en-US" dirty="0" err="1"/>
              <a:t>pada</a:t>
            </a:r>
            <a:r>
              <a:rPr lang="en-US" dirty="0"/>
              <a:t> </a:t>
            </a:r>
            <a:r>
              <a:rPr lang="en-US" dirty="0" err="1"/>
              <a:t>sarana</a:t>
            </a:r>
            <a:r>
              <a:rPr lang="en-US" dirty="0"/>
              <a:t> </a:t>
            </a:r>
            <a:r>
              <a:rPr lang="en-US" dirty="0" err="1"/>
              <a:t>pelayanan</a:t>
            </a:r>
            <a:r>
              <a:rPr lang="en-US" dirty="0"/>
              <a:t> </a:t>
            </a:r>
            <a:r>
              <a:rPr lang="en-US" dirty="0" err="1"/>
              <a:t>kesehatan</a:t>
            </a:r>
            <a:r>
              <a:rPr lang="en-US" dirty="0"/>
              <a:t> </a:t>
            </a:r>
            <a:r>
              <a:rPr lang="en-US" dirty="0" err="1"/>
              <a:t>pemerintah</a:t>
            </a:r>
            <a:r>
              <a:rPr lang="en-US" dirty="0"/>
              <a:t> </a:t>
            </a:r>
            <a:r>
              <a:rPr lang="en-US" dirty="0" err="1"/>
              <a:t>ditetapkan</a:t>
            </a:r>
            <a:r>
              <a:rPr lang="en-US" dirty="0"/>
              <a:t> </a:t>
            </a:r>
            <a:r>
              <a:rPr lang="en-US" dirty="0" err="1"/>
              <a:t>oleh</a:t>
            </a:r>
            <a:r>
              <a:rPr lang="en-US" dirty="0"/>
              <a:t> </a:t>
            </a:r>
            <a:r>
              <a:rPr lang="en-US" dirty="0" err="1"/>
              <a:t>Gubernur</a:t>
            </a:r>
            <a:r>
              <a:rPr lang="en-US" dirty="0"/>
              <a:t> </a:t>
            </a:r>
          </a:p>
          <a:p>
            <a:pPr marL="788670" lvl="1" indent="-514350">
              <a:buFont typeface="+mj-lt"/>
              <a:buAutoNum type="alphaLcPeriod"/>
            </a:pPr>
            <a:endParaRPr lang="en-US" dirty="0"/>
          </a:p>
        </p:txBody>
      </p:sp>
    </p:spTree>
    <p:extLst>
      <p:ext uri="{BB962C8B-B14F-4D97-AF65-F5344CB8AC3E}">
        <p14:creationId xmlns:p14="http://schemas.microsoft.com/office/powerpoint/2010/main" val="599264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762000"/>
            <a:ext cx="7772400" cy="5562600"/>
          </a:xfrm>
        </p:spPr>
        <p:txBody>
          <a:bodyPr>
            <a:normAutofit/>
          </a:bodyPr>
          <a:lstStyle/>
          <a:p>
            <a:pPr marL="514350" indent="-514350">
              <a:buFont typeface="+mj-lt"/>
              <a:buAutoNum type="alphaLcPeriod" startAt="5"/>
            </a:pPr>
            <a:r>
              <a:rPr lang="en-US" dirty="0" err="1"/>
              <a:t>Penempatan</a:t>
            </a:r>
            <a:r>
              <a:rPr lang="en-US" dirty="0"/>
              <a:t> </a:t>
            </a:r>
            <a:r>
              <a:rPr lang="en-US" dirty="0" err="1"/>
              <a:t>tenaga</a:t>
            </a:r>
            <a:r>
              <a:rPr lang="en-US" dirty="0"/>
              <a:t> </a:t>
            </a:r>
            <a:r>
              <a:rPr lang="en-US" dirty="0" err="1"/>
              <a:t>kesehatan</a:t>
            </a:r>
            <a:r>
              <a:rPr lang="en-US" dirty="0"/>
              <a:t> </a:t>
            </a:r>
            <a:r>
              <a:rPr lang="en-US" dirty="0" err="1"/>
              <a:t>strategis</a:t>
            </a:r>
            <a:r>
              <a:rPr lang="en-US" dirty="0"/>
              <a:t> </a:t>
            </a:r>
            <a:r>
              <a:rPr lang="en-US" dirty="0" err="1"/>
              <a:t>baik</a:t>
            </a:r>
            <a:r>
              <a:rPr lang="en-US" dirty="0"/>
              <a:t> </a:t>
            </a:r>
            <a:r>
              <a:rPr lang="en-US" dirty="0" err="1"/>
              <a:t>dalam</a:t>
            </a:r>
            <a:r>
              <a:rPr lang="en-US" dirty="0"/>
              <a:t> </a:t>
            </a:r>
            <a:r>
              <a:rPr lang="en-US" dirty="0" err="1"/>
              <a:t>melaksanakan</a:t>
            </a:r>
            <a:r>
              <a:rPr lang="en-US" dirty="0"/>
              <a:t> </a:t>
            </a:r>
            <a:r>
              <a:rPr lang="en-US" dirty="0" err="1"/>
              <a:t>masa</a:t>
            </a:r>
            <a:r>
              <a:rPr lang="en-US" dirty="0"/>
              <a:t> </a:t>
            </a:r>
            <a:r>
              <a:rPr lang="en-US" dirty="0" err="1"/>
              <a:t>bakti</a:t>
            </a:r>
            <a:r>
              <a:rPr lang="en-US" dirty="0"/>
              <a:t> </a:t>
            </a:r>
            <a:r>
              <a:rPr lang="en-US" dirty="0" err="1"/>
              <a:t>maupun</a:t>
            </a:r>
            <a:r>
              <a:rPr lang="en-US" dirty="0"/>
              <a:t> </a:t>
            </a:r>
            <a:r>
              <a:rPr lang="en-US" dirty="0" err="1"/>
              <a:t>selesai</a:t>
            </a:r>
            <a:r>
              <a:rPr lang="en-US" dirty="0"/>
              <a:t> </a:t>
            </a:r>
            <a:r>
              <a:rPr lang="en-US" dirty="0" err="1"/>
              <a:t>masa</a:t>
            </a:r>
            <a:r>
              <a:rPr lang="en-US" dirty="0"/>
              <a:t> </a:t>
            </a:r>
            <a:r>
              <a:rPr lang="en-US" dirty="0" err="1"/>
              <a:t>bakti</a:t>
            </a:r>
            <a:r>
              <a:rPr lang="en-US" dirty="0"/>
              <a:t>  </a:t>
            </a:r>
            <a:r>
              <a:rPr lang="en-US" dirty="0" err="1"/>
              <a:t>pada</a:t>
            </a:r>
            <a:r>
              <a:rPr lang="en-US" dirty="0"/>
              <a:t> </a:t>
            </a:r>
            <a:r>
              <a:rPr lang="en-US" dirty="0" err="1"/>
              <a:t>sarana</a:t>
            </a:r>
            <a:r>
              <a:rPr lang="en-US" dirty="0"/>
              <a:t> </a:t>
            </a:r>
            <a:r>
              <a:rPr lang="en-US" dirty="0" err="1"/>
              <a:t>pelayanan</a:t>
            </a:r>
            <a:r>
              <a:rPr lang="en-US" dirty="0"/>
              <a:t> </a:t>
            </a:r>
            <a:r>
              <a:rPr lang="en-US" dirty="0" err="1"/>
              <a:t>kesehatan</a:t>
            </a:r>
            <a:r>
              <a:rPr lang="en-US" dirty="0"/>
              <a:t> </a:t>
            </a:r>
            <a:r>
              <a:rPr lang="en-US" dirty="0" err="1"/>
              <a:t>swasta</a:t>
            </a:r>
            <a:r>
              <a:rPr lang="en-US" dirty="0"/>
              <a:t> </a:t>
            </a:r>
            <a:r>
              <a:rPr lang="en-US" dirty="0" err="1"/>
              <a:t>ditetapkan</a:t>
            </a:r>
            <a:r>
              <a:rPr lang="en-US" dirty="0"/>
              <a:t> </a:t>
            </a:r>
            <a:r>
              <a:rPr lang="en-US" dirty="0" err="1"/>
              <a:t>oleh</a:t>
            </a:r>
            <a:r>
              <a:rPr lang="en-US" dirty="0"/>
              <a:t> </a:t>
            </a:r>
            <a:r>
              <a:rPr lang="en-US" dirty="0" err="1"/>
              <a:t>Kepala</a:t>
            </a:r>
            <a:r>
              <a:rPr lang="en-US" dirty="0"/>
              <a:t> </a:t>
            </a:r>
            <a:r>
              <a:rPr lang="en-US" dirty="0" err="1"/>
              <a:t>Dinas</a:t>
            </a:r>
            <a:r>
              <a:rPr lang="en-US" dirty="0"/>
              <a:t> </a:t>
            </a:r>
            <a:r>
              <a:rPr lang="en-US" dirty="0" err="1"/>
              <a:t>Kesehatan</a:t>
            </a:r>
            <a:r>
              <a:rPr lang="en-US" dirty="0"/>
              <a:t> </a:t>
            </a:r>
          </a:p>
          <a:p>
            <a:pPr marL="514350" indent="-514350">
              <a:buFont typeface="+mj-lt"/>
              <a:buAutoNum type="alphaLcPeriod" startAt="5"/>
            </a:pPr>
            <a:r>
              <a:rPr lang="en-US" dirty="0"/>
              <a:t> </a:t>
            </a:r>
            <a:r>
              <a:rPr lang="en-US" dirty="0" err="1"/>
              <a:t>Pemanfaatan</a:t>
            </a:r>
            <a:r>
              <a:rPr lang="en-US" dirty="0"/>
              <a:t> SDM </a:t>
            </a:r>
            <a:r>
              <a:rPr lang="en-US" dirty="0" err="1"/>
              <a:t>Kesehatan</a:t>
            </a:r>
            <a:r>
              <a:rPr lang="en-US" dirty="0"/>
              <a:t> di </a:t>
            </a:r>
            <a:r>
              <a:rPr lang="en-US" dirty="0" err="1"/>
              <a:t>sarana</a:t>
            </a:r>
            <a:r>
              <a:rPr lang="en-US" dirty="0"/>
              <a:t> </a:t>
            </a:r>
            <a:r>
              <a:rPr lang="en-US" dirty="0" err="1"/>
              <a:t>kesehatan</a:t>
            </a:r>
            <a:endParaRPr lang="en-US" dirty="0"/>
          </a:p>
          <a:p>
            <a:pPr marL="514350" indent="-514350">
              <a:buFont typeface="+mj-lt"/>
              <a:buAutoNum type="alphaLcPeriod" startAt="5"/>
            </a:pPr>
            <a:r>
              <a:rPr lang="en-US" dirty="0" err="1"/>
              <a:t>Peningkatan</a:t>
            </a:r>
            <a:r>
              <a:rPr lang="en-US" dirty="0"/>
              <a:t> </a:t>
            </a:r>
            <a:r>
              <a:rPr lang="en-US" dirty="0" err="1"/>
              <a:t>karier</a:t>
            </a:r>
            <a:r>
              <a:rPr lang="en-US" dirty="0"/>
              <a:t> </a:t>
            </a:r>
            <a:r>
              <a:rPr lang="en-US" dirty="0" err="1"/>
              <a:t>melalui</a:t>
            </a:r>
            <a:r>
              <a:rPr lang="en-US" dirty="0"/>
              <a:t> </a:t>
            </a:r>
            <a:r>
              <a:rPr lang="en-US" dirty="0" err="1"/>
              <a:t>jalur</a:t>
            </a:r>
            <a:r>
              <a:rPr lang="en-US" dirty="0"/>
              <a:t> </a:t>
            </a:r>
            <a:r>
              <a:rPr lang="en-US" dirty="0" err="1"/>
              <a:t>karier</a:t>
            </a:r>
            <a:r>
              <a:rPr lang="en-US" dirty="0"/>
              <a:t> </a:t>
            </a:r>
            <a:r>
              <a:rPr lang="en-US" dirty="0" err="1"/>
              <a:t>dan</a:t>
            </a:r>
            <a:r>
              <a:rPr lang="en-US" dirty="0"/>
              <a:t> </a:t>
            </a:r>
            <a:r>
              <a:rPr lang="en-US" dirty="0" err="1"/>
              <a:t>pengembangan</a:t>
            </a:r>
            <a:r>
              <a:rPr lang="en-US" dirty="0"/>
              <a:t> </a:t>
            </a:r>
            <a:r>
              <a:rPr lang="en-US" dirty="0" err="1"/>
              <a:t>karier</a:t>
            </a:r>
            <a:r>
              <a:rPr lang="en-US" dirty="0"/>
              <a:t> </a:t>
            </a:r>
          </a:p>
          <a:p>
            <a:pPr marL="514350" indent="-514350">
              <a:buFont typeface="+mj-lt"/>
              <a:buAutoNum type="alphaLcPeriod" startAt="5"/>
            </a:pPr>
            <a:r>
              <a:rPr lang="en-US" dirty="0"/>
              <a:t> </a:t>
            </a:r>
            <a:r>
              <a:rPr lang="en-US" dirty="0" err="1"/>
              <a:t>Pengiriman</a:t>
            </a:r>
            <a:r>
              <a:rPr lang="en-US" dirty="0"/>
              <a:t> </a:t>
            </a:r>
            <a:r>
              <a:rPr lang="en-US" dirty="0" err="1"/>
              <a:t>Tenaga</a:t>
            </a:r>
            <a:r>
              <a:rPr lang="en-US" dirty="0"/>
              <a:t> </a:t>
            </a:r>
            <a:r>
              <a:rPr lang="en-US" dirty="0" err="1"/>
              <a:t>Kesehatan</a:t>
            </a:r>
            <a:r>
              <a:rPr lang="en-US" dirty="0"/>
              <a:t> non PNS </a:t>
            </a:r>
            <a:r>
              <a:rPr lang="en-US" dirty="0" err="1"/>
              <a:t>Keluar</a:t>
            </a:r>
            <a:r>
              <a:rPr lang="en-US" dirty="0"/>
              <a:t> </a:t>
            </a:r>
            <a:r>
              <a:rPr lang="en-US" dirty="0" err="1"/>
              <a:t>Negeri</a:t>
            </a:r>
            <a:r>
              <a:rPr lang="en-US" dirty="0"/>
              <a:t>  (TKKI) </a:t>
            </a:r>
          </a:p>
          <a:p>
            <a:pPr marL="514350" indent="-514350">
              <a:buFont typeface="+mj-lt"/>
              <a:buAutoNum type="alphaLcPeriod" startAt="5"/>
            </a:pPr>
            <a:r>
              <a:rPr lang="en-US" dirty="0" err="1"/>
              <a:t>Pengiriman</a:t>
            </a:r>
            <a:r>
              <a:rPr lang="en-US" dirty="0"/>
              <a:t> </a:t>
            </a:r>
            <a:r>
              <a:rPr lang="en-US" dirty="0" err="1"/>
              <a:t>dan</a:t>
            </a:r>
            <a:r>
              <a:rPr lang="en-US" dirty="0"/>
              <a:t> </a:t>
            </a:r>
            <a:r>
              <a:rPr lang="en-US" dirty="0" err="1"/>
              <a:t>penempatan</a:t>
            </a:r>
            <a:r>
              <a:rPr lang="en-US" dirty="0"/>
              <a:t> </a:t>
            </a:r>
            <a:r>
              <a:rPr lang="en-US" dirty="0" err="1"/>
              <a:t>tenaga</a:t>
            </a:r>
            <a:r>
              <a:rPr lang="en-US" dirty="0"/>
              <a:t> </a:t>
            </a:r>
            <a:r>
              <a:rPr lang="en-US" dirty="0" err="1"/>
              <a:t>kesehatan</a:t>
            </a:r>
            <a:r>
              <a:rPr lang="en-US" dirty="0"/>
              <a:t> PNS </a:t>
            </a:r>
            <a:r>
              <a:rPr lang="en-US" dirty="0" err="1"/>
              <a:t>propinsi</a:t>
            </a:r>
            <a:r>
              <a:rPr lang="en-US" dirty="0"/>
              <a:t> </a:t>
            </a:r>
            <a:r>
              <a:rPr lang="en-US" dirty="0" err="1"/>
              <a:t>pada</a:t>
            </a:r>
            <a:r>
              <a:rPr lang="en-US" dirty="0"/>
              <a:t> </a:t>
            </a:r>
            <a:r>
              <a:rPr lang="en-US" dirty="0" err="1"/>
              <a:t>sarana</a:t>
            </a:r>
            <a:r>
              <a:rPr lang="en-US" dirty="0"/>
              <a:t> </a:t>
            </a:r>
            <a:r>
              <a:rPr lang="en-US" dirty="0" err="1"/>
              <a:t>pelayanan</a:t>
            </a:r>
            <a:r>
              <a:rPr lang="en-US" dirty="0"/>
              <a:t> </a:t>
            </a:r>
            <a:r>
              <a:rPr lang="en-US" dirty="0" err="1"/>
              <a:t>kesehatan</a:t>
            </a:r>
            <a:r>
              <a:rPr lang="en-US" dirty="0"/>
              <a:t> di </a:t>
            </a:r>
            <a:r>
              <a:rPr lang="en-US" dirty="0" err="1"/>
              <a:t>luar</a:t>
            </a:r>
            <a:r>
              <a:rPr lang="en-US" dirty="0"/>
              <a:t> </a:t>
            </a:r>
            <a:r>
              <a:rPr lang="en-US" dirty="0" err="1"/>
              <a:t>negeri</a:t>
            </a:r>
            <a:endParaRPr lang="en-US" dirty="0"/>
          </a:p>
          <a:p>
            <a:pPr marL="514350" indent="-514350">
              <a:buFont typeface="+mj-lt"/>
              <a:buAutoNum type="alphaLcPeriod" startAt="5"/>
            </a:pPr>
            <a:endParaRPr lang="en-US" dirty="0"/>
          </a:p>
        </p:txBody>
      </p:sp>
    </p:spTree>
    <p:extLst>
      <p:ext uri="{BB962C8B-B14F-4D97-AF65-F5344CB8AC3E}">
        <p14:creationId xmlns:p14="http://schemas.microsoft.com/office/powerpoint/2010/main" val="1052794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838200"/>
            <a:ext cx="7772400" cy="5181600"/>
          </a:xfrm>
        </p:spPr>
        <p:txBody>
          <a:bodyPr>
            <a:normAutofit lnSpcReduction="10000"/>
          </a:bodyPr>
          <a:lstStyle/>
          <a:p>
            <a:pPr marL="514350" indent="-514350">
              <a:buFont typeface="+mj-lt"/>
              <a:buAutoNum type="alphaLcPeriod" startAt="10"/>
            </a:pPr>
            <a:r>
              <a:rPr lang="en-US" dirty="0" err="1"/>
              <a:t>Pendayagunaan</a:t>
            </a:r>
            <a:r>
              <a:rPr lang="en-US" dirty="0"/>
              <a:t> </a:t>
            </a:r>
            <a:r>
              <a:rPr lang="en-US" dirty="0" err="1"/>
              <a:t>sumber</a:t>
            </a:r>
            <a:r>
              <a:rPr lang="en-US" dirty="0"/>
              <a:t> </a:t>
            </a:r>
            <a:r>
              <a:rPr lang="en-US" dirty="0" err="1"/>
              <a:t>daya</a:t>
            </a:r>
            <a:r>
              <a:rPr lang="en-US" dirty="0"/>
              <a:t> </a:t>
            </a:r>
            <a:r>
              <a:rPr lang="en-US" dirty="0" err="1"/>
              <a:t>manusia</a:t>
            </a:r>
            <a:r>
              <a:rPr lang="en-US" dirty="0"/>
              <a:t> </a:t>
            </a:r>
            <a:r>
              <a:rPr lang="en-US" dirty="0" err="1"/>
              <a:t>kesehatan</a:t>
            </a:r>
            <a:r>
              <a:rPr lang="en-US" dirty="0"/>
              <a:t> </a:t>
            </a:r>
            <a:r>
              <a:rPr lang="en-US" dirty="0" err="1"/>
              <a:t>Warga</a:t>
            </a:r>
            <a:r>
              <a:rPr lang="en-US" dirty="0"/>
              <a:t> Negara Indonesia </a:t>
            </a:r>
            <a:r>
              <a:rPr lang="en-US" dirty="0" err="1"/>
              <a:t>lulusan</a:t>
            </a:r>
            <a:r>
              <a:rPr lang="en-US" dirty="0"/>
              <a:t> </a:t>
            </a:r>
            <a:r>
              <a:rPr lang="en-US" dirty="0" err="1"/>
              <a:t>luar</a:t>
            </a:r>
            <a:r>
              <a:rPr lang="en-US" dirty="0"/>
              <a:t> </a:t>
            </a:r>
            <a:r>
              <a:rPr lang="en-US" dirty="0" err="1"/>
              <a:t>negeri</a:t>
            </a:r>
            <a:r>
              <a:rPr lang="en-US" dirty="0"/>
              <a:t>,  </a:t>
            </a:r>
            <a:r>
              <a:rPr lang="en-US" dirty="0" err="1"/>
              <a:t>harus</a:t>
            </a:r>
            <a:r>
              <a:rPr lang="en-US" dirty="0"/>
              <a:t> </a:t>
            </a:r>
            <a:r>
              <a:rPr lang="en-US" dirty="0" err="1"/>
              <a:t>mengikuti</a:t>
            </a:r>
            <a:r>
              <a:rPr lang="en-US" dirty="0"/>
              <a:t> program </a:t>
            </a:r>
            <a:r>
              <a:rPr lang="en-US" dirty="0" err="1"/>
              <a:t>adaptasi</a:t>
            </a:r>
            <a:r>
              <a:rPr lang="en-US" dirty="0"/>
              <a:t> </a:t>
            </a:r>
          </a:p>
          <a:p>
            <a:pPr marL="514350" indent="-514350">
              <a:buFont typeface="+mj-lt"/>
              <a:buAutoNum type="alphaLcPeriod" startAt="10"/>
            </a:pPr>
            <a:r>
              <a:rPr lang="en-US" dirty="0"/>
              <a:t> </a:t>
            </a:r>
            <a:r>
              <a:rPr lang="en-US" dirty="0" err="1"/>
              <a:t>Pendayagunaan</a:t>
            </a:r>
            <a:r>
              <a:rPr lang="en-US" dirty="0"/>
              <a:t> SDM </a:t>
            </a:r>
            <a:r>
              <a:rPr lang="en-US" dirty="0" err="1"/>
              <a:t>Kesehatan</a:t>
            </a:r>
            <a:r>
              <a:rPr lang="en-US" dirty="0"/>
              <a:t> </a:t>
            </a:r>
            <a:r>
              <a:rPr lang="en-US" dirty="0" err="1"/>
              <a:t>asing</a:t>
            </a:r>
            <a:r>
              <a:rPr lang="en-US" dirty="0"/>
              <a:t> di </a:t>
            </a:r>
            <a:r>
              <a:rPr lang="en-US" dirty="0" err="1"/>
              <a:t>sarana</a:t>
            </a:r>
            <a:r>
              <a:rPr lang="en-US" dirty="0"/>
              <a:t> </a:t>
            </a:r>
            <a:r>
              <a:rPr lang="en-US" dirty="0" err="1"/>
              <a:t>kesehatan</a:t>
            </a:r>
            <a:r>
              <a:rPr lang="en-US" dirty="0"/>
              <a:t> </a:t>
            </a:r>
            <a:r>
              <a:rPr lang="en-US" dirty="0" err="1"/>
              <a:t>propinsi</a:t>
            </a:r>
            <a:r>
              <a:rPr lang="en-US" dirty="0"/>
              <a:t> </a:t>
            </a:r>
            <a:r>
              <a:rPr lang="en-US" dirty="0" err="1"/>
              <a:t>dan</a:t>
            </a:r>
            <a:r>
              <a:rPr lang="en-US" dirty="0"/>
              <a:t> </a:t>
            </a:r>
            <a:r>
              <a:rPr lang="en-US" dirty="0" err="1"/>
              <a:t>kabupaten</a:t>
            </a:r>
            <a:r>
              <a:rPr lang="en-US" dirty="0"/>
              <a:t>/</a:t>
            </a:r>
            <a:r>
              <a:rPr lang="en-US" dirty="0" err="1"/>
              <a:t>kota</a:t>
            </a:r>
            <a:r>
              <a:rPr lang="en-US" dirty="0"/>
              <a:t> </a:t>
            </a:r>
            <a:r>
              <a:rPr lang="en-US" dirty="0" err="1"/>
              <a:t>harus</a:t>
            </a:r>
            <a:r>
              <a:rPr lang="en-US" dirty="0"/>
              <a:t> </a:t>
            </a:r>
            <a:r>
              <a:rPr lang="en-US" dirty="0" err="1"/>
              <a:t>sesuai</a:t>
            </a:r>
            <a:r>
              <a:rPr lang="en-US" dirty="0"/>
              <a:t> </a:t>
            </a:r>
            <a:r>
              <a:rPr lang="en-US" dirty="0" err="1"/>
              <a:t>undang</a:t>
            </a:r>
            <a:r>
              <a:rPr lang="en-US" dirty="0"/>
              <a:t> – </a:t>
            </a:r>
            <a:r>
              <a:rPr lang="en-US" dirty="0" err="1"/>
              <a:t>undang</a:t>
            </a:r>
            <a:endParaRPr lang="en-US" dirty="0"/>
          </a:p>
          <a:p>
            <a:pPr marL="514350" indent="-514350">
              <a:buFont typeface="+mj-lt"/>
              <a:buAutoNum type="alphaLcPeriod" startAt="10"/>
            </a:pPr>
            <a:r>
              <a:rPr lang="en-US" dirty="0"/>
              <a:t> </a:t>
            </a:r>
            <a:r>
              <a:rPr lang="en-US" dirty="0" err="1"/>
              <a:t>Pembinaan</a:t>
            </a:r>
            <a:r>
              <a:rPr lang="en-US" dirty="0"/>
              <a:t> </a:t>
            </a:r>
            <a:r>
              <a:rPr lang="en-US" dirty="0" err="1"/>
              <a:t>dan</a:t>
            </a:r>
            <a:r>
              <a:rPr lang="en-US" dirty="0"/>
              <a:t> </a:t>
            </a:r>
            <a:r>
              <a:rPr lang="en-US" dirty="0" err="1"/>
              <a:t>pengawasan</a:t>
            </a:r>
            <a:r>
              <a:rPr lang="en-US" dirty="0"/>
              <a:t> SDM </a:t>
            </a:r>
            <a:r>
              <a:rPr lang="en-US" dirty="0" err="1"/>
              <a:t>Kesehatan</a:t>
            </a:r>
            <a:r>
              <a:rPr lang="en-US" dirty="0"/>
              <a:t> </a:t>
            </a:r>
            <a:r>
              <a:rPr lang="en-US" dirty="0" err="1"/>
              <a:t>dikoordinasi</a:t>
            </a:r>
            <a:r>
              <a:rPr lang="en-US" dirty="0"/>
              <a:t> </a:t>
            </a:r>
            <a:r>
              <a:rPr lang="en-US" dirty="0" err="1"/>
              <a:t>oleh</a:t>
            </a:r>
            <a:r>
              <a:rPr lang="en-US" dirty="0"/>
              <a:t> </a:t>
            </a:r>
            <a:r>
              <a:rPr lang="en-US" dirty="0" err="1"/>
              <a:t>Dinas</a:t>
            </a:r>
            <a:r>
              <a:rPr lang="en-US" dirty="0"/>
              <a:t> </a:t>
            </a:r>
            <a:r>
              <a:rPr lang="en-US" dirty="0" err="1"/>
              <a:t>Kesehatan</a:t>
            </a:r>
            <a:r>
              <a:rPr lang="en-US" dirty="0"/>
              <a:t> </a:t>
            </a:r>
            <a:r>
              <a:rPr lang="en-US" dirty="0" err="1"/>
              <a:t>Propinsi</a:t>
            </a:r>
            <a:r>
              <a:rPr lang="en-US" dirty="0"/>
              <a:t> </a:t>
            </a:r>
          </a:p>
          <a:p>
            <a:pPr marL="514350" indent="-514350">
              <a:buFont typeface="+mj-lt"/>
              <a:buAutoNum type="alphaLcPeriod" startAt="10"/>
            </a:pPr>
            <a:r>
              <a:rPr lang="en-US" dirty="0"/>
              <a:t> </a:t>
            </a:r>
            <a:r>
              <a:rPr lang="en-US" dirty="0" err="1"/>
              <a:t>Pembinaan</a:t>
            </a:r>
            <a:r>
              <a:rPr lang="en-US" dirty="0"/>
              <a:t> </a:t>
            </a:r>
            <a:r>
              <a:rPr lang="en-US" dirty="0" err="1"/>
              <a:t>dan</a:t>
            </a:r>
            <a:r>
              <a:rPr lang="en-US" dirty="0"/>
              <a:t> </a:t>
            </a:r>
            <a:r>
              <a:rPr lang="en-US" dirty="0" err="1"/>
              <a:t>pengawasan</a:t>
            </a:r>
            <a:r>
              <a:rPr lang="en-US" dirty="0"/>
              <a:t> </a:t>
            </a:r>
            <a:r>
              <a:rPr lang="en-US" dirty="0" err="1"/>
              <a:t>praktik</a:t>
            </a:r>
            <a:r>
              <a:rPr lang="en-US" dirty="0"/>
              <a:t> </a:t>
            </a:r>
            <a:r>
              <a:rPr lang="en-US" dirty="0" err="1"/>
              <a:t>profesi</a:t>
            </a:r>
            <a:r>
              <a:rPr lang="en-US" dirty="0"/>
              <a:t> </a:t>
            </a:r>
            <a:r>
              <a:rPr lang="en-US" dirty="0" err="1"/>
              <a:t>dilakukan</a:t>
            </a:r>
            <a:r>
              <a:rPr lang="en-US" dirty="0"/>
              <a:t> </a:t>
            </a:r>
            <a:r>
              <a:rPr lang="en-US" dirty="0" err="1"/>
              <a:t>melalui</a:t>
            </a:r>
            <a:r>
              <a:rPr lang="en-US" dirty="0"/>
              <a:t> </a:t>
            </a:r>
            <a:r>
              <a:rPr lang="en-US" dirty="0" err="1"/>
              <a:t>sertifikasi</a:t>
            </a:r>
            <a:r>
              <a:rPr lang="en-US" dirty="0"/>
              <a:t>, </a:t>
            </a:r>
            <a:r>
              <a:rPr lang="en-US" dirty="0" err="1"/>
              <a:t>registrasi</a:t>
            </a:r>
            <a:r>
              <a:rPr lang="en-US" dirty="0"/>
              <a:t>, </a:t>
            </a:r>
            <a:r>
              <a:rPr lang="en-US" dirty="0" err="1"/>
              <a:t>uji</a:t>
            </a:r>
            <a:r>
              <a:rPr lang="en-US" dirty="0"/>
              <a:t> </a:t>
            </a:r>
            <a:r>
              <a:rPr lang="en-US" dirty="0" err="1"/>
              <a:t>kompetensi</a:t>
            </a:r>
            <a:r>
              <a:rPr lang="en-US" dirty="0"/>
              <a:t>, </a:t>
            </a:r>
            <a:r>
              <a:rPr lang="en-US" dirty="0" err="1"/>
              <a:t>dan</a:t>
            </a:r>
            <a:r>
              <a:rPr lang="en-US" dirty="0"/>
              <a:t> </a:t>
            </a:r>
            <a:r>
              <a:rPr lang="en-US" dirty="0" err="1"/>
              <a:t>pemberian</a:t>
            </a:r>
            <a:r>
              <a:rPr lang="en-US" dirty="0"/>
              <a:t> </a:t>
            </a:r>
            <a:r>
              <a:rPr lang="en-US" dirty="0" err="1"/>
              <a:t>lisensi</a:t>
            </a:r>
            <a:r>
              <a:rPr lang="en-US" dirty="0"/>
              <a:t>. </a:t>
            </a:r>
          </a:p>
          <a:p>
            <a:pPr marL="514350" indent="-514350">
              <a:buFont typeface="+mj-lt"/>
              <a:buAutoNum type="alphaLcPeriod" startAt="10"/>
            </a:pPr>
            <a:r>
              <a:rPr lang="en-US" dirty="0"/>
              <a:t> </a:t>
            </a:r>
            <a:r>
              <a:rPr lang="en-US" dirty="0" err="1"/>
              <a:t>Pendayagunaan</a:t>
            </a:r>
            <a:r>
              <a:rPr lang="en-US" dirty="0"/>
              <a:t> </a:t>
            </a:r>
            <a:r>
              <a:rPr lang="en-US" dirty="0" err="1"/>
              <a:t>tenaga</a:t>
            </a:r>
            <a:r>
              <a:rPr lang="en-US" dirty="0"/>
              <a:t> </a:t>
            </a:r>
            <a:r>
              <a:rPr lang="en-US" dirty="0" err="1"/>
              <a:t>masyarakat</a:t>
            </a:r>
            <a:r>
              <a:rPr lang="en-US" dirty="0"/>
              <a:t> di </a:t>
            </a:r>
            <a:r>
              <a:rPr lang="en-US" dirty="0" err="1"/>
              <a:t>bidang</a:t>
            </a:r>
            <a:r>
              <a:rPr lang="en-US" dirty="0"/>
              <a:t> </a:t>
            </a:r>
            <a:r>
              <a:rPr lang="en-US" dirty="0" err="1"/>
              <a:t>kesehatan</a:t>
            </a:r>
            <a:r>
              <a:rPr lang="en-US" dirty="0"/>
              <a:t> </a:t>
            </a:r>
            <a:r>
              <a:rPr lang="en-US" dirty="0" err="1"/>
              <a:t>dilakukan</a:t>
            </a:r>
            <a:r>
              <a:rPr lang="en-US" dirty="0"/>
              <a:t> </a:t>
            </a:r>
            <a:r>
              <a:rPr lang="en-US" dirty="0" err="1"/>
              <a:t>secara</a:t>
            </a:r>
            <a:r>
              <a:rPr lang="en-US" dirty="0"/>
              <a:t> </a:t>
            </a:r>
            <a:r>
              <a:rPr lang="en-US" dirty="0" err="1"/>
              <a:t>terpadu</a:t>
            </a:r>
            <a:r>
              <a:rPr lang="en-US" dirty="0"/>
              <a:t> </a:t>
            </a:r>
            <a:r>
              <a:rPr lang="en-US" dirty="0" err="1"/>
              <a:t>oleh</a:t>
            </a:r>
            <a:r>
              <a:rPr lang="en-US" dirty="0"/>
              <a:t> </a:t>
            </a:r>
            <a:r>
              <a:rPr lang="en-US" dirty="0" err="1"/>
              <a:t>Dinas</a:t>
            </a:r>
            <a:r>
              <a:rPr lang="en-US" dirty="0"/>
              <a:t> </a:t>
            </a:r>
            <a:r>
              <a:rPr lang="en-US" dirty="0" err="1"/>
              <a:t>Kesehatan</a:t>
            </a:r>
            <a:r>
              <a:rPr lang="en-US" dirty="0"/>
              <a:t> </a:t>
            </a:r>
            <a:r>
              <a:rPr lang="en-US" dirty="0" err="1"/>
              <a:t>Propinsi</a:t>
            </a:r>
            <a:r>
              <a:rPr lang="en-US" dirty="0"/>
              <a:t>, </a:t>
            </a:r>
            <a:r>
              <a:rPr lang="en-US" dirty="0" err="1"/>
              <a:t>Kabupaten</a:t>
            </a:r>
            <a:r>
              <a:rPr lang="en-US" dirty="0"/>
              <a:t>/Kota, </a:t>
            </a:r>
            <a:r>
              <a:rPr lang="en-US" dirty="0" err="1"/>
              <a:t>dan</a:t>
            </a:r>
            <a:r>
              <a:rPr lang="en-US" dirty="0"/>
              <a:t> </a:t>
            </a:r>
            <a:r>
              <a:rPr lang="en-US" dirty="0" err="1"/>
              <a:t>Masyarakat</a:t>
            </a:r>
            <a:endParaRPr lang="en-US" dirty="0"/>
          </a:p>
        </p:txBody>
      </p:sp>
    </p:spTree>
    <p:extLst>
      <p:ext uri="{BB962C8B-B14F-4D97-AF65-F5344CB8AC3E}">
        <p14:creationId xmlns:p14="http://schemas.microsoft.com/office/powerpoint/2010/main" val="1410607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D"/>
          </a:p>
        </p:txBody>
      </p:sp>
      <p:sp>
        <p:nvSpPr>
          <p:cNvPr id="3" name="Content Placeholder 2"/>
          <p:cNvSpPr>
            <a:spLocks noGrp="1"/>
          </p:cNvSpPr>
          <p:nvPr>
            <p:ph sz="quarter" idx="1"/>
          </p:nvPr>
        </p:nvSpPr>
        <p:spPr/>
        <p:txBody>
          <a:bodyPr/>
          <a:lstStyle/>
          <a:p>
            <a:pPr marL="0" indent="0">
              <a:buNone/>
            </a:pPr>
            <a:endParaRPr lang="en-ID" dirty="0"/>
          </a:p>
          <a:p>
            <a:pPr marL="0" indent="0">
              <a:buNone/>
            </a:pPr>
            <a:endParaRPr lang="en-ID" dirty="0"/>
          </a:p>
          <a:p>
            <a:pPr marL="0" indent="0">
              <a:buNone/>
            </a:pPr>
            <a:endParaRPr lang="en-ID"/>
          </a:p>
          <a:p>
            <a:pPr marL="0" indent="0">
              <a:buNone/>
            </a:pPr>
            <a:endParaRPr lang="en-ID" dirty="0"/>
          </a:p>
          <a:p>
            <a:pPr marL="0" indent="0" algn="ctr">
              <a:buNone/>
            </a:pPr>
            <a:r>
              <a:rPr lang="en-ID" dirty="0"/>
              <a:t>TERIMA KASIH</a:t>
            </a:r>
          </a:p>
          <a:p>
            <a:pPr marL="0" indent="0" algn="ctr">
              <a:buNone/>
            </a:pPr>
            <a:endParaRPr lang="en-ID" dirty="0"/>
          </a:p>
          <a:p>
            <a:pPr marL="0" indent="0" algn="ctr">
              <a:buNone/>
            </a:pPr>
            <a:endParaRPr lang="en-ID" dirty="0"/>
          </a:p>
        </p:txBody>
      </p:sp>
    </p:spTree>
    <p:extLst>
      <p:ext uri="{BB962C8B-B14F-4D97-AF65-F5344CB8AC3E}">
        <p14:creationId xmlns:p14="http://schemas.microsoft.com/office/powerpoint/2010/main" val="3245875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838200"/>
            <a:ext cx="7924800" cy="579438"/>
          </a:xfrm>
          <a:solidFill>
            <a:schemeClr val="folHlink"/>
          </a:solidFill>
        </p:spPr>
        <p:txBody>
          <a:bodyPr>
            <a:normAutofit fontScale="90000"/>
          </a:bodyPr>
          <a:lstStyle/>
          <a:p>
            <a:r>
              <a:rPr lang="id-ID" dirty="0">
                <a:solidFill>
                  <a:schemeClr val="bg1"/>
                </a:solidFill>
              </a:rPr>
              <a:t>Subsistem SDM Kesehatan </a:t>
            </a:r>
            <a:endParaRPr lang="id-ID" sz="4000" dirty="0">
              <a:solidFill>
                <a:schemeClr val="bg1"/>
              </a:solidFill>
            </a:endParaRPr>
          </a:p>
        </p:txBody>
      </p:sp>
      <p:sp>
        <p:nvSpPr>
          <p:cNvPr id="16387" name="Rectangle 3"/>
          <p:cNvSpPr>
            <a:spLocks noGrp="1" noChangeArrowheads="1"/>
          </p:cNvSpPr>
          <p:nvPr>
            <p:ph sz="quarter" idx="1"/>
          </p:nvPr>
        </p:nvSpPr>
        <p:spPr>
          <a:xfrm>
            <a:off x="762000" y="1447800"/>
            <a:ext cx="7924800" cy="4572000"/>
          </a:xfrm>
          <a:solidFill>
            <a:srgbClr val="CFEAB4"/>
          </a:solidFill>
        </p:spPr>
        <p:txBody>
          <a:bodyPr/>
          <a:lstStyle/>
          <a:p>
            <a:pPr>
              <a:buFont typeface="Wingdings" panose="05000000000000000000" pitchFamily="2" charset="2"/>
              <a:buChar char="Ø"/>
            </a:pPr>
            <a:r>
              <a:rPr lang="id-ID" dirty="0"/>
              <a:t>Subsistem SDM Kesehatan adalah tatanan yang menghimpun berbagai upaya perencanaan, pendidikan dan pelatihan serta pendayagunaan SDM kesehatan secara terpadu dan saling mendukung, dalam rangka tercapainya derajat kesehatan masyarakat yang setinggi-tingginya. </a:t>
            </a:r>
            <a:endParaRPr lang="en-US" dirty="0"/>
          </a:p>
          <a:p>
            <a:pPr>
              <a:buFont typeface="Wingdings" panose="05000000000000000000" pitchFamily="2" charset="2"/>
              <a:buChar char="Ø"/>
            </a:pPr>
            <a:r>
              <a:rPr lang="id-ID" dirty="0"/>
              <a:t>SDM kesehatan adalah semua orang yang bekerja secara aktif dan profesional di bidang kesehatan, baik yang tidak memiliki maupun yang memiliki pendidikan formasl kesehatan diantaranya yaitu tenaga kesehatan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Tujuan SDM Kesehatan</a:t>
            </a:r>
          </a:p>
        </p:txBody>
      </p:sp>
      <p:sp>
        <p:nvSpPr>
          <p:cNvPr id="3" name="Content Placeholder 2"/>
          <p:cNvSpPr>
            <a:spLocks noGrp="1"/>
          </p:cNvSpPr>
          <p:nvPr>
            <p:ph sz="quarter" idx="1"/>
          </p:nvPr>
        </p:nvSpPr>
        <p:spPr>
          <a:xfrm>
            <a:off x="874643" y="1417638"/>
            <a:ext cx="7812157" cy="4373562"/>
          </a:xfrm>
        </p:spPr>
        <p:txBody>
          <a:bodyPr>
            <a:normAutofit fontScale="85000" lnSpcReduction="20000"/>
          </a:bodyPr>
          <a:lstStyle/>
          <a:p>
            <a:pPr marL="0" indent="0">
              <a:buNone/>
            </a:pPr>
            <a:r>
              <a:rPr lang="id-ID" dirty="0"/>
              <a:t>secara khusus bertujuan untuk menghasilkan sumber daya manusia kesehatan yang memiliki kompetensi sebagai berikut : </a:t>
            </a:r>
            <a:endParaRPr lang="en-US" dirty="0"/>
          </a:p>
          <a:p>
            <a:pPr marL="514350" indent="-514350">
              <a:buAutoNum type="arabicPeriod"/>
            </a:pPr>
            <a:r>
              <a:rPr lang="id-ID" dirty="0"/>
              <a:t>Mampu mengembangkan dan memutakhirkan ilmu pengetahuan dan teknologi di bidang promosi kesehatan dengan cara menguasai dan memahami pendekatan, metode dan kaidah ilmiahnya disertai dengan ketrampilan penerapannya didalam pengembangan dan pengelolaan sumber daya manusia kesehatan. </a:t>
            </a:r>
            <a:endParaRPr lang="en-US" dirty="0"/>
          </a:p>
          <a:p>
            <a:pPr marL="514350" indent="-514350">
              <a:buAutoNum type="arabicPeriod"/>
            </a:pPr>
            <a:r>
              <a:rPr lang="id-ID" dirty="0"/>
              <a:t>Mampu mengidentifikasi dan merumuskan pemecahan masalah pengembangan dan pengelolaan sumber daya manusia kesehatan melalui kegiatan penelitian. </a:t>
            </a:r>
            <a:endParaRPr lang="en-US" dirty="0"/>
          </a:p>
          <a:p>
            <a:pPr marL="514350" indent="-514350">
              <a:buAutoNum type="arabicPeriod"/>
            </a:pPr>
            <a:r>
              <a:rPr lang="id-ID" dirty="0"/>
              <a:t>Mengembangkan/meningkatkan kinerja profesionalnya yang ditunjukkan dengan ketajaman analisis permasalahan kesehatan,merumuskan dan melakukan advokasi program dan kebijakan kesehatan dalam rangka pengembangan dan pengelolaan sumber daya manusia kesehatan. </a:t>
            </a:r>
          </a:p>
          <a:p>
            <a:pPr marL="0" indent="0">
              <a:buNone/>
            </a:pPr>
            <a:endParaRPr lang="id-ID" dirty="0"/>
          </a:p>
          <a:p>
            <a:pPr marL="0" indent="0">
              <a:buNone/>
            </a:pPr>
            <a:endParaRPr lang="id-ID" dirty="0"/>
          </a:p>
        </p:txBody>
      </p:sp>
    </p:spTree>
    <p:extLst>
      <p:ext uri="{BB962C8B-B14F-4D97-AF65-F5344CB8AC3E}">
        <p14:creationId xmlns:p14="http://schemas.microsoft.com/office/powerpoint/2010/main" val="291084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219200"/>
            <a:ext cx="7772400" cy="4572000"/>
          </a:xfrm>
        </p:spPr>
        <p:txBody>
          <a:bodyPr>
            <a:normAutofit lnSpcReduction="10000"/>
          </a:bodyPr>
          <a:lstStyle/>
          <a:p>
            <a:pPr marL="0" indent="0">
              <a:buNone/>
            </a:pPr>
            <a:r>
              <a:rPr lang="pt-BR" dirty="0"/>
              <a:t>Unsur utama dalam subsistem SDM Kesehatan antara lain yaitu:</a:t>
            </a:r>
          </a:p>
          <a:p>
            <a:pPr marL="514350" indent="-514350">
              <a:buFont typeface="+mj-lt"/>
              <a:buAutoNum type="arabicPeriod"/>
            </a:pPr>
            <a:r>
              <a:rPr lang="pt-BR" dirty="0"/>
              <a:t>Perencanaan sumber daya manusia kesehatan merupakan upaya penetapan jenis, jumlah dan kualifikasi sumber daya manusia kesehatan sesuai dengan kebutuhan pembangunan kesehatan</a:t>
            </a:r>
          </a:p>
          <a:p>
            <a:pPr marL="514350" indent="-514350">
              <a:buFont typeface="+mj-lt"/>
              <a:buAutoNum type="arabicPeriod"/>
            </a:pPr>
            <a:r>
              <a:rPr lang="pt-BR" dirty="0"/>
              <a:t>Pendidikan dan pelatihan SDM kesehatan merupakan upaya dalam pengadaan, peningkatan kinerja, profesionalisme dan atau penunjang pengembangan karir tenaga kesehatan. </a:t>
            </a:r>
          </a:p>
          <a:p>
            <a:pPr marL="514350" indent="-514350">
              <a:buFont typeface="+mj-lt"/>
              <a:buAutoNum type="arabicPeriod"/>
            </a:pPr>
            <a:r>
              <a:rPr lang="pt-BR" dirty="0"/>
              <a:t>Pendayagunaan SDM kesehatan merupakan upaya dalam pengangkatan, penempatan, pemanfaatan, pemerataan, pembinaan dan pengawasan. </a:t>
            </a:r>
          </a:p>
        </p:txBody>
      </p:sp>
    </p:spTree>
    <p:extLst>
      <p:ext uri="{BB962C8B-B14F-4D97-AF65-F5344CB8AC3E}">
        <p14:creationId xmlns:p14="http://schemas.microsoft.com/office/powerpoint/2010/main" val="1088605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143000"/>
            <a:ext cx="7772400" cy="5105400"/>
          </a:xfrm>
        </p:spPr>
        <p:txBody>
          <a:bodyPr>
            <a:normAutofit lnSpcReduction="10000"/>
          </a:bodyPr>
          <a:lstStyle/>
          <a:p>
            <a:r>
              <a:rPr lang="id-ID" dirty="0"/>
              <a:t>Dalam penyelenggaran subsistem SDM kesehatan mengacu pada prinsip-prinsip sebagai berikut di bawah ini : </a:t>
            </a:r>
            <a:endParaRPr lang="en-US" dirty="0"/>
          </a:p>
          <a:p>
            <a:pPr marL="514350" indent="-514350">
              <a:buFont typeface="+mj-lt"/>
              <a:buAutoNum type="arabicPeriod"/>
            </a:pPr>
            <a:r>
              <a:rPr lang="id-ID" dirty="0"/>
              <a:t>Pengadaan SDM Kesehatan sesuai dengan perencanaan yang mencakup jumlah, jenis dan kualifikasinya sesuai kebutuhan pembangunan kesehatan  serta dinamika pasar di dalam maupun di luar negeri. </a:t>
            </a:r>
            <a:endParaRPr lang="en-US" dirty="0"/>
          </a:p>
          <a:p>
            <a:pPr marL="514350" indent="-514350">
              <a:buFont typeface="+mj-lt"/>
              <a:buAutoNum type="arabicPeriod"/>
            </a:pPr>
            <a:r>
              <a:rPr lang="id-ID" dirty="0"/>
              <a:t>Pendidikan dan pelatihan SDM Kesehatan diarahkan pada penguasaan ilmu dan teknologi serta etika profesi sesuai dengan nilai dan norma yang diselenggarakan secara berkelanjutan dengan melibatkan organisasi profesi. </a:t>
            </a:r>
            <a:endParaRPr lang="en-US" dirty="0"/>
          </a:p>
          <a:p>
            <a:pPr marL="514350" indent="-514350">
              <a:buFont typeface="+mj-lt"/>
              <a:buAutoNum type="arabicPeriod"/>
            </a:pPr>
            <a:r>
              <a:rPr lang="id-ID" dirty="0"/>
              <a:t>Pendayagunaan SDM Kesehatan memperhatikan asas pemerataan pelayanan kesehatan, kesejahteraan dan keadilan bagi masyarakat maupun SDM Kesehatan</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235004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14400"/>
            <a:ext cx="7772400" cy="5105400"/>
          </a:xfrm>
        </p:spPr>
        <p:txBody>
          <a:bodyPr>
            <a:normAutofit fontScale="92500" lnSpcReduction="10000"/>
          </a:bodyPr>
          <a:lstStyle/>
          <a:p>
            <a:pPr marL="514350" indent="-514350">
              <a:buFont typeface="+mj-lt"/>
              <a:buAutoNum type="arabicPeriod" startAt="4"/>
            </a:pPr>
            <a:r>
              <a:rPr lang="id-ID" dirty="0"/>
              <a:t>Pendayagunaan tenaga kesehatan dalam upaya pemerataan pelayanan kesehatan dapat dilakukan baik oleh pemerintah melalui pengangkatan sebagai  Pegawai Negeri Sipil (PNS) / Pegawai Tidak Tetap (PTT) maupun swasta melalui masa bakti cara lain. </a:t>
            </a:r>
            <a:endParaRPr lang="en-US" dirty="0"/>
          </a:p>
          <a:p>
            <a:pPr marL="514350" indent="-514350">
              <a:buFont typeface="+mj-lt"/>
              <a:buAutoNum type="arabicPeriod" startAt="4"/>
            </a:pPr>
            <a:r>
              <a:rPr lang="id-ID" dirty="0"/>
              <a:t>Pengembangan karier dilaksanakan secara obyektif, transparan, berdasarkan prestasi kerja, dan disesuaikan dengan kebutuhan. </a:t>
            </a:r>
            <a:endParaRPr lang="en-US" dirty="0"/>
          </a:p>
          <a:p>
            <a:pPr marL="514350" indent="-514350">
              <a:buFont typeface="+mj-lt"/>
              <a:buAutoNum type="arabicPeriod" startAt="4"/>
            </a:pPr>
            <a:r>
              <a:rPr lang="id-ID" dirty="0"/>
              <a:t>Pembinaan masyarakat yang bekerja di bidang kesehatan diarahkan pada penguasaan keterampilan sesuai dengan nilai dan norma. </a:t>
            </a:r>
            <a:endParaRPr lang="en-US" dirty="0"/>
          </a:p>
          <a:p>
            <a:pPr marL="514350" indent="-514350">
              <a:buFont typeface="+mj-lt"/>
              <a:buAutoNum type="arabicPeriod" startAt="4"/>
            </a:pPr>
            <a:r>
              <a:rPr lang="id-ID" dirty="0"/>
              <a:t>Pembiayaan pengelolaan SDM Kesehatan yang meliputi : Perencanaan, Pendidikan dan Pelatihan serta Pendayagunaan dapat dibiayai APBN, APBD, Swasta yang diatur dalam Sub Sistem Pembiayaan Kesehatan</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90085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143000"/>
          </a:xfrm>
        </p:spPr>
        <p:txBody>
          <a:bodyPr>
            <a:normAutofit/>
          </a:bodyPr>
          <a:lstStyle/>
          <a:p>
            <a:r>
              <a:rPr lang="id-ID" sz="2400" dirty="0"/>
              <a:t>Tiga bentuk pokok dari Subsistem SDM Kesehatan antara lain </a:t>
            </a:r>
          </a:p>
        </p:txBody>
      </p:sp>
      <p:sp>
        <p:nvSpPr>
          <p:cNvPr id="3" name="Content Placeholder 2"/>
          <p:cNvSpPr>
            <a:spLocks noGrp="1"/>
          </p:cNvSpPr>
          <p:nvPr>
            <p:ph sz="quarter" idx="1"/>
          </p:nvPr>
        </p:nvSpPr>
        <p:spPr>
          <a:xfrm>
            <a:off x="838200" y="1417638"/>
            <a:ext cx="7848600" cy="4602162"/>
          </a:xfrm>
        </p:spPr>
        <p:txBody>
          <a:bodyPr>
            <a:normAutofit fontScale="92500" lnSpcReduction="10000"/>
          </a:bodyPr>
          <a:lstStyle/>
          <a:p>
            <a:pPr marL="514350" indent="-514350">
              <a:buFont typeface="+mj-lt"/>
              <a:buAutoNum type="arabicPeriod"/>
            </a:pPr>
            <a:r>
              <a:rPr lang="id-ID" dirty="0"/>
              <a:t>Perencanaan SDM Kesehatan Merupakan program yang bertujuan meningkatkan mutu manajemen SDM Kesehatan dalam menentukan jumlah,  jenis  dan  kualifikasi sesuai kebutuhan kesehatan.</a:t>
            </a:r>
            <a:endParaRPr lang="en-US" dirty="0"/>
          </a:p>
          <a:p>
            <a:pPr marL="0" indent="0">
              <a:buNone/>
            </a:pPr>
            <a:r>
              <a:rPr lang="id-ID" dirty="0"/>
              <a:t>Perencanaan SDM Kesehatan adalah proses estimasi terhadap jumlah SDM berdasarkan tempat, keterampilan, perilaku yang dibutuhkan untuk memberikan upaya kesehatan</a:t>
            </a:r>
            <a:endParaRPr lang="en-US" dirty="0"/>
          </a:p>
          <a:p>
            <a:pPr marL="0" indent="0">
              <a:buNone/>
            </a:pPr>
            <a:r>
              <a:rPr lang="id-ID" dirty="0"/>
              <a:t>Perencanaan yang dilakukan untuk meningkatkan kualitas SDM kesehatan antara lain terdiri dari 3 kelompok yaitu : </a:t>
            </a:r>
            <a:endParaRPr lang="en-US" dirty="0"/>
          </a:p>
          <a:p>
            <a:pPr marL="514350" indent="-514350">
              <a:buFont typeface="+mj-lt"/>
              <a:buAutoNum type="alphaLcPeriod"/>
            </a:pPr>
            <a:r>
              <a:rPr lang="id-ID" dirty="0"/>
              <a:t>Perencanaan tingkat Institusi </a:t>
            </a:r>
            <a:endParaRPr lang="en-US" dirty="0"/>
          </a:p>
          <a:p>
            <a:pPr marL="514350" indent="-514350">
              <a:buFont typeface="+mj-lt"/>
              <a:buAutoNum type="alphaLcPeriod"/>
            </a:pPr>
            <a:r>
              <a:rPr lang="id-ID" dirty="0"/>
              <a:t>Perencanaan tingkat Wilayah</a:t>
            </a:r>
            <a:endParaRPr lang="en-US" dirty="0"/>
          </a:p>
          <a:p>
            <a:pPr marL="514350" indent="-514350">
              <a:buFont typeface="+mj-lt"/>
              <a:buAutoNum type="alphaLcPeriod"/>
            </a:pPr>
            <a:r>
              <a:rPr lang="id-ID" dirty="0"/>
              <a:t>Perencanaan untuk bencana</a:t>
            </a:r>
          </a:p>
        </p:txBody>
      </p:sp>
    </p:spTree>
    <p:extLst>
      <p:ext uri="{BB962C8B-B14F-4D97-AF65-F5344CB8AC3E}">
        <p14:creationId xmlns:p14="http://schemas.microsoft.com/office/powerpoint/2010/main" val="2004367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685800"/>
            <a:ext cx="7772400" cy="5562600"/>
          </a:xfrm>
        </p:spPr>
        <p:txBody>
          <a:bodyPr/>
          <a:lstStyle/>
          <a:p>
            <a:pPr marL="514350" indent="-514350">
              <a:buFont typeface="+mj-lt"/>
              <a:buAutoNum type="arabicPeriod" startAt="2"/>
            </a:pPr>
            <a:r>
              <a:rPr lang="id-ID" dirty="0"/>
              <a:t>Pendidikan dan Pelatihan SDM Kesehata</a:t>
            </a:r>
            <a:r>
              <a:rPr lang="en-US" dirty="0"/>
              <a:t>n </a:t>
            </a:r>
          </a:p>
          <a:p>
            <a:pPr marL="0" indent="0">
              <a:buNone/>
            </a:pPr>
            <a:r>
              <a:rPr lang="en-US" dirty="0"/>
              <a:t>Hal-</a:t>
            </a:r>
            <a:r>
              <a:rPr lang="en-US" dirty="0" err="1"/>
              <a:t>hal</a:t>
            </a:r>
            <a:r>
              <a:rPr lang="en-US" dirty="0"/>
              <a:t> yang </a:t>
            </a:r>
            <a:r>
              <a:rPr lang="en-US" dirty="0" err="1"/>
              <a:t>harus</a:t>
            </a:r>
            <a:r>
              <a:rPr lang="en-US" dirty="0"/>
              <a:t> </a:t>
            </a:r>
            <a:r>
              <a:rPr lang="en-US" dirty="0" err="1"/>
              <a:t>diperhatikan</a:t>
            </a:r>
            <a:r>
              <a:rPr lang="en-US" dirty="0"/>
              <a:t> </a:t>
            </a:r>
            <a:r>
              <a:rPr lang="en-US" dirty="0" err="1"/>
              <a:t>untuk</a:t>
            </a:r>
            <a:r>
              <a:rPr lang="en-US" dirty="0"/>
              <a:t> </a:t>
            </a:r>
            <a:r>
              <a:rPr lang="en-US" dirty="0" err="1"/>
              <a:t>pendidikan</a:t>
            </a:r>
            <a:r>
              <a:rPr lang="en-US" dirty="0"/>
              <a:t> </a:t>
            </a:r>
            <a:r>
              <a:rPr lang="en-US" dirty="0" err="1"/>
              <a:t>dan</a:t>
            </a:r>
            <a:r>
              <a:rPr lang="en-US" dirty="0"/>
              <a:t> </a:t>
            </a:r>
            <a:r>
              <a:rPr lang="en-US" dirty="0" err="1"/>
              <a:t>pelatihan</a:t>
            </a:r>
            <a:r>
              <a:rPr lang="en-US" dirty="0"/>
              <a:t> SDM </a:t>
            </a:r>
            <a:r>
              <a:rPr lang="en-US" dirty="0" err="1"/>
              <a:t>kesehatan</a:t>
            </a:r>
            <a:r>
              <a:rPr lang="en-US" dirty="0"/>
              <a:t> </a:t>
            </a:r>
            <a:r>
              <a:rPr lang="en-US" dirty="0" err="1"/>
              <a:t>yaitu</a:t>
            </a:r>
            <a:r>
              <a:rPr lang="en-US" dirty="0"/>
              <a:t>:</a:t>
            </a:r>
          </a:p>
          <a:p>
            <a:pPr marL="788670" lvl="1" indent="-514350">
              <a:buFont typeface="+mj-lt"/>
              <a:buAutoNum type="alphaLcPeriod"/>
            </a:pPr>
            <a:r>
              <a:rPr lang="en-US" dirty="0" err="1"/>
              <a:t>Pendirian</a:t>
            </a:r>
            <a:r>
              <a:rPr lang="en-US" dirty="0"/>
              <a:t> </a:t>
            </a:r>
            <a:r>
              <a:rPr lang="en-US" dirty="0" err="1"/>
              <a:t>institusi</a:t>
            </a:r>
            <a:r>
              <a:rPr lang="en-US" dirty="0"/>
              <a:t> </a:t>
            </a:r>
            <a:r>
              <a:rPr lang="en-US" dirty="0" err="1"/>
              <a:t>pendidikan</a:t>
            </a:r>
            <a:r>
              <a:rPr lang="en-US" dirty="0"/>
              <a:t> </a:t>
            </a:r>
            <a:r>
              <a:rPr lang="en-US" dirty="0" err="1"/>
              <a:t>dan</a:t>
            </a:r>
            <a:r>
              <a:rPr lang="en-US" dirty="0"/>
              <a:t> </a:t>
            </a:r>
            <a:r>
              <a:rPr lang="en-US" dirty="0" err="1"/>
              <a:t>pembukaan</a:t>
            </a:r>
            <a:r>
              <a:rPr lang="en-US" dirty="0"/>
              <a:t> program </a:t>
            </a:r>
            <a:r>
              <a:rPr lang="en-US" dirty="0" err="1"/>
              <a:t>studi</a:t>
            </a:r>
            <a:r>
              <a:rPr lang="en-US" dirty="0"/>
              <a:t> </a:t>
            </a:r>
            <a:r>
              <a:rPr lang="en-US" dirty="0" err="1"/>
              <a:t>dibidang</a:t>
            </a:r>
            <a:r>
              <a:rPr lang="en-US" dirty="0"/>
              <a:t> </a:t>
            </a:r>
            <a:r>
              <a:rPr lang="en-US" dirty="0" err="1"/>
              <a:t>kesehatan</a:t>
            </a:r>
            <a:r>
              <a:rPr lang="en-US" dirty="0"/>
              <a:t> </a:t>
            </a:r>
          </a:p>
          <a:p>
            <a:pPr marL="788670" lvl="1" indent="-514350">
              <a:buFont typeface="+mj-lt"/>
              <a:buAutoNum type="alphaLcPeriod"/>
            </a:pPr>
            <a:r>
              <a:rPr lang="fi-FI" dirty="0"/>
              <a:t>Standar pendidikan vokasi, sarjana, dan profesi tingkat pertama </a:t>
            </a:r>
          </a:p>
          <a:p>
            <a:pPr marL="788670" lvl="1" indent="-514350">
              <a:buFont typeface="+mj-lt"/>
              <a:buAutoNum type="alphaLcPeriod"/>
            </a:pPr>
            <a:r>
              <a:rPr lang="en-US" dirty="0"/>
              <a:t> </a:t>
            </a:r>
            <a:r>
              <a:rPr lang="en-US" dirty="0" err="1"/>
              <a:t>Penyelenggara</a:t>
            </a:r>
            <a:r>
              <a:rPr lang="en-US" dirty="0"/>
              <a:t> </a:t>
            </a:r>
            <a:r>
              <a:rPr lang="en-US" dirty="0" err="1"/>
              <a:t>pendidikan</a:t>
            </a:r>
            <a:r>
              <a:rPr lang="en-US" dirty="0"/>
              <a:t> </a:t>
            </a:r>
            <a:r>
              <a:rPr lang="en-US" dirty="0" err="1"/>
              <a:t>vokasi</a:t>
            </a:r>
            <a:r>
              <a:rPr lang="en-US" dirty="0"/>
              <a:t>, </a:t>
            </a:r>
            <a:r>
              <a:rPr lang="en-US" dirty="0" err="1"/>
              <a:t>sarjana</a:t>
            </a:r>
            <a:r>
              <a:rPr lang="en-US" dirty="0"/>
              <a:t>, </a:t>
            </a:r>
            <a:r>
              <a:rPr lang="en-US" dirty="0" err="1"/>
              <a:t>dan</a:t>
            </a:r>
            <a:r>
              <a:rPr lang="en-US" dirty="0"/>
              <a:t> </a:t>
            </a:r>
            <a:r>
              <a:rPr lang="en-US" dirty="0" err="1"/>
              <a:t>profesi</a:t>
            </a:r>
            <a:r>
              <a:rPr lang="en-US" dirty="0"/>
              <a:t> </a:t>
            </a:r>
            <a:r>
              <a:rPr lang="en-US" dirty="0" err="1"/>
              <a:t>tingkat</a:t>
            </a:r>
            <a:r>
              <a:rPr lang="en-US" dirty="0"/>
              <a:t> </a:t>
            </a:r>
            <a:r>
              <a:rPr lang="en-US" dirty="0" err="1"/>
              <a:t>pertama</a:t>
            </a:r>
            <a:r>
              <a:rPr lang="en-US" dirty="0"/>
              <a:t> </a:t>
            </a:r>
            <a:r>
              <a:rPr lang="en-US" dirty="0" err="1"/>
              <a:t>adalah</a:t>
            </a:r>
            <a:r>
              <a:rPr lang="en-US" dirty="0"/>
              <a:t> </a:t>
            </a:r>
            <a:r>
              <a:rPr lang="en-US" dirty="0" err="1"/>
              <a:t>institusi</a:t>
            </a:r>
            <a:r>
              <a:rPr lang="en-US" dirty="0"/>
              <a:t> </a:t>
            </a:r>
            <a:r>
              <a:rPr lang="en-US" dirty="0" err="1"/>
              <a:t>pendidikan</a:t>
            </a:r>
            <a:r>
              <a:rPr lang="en-US" dirty="0"/>
              <a:t> </a:t>
            </a:r>
            <a:r>
              <a:rPr lang="en-US" dirty="0" err="1"/>
              <a:t>tenaga</a:t>
            </a:r>
            <a:r>
              <a:rPr lang="en-US" dirty="0"/>
              <a:t> </a:t>
            </a:r>
            <a:r>
              <a:rPr lang="en-US" dirty="0" err="1"/>
              <a:t>kesehatan</a:t>
            </a:r>
            <a:r>
              <a:rPr lang="en-US" dirty="0"/>
              <a:t> yang </a:t>
            </a:r>
            <a:r>
              <a:rPr lang="en-US" dirty="0" err="1"/>
              <a:t>telah</a:t>
            </a:r>
            <a:r>
              <a:rPr lang="en-US" dirty="0"/>
              <a:t> </a:t>
            </a:r>
            <a:r>
              <a:rPr lang="en-US" dirty="0" err="1"/>
              <a:t>diakreditasi</a:t>
            </a:r>
            <a:r>
              <a:rPr lang="en-US" dirty="0"/>
              <a:t> </a:t>
            </a:r>
            <a:r>
              <a:rPr lang="en-US" dirty="0" err="1"/>
              <a:t>oleh</a:t>
            </a:r>
            <a:r>
              <a:rPr lang="en-US" dirty="0"/>
              <a:t> </a:t>
            </a:r>
            <a:r>
              <a:rPr lang="en-US" dirty="0" err="1"/>
              <a:t>badan</a:t>
            </a:r>
            <a:r>
              <a:rPr lang="en-US" dirty="0"/>
              <a:t> </a:t>
            </a:r>
            <a:r>
              <a:rPr lang="en-US" dirty="0" err="1"/>
              <a:t>akreditasi</a:t>
            </a:r>
            <a:r>
              <a:rPr lang="en-US" dirty="0"/>
              <a:t> yang </a:t>
            </a:r>
            <a:r>
              <a:rPr lang="en-US" dirty="0" err="1"/>
              <a:t>berwenang</a:t>
            </a:r>
            <a:endParaRPr lang="en-US" dirty="0"/>
          </a:p>
          <a:p>
            <a:pPr marL="788670" lvl="1" indent="-514350">
              <a:buFont typeface="+mj-lt"/>
              <a:buAutoNum type="alphaLcPeriod"/>
            </a:pPr>
            <a:r>
              <a:rPr lang="en-US" dirty="0" err="1"/>
              <a:t>Peningkatan</a:t>
            </a:r>
            <a:r>
              <a:rPr lang="en-US" dirty="0"/>
              <a:t> </a:t>
            </a:r>
            <a:r>
              <a:rPr lang="en-US" dirty="0" err="1"/>
              <a:t>mutu</a:t>
            </a:r>
            <a:r>
              <a:rPr lang="en-US" dirty="0"/>
              <a:t> SDM </a:t>
            </a:r>
            <a:r>
              <a:rPr lang="en-US" dirty="0" err="1"/>
              <a:t>Kesehatan</a:t>
            </a:r>
            <a:r>
              <a:rPr lang="en-US" dirty="0"/>
              <a:t> di </a:t>
            </a:r>
            <a:r>
              <a:rPr lang="en-US" dirty="0" err="1"/>
              <a:t>institusi</a:t>
            </a:r>
            <a:r>
              <a:rPr lang="en-US" dirty="0"/>
              <a:t> </a:t>
            </a:r>
            <a:r>
              <a:rPr lang="en-US" dirty="0" err="1"/>
              <a:t>kesehatan</a:t>
            </a:r>
            <a:r>
              <a:rPr lang="en-US" dirty="0"/>
              <a:t> </a:t>
            </a:r>
            <a:r>
              <a:rPr lang="en-US" dirty="0" err="1"/>
              <a:t>perlu</a:t>
            </a:r>
            <a:r>
              <a:rPr lang="en-US" dirty="0"/>
              <a:t> </a:t>
            </a:r>
            <a:r>
              <a:rPr lang="en-US" dirty="0" err="1"/>
              <a:t>diselenggarakan</a:t>
            </a:r>
            <a:r>
              <a:rPr lang="en-US" dirty="0"/>
              <a:t> </a:t>
            </a:r>
            <a:r>
              <a:rPr lang="en-US" dirty="0" err="1"/>
              <a:t>melalui</a:t>
            </a:r>
            <a:r>
              <a:rPr lang="en-US" dirty="0"/>
              <a:t> </a:t>
            </a:r>
            <a:r>
              <a:rPr lang="en-US" dirty="0" err="1"/>
              <a:t>kalakarya</a:t>
            </a:r>
            <a:r>
              <a:rPr lang="en-US" dirty="0"/>
              <a:t>, </a:t>
            </a:r>
            <a:r>
              <a:rPr lang="en-US" dirty="0" err="1"/>
              <a:t>pelatihan</a:t>
            </a:r>
            <a:r>
              <a:rPr lang="en-US" dirty="0"/>
              <a:t> </a:t>
            </a:r>
            <a:r>
              <a:rPr lang="en-US" dirty="0" err="1"/>
              <a:t>teknis</a:t>
            </a:r>
            <a:r>
              <a:rPr lang="en-US" dirty="0"/>
              <a:t> </a:t>
            </a:r>
            <a:r>
              <a:rPr lang="en-US" dirty="0" err="1"/>
              <a:t>dan</a:t>
            </a:r>
            <a:r>
              <a:rPr lang="en-US" dirty="0"/>
              <a:t> </a:t>
            </a:r>
            <a:r>
              <a:rPr lang="en-US" dirty="0" err="1"/>
              <a:t>fungsional</a:t>
            </a:r>
            <a:endParaRPr lang="en-US" dirty="0"/>
          </a:p>
          <a:p>
            <a:pPr marL="0" indent="0">
              <a:buNone/>
            </a:pPr>
            <a:endParaRPr lang="en-US" dirty="0"/>
          </a:p>
        </p:txBody>
      </p:sp>
    </p:spTree>
    <p:extLst>
      <p:ext uri="{BB962C8B-B14F-4D97-AF65-F5344CB8AC3E}">
        <p14:creationId xmlns:p14="http://schemas.microsoft.com/office/powerpoint/2010/main" val="357670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777240" lvl="1" indent="-457200">
              <a:buFont typeface="+mj-lt"/>
              <a:buAutoNum type="alphaLcPeriod" startAt="5"/>
            </a:pPr>
            <a:r>
              <a:rPr lang="en-US" dirty="0"/>
              <a:t>SDM </a:t>
            </a:r>
            <a:r>
              <a:rPr lang="en-US" dirty="0" err="1"/>
              <a:t>Kesehatan</a:t>
            </a:r>
            <a:r>
              <a:rPr lang="en-US" dirty="0"/>
              <a:t> yang </a:t>
            </a:r>
            <a:r>
              <a:rPr lang="en-US" dirty="0" err="1"/>
              <a:t>akan</a:t>
            </a:r>
            <a:r>
              <a:rPr lang="en-US" dirty="0"/>
              <a:t> </a:t>
            </a:r>
            <a:r>
              <a:rPr lang="en-US" dirty="0" err="1"/>
              <a:t>dikirim</a:t>
            </a:r>
            <a:r>
              <a:rPr lang="en-US" dirty="0"/>
              <a:t> </a:t>
            </a:r>
            <a:r>
              <a:rPr lang="en-US" dirty="0" err="1"/>
              <a:t>ke</a:t>
            </a:r>
            <a:r>
              <a:rPr lang="en-US" dirty="0"/>
              <a:t> </a:t>
            </a:r>
            <a:r>
              <a:rPr lang="en-US" dirty="0" err="1"/>
              <a:t>luar</a:t>
            </a:r>
            <a:r>
              <a:rPr lang="en-US" dirty="0"/>
              <a:t> </a:t>
            </a:r>
            <a:r>
              <a:rPr lang="en-US" dirty="0" err="1"/>
              <a:t>negeri</a:t>
            </a:r>
            <a:r>
              <a:rPr lang="en-US" dirty="0"/>
              <a:t> </a:t>
            </a:r>
            <a:r>
              <a:rPr lang="en-US" dirty="0" err="1"/>
              <a:t>perlu</a:t>
            </a:r>
            <a:r>
              <a:rPr lang="en-US" dirty="0"/>
              <a:t> </a:t>
            </a:r>
            <a:r>
              <a:rPr lang="en-US" dirty="0" err="1"/>
              <a:t>pelatihan</a:t>
            </a:r>
            <a:r>
              <a:rPr lang="en-US" dirty="0"/>
              <a:t> </a:t>
            </a:r>
            <a:r>
              <a:rPr lang="en-US" dirty="0" err="1"/>
              <a:t>khusus</a:t>
            </a:r>
            <a:endParaRPr lang="en-US" dirty="0"/>
          </a:p>
          <a:p>
            <a:pPr marL="777240" lvl="1" indent="-457200">
              <a:buFont typeface="+mj-lt"/>
              <a:buAutoNum type="alphaLcPeriod" startAt="5"/>
            </a:pPr>
            <a:r>
              <a:rPr lang="en-US" dirty="0" err="1"/>
              <a:t>Pengendalian</a:t>
            </a:r>
            <a:r>
              <a:rPr lang="en-US" dirty="0"/>
              <a:t>  </a:t>
            </a:r>
            <a:r>
              <a:rPr lang="en-US" dirty="0" err="1"/>
              <a:t>mutu</a:t>
            </a:r>
            <a:r>
              <a:rPr lang="en-US" dirty="0"/>
              <a:t>  </a:t>
            </a:r>
            <a:r>
              <a:rPr lang="en-US" dirty="0" err="1"/>
              <a:t>institusi</a:t>
            </a:r>
            <a:r>
              <a:rPr lang="en-US" dirty="0"/>
              <a:t>  </a:t>
            </a:r>
            <a:r>
              <a:rPr lang="en-US" dirty="0" err="1"/>
              <a:t>pendidikan</a:t>
            </a:r>
            <a:r>
              <a:rPr lang="en-US" dirty="0"/>
              <a:t>  </a:t>
            </a:r>
            <a:r>
              <a:rPr lang="en-US" dirty="0" err="1"/>
              <a:t>dan</a:t>
            </a:r>
            <a:r>
              <a:rPr lang="en-US" dirty="0"/>
              <a:t> </a:t>
            </a:r>
            <a:r>
              <a:rPr lang="en-US" dirty="0" err="1"/>
              <a:t>pelatihan</a:t>
            </a:r>
            <a:endParaRPr lang="en-US" dirty="0"/>
          </a:p>
          <a:p>
            <a:pPr marL="777240" lvl="1" indent="-457200">
              <a:buFont typeface="+mj-lt"/>
              <a:buAutoNum type="alphaLcPeriod" startAt="5"/>
            </a:pPr>
            <a:r>
              <a:rPr lang="en-US" dirty="0"/>
              <a:t> </a:t>
            </a:r>
            <a:r>
              <a:rPr lang="en-US" dirty="0" err="1"/>
              <a:t>Penyelenggaraan</a:t>
            </a:r>
            <a:r>
              <a:rPr lang="en-US" dirty="0"/>
              <a:t> </a:t>
            </a:r>
            <a:r>
              <a:rPr lang="en-US" dirty="0" err="1"/>
              <a:t>pelatihan</a:t>
            </a:r>
            <a:r>
              <a:rPr lang="en-US" dirty="0"/>
              <a:t> </a:t>
            </a:r>
            <a:r>
              <a:rPr lang="en-US" dirty="0" err="1"/>
              <a:t>tenaga</a:t>
            </a:r>
            <a:r>
              <a:rPr lang="en-US" dirty="0"/>
              <a:t> </a:t>
            </a:r>
            <a:r>
              <a:rPr lang="en-US" dirty="0" err="1"/>
              <a:t>kesehatan</a:t>
            </a:r>
            <a:r>
              <a:rPr lang="en-US" dirty="0"/>
              <a:t> </a:t>
            </a:r>
          </a:p>
          <a:p>
            <a:pPr marL="777240" lvl="1" indent="-457200">
              <a:buFont typeface="+mj-lt"/>
              <a:buAutoNum type="alphaLcPeriod" startAt="5"/>
            </a:pPr>
            <a:r>
              <a:rPr lang="fi-FI" dirty="0"/>
              <a:t> Sertifikasi lulusan pendidikan tenaga kesehatan </a:t>
            </a:r>
          </a:p>
          <a:p>
            <a:pPr marL="777240" lvl="1" indent="-457200">
              <a:buFont typeface="+mj-lt"/>
              <a:buAutoNum type="alphaLcPeriod" startAt="5"/>
            </a:pPr>
            <a:r>
              <a:rPr lang="sv-SE" dirty="0"/>
              <a:t>Tenaga kesehatan non medis lulusan Institusi Pendidikan Tenaga Kesehatan Jawa Timur dilakukan registrasi administrasi (bukti lapor) oleh Dinas Kesehatan Propinsi </a:t>
            </a:r>
          </a:p>
          <a:p>
            <a:pPr marL="777240" lvl="1" indent="-457200">
              <a:buFont typeface="+mj-lt"/>
              <a:buAutoNum type="alphaLcPeriod" startAt="5"/>
            </a:pPr>
            <a:r>
              <a:rPr lang="en-US" dirty="0"/>
              <a:t> </a:t>
            </a:r>
            <a:r>
              <a:rPr lang="en-US" dirty="0" err="1"/>
              <a:t>Uji</a:t>
            </a:r>
            <a:r>
              <a:rPr lang="en-US" dirty="0"/>
              <a:t> </a:t>
            </a:r>
            <a:r>
              <a:rPr lang="en-US" dirty="0" err="1"/>
              <a:t>kompetensi</a:t>
            </a:r>
            <a:r>
              <a:rPr lang="en-US" dirty="0"/>
              <a:t> </a:t>
            </a:r>
            <a:r>
              <a:rPr lang="en-US" dirty="0" err="1"/>
              <a:t>bagi</a:t>
            </a:r>
            <a:r>
              <a:rPr lang="en-US" dirty="0"/>
              <a:t> </a:t>
            </a:r>
            <a:r>
              <a:rPr lang="en-US" dirty="0" err="1"/>
              <a:t>lulusan</a:t>
            </a:r>
            <a:r>
              <a:rPr lang="en-US" dirty="0"/>
              <a:t> </a:t>
            </a:r>
            <a:r>
              <a:rPr lang="en-US" dirty="0" err="1"/>
              <a:t>tenaga</a:t>
            </a:r>
            <a:r>
              <a:rPr lang="en-US" dirty="0"/>
              <a:t> </a:t>
            </a:r>
            <a:r>
              <a:rPr lang="en-US" dirty="0" err="1"/>
              <a:t>kesehatan</a:t>
            </a:r>
            <a:r>
              <a:rPr lang="en-US" dirty="0"/>
              <a:t> non </a:t>
            </a:r>
            <a:r>
              <a:rPr lang="en-US" dirty="0" err="1"/>
              <a:t>medis</a:t>
            </a:r>
            <a:r>
              <a:rPr lang="en-US" dirty="0"/>
              <a:t> </a:t>
            </a:r>
            <a:r>
              <a:rPr lang="en-US" dirty="0" err="1"/>
              <a:t>dilakukan</a:t>
            </a:r>
            <a:r>
              <a:rPr lang="en-US" dirty="0"/>
              <a:t> </a:t>
            </a:r>
            <a:r>
              <a:rPr lang="en-US" dirty="0" err="1"/>
              <a:t>oleh</a:t>
            </a:r>
            <a:r>
              <a:rPr lang="en-US" dirty="0"/>
              <a:t> </a:t>
            </a:r>
            <a:r>
              <a:rPr lang="en-US" dirty="0" err="1"/>
              <a:t>Majelis</a:t>
            </a:r>
            <a:r>
              <a:rPr lang="en-US" dirty="0"/>
              <a:t> </a:t>
            </a:r>
            <a:r>
              <a:rPr lang="en-US" dirty="0" err="1"/>
              <a:t>Tenaga</a:t>
            </a:r>
            <a:r>
              <a:rPr lang="en-US" dirty="0"/>
              <a:t> </a:t>
            </a:r>
            <a:r>
              <a:rPr lang="en-US" dirty="0" err="1"/>
              <a:t>Kesehatan</a:t>
            </a:r>
            <a:r>
              <a:rPr lang="en-US" dirty="0"/>
              <a:t> </a:t>
            </a:r>
            <a:r>
              <a:rPr lang="en-US" dirty="0" err="1"/>
              <a:t>Propinsi</a:t>
            </a:r>
            <a:r>
              <a:rPr lang="en-US" dirty="0"/>
              <a:t> (MTKP)</a:t>
            </a:r>
          </a:p>
        </p:txBody>
      </p:sp>
    </p:spTree>
    <p:extLst>
      <p:ext uri="{BB962C8B-B14F-4D97-AF65-F5344CB8AC3E}">
        <p14:creationId xmlns:p14="http://schemas.microsoft.com/office/powerpoint/2010/main" val="19005090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 Unggul">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Unggul.thmx</Template>
  <TotalTime>387</TotalTime>
  <Words>869</Words>
  <Application>Microsoft Office PowerPoint</Application>
  <PresentationFormat>On-screen Show (4:3)</PresentationFormat>
  <Paragraphs>61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Franklin Gothic Book</vt:lpstr>
      <vt:lpstr>Perpetua</vt:lpstr>
      <vt:lpstr>Wingdings</vt:lpstr>
      <vt:lpstr>Wingdings 2</vt:lpstr>
      <vt:lpstr>Esa Unggul</vt:lpstr>
      <vt:lpstr>PowerPoint Presentation</vt:lpstr>
      <vt:lpstr>Subsistem SDM Kesehatan </vt:lpstr>
      <vt:lpstr>Tujuan SDM Kesehatan</vt:lpstr>
      <vt:lpstr>PowerPoint Presentation</vt:lpstr>
      <vt:lpstr>PowerPoint Presentation</vt:lpstr>
      <vt:lpstr>PowerPoint Presentation</vt:lpstr>
      <vt:lpstr>Tiga bentuk pokok dari Subsistem SDM Kesehatan antara lain </vt:lpstr>
      <vt:lpstr>PowerPoint Presentation</vt:lpstr>
      <vt:lpstr>PowerPoint Presentation</vt:lpstr>
      <vt:lpstr>PowerPoint Presentation</vt:lpstr>
      <vt:lpstr>PowerPoint Presentation</vt:lpstr>
      <vt:lpstr>PowerPoint Presentation</vt:lpstr>
      <vt:lpstr>PowerPoint Presentation</vt:lpstr>
    </vt:vector>
  </TitlesOfParts>
  <Company>VAio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Keuangan</dc:title>
  <dc:creator>Sony</dc:creator>
  <cp:lastModifiedBy>Nurmawaty, Dwi</cp:lastModifiedBy>
  <cp:revision>42</cp:revision>
  <dcterms:created xsi:type="dcterms:W3CDTF">2005-02-15T01:23:27Z</dcterms:created>
  <dcterms:modified xsi:type="dcterms:W3CDTF">2018-07-28T02:54:26Z</dcterms:modified>
</cp:coreProperties>
</file>