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78" r:id="rId4"/>
    <p:sldId id="279" r:id="rId5"/>
    <p:sldId id="280" r:id="rId6"/>
    <p:sldId id="281" r:id="rId7"/>
    <p:sldId id="283" r:id="rId8"/>
    <p:sldId id="282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3</a:t>
            </a:r>
            <a:r>
              <a:rPr lang="id-ID" sz="2000" b="1" dirty="0">
                <a:solidFill>
                  <a:prstClr val="black"/>
                </a:solidFill>
              </a:rPr>
              <a:t> – S</a:t>
            </a:r>
            <a:r>
              <a:rPr lang="en-ID" sz="2000" b="1" dirty="0" err="1">
                <a:solidFill>
                  <a:prstClr val="black"/>
                </a:solidFill>
              </a:rPr>
              <a:t>istem</a:t>
            </a:r>
            <a:r>
              <a:rPr lang="en-ID" sz="2000" b="1" dirty="0">
                <a:solidFill>
                  <a:prstClr val="black"/>
                </a:solidFill>
              </a:rPr>
              <a:t> Dan </a:t>
            </a:r>
            <a:r>
              <a:rPr lang="en-ID" sz="2000" b="1" dirty="0" err="1">
                <a:solidFill>
                  <a:prstClr val="black"/>
                </a:solidFill>
              </a:rPr>
              <a:t>Fungsi</a:t>
            </a:r>
            <a:r>
              <a:rPr lang="en-ID" sz="2000" b="1" dirty="0">
                <a:solidFill>
                  <a:prstClr val="black"/>
                </a:solidFill>
              </a:rPr>
              <a:t> </a:t>
            </a:r>
            <a:r>
              <a:rPr lang="en-ID" sz="2000" b="1" dirty="0" err="1">
                <a:solidFill>
                  <a:prstClr val="black"/>
                </a:solidFill>
              </a:rPr>
              <a:t>Pelayanan</a:t>
            </a:r>
            <a:r>
              <a:rPr lang="en-ID" sz="2000" b="1" dirty="0">
                <a:solidFill>
                  <a:prstClr val="black"/>
                </a:solidFill>
              </a:rPr>
              <a:t> </a:t>
            </a:r>
            <a:r>
              <a:rPr lang="en-ID" sz="2000" b="1" dirty="0" err="1">
                <a:solidFill>
                  <a:prstClr val="black"/>
                </a:solidFill>
              </a:rPr>
              <a:t>Kesehatan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911A-207B-4F79-B4AD-C9D78BCCF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4D59-C148-4CD8-A37E-EED15FCE30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r>
              <a:rPr lang="id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05027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579438"/>
          </a:xfrm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Si</a:t>
            </a:r>
            <a:r>
              <a:rPr lang="id-ID" sz="4000" dirty="0">
                <a:solidFill>
                  <a:schemeClr val="bg1"/>
                </a:solidFill>
              </a:rPr>
              <a:t>s</a:t>
            </a:r>
            <a:r>
              <a:rPr lang="en-US" sz="4000" dirty="0" err="1">
                <a:solidFill>
                  <a:schemeClr val="bg1"/>
                </a:solidFill>
              </a:rPr>
              <a:t>tem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Pelayanan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Kesehatan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  <a:solidFill>
            <a:srgbClr val="CFEAB4"/>
          </a:solidFill>
        </p:spPr>
        <p:txBody>
          <a:bodyPr/>
          <a:lstStyle/>
          <a:p>
            <a:pPr marL="0" indent="0">
              <a:buNone/>
            </a:pPr>
            <a:r>
              <a:rPr lang="id-ID" dirty="0"/>
              <a:t>sistem pelayanan kesehatan adalah sekumpulan unsur didalam kegiatan pelayanan untuk mencapai suatu tujuan yaitu memperbaiki pelayanan kesehatan sehingga tercapai tujuan tertentu dan membentuk satu kesatuan dan tidak dapat dipisahkan.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Dasar Hukum Pelayanan Kesehatan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4643" y="1828800"/>
            <a:ext cx="7812157" cy="396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secara umum diatur dalam pasal 53 UU Kesehatan yaitu : </a:t>
            </a:r>
            <a:endParaRPr lang="en-US" dirty="0"/>
          </a:p>
          <a:p>
            <a:pPr marL="514350" indent="-514350">
              <a:buAutoNum type="alphaLcPeriod"/>
            </a:pPr>
            <a:r>
              <a:rPr lang="id-ID" dirty="0"/>
              <a:t>Pelayanan kesehatan perseorangan ditujukan untuk menyembuhkan penyakit dan memulihkan kesehatan perseorangan dan keluarga. </a:t>
            </a:r>
            <a:endParaRPr lang="en-US" dirty="0"/>
          </a:p>
          <a:p>
            <a:pPr marL="514350" indent="-514350">
              <a:buAutoNum type="alphaLcPeriod"/>
            </a:pPr>
            <a:r>
              <a:rPr lang="id-ID" dirty="0"/>
              <a:t>Pelayanan kesehatan masyarakat ditujukan untuk memelihara dan meningkatkan kesehatan serta mencegah penyakit suatu kelompok dan masyarakat. </a:t>
            </a:r>
            <a:endParaRPr lang="en-US" dirty="0"/>
          </a:p>
          <a:p>
            <a:pPr marL="514350" indent="-514350">
              <a:buAutoNum type="alphaLcPeriod"/>
            </a:pPr>
            <a:r>
              <a:rPr lang="id-ID" dirty="0"/>
              <a:t>Pelaksanaan pelayanan kesehatan sebagaimana dimaksud pada ayat 1 harus mendahulukan pertolongan keselamatan nyawa pasein disbanding kepentingan lainnya. </a:t>
            </a:r>
          </a:p>
        </p:txBody>
      </p:sp>
    </p:spTree>
    <p:extLst>
      <p:ext uri="{BB962C8B-B14F-4D97-AF65-F5344CB8AC3E}">
        <p14:creationId xmlns:p14="http://schemas.microsoft.com/office/powerpoint/2010/main" val="291084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Pihak-Pihak Yang Berhubungan Dengan Pe</a:t>
            </a:r>
            <a:r>
              <a:rPr lang="en-US" sz="2800" dirty="0" err="1"/>
              <a:t>lkes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Pihak-pihak yang berhubungan dengan setiap kegiatan pelayanan kesehatan baik itu dirumah sakit, puskesmas, klinik, maupun praktek pribadi, antara lain : 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Dokter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Perawat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Bidan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Apoteker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86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685800"/>
            <a:ext cx="7772400" cy="5562600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pelkes</a:t>
            </a:r>
            <a:r>
              <a:rPr lang="en-US" dirty="0"/>
              <a:t> di Indonesia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</a:p>
          <a:p>
            <a:pPr marL="1051560" lvl="2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dasar</a:t>
            </a:r>
            <a:endParaRPr lang="en-US" dirty="0"/>
          </a:p>
          <a:p>
            <a:pPr marL="1051560" lvl="2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</a:p>
          <a:p>
            <a:pPr marL="457200" lvl="2" indent="-457200">
              <a:buFont typeface="+mj-lt"/>
              <a:buAutoNum type="arabicPeriod"/>
            </a:pPr>
            <a:endParaRPr lang="en-US" dirty="0"/>
          </a:p>
          <a:p>
            <a:pPr marL="342900" lvl="2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</a:p>
          <a:p>
            <a:pPr marL="1062990" lvl="4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(referral system)</a:t>
            </a:r>
            <a:endParaRPr lang="en-US" sz="2600" dirty="0"/>
          </a:p>
          <a:p>
            <a:pPr marL="822960" lvl="5" indent="0">
              <a:buClr>
                <a:schemeClr val="accent2"/>
              </a:buClr>
              <a:buNone/>
            </a:pPr>
            <a:r>
              <a:rPr lang="en-US" sz="2600" dirty="0" err="1"/>
              <a:t>Macam</a:t>
            </a:r>
            <a:r>
              <a:rPr lang="en-US" sz="2600" dirty="0"/>
              <a:t> </a:t>
            </a:r>
            <a:r>
              <a:rPr lang="en-US" sz="2600" dirty="0" err="1"/>
              <a:t>rujukan</a:t>
            </a:r>
            <a:r>
              <a:rPr lang="en-US" sz="2600" dirty="0"/>
              <a:t> yang </a:t>
            </a:r>
            <a:r>
              <a:rPr lang="en-US" sz="2600" dirty="0" err="1"/>
              <a:t>berlaku</a:t>
            </a:r>
            <a:r>
              <a:rPr lang="en-US" sz="2600" dirty="0"/>
              <a:t> </a:t>
            </a:r>
            <a:r>
              <a:rPr lang="en-US" sz="2600" dirty="0" err="1"/>
              <a:t>dinegara</a:t>
            </a:r>
            <a:r>
              <a:rPr lang="en-US" sz="2600" dirty="0"/>
              <a:t> Indonesia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ditentukan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macam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nasional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:</a:t>
            </a:r>
          </a:p>
          <a:p>
            <a:pPr marL="1611630" lvl="6" indent="-514350">
              <a:buFont typeface="+mj-lt"/>
              <a:buAutoNum type="alphaLcPeriod"/>
            </a:pPr>
            <a:r>
              <a:rPr lang="en-US" sz="2600" dirty="0" err="1"/>
              <a:t>Rujukan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: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pelayanan</a:t>
            </a:r>
            <a:r>
              <a:rPr lang="en-US" sz="2600" dirty="0"/>
              <a:t> </a:t>
            </a:r>
            <a:r>
              <a:rPr lang="en-US" sz="2600" dirty="0" err="1"/>
              <a:t>kesmas</a:t>
            </a:r>
            <a:r>
              <a:rPr lang="en-US" sz="2600" dirty="0"/>
              <a:t> </a:t>
            </a:r>
          </a:p>
          <a:p>
            <a:pPr marL="1611630" lvl="6" indent="-514350">
              <a:buFont typeface="+mj-lt"/>
              <a:buAutoNum type="alphaLcPeriod"/>
            </a:pPr>
            <a:r>
              <a:rPr lang="en-US" sz="2600" dirty="0" err="1"/>
              <a:t>Rujukan</a:t>
            </a:r>
            <a:r>
              <a:rPr lang="en-US" sz="2600" dirty="0"/>
              <a:t> </a:t>
            </a:r>
            <a:r>
              <a:rPr lang="en-US" sz="2600" dirty="0" err="1"/>
              <a:t>medis</a:t>
            </a:r>
            <a:r>
              <a:rPr lang="en-US" sz="2600" dirty="0"/>
              <a:t>       :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pelayanan</a:t>
            </a:r>
            <a:r>
              <a:rPr lang="en-US" sz="2600" dirty="0"/>
              <a:t> </a:t>
            </a:r>
            <a:r>
              <a:rPr lang="en-US" sz="2600" dirty="0" err="1"/>
              <a:t>kedokteran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500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Masalah Pelayanan Kesehata</a:t>
            </a:r>
            <a:r>
              <a:rPr lang="en-US" dirty="0"/>
              <a:t>n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Fragmented Health Services (</a:t>
            </a:r>
            <a:r>
              <a:rPr lang="en-US" dirty="0" err="1"/>
              <a:t>Terkotak-kotaknya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)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/>
              <a:t>Berubahnya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  <a:p>
            <a:pPr marL="0" lvl="1" indent="0">
              <a:buNone/>
            </a:pP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pPr marL="731520" lvl="2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</a:p>
          <a:p>
            <a:pPr marL="731520" lvl="2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</a:p>
          <a:p>
            <a:pPr marL="731520" lvl="2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Isu</a:t>
            </a:r>
            <a:r>
              <a:rPr lang="en-US" dirty="0"/>
              <a:t> 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</a:t>
            </a:r>
            <a:endParaRPr lang="en-US" dirty="0"/>
          </a:p>
          <a:p>
            <a:pPr marL="731520" lvl="2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Ekonomi</a:t>
            </a:r>
            <a:endParaRPr lang="en-US" dirty="0"/>
          </a:p>
          <a:p>
            <a:pPr marL="731520" lvl="2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Politik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08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14400"/>
            <a:ext cx="7848600" cy="5105400"/>
          </a:xfrm>
        </p:spPr>
        <p:txBody>
          <a:bodyPr/>
          <a:lstStyle/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pelkes</a:t>
            </a:r>
            <a:r>
              <a:rPr lang="en-US" dirty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dirty="0"/>
              <a:t>Tersedia (available) dan berkesinambungan (continuous) </a:t>
            </a:r>
            <a:endParaRPr lang="en-US" dirty="0"/>
          </a:p>
          <a:p>
            <a:pPr marL="788670" lvl="1" indent="-514350">
              <a:buFont typeface="+mj-lt"/>
              <a:buAutoNum type="arabicPeriod"/>
            </a:pPr>
            <a:r>
              <a:rPr lang="id-ID" dirty="0"/>
              <a:t>Dapat diterima (acceptable) dan bersifat wajar (appropriate)</a:t>
            </a:r>
            <a:endParaRPr lang="en-US" dirty="0"/>
          </a:p>
          <a:p>
            <a:pPr marL="788670" lvl="1" indent="-514350">
              <a:buFont typeface="+mj-lt"/>
              <a:buAutoNum type="arabicPeriod"/>
            </a:pPr>
            <a:r>
              <a:rPr lang="id-ID" dirty="0"/>
              <a:t>Mudah dicapai (accessible) </a:t>
            </a:r>
            <a:endParaRPr lang="en-US" dirty="0"/>
          </a:p>
          <a:p>
            <a:pPr marL="788670" lvl="1" indent="-514350">
              <a:buFont typeface="+mj-lt"/>
              <a:buAutoNum type="arabicPeriod"/>
            </a:pPr>
            <a:r>
              <a:rPr lang="id-ID" dirty="0"/>
              <a:t>Mudah dijangkau (affordable)</a:t>
            </a:r>
            <a:endParaRPr lang="en-US" dirty="0"/>
          </a:p>
          <a:p>
            <a:pPr marL="788670" lvl="1" indent="-514350">
              <a:buFont typeface="+mj-lt"/>
              <a:buAutoNum type="arabicPeriod"/>
            </a:pPr>
            <a:r>
              <a:rPr lang="id-ID" dirty="0"/>
              <a:t>Bermutu (quality</a:t>
            </a:r>
            <a:r>
              <a:rPr lang="en-US" dirty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436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pelkes</a:t>
            </a:r>
            <a:r>
              <a:rPr lang="en-US"/>
              <a:t> :</a:t>
            </a:r>
            <a:endParaRPr lang="en-US" dirty="0"/>
          </a:p>
          <a:p>
            <a:pPr marL="788670" lvl="1" indent="-514350">
              <a:buFont typeface="+mj-lt"/>
              <a:buAutoNum type="alphaLcPeriod"/>
            </a:pPr>
            <a:r>
              <a:rPr lang="en-US" dirty="0"/>
              <a:t>Input 		: </a:t>
            </a:r>
            <a:r>
              <a:rPr lang="fi-FI" dirty="0"/>
              <a:t>potensi masyarakat, tenaga &amp; sarana </a:t>
            </a:r>
            <a:r>
              <a:rPr lang="id-ID" dirty="0"/>
              <a:t>				  </a:t>
            </a:r>
            <a:r>
              <a:rPr lang="fi-FI" dirty="0"/>
              <a:t>kesehatan, dsb</a:t>
            </a:r>
          </a:p>
          <a:p>
            <a:pPr marL="788670" lvl="1" indent="-514350">
              <a:buFont typeface="+mj-lt"/>
              <a:buAutoNum type="alphaLcPeriod"/>
            </a:pPr>
            <a:r>
              <a:rPr lang="fi-FI" dirty="0"/>
              <a:t>Proses	 	: berbagai kegiatan dalam pelayanan </a:t>
            </a:r>
            <a:r>
              <a:rPr lang="id-ID" dirty="0"/>
              <a:t>				  </a:t>
            </a:r>
            <a:r>
              <a:rPr lang="fi-FI" dirty="0"/>
              <a:t>kesehatan</a:t>
            </a:r>
          </a:p>
          <a:p>
            <a:pPr marL="788670" lvl="1" indent="-514350">
              <a:buFont typeface="+mj-lt"/>
              <a:buAutoNum type="alphaLcPeriod"/>
            </a:pPr>
            <a:r>
              <a:rPr lang="fi-FI" dirty="0"/>
              <a:t>Output 		: pelayanan yang berkualitas &amp; terjangkau </a:t>
            </a:r>
            <a:r>
              <a:rPr lang="id-ID" dirty="0"/>
              <a:t>			  </a:t>
            </a:r>
            <a:r>
              <a:rPr lang="fi-FI" dirty="0"/>
              <a:t>sehingga masyarakat sembuh &amp; sehat </a:t>
            </a:r>
          </a:p>
          <a:p>
            <a:pPr marL="788670" lvl="1" indent="-514350">
              <a:buFont typeface="+mj-lt"/>
              <a:buAutoNum type="alphaLcPeriod"/>
            </a:pPr>
            <a:r>
              <a:rPr lang="fi-FI" dirty="0"/>
              <a:t>Dampak 		: masyarakat sehat, angka kesakitan dan </a:t>
            </a:r>
            <a:r>
              <a:rPr lang="id-ID" dirty="0"/>
              <a:t>				  </a:t>
            </a:r>
            <a:r>
              <a:rPr lang="fi-FI" dirty="0"/>
              <a:t>kematian menurun</a:t>
            </a:r>
          </a:p>
          <a:p>
            <a:pPr marL="788670" lvl="1" indent="-514350">
              <a:buFont typeface="+mj-lt"/>
              <a:buAutoNum type="alphaLcPeriod"/>
            </a:pPr>
            <a:r>
              <a:rPr lang="fi-FI" dirty="0"/>
              <a:t>Umpan balik 	: kualitas tenaga kesehatan </a:t>
            </a:r>
          </a:p>
          <a:p>
            <a:pPr marL="788670" lvl="1" indent="-514350">
              <a:buFont typeface="+mj-lt"/>
              <a:buAutoNum type="alphaLcPeriod"/>
            </a:pPr>
            <a:r>
              <a:rPr lang="fi-FI" dirty="0"/>
              <a:t>Lingkungan 	: Semua keadaan di luar sistem tetapi dapat </a:t>
            </a:r>
            <a:r>
              <a:rPr lang="id-ID" dirty="0"/>
              <a:t>			  </a:t>
            </a:r>
            <a:r>
              <a:rPr lang="fi-FI" dirty="0"/>
              <a:t>mempengaruhi pelayanan kesehatan.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6704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pPr marL="594360" lvl="2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accent2"/>
                </a:solidFill>
              </a:rPr>
              <a:t>a.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b.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c.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stewardship regulator </a:t>
            </a:r>
          </a:p>
          <a:p>
            <a:pPr marL="32004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pPr marL="777240" lvl="1" indent="-457200">
              <a:buAutoNum type="arabicPeriod"/>
            </a:pPr>
            <a:r>
              <a:rPr lang="en-US" dirty="0" err="1"/>
              <a:t>Puskesmas</a:t>
            </a:r>
            <a:r>
              <a:rPr lang="en-US" dirty="0"/>
              <a:t>  </a:t>
            </a:r>
          </a:p>
          <a:p>
            <a:pPr marL="777240" lvl="1" indent="-457200">
              <a:buAutoNum type="arabicPeriod"/>
            </a:pPr>
            <a:r>
              <a:rPr lang="en-US" dirty="0"/>
              <a:t>BPS (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) </a:t>
            </a:r>
          </a:p>
          <a:p>
            <a:pPr marL="777240" lvl="1" indent="-457200">
              <a:buAutoNum type="arabicPeriod"/>
            </a:pP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745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411</TotalTime>
  <Words>278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Perpetua</vt:lpstr>
      <vt:lpstr>Wingdings</vt:lpstr>
      <vt:lpstr>Wingdings 2</vt:lpstr>
      <vt:lpstr>Esa Unggul</vt:lpstr>
      <vt:lpstr>PowerPoint Presentation</vt:lpstr>
      <vt:lpstr>Sistem Pelayanan Kesehatan </vt:lpstr>
      <vt:lpstr>Dasar Hukum Pelayanan Kesehatan </vt:lpstr>
      <vt:lpstr>Pihak-Pihak Yang Berhubungan Dengan Pelkes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43</cp:revision>
  <dcterms:created xsi:type="dcterms:W3CDTF">2005-02-15T01:23:27Z</dcterms:created>
  <dcterms:modified xsi:type="dcterms:W3CDTF">2018-07-28T02:32:56Z</dcterms:modified>
</cp:coreProperties>
</file>