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78" r:id="rId4"/>
    <p:sldId id="279" r:id="rId5"/>
    <p:sldId id="281" r:id="rId6"/>
    <p:sldId id="283" r:id="rId7"/>
    <p:sldId id="285" r:id="rId8"/>
    <p:sldId id="282" r:id="rId9"/>
    <p:sldId id="284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E47"/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428853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(Sesi-4_PP &amp; </a:t>
            </a:r>
            <a:r>
              <a:rPr lang="en-US" sz="2000" b="1" dirty="0" err="1">
                <a:solidFill>
                  <a:prstClr val="black"/>
                </a:solidFill>
              </a:rPr>
              <a:t>Permen</a:t>
            </a:r>
            <a:r>
              <a:rPr lang="en-US" sz="2000" b="1" dirty="0">
                <a:solidFill>
                  <a:prstClr val="black"/>
                </a:solidFill>
              </a:rPr>
              <a:t> Yang </a:t>
            </a:r>
            <a:r>
              <a:rPr lang="en-US" sz="2000" b="1" dirty="0" err="1">
                <a:solidFill>
                  <a:prstClr val="black"/>
                </a:solidFill>
              </a:rPr>
              <a:t>Melandasi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legal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: 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Ijasah</a:t>
            </a:r>
            <a:r>
              <a:rPr lang="en-US" dirty="0"/>
              <a:t> </a:t>
            </a:r>
            <a:r>
              <a:rPr lang="en-US" dirty="0" err="1"/>
              <a:t>Apoteker</a:t>
            </a:r>
            <a:r>
              <a:rPr lang="en-US" dirty="0"/>
              <a:t> 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Apoteker</a:t>
            </a:r>
            <a:endParaRPr lang="en-US" dirty="0"/>
          </a:p>
          <a:p>
            <a:pPr marL="1062990" lvl="2" indent="-514350">
              <a:buFont typeface="+mj-lt"/>
              <a:buAutoNum type="arabicPeriod"/>
            </a:pP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Apoteker</a:t>
            </a:r>
            <a:r>
              <a:rPr lang="en-US" dirty="0"/>
              <a:t> (STRA) 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(</a:t>
            </a:r>
            <a:r>
              <a:rPr lang="en-US" dirty="0" err="1"/>
              <a:t>PraktikApoteker</a:t>
            </a:r>
            <a:r>
              <a:rPr lang="en-US" dirty="0"/>
              <a:t>/ </a:t>
            </a:r>
            <a:r>
              <a:rPr lang="en-US" dirty="0" err="1"/>
              <a:t>KerjaApoteker</a:t>
            </a:r>
            <a:r>
              <a:rPr lang="en-US" dirty="0"/>
              <a:t>)</a:t>
            </a:r>
          </a:p>
          <a:p>
            <a:pPr marL="0" lvl="2" indent="0">
              <a:buNone/>
            </a:pP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apoteker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 </a:t>
            </a:r>
          </a:p>
          <a:p>
            <a:pPr marL="457200" lvl="2" indent="-457200">
              <a:buFont typeface="+mj-lt"/>
              <a:buAutoNum type="alphaLcPeriod"/>
            </a:pP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 </a:t>
            </a:r>
          </a:p>
          <a:p>
            <a:pPr marL="457200" lvl="2" indent="-457200">
              <a:buFont typeface="+mj-lt"/>
              <a:buAutoNum type="alphaLcPeriod"/>
            </a:pP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. </a:t>
            </a:r>
          </a:p>
          <a:p>
            <a:pPr marL="457200" lvl="2" indent="-457200">
              <a:buFont typeface="+mj-lt"/>
              <a:buAutoNum type="alphaLcPeriod"/>
            </a:pP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program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6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07986"/>
            <a:ext cx="7924800" cy="884238"/>
          </a:xfrm>
          <a:solidFill>
            <a:schemeClr val="folHlink"/>
          </a:solidFill>
        </p:spPr>
        <p:txBody>
          <a:bodyPr>
            <a:noAutofit/>
          </a:bodyPr>
          <a:lstStyle/>
          <a:p>
            <a:r>
              <a:rPr lang="id-ID" sz="2400" dirty="0">
                <a:solidFill>
                  <a:schemeClr val="tx1"/>
                </a:solidFill>
              </a:rPr>
              <a:t>Peraturan Menteri Kesehatan No. 75 Tahun 2014 tentang PUSKESMAS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7924800" cy="4191000"/>
          </a:xfrm>
          <a:solidFill>
            <a:srgbClr val="CFEAB4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, </a:t>
            </a:r>
            <a:r>
              <a:rPr lang="en-US" dirty="0" err="1"/>
              <a:t>terpadu</a:t>
            </a:r>
            <a:r>
              <a:rPr lang="en-US" dirty="0"/>
              <a:t>, </a:t>
            </a:r>
            <a:r>
              <a:rPr lang="en-US" dirty="0" err="1"/>
              <a:t>merata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dipikul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0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(SP2TP). </a:t>
            </a:r>
            <a:r>
              <a:rPr lang="en-US" dirty="0" err="1"/>
              <a:t>Melalui</a:t>
            </a:r>
            <a:r>
              <a:rPr lang="en-US" dirty="0"/>
              <a:t> SP2TP,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UKP </a:t>
            </a:r>
          </a:p>
        </p:txBody>
      </p:sp>
    </p:spTree>
    <p:extLst>
      <p:ext uri="{BB962C8B-B14F-4D97-AF65-F5344CB8AC3E}">
        <p14:creationId xmlns:p14="http://schemas.microsoft.com/office/powerpoint/2010/main" val="267606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03711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07986"/>
            <a:ext cx="7924800" cy="884238"/>
          </a:xfrm>
          <a:solidFill>
            <a:schemeClr val="folHlink"/>
          </a:solidFill>
        </p:spPr>
        <p:txBody>
          <a:bodyPr>
            <a:noAutofit/>
          </a:bodyPr>
          <a:lstStyle/>
          <a:p>
            <a:r>
              <a:rPr lang="id-ID" sz="2400" dirty="0">
                <a:solidFill>
                  <a:schemeClr val="tx1"/>
                </a:solidFill>
              </a:rPr>
              <a:t>Peraturan Pemerintah No 32 Tahun 1996 Tentang Tenaga Kesehatan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7924800" cy="4191000"/>
          </a:xfrm>
          <a:solidFill>
            <a:srgbClr val="CFEAB4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dirty="0"/>
              <a:t>Menurut PP no. 32 tahun 1996, tenaga kesehatan adalah setiap orang yang mengabdikan diri dalam bidang kesehatan serta memiliki pengetahuan dan/atau keterampilan melalui pendidikan di bidang kesehatan yang untuk jenis tertentu memerlukan kewenangan untuk melakukan upaya kesehatan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547" y="69799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Pada pasal dua, jenis tenaga kesehatan yang dimaksud adalah: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4495800" cy="486460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/>
              <a:t>Tenaga Kesehatan: </a:t>
            </a:r>
            <a:endParaRPr lang="en-US" dirty="0"/>
          </a:p>
          <a:p>
            <a:pPr marL="548640" lvl="2" indent="0">
              <a:buNone/>
            </a:pPr>
            <a:r>
              <a:rPr lang="en-US" dirty="0"/>
              <a:t>a.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 marL="548640" lvl="2" indent="0">
              <a:buNone/>
            </a:pPr>
            <a:r>
              <a:rPr lang="en-US" dirty="0"/>
              <a:t>b.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</a:p>
          <a:p>
            <a:pPr marL="548640" lvl="2" indent="0">
              <a:buNone/>
            </a:pPr>
            <a:r>
              <a:rPr lang="en-US" dirty="0"/>
              <a:t>c.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kefarmasian</a:t>
            </a:r>
            <a:endParaRPr lang="en-US" dirty="0"/>
          </a:p>
          <a:p>
            <a:pPr marL="548640" lvl="2" indent="0">
              <a:buNone/>
            </a:pPr>
            <a:r>
              <a:rPr lang="en-US" dirty="0"/>
              <a:t>d.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; </a:t>
            </a:r>
          </a:p>
          <a:p>
            <a:pPr marL="548640" lvl="2" indent="0">
              <a:buNone/>
            </a:pPr>
            <a:r>
              <a:rPr lang="en-US" dirty="0"/>
              <a:t>e.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; </a:t>
            </a:r>
          </a:p>
          <a:p>
            <a:pPr marL="548640" lvl="2" indent="0">
              <a:buNone/>
            </a:pPr>
            <a:r>
              <a:rPr lang="en-US" dirty="0"/>
              <a:t>f. 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keterapian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 marL="548640" lvl="2" indent="0">
              <a:buNone/>
            </a:pPr>
            <a:r>
              <a:rPr lang="en-US" dirty="0"/>
              <a:t>g.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keteknisian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 marL="514350" indent="-514350" defTabSz="512763">
              <a:buAutoNum type="arabicPeriod" startAt="2"/>
            </a:pPr>
            <a:r>
              <a:rPr lang="id-ID" dirty="0"/>
              <a:t>Tenaga medis meliputi dokter dan dokter gigi</a:t>
            </a:r>
            <a:endParaRPr lang="en-US" dirty="0"/>
          </a:p>
          <a:p>
            <a:pPr marL="514350" indent="-514350" defTabSz="512763">
              <a:buAutoNum type="arabicPeriod" startAt="2"/>
            </a:pPr>
            <a:r>
              <a:rPr lang="id-ID" dirty="0"/>
              <a:t>Tenaga keperawatan meliputi perawat dan bidan</a:t>
            </a:r>
          </a:p>
        </p:txBody>
      </p:sp>
    </p:spTree>
    <p:extLst>
      <p:ext uri="{BB962C8B-B14F-4D97-AF65-F5344CB8AC3E}">
        <p14:creationId xmlns:p14="http://schemas.microsoft.com/office/powerpoint/2010/main" val="29108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chemeClr val="accent2"/>
              </a:buClr>
              <a:buFont typeface="+mj-lt"/>
              <a:buAutoNum type="arabicPeriod" startAt="4"/>
            </a:pP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apoteker</a:t>
            </a:r>
            <a:r>
              <a:rPr lang="en-US" dirty="0"/>
              <a:t>,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apoteker</a:t>
            </a:r>
            <a:endParaRPr lang="en-US" dirty="0"/>
          </a:p>
          <a:p>
            <a:pPr marL="342900" indent="-342900">
              <a:buClr>
                <a:schemeClr val="accent2"/>
              </a:buClr>
              <a:buFont typeface="+mj-lt"/>
              <a:buAutoNum type="arabicPeriod" startAt="4"/>
            </a:pPr>
            <a:r>
              <a:rPr lang="en-US" dirty="0"/>
              <a:t>Tenaga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epidemiologi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entomologi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mikrobiologi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penyuluh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administrator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sanitarian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 startAt="4"/>
            </a:pP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nutrisionis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dietisien</a:t>
            </a:r>
            <a:endParaRPr lang="en-US" dirty="0"/>
          </a:p>
          <a:p>
            <a:pPr marL="342900" indent="-342900">
              <a:buClr>
                <a:schemeClr val="accent2"/>
              </a:buClr>
              <a:buFont typeface="+mj-lt"/>
              <a:buAutoNum type="arabicPeriod" startAt="4"/>
            </a:pP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keterapian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fisioterapis</a:t>
            </a:r>
            <a:r>
              <a:rPr lang="en-US" dirty="0"/>
              <a:t>, </a:t>
            </a:r>
            <a:r>
              <a:rPr lang="en-US" dirty="0" err="1"/>
              <a:t>okupasi</a:t>
            </a:r>
            <a:r>
              <a:rPr lang="en-US" dirty="0"/>
              <a:t> </a:t>
            </a:r>
            <a:r>
              <a:rPr lang="en-US" dirty="0" err="1"/>
              <a:t>terapis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terapis</a:t>
            </a:r>
            <a:r>
              <a:rPr lang="en-US" dirty="0"/>
              <a:t> </a:t>
            </a:r>
            <a:r>
              <a:rPr lang="en-US" dirty="0" err="1"/>
              <a:t>wicara</a:t>
            </a:r>
            <a:r>
              <a:rPr lang="en-US" dirty="0"/>
              <a:t>. 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 startAt="4"/>
            </a:pP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keteknisian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86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PP 32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24 yang </a:t>
            </a:r>
            <a:r>
              <a:rPr lang="en-US" dirty="0" err="1"/>
              <a:t>berbunyi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008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8486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hal-hal</a:t>
            </a:r>
            <a:r>
              <a:rPr lang="en-US" dirty="0"/>
              <a:t> lain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PP no 32 </a:t>
            </a:r>
            <a:r>
              <a:rPr lang="en-US" dirty="0" err="1"/>
              <a:t>tahun</a:t>
            </a:r>
            <a:r>
              <a:rPr lang="en-US" dirty="0"/>
              <a:t> 1996 </a:t>
            </a:r>
            <a:r>
              <a:rPr lang="en-US" dirty="0" err="1"/>
              <a:t>antara</a:t>
            </a:r>
            <a:r>
              <a:rPr lang="en-US" dirty="0"/>
              <a:t> lain</a:t>
            </a:r>
          </a:p>
          <a:p>
            <a:pPr marL="514350" indent="-514350">
              <a:buAutoNum type="arabicPeriod"/>
            </a:pPr>
            <a:r>
              <a:rPr lang="nl-NL" dirty="0"/>
              <a:t>perencanaan, pengadaan dan penempatan SDM (PNS), </a:t>
            </a:r>
          </a:p>
          <a:p>
            <a:pPr marL="514350" indent="-514350">
              <a:buAutoNum type="arabicPeriod"/>
            </a:pPr>
            <a:r>
              <a:rPr lang="nl-NL" dirty="0"/>
              <a:t>Standar profesi dan perlindungan hukum, </a:t>
            </a:r>
          </a:p>
          <a:p>
            <a:pPr marL="514350" indent="-514350">
              <a:buAutoNum type="arabicPeriod"/>
            </a:pPr>
            <a:r>
              <a:rPr lang="nl-NL" dirty="0"/>
              <a:t>Penghargaan</a:t>
            </a:r>
          </a:p>
          <a:p>
            <a:pPr marL="514350" indent="-514350">
              <a:buAutoNum type="arabicPeriod"/>
            </a:pPr>
            <a:r>
              <a:rPr lang="nl-NL" dirty="0"/>
              <a:t>Pembinaan dan Pengawasan </a:t>
            </a:r>
          </a:p>
          <a:p>
            <a:pPr marL="514350" indent="-514350">
              <a:buAutoNum type="arabicPeriod"/>
            </a:pPr>
            <a:r>
              <a:rPr lang="nl-NL" dirty="0"/>
              <a:t>Ikatan Profesi dan </a:t>
            </a:r>
          </a:p>
          <a:p>
            <a:pPr marL="514350" indent="-514350">
              <a:buAutoNum type="arabicPeriod"/>
            </a:pPr>
            <a:r>
              <a:rPr lang="nl-NL" dirty="0"/>
              <a:t> Ketentuan Pidana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6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37616" y="685800"/>
            <a:ext cx="7924800" cy="884238"/>
          </a:xfrm>
          <a:solidFill>
            <a:schemeClr val="folHlink"/>
          </a:solidFill>
        </p:spPr>
        <p:txBody>
          <a:bodyPr>
            <a:noAutofit/>
          </a:bodyPr>
          <a:lstStyle/>
          <a:p>
            <a:r>
              <a:rPr lang="id-ID" sz="2400" dirty="0">
                <a:solidFill>
                  <a:schemeClr val="tx1"/>
                </a:solidFill>
              </a:rPr>
              <a:t>PP No.51 Tahun 2009 tentang Tenaga Kefarmasian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7924800" cy="4191000"/>
          </a:xfrm>
          <a:solidFill>
            <a:srgbClr val="CFEAB4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id-ID" dirty="0"/>
              <a:t>Tenaga kefarmasian adalah tenaga yang melakukan pekerjaan kefarmasian, yang terdiri atas Apoteker dan Tenaga Teknis Kefarmasian. </a:t>
            </a:r>
          </a:p>
          <a:p>
            <a:pPr lvl="1"/>
            <a:r>
              <a:rPr lang="id-ID" dirty="0"/>
              <a:t> Apoteker adalah sarjana farmasi yang telah lulus sebagai Apoteker dan telah mengucapkan sumpah jabatan Apoteker.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424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Berdasarkan</a:t>
            </a:r>
            <a:r>
              <a:rPr lang="en-US" dirty="0"/>
              <a:t> PP No. 51 </a:t>
            </a:r>
            <a:r>
              <a:rPr lang="en-US" dirty="0" err="1"/>
              <a:t>tahun</a:t>
            </a:r>
            <a:r>
              <a:rPr lang="en-US" dirty="0"/>
              <a:t> 2009,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, </a:t>
            </a:r>
            <a:r>
              <a:rPr lang="en-US" dirty="0" err="1"/>
              <a:t>pengamanan</a:t>
            </a:r>
            <a:r>
              <a:rPr lang="en-US" dirty="0"/>
              <a:t>, </a:t>
            </a:r>
            <a:r>
              <a:rPr lang="en-US" dirty="0" err="1"/>
              <a:t>pengadaan</a:t>
            </a:r>
            <a:r>
              <a:rPr lang="en-US" dirty="0"/>
              <a:t>,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pendistribusian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penyaluran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0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15962"/>
            <a:ext cx="7772400" cy="10366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1.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.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apoteker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Tenaga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(TTK)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Distribusi</a:t>
            </a:r>
            <a:r>
              <a:rPr lang="en-US" dirty="0"/>
              <a:t>/ </a:t>
            </a:r>
            <a:r>
              <a:rPr lang="en-US" dirty="0" err="1"/>
              <a:t>penyaluran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Apotik</a:t>
            </a:r>
            <a:r>
              <a:rPr lang="en-US" dirty="0"/>
              <a:t>,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Puskesmas</a:t>
            </a:r>
            <a:r>
              <a:rPr lang="en-US" dirty="0"/>
              <a:t>, </a:t>
            </a:r>
            <a:r>
              <a:rPr lang="en-US" dirty="0" err="1"/>
              <a:t>Klinik</a:t>
            </a:r>
            <a:r>
              <a:rPr lang="en-US" dirty="0"/>
              <a:t>,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8747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424</TotalTime>
  <Words>472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Peraturan Pemerintah No 32 Tahun 1996 Tentang Tenaga Kesehatan </vt:lpstr>
      <vt:lpstr>Pada pasal dua, jenis tenaga kesehatan yang dimaksud adalah: </vt:lpstr>
      <vt:lpstr>PowerPoint Presentation</vt:lpstr>
      <vt:lpstr>PowerPoint Presentation</vt:lpstr>
      <vt:lpstr>PowerPoint Presentation</vt:lpstr>
      <vt:lpstr>PP No.51 Tahun 2009 tentang Tenaga Kefarmasian</vt:lpstr>
      <vt:lpstr>PowerPoint Presentation</vt:lpstr>
      <vt:lpstr>Empat bidang pekerjaan dalam kefarmasian, antara lain :</vt:lpstr>
      <vt:lpstr>PowerPoint Presentation</vt:lpstr>
      <vt:lpstr>Peraturan Menteri Kesehatan No. 75 Tahun 2014 tentang PUSKESMAS </vt:lpstr>
      <vt:lpstr>PowerPoint Presentation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46</cp:revision>
  <dcterms:created xsi:type="dcterms:W3CDTF">2005-02-15T01:23:27Z</dcterms:created>
  <dcterms:modified xsi:type="dcterms:W3CDTF">2018-07-28T02:33:56Z</dcterms:modified>
</cp:coreProperties>
</file>