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91" r:id="rId3"/>
    <p:sldId id="287" r:id="rId4"/>
    <p:sldId id="292" r:id="rId5"/>
    <p:sldId id="293" r:id="rId6"/>
    <p:sldId id="289" r:id="rId7"/>
    <p:sldId id="290" r:id="rId8"/>
    <p:sldId id="288"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E47"/>
    <a:srgbClr val="FF0000"/>
    <a:srgbClr val="E17625"/>
    <a:srgbClr val="EFCDAF"/>
    <a:srgbClr val="C6FDB3"/>
    <a:srgbClr val="E0F1F2"/>
    <a:srgbClr val="F8F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3493741-DFF0-419F-BA47-91630D7E011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9157456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25A8-07A1-4493-9448-C12B9B9ABA41}" type="slidenum">
              <a:rPr lang="en-US" smtClean="0"/>
              <a:pPr/>
              <a:t>‹#›</a:t>
            </a:fld>
            <a:endParaRPr lang="en-US"/>
          </a:p>
        </p:txBody>
      </p:sp>
    </p:spTree>
    <p:extLst>
      <p:ext uri="{BB962C8B-B14F-4D97-AF65-F5344CB8AC3E}">
        <p14:creationId xmlns:p14="http://schemas.microsoft.com/office/powerpoint/2010/main" val="322179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22967-60CA-4603-87C5-58435DC60E80}" type="slidenum">
              <a:rPr lang="en-US" smtClean="0"/>
              <a:pPr/>
              <a:t>‹#›</a:t>
            </a:fld>
            <a:endParaRPr lang="en-US"/>
          </a:p>
        </p:txBody>
      </p:sp>
    </p:spTree>
    <p:extLst>
      <p:ext uri="{BB962C8B-B14F-4D97-AF65-F5344CB8AC3E}">
        <p14:creationId xmlns:p14="http://schemas.microsoft.com/office/powerpoint/2010/main" val="27226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F249-B6F0-46FB-82B7-CB1BBAD2187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5397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4C2407CA-C695-4D69-89D4-E47554981546}" type="slidenum">
              <a:rPr lang="en-US" smtClean="0"/>
              <a:pPr/>
              <a:t>‹#›</a:t>
            </a:fld>
            <a:endParaRPr lang="en-US"/>
          </a:p>
        </p:txBody>
      </p:sp>
    </p:spTree>
    <p:extLst>
      <p:ext uri="{BB962C8B-B14F-4D97-AF65-F5344CB8AC3E}">
        <p14:creationId xmlns:p14="http://schemas.microsoft.com/office/powerpoint/2010/main" val="5860811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7E0E-896E-47E0-A155-80420F3658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901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DE76F-6F4A-47A9-8702-B9414C2C487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317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1A356-619F-4032-A097-CC5AB37A975E}" type="slidenum">
              <a:rPr lang="en-US" smtClean="0"/>
              <a:pPr/>
              <a:t>‹#›</a:t>
            </a:fld>
            <a:endParaRPr lang="en-US"/>
          </a:p>
        </p:txBody>
      </p:sp>
    </p:spTree>
    <p:extLst>
      <p:ext uri="{BB962C8B-B14F-4D97-AF65-F5344CB8AC3E}">
        <p14:creationId xmlns:p14="http://schemas.microsoft.com/office/powerpoint/2010/main" val="52822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3F352-AC2E-46EA-8393-6DEE52B6FDF9}" type="slidenum">
              <a:rPr lang="en-US" smtClean="0"/>
              <a:pPr/>
              <a:t>‹#›</a:t>
            </a:fld>
            <a:endParaRPr lang="en-US"/>
          </a:p>
        </p:txBody>
      </p:sp>
    </p:spTree>
    <p:extLst>
      <p:ext uri="{BB962C8B-B14F-4D97-AF65-F5344CB8AC3E}">
        <p14:creationId xmlns:p14="http://schemas.microsoft.com/office/powerpoint/2010/main" val="167056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6E67-A21C-45C5-A71D-DFE1EEDB976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5981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2A8FD8A-3DD5-4D6D-8E94-C529A524492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Drag picture to placeholder or click icon to add</a:t>
            </a:r>
            <a:endParaRPr kumimoji="0" lang="en-US" dirty="0"/>
          </a:p>
        </p:txBody>
      </p:sp>
    </p:spTree>
    <p:extLst>
      <p:ext uri="{BB962C8B-B14F-4D97-AF65-F5344CB8AC3E}">
        <p14:creationId xmlns:p14="http://schemas.microsoft.com/office/powerpoint/2010/main" val="327835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7E9671-BCB4-4B6A-8154-4843849D4259}" type="slidenum">
              <a:rPr lang="en-US" smtClean="0"/>
              <a:pPr/>
              <a:t>‹#›</a:t>
            </a:fld>
            <a:endParaRPr lang="en-US"/>
          </a:p>
        </p:txBody>
      </p:sp>
    </p:spTree>
    <p:extLst>
      <p:ext uri="{BB962C8B-B14F-4D97-AF65-F5344CB8AC3E}">
        <p14:creationId xmlns:p14="http://schemas.microsoft.com/office/powerpoint/2010/main" val="3433244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TextBox 1"/>
          <p:cNvSpPr txBox="1">
            <a:spLocks noChangeArrowheads="1"/>
          </p:cNvSpPr>
          <p:nvPr/>
        </p:nvSpPr>
        <p:spPr bwMode="auto">
          <a:xfrm>
            <a:off x="3222625" y="3581404"/>
            <a:ext cx="56388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err="1">
                <a:solidFill>
                  <a:prstClr val="black"/>
                </a:solidFill>
              </a:rPr>
              <a:t>Sistem</a:t>
            </a:r>
            <a:r>
              <a:rPr lang="en-US" sz="2000" b="1" dirty="0">
                <a:solidFill>
                  <a:prstClr val="black"/>
                </a:solidFill>
              </a:rPr>
              <a:t> </a:t>
            </a:r>
            <a:r>
              <a:rPr lang="en-US" sz="2000" b="1" dirty="0" err="1">
                <a:solidFill>
                  <a:prstClr val="black"/>
                </a:solidFill>
              </a:rPr>
              <a:t>Pelayanan</a:t>
            </a:r>
            <a:r>
              <a:rPr lang="en-US" sz="2000" b="1" dirty="0">
                <a:solidFill>
                  <a:prstClr val="black"/>
                </a:solidFill>
              </a:rPr>
              <a:t> </a:t>
            </a:r>
            <a:r>
              <a:rPr lang="en-US" sz="2000" b="1" dirty="0" err="1">
                <a:solidFill>
                  <a:prstClr val="black"/>
                </a:solidFill>
              </a:rPr>
              <a:t>Kesehatan</a:t>
            </a:r>
            <a:r>
              <a:rPr lang="en-US" sz="2000" b="1" dirty="0">
                <a:solidFill>
                  <a:prstClr val="black"/>
                </a:solidFill>
              </a:rPr>
              <a:t> Di Indonesia</a:t>
            </a:r>
            <a:br>
              <a:rPr lang="en-US" sz="2000" b="1" dirty="0">
                <a:solidFill>
                  <a:prstClr val="black"/>
                </a:solidFill>
              </a:rPr>
            </a:br>
            <a:r>
              <a:rPr lang="en-US" sz="2000" b="1" dirty="0">
                <a:solidFill>
                  <a:prstClr val="black"/>
                </a:solidFill>
              </a:rPr>
              <a:t>(Sesi-7_Subsistem SKN : </a:t>
            </a:r>
            <a:r>
              <a:rPr lang="en-US" sz="2000" b="1" dirty="0" err="1">
                <a:solidFill>
                  <a:prstClr val="black"/>
                </a:solidFill>
              </a:rPr>
              <a:t>Sediaan</a:t>
            </a:r>
            <a:r>
              <a:rPr lang="en-US" sz="2000" b="1" dirty="0">
                <a:solidFill>
                  <a:prstClr val="black"/>
                </a:solidFill>
              </a:rPr>
              <a:t> </a:t>
            </a:r>
            <a:r>
              <a:rPr lang="en-US" sz="2000" b="1" dirty="0" err="1">
                <a:solidFill>
                  <a:prstClr val="black"/>
                </a:solidFill>
              </a:rPr>
              <a:t>Farmasi</a:t>
            </a:r>
            <a:r>
              <a:rPr lang="en-US" sz="2000" b="1" dirty="0">
                <a:solidFill>
                  <a:prstClr val="black"/>
                </a:solidFill>
              </a:rPr>
              <a:t> </a:t>
            </a:r>
            <a:r>
              <a:rPr lang="en-US" sz="2000" b="1" dirty="0" err="1">
                <a:solidFill>
                  <a:prstClr val="black"/>
                </a:solidFill>
              </a:rPr>
              <a:t>dan</a:t>
            </a:r>
            <a:r>
              <a:rPr lang="en-US" sz="2000" b="1" dirty="0">
                <a:solidFill>
                  <a:prstClr val="black"/>
                </a:solidFill>
              </a:rPr>
              <a:t> </a:t>
            </a:r>
            <a:r>
              <a:rPr lang="en-US" sz="2000" b="1" dirty="0" err="1">
                <a:solidFill>
                  <a:prstClr val="black"/>
                </a:solidFill>
              </a:rPr>
              <a:t>Alat</a:t>
            </a:r>
            <a:r>
              <a:rPr lang="en-US" sz="2000" b="1" dirty="0">
                <a:solidFill>
                  <a:prstClr val="black"/>
                </a:solidFill>
              </a:rPr>
              <a:t> </a:t>
            </a:r>
            <a:r>
              <a:rPr lang="en-US" sz="2000" b="1" dirty="0" err="1">
                <a:solidFill>
                  <a:prstClr val="black"/>
                </a:solidFill>
              </a:rPr>
              <a:t>Kesehatan</a:t>
            </a:r>
            <a:endParaRPr lang="en-US" sz="2000" b="1" dirty="0">
              <a:solidFill>
                <a:prstClr val="black"/>
              </a:solidFill>
            </a:endParaRPr>
          </a:p>
          <a:p>
            <a:pPr algn="ctr" defTabSz="914400" eaLnBrk="1" fontAlgn="base" hangingPunct="1">
              <a:spcBef>
                <a:spcPct val="0"/>
              </a:spcBef>
              <a:spcAft>
                <a:spcPct val="0"/>
              </a:spcAft>
            </a:pPr>
            <a:r>
              <a:rPr lang="id-ID" sz="2000" b="1" dirty="0">
                <a:solidFill>
                  <a:prstClr val="white"/>
                </a:solidFill>
              </a:rPr>
              <a:t>Dwi Nurmawaty</a:t>
            </a:r>
            <a:r>
              <a:rPr lang="en-US" sz="2000" b="1" dirty="0">
                <a:solidFill>
                  <a:prstClr val="white"/>
                </a:solidFill>
              </a:rPr>
              <a:t>, SKM, MKM</a:t>
            </a:r>
          </a:p>
        </p:txBody>
      </p:sp>
    </p:spTree>
    <p:extLst>
      <p:ext uri="{BB962C8B-B14F-4D97-AF65-F5344CB8AC3E}">
        <p14:creationId xmlns:p14="http://schemas.microsoft.com/office/powerpoint/2010/main" val="347957985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PENGERTIAN :</a:t>
            </a:r>
          </a:p>
        </p:txBody>
      </p:sp>
      <p:sp>
        <p:nvSpPr>
          <p:cNvPr id="3" name="Content Placeholder 2"/>
          <p:cNvSpPr>
            <a:spLocks noGrp="1"/>
          </p:cNvSpPr>
          <p:nvPr>
            <p:ph sz="quarter" idx="1"/>
          </p:nvPr>
        </p:nvSpPr>
        <p:spPr/>
        <p:txBody>
          <a:bodyPr>
            <a:normAutofit/>
          </a:bodyPr>
          <a:lstStyle/>
          <a:p>
            <a:pPr marL="0" indent="0">
              <a:buNone/>
            </a:pPr>
            <a:r>
              <a:rPr lang="id-ID" dirty="0"/>
              <a:t> </a:t>
            </a:r>
            <a:endParaRPr lang="en-ID" dirty="0"/>
          </a:p>
          <a:p>
            <a:pPr marL="0" indent="0">
              <a:buNone/>
            </a:pPr>
            <a:r>
              <a:rPr lang="en-ID" dirty="0" err="1"/>
              <a:t>Penger</a:t>
            </a:r>
            <a:r>
              <a:rPr lang="id-ID" dirty="0"/>
              <a:t>tian subsistem obat dan perbekalan kesehatan adalah tatanan yg menghimpun berbagai upaya yg menjamin ketersediaan, pemerataan serta mutu obat dan perbekalan kesehatan secara terpadu dan saling mendukung dalam rangka tercapainya derajat kesehatan yg setinggi-tingginya.</a:t>
            </a:r>
            <a:endParaRPr lang="en-ID" dirty="0"/>
          </a:p>
          <a:p>
            <a:pPr marL="0" indent="0">
              <a:buNone/>
            </a:pPr>
            <a:endParaRPr lang="en-ID" dirty="0"/>
          </a:p>
        </p:txBody>
      </p:sp>
    </p:spTree>
    <p:extLst>
      <p:ext uri="{BB962C8B-B14F-4D97-AF65-F5344CB8AC3E}">
        <p14:creationId xmlns:p14="http://schemas.microsoft.com/office/powerpoint/2010/main" val="371290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D" sz="3000" dirty="0"/>
              <a:t>TUJUAN :</a:t>
            </a:r>
          </a:p>
        </p:txBody>
      </p:sp>
      <p:sp>
        <p:nvSpPr>
          <p:cNvPr id="3" name="Content Placeholder 2"/>
          <p:cNvSpPr>
            <a:spLocks noGrp="1"/>
          </p:cNvSpPr>
          <p:nvPr>
            <p:ph sz="quarter" idx="1"/>
          </p:nvPr>
        </p:nvSpPr>
        <p:spPr>
          <a:xfrm>
            <a:off x="914400" y="1600200"/>
            <a:ext cx="7772400" cy="4419600"/>
          </a:xfrm>
        </p:spPr>
        <p:txBody>
          <a:bodyPr>
            <a:normAutofit/>
          </a:bodyPr>
          <a:lstStyle/>
          <a:p>
            <a:pPr marL="0" indent="0">
              <a:buNone/>
            </a:pPr>
            <a:r>
              <a:rPr lang="en-ID" sz="2800" dirty="0" err="1"/>
              <a:t>Tujuan</a:t>
            </a:r>
            <a:r>
              <a:rPr lang="en-ID" sz="2800" dirty="0"/>
              <a:t> </a:t>
            </a:r>
            <a:r>
              <a:rPr lang="en-ID" sz="2800" dirty="0" err="1"/>
              <a:t>dari</a:t>
            </a:r>
            <a:r>
              <a:rPr lang="en-ID" sz="2800" dirty="0"/>
              <a:t> </a:t>
            </a:r>
            <a:r>
              <a:rPr lang="en-ID" sz="2800" dirty="0" err="1"/>
              <a:t>penyelenggaraan</a:t>
            </a:r>
            <a:r>
              <a:rPr lang="en-ID" sz="2800" dirty="0"/>
              <a:t> </a:t>
            </a:r>
            <a:r>
              <a:rPr lang="en-ID" sz="2800" dirty="0" err="1"/>
              <a:t>Subsistem</a:t>
            </a:r>
            <a:r>
              <a:rPr lang="en-ID" sz="2800" dirty="0"/>
              <a:t> </a:t>
            </a:r>
            <a:r>
              <a:rPr lang="en-ID" sz="2800" dirty="0" err="1"/>
              <a:t>Farmasi</a:t>
            </a:r>
            <a:r>
              <a:rPr lang="en-ID" sz="2800" dirty="0"/>
              <a:t>, </a:t>
            </a:r>
            <a:r>
              <a:rPr lang="en-ID" sz="2800" dirty="0" err="1"/>
              <a:t>Alat</a:t>
            </a:r>
            <a:r>
              <a:rPr lang="en-ID" sz="2800" dirty="0"/>
              <a:t> </a:t>
            </a:r>
            <a:r>
              <a:rPr lang="en-ID" sz="2800" dirty="0" err="1"/>
              <a:t>Kesehatan</a:t>
            </a:r>
            <a:r>
              <a:rPr lang="en-ID" sz="2800" dirty="0"/>
              <a:t> &amp; </a:t>
            </a:r>
            <a:r>
              <a:rPr lang="en-ID" sz="2800" dirty="0" err="1"/>
              <a:t>Makanan</a:t>
            </a:r>
            <a:r>
              <a:rPr lang="en-ID" sz="2800" dirty="0"/>
              <a:t> </a:t>
            </a:r>
            <a:r>
              <a:rPr lang="en-ID" sz="2800" dirty="0" err="1"/>
              <a:t>ditujukan</a:t>
            </a:r>
            <a:r>
              <a:rPr lang="en-ID" sz="2800" dirty="0"/>
              <a:t> </a:t>
            </a:r>
            <a:r>
              <a:rPr lang="id-ID" dirty="0"/>
              <a:t>guna </a:t>
            </a:r>
            <a:r>
              <a:rPr lang="en-ID" dirty="0"/>
              <a:t>: </a:t>
            </a:r>
          </a:p>
          <a:p>
            <a:pPr>
              <a:buFont typeface="Wingdings" panose="05000000000000000000" pitchFamily="2" charset="2"/>
              <a:buChar char="Ø"/>
            </a:pPr>
            <a:r>
              <a:rPr lang="id-ID" dirty="0"/>
              <a:t>menjamin keamanan, khasiat, manfaat, dan</a:t>
            </a:r>
            <a:r>
              <a:rPr lang="en-ID" dirty="0"/>
              <a:t> </a:t>
            </a:r>
            <a:r>
              <a:rPr lang="id-ID" dirty="0"/>
              <a:t>mutu semua produk sediaan farmasi, alat kesehatan, dan</a:t>
            </a:r>
            <a:r>
              <a:rPr lang="en-ID" dirty="0"/>
              <a:t> </a:t>
            </a:r>
            <a:r>
              <a:rPr lang="id-ID" dirty="0"/>
              <a:t>makanan yang beredar</a:t>
            </a:r>
            <a:endParaRPr lang="en-ID" dirty="0"/>
          </a:p>
          <a:p>
            <a:pPr>
              <a:buFont typeface="Wingdings" panose="05000000000000000000" pitchFamily="2" charset="2"/>
              <a:buChar char="Ø"/>
            </a:pPr>
            <a:r>
              <a:rPr lang="id-ID" dirty="0"/>
              <a:t>menjamin ketersediaan, pemerataan, dan</a:t>
            </a:r>
            <a:r>
              <a:rPr lang="en-ID" dirty="0"/>
              <a:t> </a:t>
            </a:r>
            <a:r>
              <a:rPr lang="id-ID" dirty="0"/>
              <a:t>keterjangkauan obat, terutama obat esensial</a:t>
            </a:r>
            <a:endParaRPr lang="en-ID" dirty="0"/>
          </a:p>
          <a:p>
            <a:pPr>
              <a:buFont typeface="Wingdings" panose="05000000000000000000" pitchFamily="2" charset="2"/>
              <a:buChar char="Ø"/>
            </a:pPr>
            <a:r>
              <a:rPr lang="en-ID" dirty="0" err="1"/>
              <a:t>upaya</a:t>
            </a:r>
            <a:r>
              <a:rPr lang="en-ID" dirty="0"/>
              <a:t> </a:t>
            </a:r>
            <a:r>
              <a:rPr lang="id-ID" dirty="0"/>
              <a:t>perlindungan</a:t>
            </a:r>
            <a:r>
              <a:rPr lang="en-ID" dirty="0"/>
              <a:t> t</a:t>
            </a:r>
            <a:r>
              <a:rPr lang="en-GB" dirty="0" err="1"/>
              <a:t>erhadap</a:t>
            </a:r>
            <a:r>
              <a:rPr lang="en-GB" dirty="0"/>
              <a:t> </a:t>
            </a:r>
            <a:r>
              <a:rPr lang="en-GB" dirty="0" err="1"/>
              <a:t>penggunaan</a:t>
            </a:r>
            <a:r>
              <a:rPr lang="en-GB" dirty="0"/>
              <a:t> </a:t>
            </a:r>
            <a:r>
              <a:rPr lang="en-GB" dirty="0" err="1"/>
              <a:t>sediaan</a:t>
            </a:r>
            <a:r>
              <a:rPr lang="en-GB" dirty="0"/>
              <a:t> </a:t>
            </a:r>
            <a:r>
              <a:rPr lang="en-GB" dirty="0" err="1"/>
              <a:t>farmasi</a:t>
            </a:r>
            <a:r>
              <a:rPr lang="en-GB" dirty="0"/>
              <a:t>, </a:t>
            </a:r>
            <a:r>
              <a:rPr lang="en-GB" dirty="0" err="1"/>
              <a:t>alat</a:t>
            </a:r>
            <a:r>
              <a:rPr lang="en-GB" dirty="0"/>
              <a:t> </a:t>
            </a:r>
            <a:r>
              <a:rPr lang="en-GB" dirty="0" err="1"/>
              <a:t>kesehatan</a:t>
            </a:r>
            <a:r>
              <a:rPr lang="en-GB" dirty="0"/>
              <a:t>, </a:t>
            </a:r>
            <a:r>
              <a:rPr lang="en-GB" dirty="0" err="1"/>
              <a:t>dan</a:t>
            </a:r>
            <a:r>
              <a:rPr lang="en-GB" dirty="0"/>
              <a:t> </a:t>
            </a:r>
            <a:r>
              <a:rPr lang="en-GB" dirty="0" err="1"/>
              <a:t>makanan</a:t>
            </a:r>
            <a:r>
              <a:rPr lang="en-GB" dirty="0"/>
              <a:t> yang </a:t>
            </a:r>
            <a:r>
              <a:rPr lang="en-GB" dirty="0" err="1"/>
              <a:t>dilakukan</a:t>
            </a:r>
            <a:r>
              <a:rPr lang="en-GB" dirty="0"/>
              <a:t> </a:t>
            </a:r>
            <a:r>
              <a:rPr lang="en-GB" dirty="0" err="1"/>
              <a:t>secara</a:t>
            </a:r>
            <a:r>
              <a:rPr lang="en-GB" dirty="0"/>
              <a:t> </a:t>
            </a:r>
            <a:r>
              <a:rPr lang="en-GB" dirty="0" err="1"/>
              <a:t>komprehensif</a:t>
            </a:r>
            <a:endParaRPr lang="en-ID" dirty="0"/>
          </a:p>
          <a:p>
            <a:pPr marL="0" indent="0">
              <a:buNone/>
            </a:pPr>
            <a:endParaRPr lang="en-ID" dirty="0"/>
          </a:p>
        </p:txBody>
      </p:sp>
    </p:spTree>
    <p:extLst>
      <p:ext uri="{BB962C8B-B14F-4D97-AF65-F5344CB8AC3E}">
        <p14:creationId xmlns:p14="http://schemas.microsoft.com/office/powerpoint/2010/main" val="343924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UNSUR :</a:t>
            </a:r>
          </a:p>
        </p:txBody>
      </p:sp>
      <p:sp>
        <p:nvSpPr>
          <p:cNvPr id="3" name="Content Placeholder 2"/>
          <p:cNvSpPr>
            <a:spLocks noGrp="1"/>
          </p:cNvSpPr>
          <p:nvPr>
            <p:ph sz="quarter" idx="1"/>
          </p:nvPr>
        </p:nvSpPr>
        <p:spPr/>
        <p:txBody>
          <a:bodyPr>
            <a:normAutofit/>
          </a:bodyPr>
          <a:lstStyle/>
          <a:p>
            <a:pPr marL="0" indent="0">
              <a:buNone/>
            </a:pPr>
            <a:endParaRPr lang="en-ID" dirty="0"/>
          </a:p>
          <a:p>
            <a:pPr marL="0" indent="0">
              <a:buNone/>
            </a:pPr>
            <a:r>
              <a:rPr lang="id-ID" dirty="0"/>
              <a:t>Subsistem obat dan perbekalan kesehatan terdiri dari tiga unsur utama yakni </a:t>
            </a:r>
            <a:r>
              <a:rPr lang="en-ID" dirty="0"/>
              <a:t>: </a:t>
            </a:r>
          </a:p>
          <a:p>
            <a:pPr marL="0" indent="0">
              <a:buNone/>
            </a:pPr>
            <a:r>
              <a:rPr lang="en-ID" dirty="0"/>
              <a:t>1. J</a:t>
            </a:r>
            <a:r>
              <a:rPr lang="id-ID" dirty="0"/>
              <a:t>aminan ketersediaa</a:t>
            </a:r>
            <a:r>
              <a:rPr lang="en-ID" dirty="0"/>
              <a:t>n</a:t>
            </a:r>
          </a:p>
          <a:p>
            <a:pPr marL="0" indent="0">
              <a:buNone/>
            </a:pPr>
            <a:r>
              <a:rPr lang="en-ID" dirty="0"/>
              <a:t>2. J</a:t>
            </a:r>
            <a:r>
              <a:rPr lang="id-ID" dirty="0"/>
              <a:t>aminan pemerataan serta jaminan mutu, obat dan</a:t>
            </a:r>
            <a:endParaRPr lang="en-ID" dirty="0"/>
          </a:p>
          <a:p>
            <a:pPr marL="0" indent="0">
              <a:buNone/>
            </a:pPr>
            <a:r>
              <a:rPr lang="en-ID" dirty="0"/>
              <a:t>3. </a:t>
            </a:r>
            <a:r>
              <a:rPr lang="en-ID" dirty="0" err="1"/>
              <a:t>Jaminan</a:t>
            </a:r>
            <a:r>
              <a:rPr lang="en-ID" dirty="0"/>
              <a:t> </a:t>
            </a:r>
            <a:r>
              <a:rPr lang="id-ID" dirty="0"/>
              <a:t>perbekalan kesehatan.</a:t>
            </a:r>
            <a:endParaRPr lang="en-ID" dirty="0"/>
          </a:p>
          <a:p>
            <a:pPr marL="0" indent="0">
              <a:buNone/>
            </a:pPr>
            <a:endParaRPr lang="en-ID" dirty="0"/>
          </a:p>
        </p:txBody>
      </p:sp>
    </p:spTree>
    <p:extLst>
      <p:ext uri="{BB962C8B-B14F-4D97-AF65-F5344CB8AC3E}">
        <p14:creationId xmlns:p14="http://schemas.microsoft.com/office/powerpoint/2010/main" val="282073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838200"/>
            <a:ext cx="7848600" cy="5181600"/>
          </a:xfrm>
        </p:spPr>
        <p:txBody>
          <a:bodyPr>
            <a:normAutofit/>
          </a:bodyPr>
          <a:lstStyle/>
          <a:p>
            <a:pPr>
              <a:buFont typeface="Wingdings" panose="05000000000000000000" pitchFamily="2" charset="2"/>
              <a:buChar char="Ø"/>
            </a:pPr>
            <a:r>
              <a:rPr lang="id-ID" dirty="0"/>
              <a:t>Jaminan ketersediaan obat dan perbekalan kesehatan adalah upaya pemenuhan kebutuhan obat dan perbekalan kesehatan sesuai dengan jenis dan jumlah yang dibutuhkan oleh masyarakat. </a:t>
            </a:r>
            <a:endParaRPr lang="en-ID" dirty="0"/>
          </a:p>
          <a:p>
            <a:pPr>
              <a:buFont typeface="Wingdings" panose="05000000000000000000" pitchFamily="2" charset="2"/>
              <a:buChar char="Ø"/>
            </a:pPr>
            <a:r>
              <a:rPr lang="id-ID" dirty="0"/>
              <a:t>Jaminan pemerataan obat dan perbekalan kesehatan adalah upaya penyebaran obat dan perbekalan kesehatan secara merata dan berkesinambungan, sehingga mudah diperoleh dan terjangkau oleh masyarakat. </a:t>
            </a:r>
            <a:endParaRPr lang="en-ID" dirty="0"/>
          </a:p>
          <a:p>
            <a:pPr>
              <a:buFont typeface="Wingdings" panose="05000000000000000000" pitchFamily="2" charset="2"/>
              <a:buChar char="Ø"/>
            </a:pPr>
            <a:r>
              <a:rPr lang="id-ID" dirty="0"/>
              <a:t>Jaminan mutu obat dan perbekalan kesehatan adalah upaya menjamin khasiat, keamanan, serta keabsahan obat dan perbekalan kesehatan sejak dari produksi hingga pemanfaatannya.</a:t>
            </a:r>
            <a:endParaRPr lang="en-ID" dirty="0"/>
          </a:p>
          <a:p>
            <a:pPr marL="0" indent="0">
              <a:buNone/>
            </a:pPr>
            <a:endParaRPr lang="en-ID" dirty="0"/>
          </a:p>
          <a:p>
            <a:pPr marL="0" indent="0">
              <a:buNone/>
            </a:pPr>
            <a:endParaRPr lang="en-ID" dirty="0"/>
          </a:p>
        </p:txBody>
      </p:sp>
    </p:spTree>
    <p:extLst>
      <p:ext uri="{BB962C8B-B14F-4D97-AF65-F5344CB8AC3E}">
        <p14:creationId xmlns:p14="http://schemas.microsoft.com/office/powerpoint/2010/main" val="1246206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sz="quarter" idx="1"/>
          </p:nvPr>
        </p:nvSpPr>
        <p:spPr/>
        <p:txBody>
          <a:bodyPr/>
          <a:lstStyle/>
          <a:p>
            <a:pPr marL="0" indent="0">
              <a:buNone/>
            </a:pPr>
            <a:endParaRPr lang="en-GB" dirty="0"/>
          </a:p>
          <a:p>
            <a:pPr marL="0" indent="0">
              <a:buNone/>
            </a:pPr>
            <a:r>
              <a:rPr lang="en-GB" dirty="0" err="1"/>
              <a:t>Daftar</a:t>
            </a:r>
            <a:r>
              <a:rPr lang="en-GB" dirty="0"/>
              <a:t> </a:t>
            </a:r>
            <a:r>
              <a:rPr lang="en-GB" dirty="0" err="1"/>
              <a:t>Obat</a:t>
            </a:r>
            <a:r>
              <a:rPr lang="en-GB" dirty="0"/>
              <a:t> </a:t>
            </a:r>
            <a:r>
              <a:rPr lang="en-GB" dirty="0" err="1"/>
              <a:t>Esensial</a:t>
            </a:r>
            <a:r>
              <a:rPr lang="en-GB" dirty="0"/>
              <a:t> </a:t>
            </a:r>
            <a:r>
              <a:rPr lang="en-GB" dirty="0" err="1"/>
              <a:t>Nasional</a:t>
            </a:r>
            <a:r>
              <a:rPr lang="en-GB" dirty="0"/>
              <a:t> (DOEN) </a:t>
            </a:r>
            <a:r>
              <a:rPr lang="en-GB" dirty="0" err="1"/>
              <a:t>digunakan</a:t>
            </a:r>
            <a:r>
              <a:rPr lang="en-GB" dirty="0"/>
              <a:t> </a:t>
            </a:r>
            <a:r>
              <a:rPr lang="en-GB" dirty="0" err="1"/>
              <a:t>sebagai</a:t>
            </a:r>
            <a:r>
              <a:rPr lang="en-GB" dirty="0"/>
              <a:t> </a:t>
            </a:r>
            <a:r>
              <a:rPr lang="en-GB" dirty="0" err="1"/>
              <a:t>dasar</a:t>
            </a:r>
            <a:r>
              <a:rPr lang="en-GB" dirty="0"/>
              <a:t> </a:t>
            </a:r>
            <a:r>
              <a:rPr lang="en-GB" dirty="0" err="1"/>
              <a:t>penyediaan</a:t>
            </a:r>
            <a:r>
              <a:rPr lang="en-GB" dirty="0"/>
              <a:t> </a:t>
            </a:r>
            <a:r>
              <a:rPr lang="en-GB" dirty="0" err="1"/>
              <a:t>obat</a:t>
            </a:r>
            <a:r>
              <a:rPr lang="en-GB" dirty="0"/>
              <a:t> di </a:t>
            </a:r>
            <a:r>
              <a:rPr lang="en-GB" dirty="0" err="1"/>
              <a:t>pelayanan</a:t>
            </a:r>
            <a:r>
              <a:rPr lang="en-GB" dirty="0"/>
              <a:t> </a:t>
            </a:r>
            <a:r>
              <a:rPr lang="en-GB" dirty="0" err="1"/>
              <a:t>kesehatan</a:t>
            </a:r>
            <a:r>
              <a:rPr lang="en-GB" dirty="0"/>
              <a:t> </a:t>
            </a:r>
            <a:r>
              <a:rPr lang="en-GB" dirty="0" err="1"/>
              <a:t>publik</a:t>
            </a:r>
            <a:r>
              <a:rPr lang="en-GB" dirty="0"/>
              <a:t>. </a:t>
            </a:r>
            <a:r>
              <a:rPr lang="en-GB" dirty="0" err="1"/>
              <a:t>Daftar</a:t>
            </a:r>
            <a:r>
              <a:rPr lang="en-GB" dirty="0"/>
              <a:t> </a:t>
            </a:r>
            <a:r>
              <a:rPr lang="en-GB" dirty="0" err="1"/>
              <a:t>Obat</a:t>
            </a:r>
            <a:r>
              <a:rPr lang="en-GB" dirty="0"/>
              <a:t> </a:t>
            </a:r>
            <a:r>
              <a:rPr lang="en-GB" dirty="0" err="1"/>
              <a:t>Esensial</a:t>
            </a:r>
            <a:r>
              <a:rPr lang="en-GB" dirty="0"/>
              <a:t> </a:t>
            </a:r>
            <a:r>
              <a:rPr lang="en-GB" dirty="0" err="1"/>
              <a:t>Nasional</a:t>
            </a:r>
            <a:r>
              <a:rPr lang="en-GB" dirty="0"/>
              <a:t> </a:t>
            </a:r>
            <a:r>
              <a:rPr lang="en-GB" dirty="0" err="1"/>
              <a:t>tersebut</a:t>
            </a:r>
            <a:r>
              <a:rPr lang="en-GB" dirty="0"/>
              <a:t> </a:t>
            </a:r>
            <a:r>
              <a:rPr lang="en-GB" dirty="0" err="1"/>
              <a:t>telah</a:t>
            </a:r>
            <a:r>
              <a:rPr lang="en-GB" dirty="0"/>
              <a:t> </a:t>
            </a:r>
            <a:r>
              <a:rPr lang="en-GB" dirty="0" err="1"/>
              <a:t>disusun</a:t>
            </a:r>
            <a:r>
              <a:rPr lang="en-GB" dirty="0"/>
              <a:t> </a:t>
            </a:r>
            <a:r>
              <a:rPr lang="en-GB" dirty="0" err="1"/>
              <a:t>sejak</a:t>
            </a:r>
            <a:r>
              <a:rPr lang="en-GB" dirty="0"/>
              <a:t> </a:t>
            </a:r>
            <a:r>
              <a:rPr lang="en-GB" dirty="0" err="1"/>
              <a:t>tahun</a:t>
            </a:r>
            <a:r>
              <a:rPr lang="en-GB" dirty="0"/>
              <a:t> 1980 </a:t>
            </a:r>
            <a:r>
              <a:rPr lang="en-GB" dirty="0" err="1"/>
              <a:t>dan</a:t>
            </a:r>
            <a:r>
              <a:rPr lang="en-GB" dirty="0"/>
              <a:t> </a:t>
            </a:r>
            <a:r>
              <a:rPr lang="en-GB" dirty="0" err="1"/>
              <a:t>direvisi</a:t>
            </a:r>
            <a:r>
              <a:rPr lang="en-GB" dirty="0"/>
              <a:t> </a:t>
            </a:r>
            <a:r>
              <a:rPr lang="en-GB" dirty="0" err="1"/>
              <a:t>secara</a:t>
            </a:r>
            <a:r>
              <a:rPr lang="en-GB" dirty="0"/>
              <a:t> </a:t>
            </a:r>
            <a:r>
              <a:rPr lang="en-GB" dirty="0" err="1"/>
              <a:t>berkala</a:t>
            </a:r>
            <a:r>
              <a:rPr lang="en-GB" dirty="0"/>
              <a:t> </a:t>
            </a:r>
            <a:r>
              <a:rPr lang="en-GB" dirty="0" err="1"/>
              <a:t>sampai</a:t>
            </a:r>
            <a:r>
              <a:rPr lang="en-GB" dirty="0"/>
              <a:t> </a:t>
            </a:r>
            <a:r>
              <a:rPr lang="en-GB" dirty="0" err="1"/>
              <a:t>tahun</a:t>
            </a:r>
            <a:r>
              <a:rPr lang="en-GB" dirty="0"/>
              <a:t> 2008.</a:t>
            </a:r>
            <a:endParaRPr lang="en-ID" dirty="0"/>
          </a:p>
          <a:p>
            <a:pPr marL="0" indent="0">
              <a:buNone/>
            </a:pPr>
            <a:endParaRPr lang="en-ID" dirty="0"/>
          </a:p>
        </p:txBody>
      </p:sp>
    </p:spTree>
    <p:extLst>
      <p:ext uri="{BB962C8B-B14F-4D97-AF65-F5344CB8AC3E}">
        <p14:creationId xmlns:p14="http://schemas.microsoft.com/office/powerpoint/2010/main" val="366401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sz="quarter" idx="1"/>
          </p:nvPr>
        </p:nvSpPr>
        <p:spPr>
          <a:xfrm>
            <a:off x="914400" y="1600200"/>
            <a:ext cx="7772400" cy="4419600"/>
          </a:xfrm>
        </p:spPr>
        <p:txBody>
          <a:bodyPr/>
          <a:lstStyle/>
          <a:p>
            <a:pPr marL="0" indent="0">
              <a:buNone/>
            </a:pPr>
            <a:r>
              <a:rPr lang="en-GB" dirty="0" err="1"/>
              <a:t>Lebih</a:t>
            </a:r>
            <a:r>
              <a:rPr lang="en-GB" dirty="0"/>
              <a:t> </a:t>
            </a:r>
            <a:r>
              <a:rPr lang="en-GB" dirty="0" err="1"/>
              <a:t>dari</a:t>
            </a:r>
            <a:r>
              <a:rPr lang="en-GB" dirty="0"/>
              <a:t> 90% </a:t>
            </a:r>
            <a:r>
              <a:rPr lang="en-GB" dirty="0" err="1"/>
              <a:t>obat</a:t>
            </a:r>
            <a:r>
              <a:rPr lang="en-GB" dirty="0"/>
              <a:t> yang </a:t>
            </a:r>
            <a:r>
              <a:rPr lang="en-GB" dirty="0" err="1"/>
              <a:t>diresepkan</a:t>
            </a:r>
            <a:r>
              <a:rPr lang="en-GB" dirty="0"/>
              <a:t> di </a:t>
            </a:r>
            <a:r>
              <a:rPr lang="en-GB" dirty="0" err="1"/>
              <a:t>Puskesmas</a:t>
            </a:r>
            <a:r>
              <a:rPr lang="en-GB" dirty="0"/>
              <a:t> </a:t>
            </a:r>
            <a:r>
              <a:rPr lang="en-GB" dirty="0" err="1"/>
              <a:t>merupakan</a:t>
            </a:r>
            <a:r>
              <a:rPr lang="en-GB" dirty="0"/>
              <a:t> </a:t>
            </a:r>
            <a:r>
              <a:rPr lang="en-GB" dirty="0" err="1"/>
              <a:t>obat</a:t>
            </a:r>
            <a:r>
              <a:rPr lang="en-GB" dirty="0"/>
              <a:t> </a:t>
            </a:r>
            <a:r>
              <a:rPr lang="en-GB" dirty="0" err="1"/>
              <a:t>esensial</a:t>
            </a:r>
            <a:r>
              <a:rPr lang="en-GB" dirty="0"/>
              <a:t> </a:t>
            </a:r>
            <a:r>
              <a:rPr lang="en-GB" dirty="0" err="1"/>
              <a:t>generik</a:t>
            </a:r>
            <a:r>
              <a:rPr lang="en-GB" dirty="0"/>
              <a:t>. </a:t>
            </a:r>
          </a:p>
          <a:p>
            <a:pPr marL="0" indent="0">
              <a:buNone/>
            </a:pPr>
            <a:r>
              <a:rPr lang="en-GB" dirty="0" err="1"/>
              <a:t>Namun</a:t>
            </a:r>
            <a:r>
              <a:rPr lang="en-GB" dirty="0"/>
              <a:t> </a:t>
            </a:r>
            <a:r>
              <a:rPr lang="en-GB" dirty="0" err="1"/>
              <a:t>tidak</a:t>
            </a:r>
            <a:r>
              <a:rPr lang="en-GB" dirty="0"/>
              <a:t> </a:t>
            </a:r>
            <a:r>
              <a:rPr lang="en-GB" dirty="0" err="1"/>
              <a:t>diikuti</a:t>
            </a:r>
            <a:r>
              <a:rPr lang="en-GB" dirty="0"/>
              <a:t> </a:t>
            </a:r>
            <a:r>
              <a:rPr lang="en-GB" dirty="0" err="1"/>
              <a:t>oleh</a:t>
            </a:r>
            <a:r>
              <a:rPr lang="en-GB" dirty="0"/>
              <a:t> </a:t>
            </a:r>
            <a:r>
              <a:rPr lang="en-GB" dirty="0" err="1"/>
              <a:t>sarana</a:t>
            </a:r>
            <a:r>
              <a:rPr lang="en-GB" dirty="0"/>
              <a:t> </a:t>
            </a:r>
            <a:r>
              <a:rPr lang="en-GB" dirty="0" err="1"/>
              <a:t>pelayanan</a:t>
            </a:r>
            <a:r>
              <a:rPr lang="en-GB" dirty="0"/>
              <a:t> </a:t>
            </a:r>
            <a:r>
              <a:rPr lang="en-GB" dirty="0" err="1"/>
              <a:t>kesehatan</a:t>
            </a:r>
            <a:r>
              <a:rPr lang="en-GB" dirty="0"/>
              <a:t> </a:t>
            </a:r>
            <a:r>
              <a:rPr lang="en-GB" dirty="0" err="1"/>
              <a:t>lainnya</a:t>
            </a:r>
            <a:r>
              <a:rPr lang="en-GB" dirty="0"/>
              <a:t>, </a:t>
            </a:r>
            <a:r>
              <a:rPr lang="en-GB" dirty="0" err="1"/>
              <a:t>seperti</a:t>
            </a:r>
            <a:r>
              <a:rPr lang="en-GB" dirty="0"/>
              <a:t> : di </a:t>
            </a:r>
            <a:r>
              <a:rPr lang="en-GB" dirty="0" err="1"/>
              <a:t>rumah</a:t>
            </a:r>
            <a:r>
              <a:rPr lang="en-GB" dirty="0"/>
              <a:t> </a:t>
            </a:r>
            <a:r>
              <a:rPr lang="en-GB" dirty="0" err="1"/>
              <a:t>sakit</a:t>
            </a:r>
            <a:r>
              <a:rPr lang="en-GB" dirty="0"/>
              <a:t> </a:t>
            </a:r>
            <a:r>
              <a:rPr lang="en-GB" dirty="0" err="1"/>
              <a:t>pemerintah</a:t>
            </a:r>
            <a:r>
              <a:rPr lang="en-GB" dirty="0"/>
              <a:t> </a:t>
            </a:r>
            <a:r>
              <a:rPr lang="en-GB" dirty="0" err="1"/>
              <a:t>kurang</a:t>
            </a:r>
            <a:r>
              <a:rPr lang="en-GB" dirty="0"/>
              <a:t> </a:t>
            </a:r>
            <a:r>
              <a:rPr lang="en-GB" dirty="0" err="1"/>
              <a:t>dari</a:t>
            </a:r>
            <a:r>
              <a:rPr lang="en-GB" dirty="0"/>
              <a:t> 76%, </a:t>
            </a:r>
            <a:r>
              <a:rPr lang="en-GB" dirty="0" err="1"/>
              <a:t>rumah</a:t>
            </a:r>
            <a:r>
              <a:rPr lang="en-GB" dirty="0"/>
              <a:t> </a:t>
            </a:r>
            <a:r>
              <a:rPr lang="en-GB" dirty="0" err="1"/>
              <a:t>sakit</a:t>
            </a:r>
            <a:r>
              <a:rPr lang="en-GB" dirty="0"/>
              <a:t> </a:t>
            </a:r>
            <a:r>
              <a:rPr lang="en-GB" dirty="0" err="1"/>
              <a:t>swasta</a:t>
            </a:r>
            <a:r>
              <a:rPr lang="en-GB" dirty="0"/>
              <a:t> 49%, </a:t>
            </a:r>
            <a:r>
              <a:rPr lang="en-GB" dirty="0" err="1"/>
              <a:t>dan</a:t>
            </a:r>
            <a:r>
              <a:rPr lang="en-GB" dirty="0"/>
              <a:t> </a:t>
            </a:r>
            <a:r>
              <a:rPr lang="en-GB" dirty="0" err="1"/>
              <a:t>apotek</a:t>
            </a:r>
            <a:r>
              <a:rPr lang="en-GB" dirty="0"/>
              <a:t> </a:t>
            </a:r>
            <a:r>
              <a:rPr lang="en-GB" dirty="0" err="1"/>
              <a:t>kurang</a:t>
            </a:r>
            <a:r>
              <a:rPr lang="en-GB" dirty="0"/>
              <a:t> </a:t>
            </a:r>
            <a:r>
              <a:rPr lang="en-GB" dirty="0" err="1"/>
              <a:t>dari</a:t>
            </a:r>
            <a:r>
              <a:rPr lang="en-GB" dirty="0"/>
              <a:t> 47%. Hal </a:t>
            </a:r>
            <a:r>
              <a:rPr lang="en-GB" dirty="0" err="1"/>
              <a:t>ini</a:t>
            </a:r>
            <a:r>
              <a:rPr lang="en-GB" dirty="0"/>
              <a:t> </a:t>
            </a:r>
            <a:r>
              <a:rPr lang="en-GB" dirty="0" err="1"/>
              <a:t>menunjukkan</a:t>
            </a:r>
            <a:r>
              <a:rPr lang="en-GB" dirty="0"/>
              <a:t> </a:t>
            </a:r>
            <a:r>
              <a:rPr lang="en-GB" dirty="0" err="1"/>
              <a:t>bahwa</a:t>
            </a:r>
            <a:r>
              <a:rPr lang="en-GB" dirty="0"/>
              <a:t> </a:t>
            </a:r>
            <a:r>
              <a:rPr lang="en-GB" dirty="0" err="1"/>
              <a:t>konsep</a:t>
            </a:r>
            <a:r>
              <a:rPr lang="en-GB" dirty="0"/>
              <a:t> </a:t>
            </a:r>
            <a:r>
              <a:rPr lang="en-GB" dirty="0" err="1"/>
              <a:t>obat</a:t>
            </a:r>
            <a:r>
              <a:rPr lang="en-GB" dirty="0"/>
              <a:t> </a:t>
            </a:r>
            <a:r>
              <a:rPr lang="en-GB" dirty="0" err="1"/>
              <a:t>esensial</a:t>
            </a:r>
            <a:r>
              <a:rPr lang="en-GB" dirty="0"/>
              <a:t> </a:t>
            </a:r>
            <a:r>
              <a:rPr lang="en-GB" dirty="0" err="1"/>
              <a:t>generik</a:t>
            </a:r>
            <a:r>
              <a:rPr lang="en-GB" dirty="0"/>
              <a:t> </a:t>
            </a:r>
            <a:r>
              <a:rPr lang="en-GB" dirty="0" err="1"/>
              <a:t>belum</a:t>
            </a:r>
            <a:r>
              <a:rPr lang="en-GB" dirty="0"/>
              <a:t> </a:t>
            </a:r>
            <a:r>
              <a:rPr lang="en-GB" dirty="0" err="1"/>
              <a:t>sepenuhnya</a:t>
            </a:r>
            <a:r>
              <a:rPr lang="en-GB" dirty="0"/>
              <a:t> </a:t>
            </a:r>
            <a:r>
              <a:rPr lang="en-GB" dirty="0" err="1"/>
              <a:t>diterapkan</a:t>
            </a:r>
            <a:r>
              <a:rPr lang="en-GB" dirty="0"/>
              <a:t>.</a:t>
            </a:r>
            <a:endParaRPr lang="en-ID" dirty="0"/>
          </a:p>
          <a:p>
            <a:pPr marL="0" indent="0">
              <a:buNone/>
            </a:pPr>
            <a:endParaRPr lang="en-ID" dirty="0"/>
          </a:p>
        </p:txBody>
      </p:sp>
    </p:spTree>
    <p:extLst>
      <p:ext uri="{BB962C8B-B14F-4D97-AF65-F5344CB8AC3E}">
        <p14:creationId xmlns:p14="http://schemas.microsoft.com/office/powerpoint/2010/main" val="6980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sz="quarter" idx="1"/>
          </p:nvPr>
        </p:nvSpPr>
        <p:spPr/>
        <p:txBody>
          <a:bodyPr/>
          <a:lstStyle/>
          <a:p>
            <a:pPr marL="0" indent="0" algn="ctr">
              <a:buNone/>
            </a:pPr>
            <a:endParaRPr lang="en-ID" dirty="0"/>
          </a:p>
          <a:p>
            <a:pPr marL="0" indent="0" algn="ctr">
              <a:buNone/>
            </a:pPr>
            <a:endParaRPr lang="en-ID" dirty="0"/>
          </a:p>
          <a:p>
            <a:pPr marL="0" indent="0" algn="ctr">
              <a:buNone/>
            </a:pPr>
            <a:r>
              <a:rPr lang="en-ID" dirty="0"/>
              <a:t>TERIMA KASIH</a:t>
            </a:r>
          </a:p>
        </p:txBody>
      </p:sp>
    </p:spTree>
    <p:extLst>
      <p:ext uri="{BB962C8B-B14F-4D97-AF65-F5344CB8AC3E}">
        <p14:creationId xmlns:p14="http://schemas.microsoft.com/office/powerpoint/2010/main" val="540866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 Unggu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Unggul.thmx</Template>
  <TotalTime>441</TotalTime>
  <Words>277</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Franklin Gothic Book</vt:lpstr>
      <vt:lpstr>Perpetua</vt:lpstr>
      <vt:lpstr>Wingdings</vt:lpstr>
      <vt:lpstr>Wingdings 2</vt:lpstr>
      <vt:lpstr>Esa Unggul</vt:lpstr>
      <vt:lpstr>PowerPoint Presentation</vt:lpstr>
      <vt:lpstr>PENGERTIAN :</vt:lpstr>
      <vt:lpstr>TUJUAN :</vt:lpstr>
      <vt:lpstr>UNSUR :</vt:lpstr>
      <vt:lpstr>PowerPoint Presentation</vt:lpstr>
      <vt:lpstr>PowerPoint Presentation</vt:lpstr>
      <vt:lpstr>PowerPoint Presentation</vt:lpstr>
      <vt:lpstr>PowerPoint Presentation</vt:lpstr>
    </vt:vector>
  </TitlesOfParts>
  <Company>VAio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dc:title>
  <dc:creator>Sony</dc:creator>
  <cp:lastModifiedBy>Nurmawaty, Dwi</cp:lastModifiedBy>
  <cp:revision>49</cp:revision>
  <dcterms:created xsi:type="dcterms:W3CDTF">2005-02-15T01:23:27Z</dcterms:created>
  <dcterms:modified xsi:type="dcterms:W3CDTF">2018-07-28T04:18:02Z</dcterms:modified>
</cp:coreProperties>
</file>