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7" r:id="rId2"/>
    <p:sldId id="278" r:id="rId3"/>
    <p:sldId id="279" r:id="rId4"/>
    <p:sldId id="280" r:id="rId5"/>
    <p:sldId id="281" r:id="rId6"/>
    <p:sldId id="282" r:id="rId7"/>
    <p:sldId id="283" r:id="rId8"/>
    <p:sldId id="284" r:id="rId9"/>
    <p:sldId id="285" r:id="rId10"/>
    <p:sldId id="286" r:id="rId11"/>
    <p:sldId id="287" r:id="rId12"/>
    <p:sldId id="288"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17625"/>
    <a:srgbClr val="EFCDAF"/>
    <a:srgbClr val="C6FDB3"/>
    <a:srgbClr val="E0F1F2"/>
    <a:srgbClr val="F8F3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46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3493741-DFF0-419F-BA47-91630D7E011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191574562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825A8-07A1-4493-9448-C12B9B9ABA41}" type="slidenum">
              <a:rPr lang="en-US" smtClean="0"/>
              <a:pPr/>
              <a:t>‹#›</a:t>
            </a:fld>
            <a:endParaRPr lang="en-US"/>
          </a:p>
        </p:txBody>
      </p:sp>
    </p:spTree>
    <p:extLst>
      <p:ext uri="{BB962C8B-B14F-4D97-AF65-F5344CB8AC3E}">
        <p14:creationId xmlns:p14="http://schemas.microsoft.com/office/powerpoint/2010/main" val="322179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22967-60CA-4603-87C5-58435DC60E80}" type="slidenum">
              <a:rPr lang="en-US" smtClean="0"/>
              <a:pPr/>
              <a:t>‹#›</a:t>
            </a:fld>
            <a:endParaRPr lang="en-US"/>
          </a:p>
        </p:txBody>
      </p:sp>
    </p:spTree>
    <p:extLst>
      <p:ext uri="{BB962C8B-B14F-4D97-AF65-F5344CB8AC3E}">
        <p14:creationId xmlns:p14="http://schemas.microsoft.com/office/powerpoint/2010/main" val="2722646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2F249-B6F0-46FB-82B7-CB1BBAD21879}"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53977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6" name="Slide Number Placeholder 5"/>
          <p:cNvSpPr>
            <a:spLocks noGrp="1"/>
          </p:cNvSpPr>
          <p:nvPr>
            <p:ph type="sldNum" sz="quarter" idx="12"/>
          </p:nvPr>
        </p:nvSpPr>
        <p:spPr>
          <a:xfrm>
            <a:off x="146304" y="6208776"/>
            <a:ext cx="457200" cy="457200"/>
          </a:xfrm>
        </p:spPr>
        <p:txBody>
          <a:bodyPr/>
          <a:lstStyle/>
          <a:p>
            <a:fld id="{4C2407CA-C695-4D69-89D4-E47554981546}" type="slidenum">
              <a:rPr lang="en-US" smtClean="0"/>
              <a:pPr/>
              <a:t>‹#›</a:t>
            </a:fld>
            <a:endParaRPr lang="en-US"/>
          </a:p>
        </p:txBody>
      </p:sp>
    </p:spTree>
    <p:extLst>
      <p:ext uri="{BB962C8B-B14F-4D97-AF65-F5344CB8AC3E}">
        <p14:creationId xmlns:p14="http://schemas.microsoft.com/office/powerpoint/2010/main" val="58608118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A7E0E-896E-47E0-A155-80420F3658C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90195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1DE76F-6F4A-47A9-8702-B9414C2C487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013179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11A356-619F-4032-A097-CC5AB37A975E}" type="slidenum">
              <a:rPr lang="en-US" smtClean="0"/>
              <a:pPr/>
              <a:t>‹#›</a:t>
            </a:fld>
            <a:endParaRPr lang="en-US"/>
          </a:p>
        </p:txBody>
      </p:sp>
    </p:spTree>
    <p:extLst>
      <p:ext uri="{BB962C8B-B14F-4D97-AF65-F5344CB8AC3E}">
        <p14:creationId xmlns:p14="http://schemas.microsoft.com/office/powerpoint/2010/main" val="528225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03F352-AC2E-46EA-8393-6DEE52B6FDF9}" type="slidenum">
              <a:rPr lang="en-US" smtClean="0"/>
              <a:pPr/>
              <a:t>‹#›</a:t>
            </a:fld>
            <a:endParaRPr lang="en-US"/>
          </a:p>
        </p:txBody>
      </p:sp>
    </p:spTree>
    <p:extLst>
      <p:ext uri="{BB962C8B-B14F-4D97-AF65-F5344CB8AC3E}">
        <p14:creationId xmlns:p14="http://schemas.microsoft.com/office/powerpoint/2010/main" val="1670560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C6E67-A21C-45C5-A71D-DFE1EEDB9769}"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859815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2A8FD8A-3DD5-4D6D-8E94-C529A524492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Drag picture to placeholder or click icon to add</a:t>
            </a:r>
            <a:endParaRPr kumimoji="0" lang="en-US" dirty="0"/>
          </a:p>
        </p:txBody>
      </p:sp>
    </p:spTree>
    <p:extLst>
      <p:ext uri="{BB962C8B-B14F-4D97-AF65-F5344CB8AC3E}">
        <p14:creationId xmlns:p14="http://schemas.microsoft.com/office/powerpoint/2010/main" val="3278353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F7E9671-BCB4-4B6A-8154-4843849D4259}" type="slidenum">
              <a:rPr lang="en-US" smtClean="0"/>
              <a:pPr/>
              <a:t>‹#›</a:t>
            </a:fld>
            <a:endParaRPr lang="en-US"/>
          </a:p>
        </p:txBody>
      </p:sp>
    </p:spTree>
    <p:extLst>
      <p:ext uri="{BB962C8B-B14F-4D97-AF65-F5344CB8AC3E}">
        <p14:creationId xmlns:p14="http://schemas.microsoft.com/office/powerpoint/2010/main" val="3433244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8584"/>
            <a:ext cx="9144000" cy="6840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1" name="TextBox 1"/>
          <p:cNvSpPr txBox="1">
            <a:spLocks noChangeArrowheads="1"/>
          </p:cNvSpPr>
          <p:nvPr/>
        </p:nvSpPr>
        <p:spPr bwMode="auto">
          <a:xfrm>
            <a:off x="3222625" y="3581404"/>
            <a:ext cx="5638800"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lvl="1" algn="ctr" eaLnBrk="1" hangingPunct="1"/>
            <a:r>
              <a:rPr lang="en-US" sz="2000" b="1" dirty="0">
                <a:solidFill>
                  <a:prstClr val="black"/>
                </a:solidFill>
              </a:rPr>
              <a:t>PERENCANAAN PEMANTAUAN DAN PENILAIAN PROGRAM KESEHATAN</a:t>
            </a:r>
            <a:br>
              <a:rPr lang="en-US" sz="2000" b="1" dirty="0">
                <a:solidFill>
                  <a:prstClr val="black"/>
                </a:solidFill>
              </a:rPr>
            </a:br>
            <a:r>
              <a:rPr lang="en-US" sz="2000" b="1" dirty="0">
                <a:solidFill>
                  <a:prstClr val="black"/>
                </a:solidFill>
              </a:rPr>
              <a:t>(</a:t>
            </a:r>
            <a:r>
              <a:rPr lang="en-US" sz="2000" b="1" dirty="0" err="1">
                <a:solidFill>
                  <a:prstClr val="black"/>
                </a:solidFill>
              </a:rPr>
              <a:t>Sesi</a:t>
            </a:r>
            <a:r>
              <a:rPr lang="en-US" sz="2000" b="1" dirty="0">
                <a:solidFill>
                  <a:prstClr val="black"/>
                </a:solidFill>
              </a:rPr>
              <a:t> 13</a:t>
            </a:r>
            <a:r>
              <a:rPr lang="id-ID" sz="2000" b="1" dirty="0">
                <a:solidFill>
                  <a:prstClr val="black"/>
                </a:solidFill>
              </a:rPr>
              <a:t> – </a:t>
            </a:r>
            <a:r>
              <a:rPr lang="en-US" sz="2000" b="1" dirty="0" err="1">
                <a:solidFill>
                  <a:prstClr val="black"/>
                </a:solidFill>
              </a:rPr>
              <a:t>Membuat</a:t>
            </a:r>
            <a:r>
              <a:rPr lang="en-US" sz="2000" b="1" dirty="0">
                <a:solidFill>
                  <a:prstClr val="black"/>
                </a:solidFill>
              </a:rPr>
              <a:t> </a:t>
            </a:r>
            <a:r>
              <a:rPr lang="en-US" sz="2000" b="1" dirty="0" err="1">
                <a:solidFill>
                  <a:prstClr val="black"/>
                </a:solidFill>
              </a:rPr>
              <a:t>Rencana</a:t>
            </a:r>
            <a:r>
              <a:rPr lang="en-US" sz="2000" b="1" dirty="0">
                <a:solidFill>
                  <a:prstClr val="black"/>
                </a:solidFill>
              </a:rPr>
              <a:t> </a:t>
            </a:r>
            <a:r>
              <a:rPr lang="en-US" sz="2000" b="1" dirty="0" err="1">
                <a:solidFill>
                  <a:prstClr val="black"/>
                </a:solidFill>
              </a:rPr>
              <a:t>Evaluasi</a:t>
            </a:r>
            <a:r>
              <a:rPr lang="en-US" sz="2000" b="1" dirty="0">
                <a:solidFill>
                  <a:prstClr val="black"/>
                </a:solidFill>
              </a:rPr>
              <a:t>)</a:t>
            </a:r>
          </a:p>
          <a:p>
            <a:pPr algn="ctr" defTabSz="914400" eaLnBrk="1" fontAlgn="base" hangingPunct="1">
              <a:spcBef>
                <a:spcPct val="0"/>
              </a:spcBef>
              <a:spcAft>
                <a:spcPct val="0"/>
              </a:spcAft>
            </a:pPr>
            <a:r>
              <a:rPr lang="id-ID" sz="2000" b="1" dirty="0">
                <a:solidFill>
                  <a:prstClr val="white"/>
                </a:solidFill>
              </a:rPr>
              <a:t>Dwi Nurmawaty</a:t>
            </a:r>
            <a:r>
              <a:rPr lang="en-US" sz="2000" b="1" dirty="0">
                <a:solidFill>
                  <a:prstClr val="white"/>
                </a:solidFill>
              </a:rPr>
              <a:t>, SKM, MKM</a:t>
            </a:r>
          </a:p>
        </p:txBody>
      </p:sp>
    </p:spTree>
    <p:extLst>
      <p:ext uri="{BB962C8B-B14F-4D97-AF65-F5344CB8AC3E}">
        <p14:creationId xmlns:p14="http://schemas.microsoft.com/office/powerpoint/2010/main" val="3479579856"/>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1143000"/>
          </a:xfrm>
        </p:spPr>
        <p:txBody>
          <a:bodyPr>
            <a:normAutofit fontScale="90000"/>
          </a:bodyPr>
          <a:lstStyle/>
          <a:p>
            <a:r>
              <a:rPr lang="en-US" dirty="0" err="1"/>
              <a:t>Menentukan</a:t>
            </a:r>
            <a:r>
              <a:rPr lang="en-US" dirty="0"/>
              <a:t> </a:t>
            </a:r>
            <a:r>
              <a:rPr lang="en-US" dirty="0" err="1"/>
              <a:t>derajat</a:t>
            </a:r>
            <a:r>
              <a:rPr lang="en-US" dirty="0"/>
              <a:t> </a:t>
            </a:r>
            <a:r>
              <a:rPr lang="en-US" dirty="0" err="1"/>
              <a:t>nilai</a:t>
            </a:r>
            <a:r>
              <a:rPr lang="en-US" dirty="0"/>
              <a:t> </a:t>
            </a:r>
            <a:r>
              <a:rPr lang="en-US" dirty="0" err="1"/>
              <a:t>hasil</a:t>
            </a:r>
            <a:r>
              <a:rPr lang="en-US" dirty="0"/>
              <a:t> yang </a:t>
            </a:r>
            <a:r>
              <a:rPr lang="en-US" dirty="0" err="1"/>
              <a:t>dicapai</a:t>
            </a:r>
            <a:endParaRPr lang="en-US" dirty="0"/>
          </a:p>
        </p:txBody>
      </p:sp>
      <p:sp>
        <p:nvSpPr>
          <p:cNvPr id="3" name="Content Placeholder 2"/>
          <p:cNvSpPr>
            <a:spLocks noGrp="1"/>
          </p:cNvSpPr>
          <p:nvPr>
            <p:ph sz="quarter" idx="1"/>
          </p:nvPr>
        </p:nvSpPr>
        <p:spPr/>
        <p:txBody>
          <a:bodyPr/>
          <a:lstStyle/>
          <a:p>
            <a:r>
              <a:rPr lang="id-ID" dirty="0"/>
              <a:t>Setelah dibuat pengukuran dan pembandingan, kelompok pengevaluasi harus memberikan penilaian kepada masyarakat tentang apa yang telah dicapai.</a:t>
            </a:r>
            <a:r>
              <a:rPr lang="en-US" dirty="0"/>
              <a:t> </a:t>
            </a:r>
            <a:r>
              <a:rPr lang="en-US" dirty="0" err="1"/>
              <a:t>misal</a:t>
            </a:r>
            <a:r>
              <a:rPr lang="id-ID" dirty="0"/>
              <a:t>, ini hanya berupa apakah insidensi tahunan dan total, tetanus neonatorum telah diturunkan sampai angka target yang ditentukan, dan apakah norma distribusi (misalnya, tidak lebih dari satu kasus di tiap desa) telah tercpaai.  Dengan demikian, bila prinsip “manajemen dengan pengecualian diterapakan, mungkin tidak ada lagi hal-hal yang perlu dibahas</a:t>
            </a:r>
            <a:endParaRPr lang="en-US" dirty="0"/>
          </a:p>
          <a:p>
            <a:r>
              <a:rPr lang="en-US" dirty="0" err="1"/>
              <a:t>Bila</a:t>
            </a:r>
            <a:r>
              <a:rPr lang="en-US" dirty="0"/>
              <a:t> </a:t>
            </a:r>
            <a:r>
              <a:rPr lang="en-US" dirty="0" err="1"/>
              <a:t>hasil</a:t>
            </a:r>
            <a:r>
              <a:rPr lang="en-US" dirty="0"/>
              <a:t> yang </a:t>
            </a:r>
            <a:r>
              <a:rPr lang="en-US" dirty="0" err="1"/>
              <a:t>didapat</a:t>
            </a:r>
            <a:r>
              <a:rPr lang="en-US" dirty="0"/>
              <a:t> </a:t>
            </a:r>
            <a:r>
              <a:rPr lang="en-US" dirty="0" err="1"/>
              <a:t>jauh</a:t>
            </a:r>
            <a:r>
              <a:rPr lang="en-US" dirty="0"/>
              <a:t> </a:t>
            </a:r>
            <a:r>
              <a:rPr lang="en-US" dirty="0" err="1"/>
              <a:t>berbeda</a:t>
            </a:r>
            <a:r>
              <a:rPr lang="en-US" dirty="0"/>
              <a:t> </a:t>
            </a:r>
            <a:r>
              <a:rPr lang="en-US" dirty="0" err="1"/>
              <a:t>di</a:t>
            </a:r>
            <a:r>
              <a:rPr lang="en-US" dirty="0"/>
              <a:t> </a:t>
            </a:r>
            <a:r>
              <a:rPr lang="en-US" dirty="0" err="1"/>
              <a:t>bawah</a:t>
            </a:r>
            <a:r>
              <a:rPr lang="en-US" dirty="0"/>
              <a:t> yang </a:t>
            </a:r>
            <a:r>
              <a:rPr lang="en-US" dirty="0" err="1"/>
              <a:t>diharapkan</a:t>
            </a:r>
            <a:r>
              <a:rPr lang="en-US" dirty="0"/>
              <a:t>, </a:t>
            </a:r>
            <a:r>
              <a:rPr lang="en-US" dirty="0" err="1"/>
              <a:t>penyebabnya</a:t>
            </a:r>
            <a:r>
              <a:rPr lang="en-US" dirty="0"/>
              <a:t> </a:t>
            </a:r>
            <a:r>
              <a:rPr lang="en-US" dirty="0" err="1"/>
              <a:t>harus</a:t>
            </a:r>
            <a:r>
              <a:rPr lang="en-US" dirty="0"/>
              <a:t> </a:t>
            </a:r>
            <a:r>
              <a:rPr lang="en-US" dirty="0" err="1"/>
              <a:t>dicari</a:t>
            </a:r>
            <a:r>
              <a:rPr lang="en-US" dirty="0"/>
              <a:t> </a:t>
            </a:r>
            <a:r>
              <a:rPr lang="en-US" dirty="0" err="1"/>
              <a:t>dan</a:t>
            </a:r>
            <a:r>
              <a:rPr lang="en-US" dirty="0"/>
              <a:t> </a:t>
            </a:r>
            <a:r>
              <a:rPr lang="en-US" dirty="0" err="1"/>
              <a:t>dianalisis</a:t>
            </a:r>
            <a:r>
              <a:rPr lang="en-US"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1143000"/>
          </a:xfrm>
        </p:spPr>
        <p:txBody>
          <a:bodyPr>
            <a:normAutofit fontScale="90000"/>
          </a:bodyPr>
          <a:lstStyle/>
          <a:p>
            <a:r>
              <a:rPr lang="en-US" dirty="0" err="1"/>
              <a:t>Memutuskan</a:t>
            </a:r>
            <a:r>
              <a:rPr lang="en-US" dirty="0"/>
              <a:t> </a:t>
            </a:r>
            <a:r>
              <a:rPr lang="en-US" dirty="0" err="1"/>
              <a:t>apa</a:t>
            </a:r>
            <a:r>
              <a:rPr lang="en-US" dirty="0"/>
              <a:t> yang </a:t>
            </a:r>
            <a:r>
              <a:rPr lang="en-US" dirty="0" err="1"/>
              <a:t>dilakukan</a:t>
            </a:r>
            <a:r>
              <a:rPr lang="en-US" dirty="0"/>
              <a:t> </a:t>
            </a:r>
            <a:r>
              <a:rPr lang="en-US" dirty="0" err="1"/>
              <a:t>selanjutnya</a:t>
            </a:r>
            <a:endParaRPr lang="en-US" dirty="0"/>
          </a:p>
        </p:txBody>
      </p:sp>
      <p:sp>
        <p:nvSpPr>
          <p:cNvPr id="3" name="Content Placeholder 2"/>
          <p:cNvSpPr>
            <a:spLocks noGrp="1"/>
          </p:cNvSpPr>
          <p:nvPr>
            <p:ph sz="quarter" idx="1"/>
          </p:nvPr>
        </p:nvSpPr>
        <p:spPr/>
        <p:txBody>
          <a:bodyPr/>
          <a:lstStyle/>
          <a:p>
            <a:r>
              <a:rPr lang="en-US" dirty="0" err="1"/>
              <a:t>Bila</a:t>
            </a:r>
            <a:r>
              <a:rPr lang="en-US" dirty="0"/>
              <a:t> </a:t>
            </a:r>
            <a:r>
              <a:rPr lang="en-US" dirty="0" err="1"/>
              <a:t>tujuan</a:t>
            </a:r>
            <a:r>
              <a:rPr lang="en-US" dirty="0"/>
              <a:t> </a:t>
            </a:r>
            <a:r>
              <a:rPr lang="en-US" dirty="0" err="1"/>
              <a:t>telah</a:t>
            </a:r>
            <a:r>
              <a:rPr lang="en-US" dirty="0"/>
              <a:t> </a:t>
            </a:r>
            <a:r>
              <a:rPr lang="en-US" dirty="0" err="1"/>
              <a:t>tercapai</a:t>
            </a:r>
            <a:r>
              <a:rPr lang="en-US" dirty="0"/>
              <a:t> </a:t>
            </a:r>
            <a:r>
              <a:rPr lang="en-US" dirty="0" err="1"/>
              <a:t>dan</a:t>
            </a:r>
            <a:r>
              <a:rPr lang="en-US" dirty="0"/>
              <a:t> </a:t>
            </a:r>
            <a:r>
              <a:rPr lang="en-US" dirty="0" err="1"/>
              <a:t>memuaskan</a:t>
            </a:r>
            <a:r>
              <a:rPr lang="en-US" dirty="0"/>
              <a:t> </a:t>
            </a:r>
            <a:r>
              <a:rPr lang="en-US" dirty="0" err="1"/>
              <a:t>maka</a:t>
            </a:r>
            <a:r>
              <a:rPr lang="en-US" dirty="0"/>
              <a:t> </a:t>
            </a:r>
            <a:r>
              <a:rPr lang="en-US" dirty="0" err="1"/>
              <a:t>keputusan</a:t>
            </a:r>
            <a:r>
              <a:rPr lang="en-US" dirty="0"/>
              <a:t> </a:t>
            </a:r>
            <a:r>
              <a:rPr lang="en-US" dirty="0" err="1"/>
              <a:t>dari</a:t>
            </a:r>
            <a:r>
              <a:rPr lang="en-US" dirty="0"/>
              <a:t> </a:t>
            </a:r>
            <a:r>
              <a:rPr lang="en-US" dirty="0" err="1"/>
              <a:t>manajemen</a:t>
            </a:r>
            <a:r>
              <a:rPr lang="en-US" dirty="0"/>
              <a:t> </a:t>
            </a:r>
            <a:r>
              <a:rPr lang="en-US" dirty="0" err="1"/>
              <a:t>apakah</a:t>
            </a:r>
            <a:r>
              <a:rPr lang="en-US" dirty="0"/>
              <a:t> </a:t>
            </a:r>
            <a:r>
              <a:rPr lang="en-US" dirty="0" err="1"/>
              <a:t>dilanjutkan</a:t>
            </a:r>
            <a:r>
              <a:rPr lang="en-US" dirty="0"/>
              <a:t> </a:t>
            </a:r>
            <a:r>
              <a:rPr lang="en-US" dirty="0" err="1"/>
              <a:t>atau</a:t>
            </a:r>
            <a:r>
              <a:rPr lang="en-US" dirty="0"/>
              <a:t> </a:t>
            </a:r>
            <a:r>
              <a:rPr lang="en-US" dirty="0" err="1"/>
              <a:t>menjadi</a:t>
            </a:r>
            <a:r>
              <a:rPr lang="en-US" dirty="0"/>
              <a:t> </a:t>
            </a:r>
            <a:r>
              <a:rPr lang="en-US" dirty="0" err="1"/>
              <a:t>kegiatan</a:t>
            </a:r>
            <a:r>
              <a:rPr lang="en-US" dirty="0"/>
              <a:t> </a:t>
            </a:r>
            <a:r>
              <a:rPr lang="en-US" dirty="0" err="1"/>
              <a:t>rutin</a:t>
            </a:r>
            <a:r>
              <a:rPr lang="en-US" dirty="0"/>
              <a:t> </a:t>
            </a:r>
            <a:r>
              <a:rPr lang="en-US" dirty="0" err="1"/>
              <a:t>bagi</a:t>
            </a:r>
            <a:r>
              <a:rPr lang="en-US" dirty="0"/>
              <a:t> </a:t>
            </a:r>
            <a:r>
              <a:rPr lang="en-US" dirty="0" err="1"/>
              <a:t>instansi</a:t>
            </a:r>
            <a:endParaRPr lang="en-US" dirty="0"/>
          </a:p>
          <a:p>
            <a:r>
              <a:rPr lang="en-US" dirty="0" err="1"/>
              <a:t>Namun</a:t>
            </a:r>
            <a:r>
              <a:rPr lang="en-US" dirty="0"/>
              <a:t> </a:t>
            </a:r>
            <a:r>
              <a:rPr lang="en-US" dirty="0" err="1"/>
              <a:t>jika</a:t>
            </a:r>
            <a:r>
              <a:rPr lang="en-US" dirty="0"/>
              <a:t> </a:t>
            </a:r>
            <a:r>
              <a:rPr lang="en-US" dirty="0" err="1"/>
              <a:t>pencapaian</a:t>
            </a:r>
            <a:r>
              <a:rPr lang="en-US" dirty="0"/>
              <a:t> </a:t>
            </a:r>
            <a:r>
              <a:rPr lang="en-US" dirty="0" err="1"/>
              <a:t>tidak</a:t>
            </a:r>
            <a:r>
              <a:rPr lang="en-US" dirty="0"/>
              <a:t> </a:t>
            </a:r>
            <a:r>
              <a:rPr lang="en-US" dirty="0" err="1"/>
              <a:t>memuaskan</a:t>
            </a:r>
            <a:r>
              <a:rPr lang="en-US" dirty="0"/>
              <a:t> </a:t>
            </a:r>
            <a:r>
              <a:rPr lang="en-US" dirty="0" err="1"/>
              <a:t>satu</a:t>
            </a:r>
            <a:r>
              <a:rPr lang="en-US" dirty="0"/>
              <a:t> </a:t>
            </a:r>
            <a:r>
              <a:rPr lang="en-US" dirty="0" err="1"/>
              <a:t>jeni</a:t>
            </a:r>
            <a:r>
              <a:rPr lang="en-US" dirty="0"/>
              <a:t> </a:t>
            </a:r>
            <a:r>
              <a:rPr lang="en-US" dirty="0" err="1"/>
              <a:t>keputusan</a:t>
            </a:r>
            <a:r>
              <a:rPr lang="en-US" dirty="0"/>
              <a:t> </a:t>
            </a:r>
            <a:r>
              <a:rPr lang="en-US" dirty="0" err="1"/>
              <a:t>yaitu</a:t>
            </a:r>
            <a:r>
              <a:rPr lang="en-US" dirty="0"/>
              <a:t> </a:t>
            </a:r>
            <a:r>
              <a:rPr lang="en-US" dirty="0" err="1"/>
              <a:t>harus</a:t>
            </a:r>
            <a:r>
              <a:rPr lang="en-US" dirty="0"/>
              <a:t> </a:t>
            </a:r>
            <a:r>
              <a:rPr lang="en-US" dirty="0" err="1"/>
              <a:t>menyelidiki</a:t>
            </a:r>
            <a:r>
              <a:rPr lang="en-US" dirty="0"/>
              <a:t> </a:t>
            </a:r>
            <a:r>
              <a:rPr lang="en-US" dirty="0" err="1"/>
              <a:t>apa</a:t>
            </a:r>
            <a:r>
              <a:rPr lang="en-US" dirty="0"/>
              <a:t> yang </a:t>
            </a:r>
            <a:r>
              <a:rPr lang="en-US" dirty="0" err="1"/>
              <a:t>menyebabkan</a:t>
            </a:r>
            <a:r>
              <a:rPr lang="en-US" dirty="0"/>
              <a:t> </a:t>
            </a:r>
            <a:r>
              <a:rPr lang="en-US" dirty="0" err="1"/>
              <a:t>kegagalan</a:t>
            </a:r>
            <a:r>
              <a:rPr lang="en-US" dirty="0"/>
              <a:t> </a:t>
            </a:r>
            <a:r>
              <a:rPr lang="en-US" dirty="0" err="1"/>
              <a:t>dari</a:t>
            </a:r>
            <a:r>
              <a:rPr lang="en-US" dirty="0"/>
              <a:t> </a:t>
            </a:r>
            <a:r>
              <a:rPr lang="en-US" dirty="0" err="1"/>
              <a:t>kegiatan</a:t>
            </a:r>
            <a:r>
              <a:rPr lang="en-US" dirty="0"/>
              <a:t> </a:t>
            </a:r>
            <a:r>
              <a:rPr lang="en-US" dirty="0" err="1"/>
              <a:t>tersebut</a:t>
            </a:r>
            <a:r>
              <a:rPr lang="en-US" dirty="0"/>
              <a:t> </a:t>
            </a:r>
            <a:r>
              <a:rPr lang="en-US" dirty="0" err="1"/>
              <a:t>melalui</a:t>
            </a:r>
            <a:r>
              <a:rPr lang="en-US" dirty="0"/>
              <a:t> </a:t>
            </a:r>
            <a:r>
              <a:rPr lang="en-US" dirty="0" err="1"/>
              <a:t>penilaian</a:t>
            </a:r>
            <a:r>
              <a:rPr lang="en-US" dirty="0"/>
              <a:t>, </a:t>
            </a:r>
            <a:r>
              <a:rPr lang="en-US" dirty="0" err="1"/>
              <a:t>penaksiran</a:t>
            </a:r>
            <a:r>
              <a:rPr lang="en-US" dirty="0"/>
              <a:t> </a:t>
            </a:r>
            <a:r>
              <a:rPr lang="en-US" dirty="0" err="1"/>
              <a:t>kinerja</a:t>
            </a:r>
            <a:r>
              <a:rPr lang="en-US" dirty="0"/>
              <a:t> </a:t>
            </a:r>
            <a:r>
              <a:rPr lang="en-US" dirty="0" err="1"/>
              <a:t>staf</a:t>
            </a:r>
            <a:r>
              <a:rPr lang="en-US" dirty="0"/>
              <a:t> audit </a:t>
            </a:r>
            <a:r>
              <a:rPr lang="en-US" dirty="0" err="1"/>
              <a:t>manajemen</a:t>
            </a:r>
            <a:r>
              <a:rPr lang="en-US" dirty="0"/>
              <a:t> </a:t>
            </a:r>
            <a:r>
              <a:rPr lang="en-US" dirty="0" err="1"/>
              <a:t>atau</a:t>
            </a:r>
            <a:r>
              <a:rPr lang="en-US" dirty="0"/>
              <a:t> </a:t>
            </a:r>
            <a:r>
              <a:rPr lang="en-US" dirty="0" err="1"/>
              <a:t>lainnya</a:t>
            </a:r>
            <a:r>
              <a:rPr lang="en-US"/>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lgn="ctr">
              <a:buNone/>
            </a:pPr>
            <a:endParaRPr lang="en-ID" dirty="0"/>
          </a:p>
          <a:p>
            <a:pPr marL="0" indent="0" algn="ctr">
              <a:buNone/>
            </a:pPr>
            <a:endParaRPr lang="en-ID" dirty="0"/>
          </a:p>
          <a:p>
            <a:pPr marL="0" indent="0" algn="ctr">
              <a:buNone/>
            </a:pPr>
            <a:endParaRPr lang="en-ID"/>
          </a:p>
          <a:p>
            <a:pPr marL="0" indent="0" algn="ctr">
              <a:buNone/>
            </a:pPr>
            <a:r>
              <a:rPr lang="en-ID"/>
              <a:t>TERIMA KASIH</a:t>
            </a:r>
            <a:endParaRPr lang="en-ID"/>
          </a:p>
        </p:txBody>
      </p:sp>
    </p:spTree>
    <p:extLst>
      <p:ext uri="{BB962C8B-B14F-4D97-AF65-F5344CB8AC3E}">
        <p14:creationId xmlns:p14="http://schemas.microsoft.com/office/powerpoint/2010/main" val="2876736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Pengertian</a:t>
            </a:r>
            <a:r>
              <a:rPr lang="en-US" dirty="0"/>
              <a:t> </a:t>
            </a:r>
          </a:p>
        </p:txBody>
      </p:sp>
      <p:sp>
        <p:nvSpPr>
          <p:cNvPr id="3" name="Content Placeholder 2"/>
          <p:cNvSpPr>
            <a:spLocks noGrp="1"/>
          </p:cNvSpPr>
          <p:nvPr>
            <p:ph sz="quarter" idx="1"/>
          </p:nvPr>
        </p:nvSpPr>
        <p:spPr/>
        <p:txBody>
          <a:bodyPr/>
          <a:lstStyle/>
          <a:p>
            <a:r>
              <a:rPr lang="en-US" dirty="0" err="1"/>
              <a:t>Rencana</a:t>
            </a:r>
            <a:r>
              <a:rPr lang="en-US" dirty="0"/>
              <a:t> </a:t>
            </a:r>
            <a:r>
              <a:rPr lang="en-US" dirty="0" err="1"/>
              <a:t>evalusi</a:t>
            </a:r>
            <a:r>
              <a:rPr lang="en-US" dirty="0"/>
              <a:t> </a:t>
            </a:r>
            <a:r>
              <a:rPr lang="en-US" dirty="0" err="1"/>
              <a:t>adalah</a:t>
            </a:r>
            <a:r>
              <a:rPr lang="en-US" dirty="0"/>
              <a:t> </a:t>
            </a:r>
            <a:r>
              <a:rPr lang="en-US" dirty="0" err="1"/>
              <a:t>suatu</a:t>
            </a:r>
            <a:r>
              <a:rPr lang="en-US" dirty="0"/>
              <a:t> </a:t>
            </a:r>
            <a:r>
              <a:rPr lang="en-US" dirty="0" err="1"/>
              <a:t>uraian</a:t>
            </a:r>
            <a:r>
              <a:rPr lang="en-US" dirty="0"/>
              <a:t> </a:t>
            </a:r>
            <a:r>
              <a:rPr lang="en-US" dirty="0" err="1"/>
              <a:t>tentang</a:t>
            </a:r>
            <a:r>
              <a:rPr lang="en-US" dirty="0"/>
              <a:t> </a:t>
            </a:r>
            <a:r>
              <a:rPr lang="en-US" dirty="0" err="1"/>
              <a:t>kegiatan</a:t>
            </a:r>
            <a:r>
              <a:rPr lang="en-US" dirty="0"/>
              <a:t> yang </a:t>
            </a:r>
            <a:r>
              <a:rPr lang="en-US" dirty="0" err="1"/>
              <a:t>akan</a:t>
            </a:r>
            <a:r>
              <a:rPr lang="en-US" dirty="0"/>
              <a:t> </a:t>
            </a:r>
            <a:r>
              <a:rPr lang="en-US" dirty="0" err="1"/>
              <a:t>dilakukan</a:t>
            </a:r>
            <a:r>
              <a:rPr lang="en-US" dirty="0"/>
              <a:t> </a:t>
            </a:r>
            <a:r>
              <a:rPr lang="en-US" dirty="0" err="1"/>
              <a:t>untuk</a:t>
            </a:r>
            <a:r>
              <a:rPr lang="en-US" dirty="0"/>
              <a:t> </a:t>
            </a:r>
            <a:r>
              <a:rPr lang="en-US" dirty="0" err="1"/>
              <a:t>menilai</a:t>
            </a:r>
            <a:r>
              <a:rPr lang="en-US" dirty="0"/>
              <a:t> </a:t>
            </a:r>
            <a:r>
              <a:rPr lang="en-US" dirty="0" err="1"/>
              <a:t>sejauh</a:t>
            </a:r>
            <a:r>
              <a:rPr lang="en-US" dirty="0"/>
              <a:t> </a:t>
            </a:r>
            <a:r>
              <a:rPr lang="en-US" dirty="0" err="1"/>
              <a:t>mana</a:t>
            </a:r>
            <a:r>
              <a:rPr lang="en-US" dirty="0"/>
              <a:t> </a:t>
            </a:r>
            <a:r>
              <a:rPr lang="en-US" dirty="0" err="1"/>
              <a:t>tujuan-tujuan</a:t>
            </a:r>
            <a:r>
              <a:rPr lang="en-US" dirty="0"/>
              <a:t> yang </a:t>
            </a:r>
            <a:r>
              <a:rPr lang="en-US" dirty="0" err="1"/>
              <a:t>telah</a:t>
            </a:r>
            <a:r>
              <a:rPr lang="en-US" dirty="0"/>
              <a:t> </a:t>
            </a:r>
            <a:r>
              <a:rPr lang="en-US" dirty="0" err="1"/>
              <a:t>ditetapkan</a:t>
            </a:r>
            <a:r>
              <a:rPr lang="en-US" dirty="0"/>
              <a:t> </a:t>
            </a:r>
            <a:r>
              <a:rPr lang="en-US" dirty="0" err="1"/>
              <a:t>tersebut</a:t>
            </a:r>
            <a:r>
              <a:rPr lang="en-US" dirty="0"/>
              <a:t> </a:t>
            </a:r>
            <a:r>
              <a:rPr lang="en-US" dirty="0" err="1"/>
              <a:t>telah</a:t>
            </a:r>
            <a:r>
              <a:rPr lang="en-US" dirty="0"/>
              <a:t> </a:t>
            </a:r>
            <a:r>
              <a:rPr lang="en-US" dirty="0" err="1"/>
              <a:t>dicapai</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id-ID" dirty="0"/>
              <a:t>Pendekatan umum dalam evaluasi adalah sebagai beirkut:</a:t>
            </a:r>
          </a:p>
          <a:p>
            <a:pPr lvl="1"/>
            <a:r>
              <a:rPr lang="id-ID" dirty="0"/>
              <a:t>-    </a:t>
            </a:r>
            <a:r>
              <a:rPr lang="id-ID" i="1" dirty="0"/>
              <a:t>Pengukuran </a:t>
            </a:r>
            <a:r>
              <a:rPr lang="id-ID" dirty="0"/>
              <a:t>atas pencapaian yang diamati</a:t>
            </a:r>
          </a:p>
          <a:p>
            <a:pPr lvl="1"/>
            <a:r>
              <a:rPr lang="id-ID" dirty="0"/>
              <a:t>-    </a:t>
            </a:r>
            <a:r>
              <a:rPr lang="id-ID" i="1" dirty="0"/>
              <a:t>Perbandingan </a:t>
            </a:r>
            <a:r>
              <a:rPr lang="id-ID" dirty="0"/>
              <a:t>dengan norma, standar, atau hasil yang diinginkan</a:t>
            </a:r>
          </a:p>
          <a:p>
            <a:pPr lvl="1"/>
            <a:r>
              <a:rPr lang="id-ID" dirty="0"/>
              <a:t>-    </a:t>
            </a:r>
            <a:r>
              <a:rPr lang="id-ID" i="1" dirty="0"/>
              <a:t>Penilaian </a:t>
            </a:r>
            <a:r>
              <a:rPr lang="id-ID" dirty="0"/>
              <a:t>saapai sejuah mana sejumlah nilai dapat dipenuhi</a:t>
            </a:r>
          </a:p>
          <a:p>
            <a:pPr lvl="1"/>
            <a:r>
              <a:rPr lang="id-ID" dirty="0"/>
              <a:t>-    </a:t>
            </a:r>
            <a:r>
              <a:rPr lang="id-ID" i="1" dirty="0"/>
              <a:t>Analisis </a:t>
            </a:r>
            <a:r>
              <a:rPr lang="id-ID" dirty="0"/>
              <a:t>penyebab kegagalan</a:t>
            </a:r>
          </a:p>
          <a:p>
            <a:pPr lvl="1"/>
            <a:r>
              <a:rPr lang="id-ID" dirty="0"/>
              <a:t>-    </a:t>
            </a:r>
            <a:r>
              <a:rPr lang="id-ID" i="1" dirty="0"/>
              <a:t>Keputuan </a:t>
            </a:r>
            <a:r>
              <a:rPr lang="id-ID" dirty="0"/>
              <a:t>(umpan balik)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err="1"/>
              <a:t>Misal</a:t>
            </a:r>
            <a:r>
              <a:rPr lang="id-ID" dirty="0"/>
              <a:t>, sebuah tim kesehatan mencoba mencapai banyak dan beraneka</a:t>
            </a:r>
            <a:r>
              <a:rPr lang="id-ID" b="1" i="1" dirty="0"/>
              <a:t>kebutuhan </a:t>
            </a:r>
            <a:r>
              <a:rPr lang="id-ID" b="1" dirty="0"/>
              <a:t>(needs)</a:t>
            </a:r>
            <a:r>
              <a:rPr lang="id-ID" dirty="0"/>
              <a:t> masyarakat dan mencoba untuk memuaskan </a:t>
            </a:r>
            <a:r>
              <a:rPr lang="id-ID" b="1" i="1" dirty="0"/>
              <a:t>tuntutan </a:t>
            </a:r>
            <a:r>
              <a:rPr lang="id-ID" b="1" dirty="0"/>
              <a:t>(demans)</a:t>
            </a:r>
            <a:r>
              <a:rPr lang="id-ID" dirty="0"/>
              <a:t>yang paling mendesak. Tim juga harus memperhatikan masalah-masalah yang merupakan prioritas nasional, sehingga harus menetapkan </a:t>
            </a:r>
            <a:r>
              <a:rPr lang="id-ID" i="1" dirty="0"/>
              <a:t>target </a:t>
            </a:r>
            <a:r>
              <a:rPr lang="id-ID" dirty="0"/>
              <a:t>operasional dan dalam berbagai bidang program (misalnya gizi, penyediaan air, penyakit menular, kesehatan keluarga), serta</a:t>
            </a:r>
            <a:r>
              <a:rPr lang="id-ID" b="1" i="1" dirty="0"/>
              <a:t>kernagka waktu </a:t>
            </a:r>
            <a:r>
              <a:rPr lang="id-ID" b="1" dirty="0"/>
              <a:t>(time frame)</a:t>
            </a:r>
            <a:r>
              <a:rPr lang="id-ID" dirty="0"/>
              <a:t> pencapaiannya.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lanjutan</a:t>
            </a:r>
            <a:endParaRPr lang="en-US" dirty="0"/>
          </a:p>
        </p:txBody>
      </p:sp>
      <p:sp>
        <p:nvSpPr>
          <p:cNvPr id="3" name="Content Placeholder 2"/>
          <p:cNvSpPr>
            <a:spLocks noGrp="1"/>
          </p:cNvSpPr>
          <p:nvPr>
            <p:ph sz="quarter" idx="1"/>
          </p:nvPr>
        </p:nvSpPr>
        <p:spPr/>
        <p:txBody>
          <a:bodyPr>
            <a:normAutofit fontScale="92500"/>
          </a:bodyPr>
          <a:lstStyle/>
          <a:p>
            <a:r>
              <a:rPr lang="id-ID" dirty="0"/>
              <a:t>Efektivitas mencakup semua aspek fungsi tim, dan evaluasi harus berkaitan dengan keseleruhannya, asalkan dapat diperoleh informasi yang sahih dan relevan, dari catatan  atau dari pengukuran atau melalui penilaian dengan biaya dan usaha yang masuk akal. </a:t>
            </a:r>
            <a:endParaRPr lang="en-US" dirty="0"/>
          </a:p>
          <a:p>
            <a:r>
              <a:rPr lang="en-US" dirty="0" err="1"/>
              <a:t>Sebelum</a:t>
            </a:r>
            <a:r>
              <a:rPr lang="en-US" dirty="0"/>
              <a:t> </a:t>
            </a:r>
            <a:r>
              <a:rPr lang="en-US" dirty="0" err="1"/>
              <a:t>pengukuran</a:t>
            </a:r>
            <a:r>
              <a:rPr lang="en-US" dirty="0"/>
              <a:t> </a:t>
            </a:r>
            <a:r>
              <a:rPr lang="en-US" dirty="0" err="1"/>
              <a:t>efektivitas</a:t>
            </a:r>
            <a:r>
              <a:rPr lang="en-US" dirty="0"/>
              <a:t> </a:t>
            </a:r>
            <a:r>
              <a:rPr lang="en-US" dirty="0" err="1"/>
              <a:t>maka</a:t>
            </a:r>
            <a:r>
              <a:rPr lang="en-US" dirty="0"/>
              <a:t> </a:t>
            </a:r>
            <a:r>
              <a:rPr lang="en-US" dirty="0" err="1"/>
              <a:t>pertanyaan</a:t>
            </a:r>
            <a:r>
              <a:rPr lang="en-US" dirty="0"/>
              <a:t> </a:t>
            </a:r>
            <a:r>
              <a:rPr lang="en-US" dirty="0" err="1"/>
              <a:t>berikut</a:t>
            </a:r>
            <a:r>
              <a:rPr lang="en-US" dirty="0"/>
              <a:t> </a:t>
            </a:r>
            <a:r>
              <a:rPr lang="en-US" dirty="0" err="1"/>
              <a:t>harus</a:t>
            </a:r>
            <a:r>
              <a:rPr lang="en-US" dirty="0"/>
              <a:t> </a:t>
            </a:r>
            <a:r>
              <a:rPr lang="en-US" dirty="0" err="1"/>
              <a:t>di</a:t>
            </a:r>
            <a:r>
              <a:rPr lang="en-US" dirty="0"/>
              <a:t> </a:t>
            </a:r>
            <a:r>
              <a:rPr lang="en-US" dirty="0" err="1"/>
              <a:t>ajukan</a:t>
            </a:r>
            <a:r>
              <a:rPr lang="en-US" dirty="0"/>
              <a:t> </a:t>
            </a:r>
            <a:r>
              <a:rPr lang="en-US" dirty="0" err="1"/>
              <a:t>seperti</a:t>
            </a:r>
            <a:r>
              <a:rPr lang="en-US" dirty="0"/>
              <a:t>;</a:t>
            </a:r>
          </a:p>
          <a:p>
            <a:pPr lvl="1"/>
            <a:r>
              <a:rPr lang="id-ID" dirty="0"/>
              <a:t>Rencana atau keputusan pelaksanan apa yang akan terpengaruh oleh temuan ini?</a:t>
            </a:r>
            <a:endParaRPr lang="en-US" sz="5800" dirty="0"/>
          </a:p>
          <a:p>
            <a:pPr lvl="1"/>
            <a:r>
              <a:rPr lang="id-ID" dirty="0"/>
              <a:t>Bagaimana temuan ini akan digunakan untuk mengambil keputusan</a:t>
            </a:r>
            <a:endParaRPr lang="en-US" sz="5800" dirty="0"/>
          </a:p>
          <a:p>
            <a:pPr lvl="1"/>
            <a:r>
              <a:rPr lang="id-ID" dirty="0"/>
              <a:t>Bagaimana, dan sejauh mana, penerapan keputusan dapat meningkatkan efektivitas?</a:t>
            </a:r>
            <a:endParaRPr lang="id-ID" sz="5800" dirty="0"/>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Mengevaluasi</a:t>
            </a:r>
            <a:r>
              <a:rPr lang="en-US" dirty="0"/>
              <a:t> </a:t>
            </a:r>
            <a:r>
              <a:rPr lang="en-US" dirty="0" err="1"/>
              <a:t>pencapaian</a:t>
            </a:r>
            <a:r>
              <a:rPr lang="en-US" dirty="0"/>
              <a:t> </a:t>
            </a:r>
          </a:p>
        </p:txBody>
      </p:sp>
      <p:sp>
        <p:nvSpPr>
          <p:cNvPr id="3" name="Content Placeholder 2"/>
          <p:cNvSpPr>
            <a:spLocks noGrp="1"/>
          </p:cNvSpPr>
          <p:nvPr>
            <p:ph sz="quarter" idx="1"/>
          </p:nvPr>
        </p:nvSpPr>
        <p:spPr/>
        <p:txBody>
          <a:bodyPr/>
          <a:lstStyle/>
          <a:p>
            <a:r>
              <a:rPr lang="id-ID" b="1" dirty="0"/>
              <a:t>Mengevaluasi efektivitas suatu program</a:t>
            </a:r>
            <a:r>
              <a:rPr lang="id-ID" dirty="0"/>
              <a:t> adalah menentukan nilai dari hasil yang dicapai oleh tim kesehatan. Evaluasi memerlukan diadakannya pengukuran sejauh mana masyarakat mendapatkan pelayanan yang direncanakan untuk memenuhi kebutuhan mereka, dan menilai beberapa besar keuntungan yang mereka dapat dari pelayanan ini.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72400" cy="1143000"/>
          </a:xfrm>
        </p:spPr>
        <p:txBody>
          <a:bodyPr>
            <a:normAutofit fontScale="90000"/>
          </a:bodyPr>
          <a:lstStyle/>
          <a:p>
            <a:r>
              <a:rPr lang="id-ID" dirty="0"/>
              <a:t>Pendekatan umum dalam evaluasi (dalam hal efektivitas)</a:t>
            </a:r>
            <a:endParaRPr lang="en-US" dirty="0"/>
          </a:p>
        </p:txBody>
      </p:sp>
      <p:sp>
        <p:nvSpPr>
          <p:cNvPr id="3" name="Content Placeholder 2"/>
          <p:cNvSpPr>
            <a:spLocks noGrp="1"/>
          </p:cNvSpPr>
          <p:nvPr>
            <p:ph sz="quarter" idx="1"/>
          </p:nvPr>
        </p:nvSpPr>
        <p:spPr/>
        <p:txBody>
          <a:bodyPr>
            <a:normAutofit/>
          </a:bodyPr>
          <a:lstStyle/>
          <a:p>
            <a:r>
              <a:rPr lang="id-ID" dirty="0"/>
              <a:t>-    Menentukan aspek apa dari program yang akan dievaluasi dan bagaimana cara pengukuran efektivitas.</a:t>
            </a:r>
          </a:p>
          <a:p>
            <a:r>
              <a:rPr lang="id-ID" dirty="0"/>
              <a:t>-    Mengumpukan informasi yang diperlukan untuk memberikan bukti</a:t>
            </a:r>
          </a:p>
          <a:p>
            <a:r>
              <a:rPr lang="id-ID" dirty="0"/>
              <a:t>-    Membandingkan hasil dengan target atau tujuan</a:t>
            </a:r>
          </a:p>
          <a:p>
            <a:r>
              <a:rPr lang="id-ID" dirty="0"/>
              <a:t>-    Menentukan apakah dan sejauh mana target dan tujuan telah dicapai</a:t>
            </a:r>
          </a:p>
          <a:p>
            <a:r>
              <a:rPr lang="id-ID" dirty="0"/>
              <a:t>-    Menetapkan apakah proram akan diteruskan tanpa perubahan, diubah, atau dihentikan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1143000"/>
          </a:xfrm>
        </p:spPr>
        <p:txBody>
          <a:bodyPr>
            <a:normAutofit fontScale="90000"/>
          </a:bodyPr>
          <a:lstStyle/>
          <a:p>
            <a:r>
              <a:rPr lang="en-US" dirty="0" err="1"/>
              <a:t>Mengumpulkan</a:t>
            </a:r>
            <a:r>
              <a:rPr lang="en-US" dirty="0"/>
              <a:t> </a:t>
            </a:r>
            <a:r>
              <a:rPr lang="en-US" dirty="0" err="1"/>
              <a:t>iformasi</a:t>
            </a:r>
            <a:r>
              <a:rPr lang="en-US" dirty="0"/>
              <a:t> yang </a:t>
            </a:r>
            <a:r>
              <a:rPr lang="en-US" dirty="0" err="1"/>
              <a:t>diperlukan</a:t>
            </a:r>
            <a:endParaRPr lang="en-US" dirty="0"/>
          </a:p>
        </p:txBody>
      </p:sp>
      <p:sp>
        <p:nvSpPr>
          <p:cNvPr id="3" name="Content Placeholder 2"/>
          <p:cNvSpPr>
            <a:spLocks noGrp="1"/>
          </p:cNvSpPr>
          <p:nvPr>
            <p:ph sz="quarter" idx="1"/>
          </p:nvPr>
        </p:nvSpPr>
        <p:spPr/>
        <p:txBody>
          <a:bodyPr/>
          <a:lstStyle/>
          <a:p>
            <a:pPr algn="just"/>
            <a:r>
              <a:rPr lang="id-ID" dirty="0"/>
              <a:t>informasi yang dibutuhkan untuk memantau dan mengevaluasi kemajuan harus selalu tersedia sepanjang periode waktu yang direncanakan. </a:t>
            </a:r>
            <a:r>
              <a:rPr lang="en-US" dirty="0" err="1"/>
              <a:t>misalnya</a:t>
            </a:r>
            <a:r>
              <a:rPr lang="id-ID" dirty="0"/>
              <a:t>, </a:t>
            </a:r>
            <a:r>
              <a:rPr lang="id-ID" i="1" dirty="0"/>
              <a:t>setiap kasus </a:t>
            </a:r>
            <a:r>
              <a:rPr lang="id-ID" dirty="0"/>
              <a:t>tetanus nenatorum harus dilaporkan kepada kelompok pemantau dan pengevaluasi, dan harus dibuat pengaturan tertentu agar informasi dapat diperoleh secara teratur dalam jangka waktu tertentu (misalnya sekali seminggu, atau dalam tanggal tertentu setiap bulan)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1143000"/>
          </a:xfrm>
        </p:spPr>
        <p:txBody>
          <a:bodyPr>
            <a:normAutofit fontScale="90000"/>
          </a:bodyPr>
          <a:lstStyle/>
          <a:p>
            <a:r>
              <a:rPr lang="en-US" dirty="0" err="1"/>
              <a:t>Membandingkan</a:t>
            </a:r>
            <a:r>
              <a:rPr lang="en-US" dirty="0"/>
              <a:t> </a:t>
            </a:r>
            <a:r>
              <a:rPr lang="en-US" dirty="0" err="1"/>
              <a:t>hasil</a:t>
            </a:r>
            <a:r>
              <a:rPr lang="en-US" dirty="0"/>
              <a:t> </a:t>
            </a:r>
            <a:r>
              <a:rPr lang="en-US" dirty="0" err="1"/>
              <a:t>dengan</a:t>
            </a:r>
            <a:r>
              <a:rPr lang="en-US" dirty="0"/>
              <a:t> target </a:t>
            </a:r>
            <a:r>
              <a:rPr lang="en-US" dirty="0" err="1"/>
              <a:t>atau</a:t>
            </a:r>
            <a:r>
              <a:rPr lang="en-US" dirty="0"/>
              <a:t> </a:t>
            </a:r>
            <a:r>
              <a:rPr lang="en-US" dirty="0" err="1"/>
              <a:t>tujuan</a:t>
            </a:r>
            <a:endParaRPr lang="en-US" dirty="0"/>
          </a:p>
        </p:txBody>
      </p:sp>
      <p:sp>
        <p:nvSpPr>
          <p:cNvPr id="3" name="Content Placeholder 2"/>
          <p:cNvSpPr>
            <a:spLocks noGrp="1"/>
          </p:cNvSpPr>
          <p:nvPr>
            <p:ph sz="quarter" idx="1"/>
          </p:nvPr>
        </p:nvSpPr>
        <p:spPr/>
        <p:txBody>
          <a:bodyPr/>
          <a:lstStyle/>
          <a:p>
            <a:r>
              <a:rPr lang="id-ID" dirty="0"/>
              <a:t>Informasi </a:t>
            </a:r>
            <a:r>
              <a:rPr lang="en-US" dirty="0"/>
              <a:t>yang </a:t>
            </a:r>
            <a:r>
              <a:rPr lang="en-US" dirty="0" err="1"/>
              <a:t>sudah</a:t>
            </a:r>
            <a:r>
              <a:rPr lang="en-US" dirty="0"/>
              <a:t> </a:t>
            </a:r>
            <a:r>
              <a:rPr lang="en-US" dirty="0" err="1"/>
              <a:t>di</a:t>
            </a:r>
            <a:r>
              <a:rPr lang="en-US" dirty="0"/>
              <a:t> </a:t>
            </a:r>
            <a:r>
              <a:rPr lang="en-US" dirty="0" err="1"/>
              <a:t>dapat</a:t>
            </a:r>
            <a:r>
              <a:rPr lang="en-US" dirty="0"/>
              <a:t> </a:t>
            </a:r>
            <a:r>
              <a:rPr lang="en-US" dirty="0" err="1"/>
              <a:t>sebaiknya</a:t>
            </a:r>
            <a:r>
              <a:rPr lang="en-US" dirty="0"/>
              <a:t> </a:t>
            </a:r>
            <a:r>
              <a:rPr lang="id-ID" dirty="0"/>
              <a:t>dipaparkan dalam sebuah tabel yang memperlihatkan data-data bedasarkan tahun (atau jangka waktu lainnya yang telah ditetapkan) dan tempat (misalnya tiap desa di wilayah). Angka yang terekam dalam tabel harus diubah menjadi angka perbandingan (persen atau perseribu) untuk memudahkan pembandingan, kecua</a:t>
            </a:r>
            <a:r>
              <a:rPr lang="en-US" dirty="0"/>
              <a:t>l</a:t>
            </a:r>
            <a:r>
              <a:rPr lang="id-ID" dirty="0"/>
              <a:t>i bila target itu sendiri dinyatakan dalam angka bukan perband</a:t>
            </a:r>
            <a:r>
              <a:rPr lang="en-US" dirty="0" err="1"/>
              <a:t>i</a:t>
            </a:r>
            <a:r>
              <a:rPr lang="id-ID" dirty="0"/>
              <a:t>ngan.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 Unggul">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Esa Unggul.thmx</Template>
  <TotalTime>413</TotalTime>
  <Words>229</Words>
  <Application>Microsoft Office PowerPoint</Application>
  <PresentationFormat>On-screen Show (4:3)</PresentationFormat>
  <Paragraphs>39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Franklin Gothic Book</vt:lpstr>
      <vt:lpstr>Perpetua</vt:lpstr>
      <vt:lpstr>Wingdings 2</vt:lpstr>
      <vt:lpstr>Esa Unggul</vt:lpstr>
      <vt:lpstr>PowerPoint Presentation</vt:lpstr>
      <vt:lpstr>Pengertian </vt:lpstr>
      <vt:lpstr>PowerPoint Presentation</vt:lpstr>
      <vt:lpstr>PowerPoint Presentation</vt:lpstr>
      <vt:lpstr>lanjutan</vt:lpstr>
      <vt:lpstr>Mengevaluasi pencapaian </vt:lpstr>
      <vt:lpstr>Pendekatan umum dalam evaluasi (dalam hal efektivitas)</vt:lpstr>
      <vt:lpstr>Mengumpulkan iformasi yang diperlukan</vt:lpstr>
      <vt:lpstr>Membandingkan hasil dengan target atau tujuan</vt:lpstr>
      <vt:lpstr>Menentukan derajat nilai hasil yang dicapai</vt:lpstr>
      <vt:lpstr>Memutuskan apa yang dilakukan selanjutnya</vt:lpstr>
      <vt:lpstr>PowerPoint Presentation</vt:lpstr>
    </vt:vector>
  </TitlesOfParts>
  <Company>VAio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Keuangan</dc:title>
  <dc:creator>Sony</dc:creator>
  <cp:lastModifiedBy>Nurmawaty, Dwi</cp:lastModifiedBy>
  <cp:revision>37</cp:revision>
  <dcterms:created xsi:type="dcterms:W3CDTF">2005-02-15T01:23:27Z</dcterms:created>
  <dcterms:modified xsi:type="dcterms:W3CDTF">2018-07-29T23:45:29Z</dcterms:modified>
</cp:coreProperties>
</file>