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8" r:id="rId3"/>
    <p:sldId id="278" r:id="rId4"/>
    <p:sldId id="279" r:id="rId5"/>
    <p:sldId id="280" r:id="rId6"/>
    <p:sldId id="284" r:id="rId7"/>
    <p:sldId id="281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8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60" d="100"/>
          <a:sy n="60" d="100"/>
        </p:scale>
        <p:origin x="15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ctr" eaLnBrk="1" hangingPunct="1"/>
            <a:r>
              <a:rPr lang="en-US" sz="2000" b="1" dirty="0">
                <a:solidFill>
                  <a:prstClr val="black"/>
                </a:solidFill>
              </a:rPr>
              <a:t>PERENCANAAN PEMANTAUAN DAN PENILAIAN PROGRAM KESEHATAN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2</a:t>
            </a:r>
            <a:r>
              <a:rPr lang="id-ID" sz="2000" b="1" dirty="0">
                <a:solidFill>
                  <a:prstClr val="black"/>
                </a:solidFill>
              </a:rPr>
              <a:t> – </a:t>
            </a:r>
            <a:r>
              <a:rPr lang="en-US" sz="2000" b="1" dirty="0" err="1">
                <a:solidFill>
                  <a:prstClr val="black"/>
                </a:solidFill>
              </a:rPr>
              <a:t>Perencanaan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441325" y="833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id-ID" b="1">
              <a:latin typeface="Arial Narrow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4800" y="188913"/>
            <a:ext cx="7839075" cy="1228725"/>
            <a:chOff x="192" y="2586"/>
            <a:chExt cx="4938" cy="774"/>
          </a:xfrm>
        </p:grpSpPr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192" y="2586"/>
              <a:ext cx="2613" cy="29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  <a:ea typeface="ＭＳ Ｐゴシック" pitchFamily="34" charset="-128"/>
                </a:rPr>
                <a:t>PROGRAM MONITORING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288" y="2918"/>
              <a:ext cx="4842" cy="44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buFontTx/>
                <a:buChar char="•"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Narrow" pitchFamily="34" charset="0"/>
                  <a:ea typeface="ＭＳ Ｐゴシック" pitchFamily="34" charset="-128"/>
                </a:rPr>
                <a:t>  Assessment  terhadap  sejauh  mana  program  dilaksanakan  dan  berapa</a:t>
              </a:r>
            </a:p>
            <a:p>
              <a:pPr eaLnBrk="0" hangingPunct="0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Narrow" pitchFamily="34" charset="0"/>
                  <a:ea typeface="ＭＳ Ｐゴシック" pitchFamily="34" charset="-128"/>
                </a:rPr>
                <a:t>   banyak  target  klien  bisa  dijangkau ??  ( Rossi  &amp;  Freeman, 1993  )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28600" y="1679575"/>
            <a:ext cx="7967663" cy="1533525"/>
            <a:chOff x="144" y="3450"/>
            <a:chExt cx="5019" cy="966"/>
          </a:xfrm>
        </p:grpSpPr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294" y="3782"/>
              <a:ext cx="4869" cy="63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buFontTx/>
                <a:buChar char="•"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Narrow" pitchFamily="34" charset="0"/>
                  <a:ea typeface="ＭＳ Ｐゴシック" pitchFamily="34" charset="-128"/>
                </a:rPr>
                <a:t>  Assessment  terhadap  sejauh  mana  program  mencapai  hasil  yang  di  -</a:t>
              </a:r>
            </a:p>
            <a:p>
              <a:pPr eaLnBrk="0" hangingPunct="0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Narrow" pitchFamily="34" charset="0"/>
                  <a:ea typeface="ＭＳ Ｐゴシック" pitchFamily="34" charset="-128"/>
                </a:rPr>
                <a:t>   inginkan  ( Outcome  )  dan  memperoleh  Impact  yang  diharapkan</a:t>
              </a:r>
            </a:p>
            <a:p>
              <a:pPr eaLnBrk="0" hangingPunct="0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Narrow" pitchFamily="34" charset="0"/>
                  <a:ea typeface="ＭＳ Ｐゴシック" pitchFamily="34" charset="-128"/>
                </a:rPr>
                <a:t>   ( Fink, 1993;  Mohr, 1992 )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144" y="3450"/>
              <a:ext cx="2625" cy="29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  <a:ea typeface="ＭＳ Ｐゴシック" pitchFamily="34" charset="-128"/>
                </a:rPr>
                <a:t>PROGRAM  EVALUATION</a:t>
              </a:r>
            </a:p>
          </p:txBody>
        </p:sp>
      </p:grp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04800" y="3467100"/>
            <a:ext cx="8597900" cy="3346450"/>
            <a:chOff x="192" y="309"/>
            <a:chExt cx="5416" cy="2108"/>
          </a:xfrm>
        </p:grpSpPr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92" y="309"/>
              <a:ext cx="3449" cy="29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  <a:ea typeface="ＭＳ Ｐゴシック" pitchFamily="34" charset="-128"/>
                </a:rPr>
                <a:t>PERFORMANCE  MEASUREMENT</a:t>
              </a: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192" y="631"/>
              <a:ext cx="5416" cy="178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buFontTx/>
                <a:buChar char="•"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Narrow" pitchFamily="34" charset="0"/>
                  <a:ea typeface="ＭＳ Ｐゴシック" pitchFamily="34" charset="-128"/>
                </a:rPr>
                <a:t>  Assessment  terhadap  Efisiensi,  Kualitas  dan  Effektivitas  Program</a:t>
              </a:r>
            </a:p>
            <a:p>
              <a:pPr eaLnBrk="0" hangingPunct="0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Narrow" pitchFamily="34" charset="0"/>
                  <a:ea typeface="ＭＳ Ｐゴシック" pitchFamily="34" charset="-128"/>
                </a:rPr>
                <a:t>   ( Martin  dan  Kettner, 1996 )</a:t>
              </a:r>
            </a:p>
            <a:p>
              <a:pPr eaLnBrk="0" hangingPunct="0">
                <a:buFontTx/>
                <a:buChar char="•"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Narrow" pitchFamily="34" charset="0"/>
                  <a:ea typeface="ＭＳ Ｐゴシック" pitchFamily="34" charset="-128"/>
                </a:rPr>
                <a:t>  Menjawab  pertanyaan2 :</a:t>
              </a:r>
            </a:p>
            <a:p>
              <a:pPr eaLnBrk="0" hangingPunct="0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Narrow" pitchFamily="34" charset="0"/>
                  <a:ea typeface="ＭＳ Ｐゴシック" pitchFamily="34" charset="-128"/>
                </a:rPr>
                <a:t>	-  Berapa  banyak  produk / service  dihasilkan ?   ( Intermediate  Output )</a:t>
              </a:r>
            </a:p>
            <a:p>
              <a:pPr eaLnBrk="0" hangingPunct="0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Narrow" pitchFamily="34" charset="0"/>
                  <a:ea typeface="ＭＳ Ｐゴシック" pitchFamily="34" charset="-128"/>
                </a:rPr>
                <a:t>	-  Sejauh  mana  Kualitsnya ?  (  Quality  Output  )</a:t>
              </a:r>
            </a:p>
            <a:p>
              <a:pPr eaLnBrk="0" hangingPunct="0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Narrow" pitchFamily="34" charset="0"/>
                  <a:ea typeface="ＭＳ Ｐゴシック" pitchFamily="34" charset="-128"/>
                </a:rPr>
                <a:t>	-  Berapa  banyak  klien  yang  dilayani  secara  lengkap ?</a:t>
              </a:r>
            </a:p>
            <a:p>
              <a:pPr eaLnBrk="0" hangingPunct="0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Narrow" pitchFamily="34" charset="0"/>
                  <a:ea typeface="ＭＳ Ｐゴシック" pitchFamily="34" charset="-128"/>
                </a:rPr>
                <a:t>	   (  Service  Completion  )</a:t>
              </a:r>
            </a:p>
            <a:p>
              <a:pPr eaLnBrk="0" hangingPunct="0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Narrow" pitchFamily="34" charset="0"/>
                  <a:ea typeface="ＭＳ Ｐゴシック" pitchFamily="34" charset="-128"/>
                </a:rPr>
                <a:t>	-  Sampai  dimana  Intermediate  Outcome  dan  Final  Outcome - nya ?</a:t>
              </a:r>
            </a:p>
            <a:p>
              <a:pPr eaLnBrk="0" hangingPunct="0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Narrow" pitchFamily="34" charset="0"/>
                  <a:ea typeface="ＭＳ Ｐゴシック" pitchFamily="34" charset="-128"/>
                </a:rPr>
                <a:t>	-  Seberapa  jauh  Cost - Efficient  dan  Cost - Effective  dari  program  tsb??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7114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47800" y="2971800"/>
            <a:ext cx="3200400" cy="2438400"/>
            <a:chOff x="912" y="1872"/>
            <a:chExt cx="2016" cy="1536"/>
          </a:xfrm>
        </p:grpSpPr>
        <p:sp>
          <p:nvSpPr>
            <p:cNvPr id="7171" name="Oval 3"/>
            <p:cNvSpPr>
              <a:spLocks noChangeArrowheads="1"/>
            </p:cNvSpPr>
            <p:nvPr/>
          </p:nvSpPr>
          <p:spPr bwMode="auto">
            <a:xfrm>
              <a:off x="1152" y="2016"/>
              <a:ext cx="1440" cy="1344"/>
            </a:xfrm>
            <a:prstGeom prst="ellipse">
              <a:avLst/>
            </a:prstGeom>
            <a:solidFill>
              <a:srgbClr val="0066FF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b="1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7172" name="Oval 4"/>
            <p:cNvSpPr>
              <a:spLocks noChangeArrowheads="1"/>
            </p:cNvSpPr>
            <p:nvPr/>
          </p:nvSpPr>
          <p:spPr bwMode="auto">
            <a:xfrm>
              <a:off x="1056" y="2016"/>
              <a:ext cx="1392" cy="13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CC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ariah" charset="0"/>
                  <a:ea typeface="ＭＳ Ｐゴシック" charset="0"/>
                </a:rPr>
                <a:t>MONITORING</a:t>
              </a:r>
              <a:endPara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charset="0"/>
                <a:ea typeface="ＭＳ Ｐゴシック" charset="0"/>
              </a:endParaRPr>
            </a:p>
          </p:txBody>
        </p:sp>
        <p:sp>
          <p:nvSpPr>
            <p:cNvPr id="27681" name="Arc 5"/>
            <p:cNvSpPr>
              <a:spLocks/>
            </p:cNvSpPr>
            <p:nvPr/>
          </p:nvSpPr>
          <p:spPr bwMode="auto">
            <a:xfrm rot="5725633" flipH="1" flipV="1">
              <a:off x="912" y="1872"/>
              <a:ext cx="528" cy="5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82" name="Arc 6"/>
            <p:cNvSpPr>
              <a:spLocks/>
            </p:cNvSpPr>
            <p:nvPr/>
          </p:nvSpPr>
          <p:spPr bwMode="auto">
            <a:xfrm rot="-8854430" flipH="1" flipV="1">
              <a:off x="2400" y="2208"/>
              <a:ext cx="528" cy="5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457200"/>
            <a:ext cx="8686800" cy="5486400"/>
            <a:chOff x="0" y="288"/>
            <a:chExt cx="5472" cy="34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0" y="288"/>
              <a:ext cx="5472" cy="3456"/>
              <a:chOff x="0" y="288"/>
              <a:chExt cx="5472" cy="3456"/>
            </a:xfrm>
          </p:grpSpPr>
          <p:sp>
            <p:nvSpPr>
              <p:cNvPr id="27662" name="Arc 9"/>
              <p:cNvSpPr>
                <a:spLocks/>
              </p:cNvSpPr>
              <p:nvPr/>
            </p:nvSpPr>
            <p:spPr bwMode="auto">
              <a:xfrm rot="21269431" flipV="1">
                <a:off x="0" y="815"/>
                <a:ext cx="4896" cy="2687"/>
              </a:xfrm>
              <a:custGeom>
                <a:avLst/>
                <a:gdLst>
                  <a:gd name="T0" fmla="*/ 1 w 21600"/>
                  <a:gd name="T1" fmla="*/ 0 h 25312"/>
                  <a:gd name="T2" fmla="*/ 56 w 21600"/>
                  <a:gd name="T3" fmla="*/ 3 h 25312"/>
                  <a:gd name="T4" fmla="*/ 0 w 21600"/>
                  <a:gd name="T5" fmla="*/ 3 h 2531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5312"/>
                  <a:gd name="T11" fmla="*/ 21600 w 21600"/>
                  <a:gd name="T12" fmla="*/ 25312 h 253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5312" fill="none" extrusionOk="0">
                    <a:moveTo>
                      <a:pt x="490" y="-1"/>
                    </a:moveTo>
                    <a:cubicBezTo>
                      <a:pt x="12225" y="265"/>
                      <a:pt x="21600" y="9855"/>
                      <a:pt x="21600" y="21594"/>
                    </a:cubicBezTo>
                    <a:cubicBezTo>
                      <a:pt x="21600" y="22840"/>
                      <a:pt x="21492" y="24084"/>
                      <a:pt x="21277" y="25311"/>
                    </a:cubicBezTo>
                  </a:path>
                  <a:path w="21600" h="25312" stroke="0" extrusionOk="0">
                    <a:moveTo>
                      <a:pt x="490" y="-1"/>
                    </a:moveTo>
                    <a:cubicBezTo>
                      <a:pt x="12225" y="265"/>
                      <a:pt x="21600" y="9855"/>
                      <a:pt x="21600" y="21594"/>
                    </a:cubicBezTo>
                    <a:cubicBezTo>
                      <a:pt x="21600" y="22840"/>
                      <a:pt x="21492" y="24084"/>
                      <a:pt x="21277" y="25311"/>
                    </a:cubicBezTo>
                    <a:lnTo>
                      <a:pt x="0" y="21594"/>
                    </a:lnTo>
                    <a:lnTo>
                      <a:pt x="490" y="-1"/>
                    </a:lnTo>
                    <a:close/>
                  </a:path>
                </a:pathLst>
              </a:cu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178" name="AutoShape 10"/>
              <p:cNvSpPr>
                <a:spLocks noChangeArrowheads="1"/>
              </p:cNvSpPr>
              <p:nvPr/>
            </p:nvSpPr>
            <p:spPr bwMode="auto">
              <a:xfrm>
                <a:off x="4272" y="288"/>
                <a:ext cx="1200" cy="1344"/>
              </a:xfrm>
              <a:prstGeom prst="irregularSeal1">
                <a:avLst/>
              </a:prstGeom>
              <a:solidFill>
                <a:srgbClr val="FFFF00"/>
              </a:solidFill>
              <a:ln w="57150">
                <a:solidFill>
                  <a:srgbClr val="FF33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alligrapher" charset="0"/>
                    <a:ea typeface="ＭＳ Ｐゴシック" charset="0"/>
                  </a:rPr>
                  <a:t>GOAL</a:t>
                </a:r>
                <a:endParaRPr lang="en-US" sz="2400">
                  <a:solidFill>
                    <a:srgbClr val="000000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7664" name="WordArt 11"/>
              <p:cNvSpPr>
                <a:spLocks noChangeArrowheads="1" noChangeShapeType="1" noTextEdit="1"/>
              </p:cNvSpPr>
              <p:nvPr/>
            </p:nvSpPr>
            <p:spPr bwMode="auto">
              <a:xfrm rot="-700687">
                <a:off x="2352" y="2928"/>
                <a:ext cx="1494" cy="624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55556"/>
                  </a:avLst>
                </a:prstTxWarp>
              </a:bodyPr>
              <a:lstStyle/>
              <a:p>
                <a:pPr algn="ctr"/>
                <a:r>
                  <a:rPr lang="id-ID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</a:rPr>
                  <a:t>Activities</a:t>
                </a:r>
              </a:p>
            </p:txBody>
          </p:sp>
          <p:sp>
            <p:nvSpPr>
              <p:cNvPr id="27665" name="Line 12"/>
              <p:cNvSpPr>
                <a:spLocks noChangeShapeType="1"/>
              </p:cNvSpPr>
              <p:nvPr/>
            </p:nvSpPr>
            <p:spPr bwMode="auto">
              <a:xfrm flipV="1">
                <a:off x="4368" y="1776"/>
                <a:ext cx="192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7666" name="Line 13"/>
              <p:cNvSpPr>
                <a:spLocks noChangeShapeType="1"/>
              </p:cNvSpPr>
              <p:nvPr/>
            </p:nvSpPr>
            <p:spPr bwMode="auto">
              <a:xfrm flipH="1">
                <a:off x="4560" y="1824"/>
                <a:ext cx="0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7667" name="Line 14"/>
              <p:cNvSpPr>
                <a:spLocks noChangeShapeType="1"/>
              </p:cNvSpPr>
              <p:nvPr/>
            </p:nvSpPr>
            <p:spPr bwMode="auto">
              <a:xfrm flipV="1">
                <a:off x="432" y="3696"/>
                <a:ext cx="48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7668" name="Line 15"/>
              <p:cNvSpPr>
                <a:spLocks noChangeShapeType="1"/>
              </p:cNvSpPr>
              <p:nvPr/>
            </p:nvSpPr>
            <p:spPr bwMode="auto">
              <a:xfrm>
                <a:off x="5232" y="1440"/>
                <a:ext cx="0" cy="2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7669" name="Line 16"/>
              <p:cNvSpPr>
                <a:spLocks noChangeShapeType="1"/>
              </p:cNvSpPr>
              <p:nvPr/>
            </p:nvSpPr>
            <p:spPr bwMode="auto">
              <a:xfrm>
                <a:off x="4656" y="2016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7670" name="Line 17"/>
              <p:cNvSpPr>
                <a:spLocks noChangeShapeType="1"/>
              </p:cNvSpPr>
              <p:nvPr/>
            </p:nvSpPr>
            <p:spPr bwMode="auto">
              <a:xfrm>
                <a:off x="4368" y="2256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7671" name="Line 18"/>
              <p:cNvSpPr>
                <a:spLocks noChangeShapeType="1"/>
              </p:cNvSpPr>
              <p:nvPr/>
            </p:nvSpPr>
            <p:spPr bwMode="auto">
              <a:xfrm>
                <a:off x="4608" y="2496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7672" name="Line 19"/>
              <p:cNvSpPr>
                <a:spLocks noChangeShapeType="1"/>
              </p:cNvSpPr>
              <p:nvPr/>
            </p:nvSpPr>
            <p:spPr bwMode="auto">
              <a:xfrm>
                <a:off x="4032" y="2736"/>
                <a:ext cx="768" cy="0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7673" name="Line 20"/>
              <p:cNvSpPr>
                <a:spLocks noChangeShapeType="1"/>
              </p:cNvSpPr>
              <p:nvPr/>
            </p:nvSpPr>
            <p:spPr bwMode="auto">
              <a:xfrm>
                <a:off x="4320" y="3072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7674" name="Line 21"/>
              <p:cNvSpPr>
                <a:spLocks noChangeShapeType="1"/>
              </p:cNvSpPr>
              <p:nvPr/>
            </p:nvSpPr>
            <p:spPr bwMode="auto">
              <a:xfrm>
                <a:off x="3888" y="3264"/>
                <a:ext cx="1008" cy="0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7675" name="Line 22"/>
              <p:cNvSpPr>
                <a:spLocks noChangeShapeType="1"/>
              </p:cNvSpPr>
              <p:nvPr/>
            </p:nvSpPr>
            <p:spPr bwMode="auto">
              <a:xfrm>
                <a:off x="3408" y="3504"/>
                <a:ext cx="1392" cy="0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7676" name="Line 23"/>
              <p:cNvSpPr>
                <a:spLocks noChangeShapeType="1"/>
              </p:cNvSpPr>
              <p:nvPr/>
            </p:nvSpPr>
            <p:spPr bwMode="auto">
              <a:xfrm>
                <a:off x="1680" y="3600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7677" name="Line 24"/>
              <p:cNvSpPr>
                <a:spLocks noChangeShapeType="1"/>
              </p:cNvSpPr>
              <p:nvPr/>
            </p:nvSpPr>
            <p:spPr bwMode="auto">
              <a:xfrm>
                <a:off x="2064" y="3456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7678" name="Line 25"/>
              <p:cNvSpPr>
                <a:spLocks noChangeShapeType="1"/>
              </p:cNvSpPr>
              <p:nvPr/>
            </p:nvSpPr>
            <p:spPr bwMode="auto">
              <a:xfrm>
                <a:off x="4656" y="1776"/>
                <a:ext cx="480" cy="0"/>
              </a:xfrm>
              <a:prstGeom prst="line">
                <a:avLst/>
              </a:prstGeom>
              <a:noFill/>
              <a:ln w="952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7194" name="AutoShape 26"/>
            <p:cNvSpPr>
              <a:spLocks noChangeArrowheads="1"/>
            </p:cNvSpPr>
            <p:nvPr/>
          </p:nvSpPr>
          <p:spPr bwMode="auto">
            <a:xfrm>
              <a:off x="3744" y="2016"/>
              <a:ext cx="672" cy="480"/>
            </a:xfrm>
            <a:prstGeom prst="octagon">
              <a:avLst>
                <a:gd name="adj" fmla="val 2928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charset="0"/>
                  <a:ea typeface="ＭＳ Ｐゴシック" charset="0"/>
                </a:rPr>
                <a:t>Objectives</a:t>
              </a:r>
              <a:endPara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0" y="0"/>
            <a:ext cx="5867400" cy="914400"/>
            <a:chOff x="1344" y="240"/>
            <a:chExt cx="3504" cy="576"/>
          </a:xfrm>
        </p:grpSpPr>
        <p:sp>
          <p:nvSpPr>
            <p:cNvPr id="27658" name="AutoShape 28"/>
            <p:cNvSpPr>
              <a:spLocks noChangeArrowheads="1"/>
            </p:cNvSpPr>
            <p:nvPr/>
          </p:nvSpPr>
          <p:spPr bwMode="auto">
            <a:xfrm>
              <a:off x="1344" y="240"/>
              <a:ext cx="3504" cy="576"/>
            </a:xfrm>
            <a:prstGeom prst="bevel">
              <a:avLst>
                <a:gd name="adj" fmla="val 125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d-ID" sz="2400" b="1">
                <a:solidFill>
                  <a:srgbClr val="000000"/>
                </a:solidFill>
                <a:latin typeface="Photina Casual Black" pitchFamily="18" charset="0"/>
              </a:endParaRPr>
            </a:p>
          </p:txBody>
        </p:sp>
        <p:sp>
          <p:nvSpPr>
            <p:cNvPr id="7197" name="Text Box 29"/>
            <p:cNvSpPr txBox="1">
              <a:spLocks noChangeArrowheads="1"/>
            </p:cNvSpPr>
            <p:nvPr/>
          </p:nvSpPr>
          <p:spPr bwMode="auto">
            <a:xfrm>
              <a:off x="1632" y="336"/>
              <a:ext cx="3054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Photina Casual Black" charset="0"/>
                  <a:ea typeface="ＭＳ Ｐゴシック" charset="0"/>
                </a:rPr>
                <a:t>PENGENDALIAN  PROGRAM</a:t>
              </a:r>
              <a:endParaRPr lang="en-US" sz="2800">
                <a:solidFill>
                  <a:srgbClr val="000000"/>
                </a:solidFill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038600" y="1066800"/>
            <a:ext cx="2819400" cy="2209800"/>
            <a:chOff x="2544" y="672"/>
            <a:chExt cx="1776" cy="1392"/>
          </a:xfrm>
        </p:grpSpPr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2544" y="672"/>
              <a:ext cx="1084" cy="1392"/>
              <a:chOff x="2544" y="672"/>
              <a:chExt cx="1084" cy="1392"/>
            </a:xfrm>
          </p:grpSpPr>
          <p:sp>
            <p:nvSpPr>
              <p:cNvPr id="27656" name="AutoShape 32"/>
              <p:cNvSpPr>
                <a:spLocks noChangeArrowheads="1"/>
              </p:cNvSpPr>
              <p:nvPr/>
            </p:nvSpPr>
            <p:spPr bwMode="auto">
              <a:xfrm rot="3342555">
                <a:off x="2990" y="1426"/>
                <a:ext cx="1152" cy="124"/>
              </a:xfrm>
              <a:prstGeom prst="rightArrow">
                <a:avLst>
                  <a:gd name="adj1" fmla="val 50000"/>
                  <a:gd name="adj2" fmla="val 23225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d-ID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01" name="Text Box 33"/>
              <p:cNvSpPr txBox="1">
                <a:spLocks noChangeArrowheads="1"/>
              </p:cNvSpPr>
              <p:nvPr/>
            </p:nvSpPr>
            <p:spPr bwMode="auto">
              <a:xfrm>
                <a:off x="2544" y="672"/>
                <a:ext cx="10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charset="0"/>
                    <a:ea typeface="ＭＳ Ｐゴシック" charset="0"/>
                  </a:rPr>
                  <a:t>Evaluation</a:t>
                </a:r>
                <a:endParaRPr lang="en-US" sz="2400">
                  <a:solidFill>
                    <a:srgbClr val="000000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</p:grpSp>
        <p:sp>
          <p:nvSpPr>
            <p:cNvPr id="27655" name="AutoShape 34"/>
            <p:cNvSpPr>
              <a:spLocks noChangeArrowheads="1"/>
            </p:cNvSpPr>
            <p:nvPr/>
          </p:nvSpPr>
          <p:spPr bwMode="auto">
            <a:xfrm>
              <a:off x="3648" y="768"/>
              <a:ext cx="672" cy="144"/>
            </a:xfrm>
            <a:prstGeom prst="rightArrow">
              <a:avLst>
                <a:gd name="adj1" fmla="val 50000"/>
                <a:gd name="adj2" fmla="val 1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d-ID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876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8229600" cy="6172200"/>
          </a:xfrm>
        </p:spPr>
        <p:txBody>
          <a:bodyPr/>
          <a:lstStyle/>
          <a:p>
            <a:pPr eaLnBrk="1" hangingPunct="1"/>
            <a:r>
              <a:rPr lang="en-US" sz="2600" dirty="0" err="1"/>
              <a:t>Kegiatan</a:t>
            </a:r>
            <a:r>
              <a:rPr lang="en-US" sz="2600" dirty="0"/>
              <a:t> monitoring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terfokus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pengawasan</a:t>
            </a:r>
            <a:r>
              <a:rPr lang="en-US" sz="2600" dirty="0"/>
              <a:t> </a:t>
            </a:r>
            <a:r>
              <a:rPr lang="en-US" sz="2600" dirty="0" err="1"/>
              <a:t>kegiatan</a:t>
            </a:r>
            <a:r>
              <a:rPr lang="en-US" sz="2600" dirty="0"/>
              <a:t> yang </a:t>
            </a:r>
            <a:r>
              <a:rPr lang="en-US" sz="2600" dirty="0" err="1"/>
              <a:t>sedang</a:t>
            </a:r>
            <a:r>
              <a:rPr lang="en-US" sz="2600" dirty="0"/>
              <a:t> </a:t>
            </a:r>
            <a:r>
              <a:rPr lang="en-US" sz="2600" dirty="0" err="1"/>
              <a:t>dilaksanakan</a:t>
            </a:r>
            <a:r>
              <a:rPr lang="en-US" sz="2600" dirty="0"/>
              <a:t>. </a:t>
            </a:r>
          </a:p>
          <a:p>
            <a:pPr eaLnBrk="1" hangingPunct="1"/>
            <a:r>
              <a:rPr lang="en-US" sz="2600" dirty="0"/>
              <a:t>Monitoring </a:t>
            </a:r>
            <a:r>
              <a:rPr lang="en-US" sz="2600" dirty="0" err="1"/>
              <a:t>dilakukan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</a:t>
            </a:r>
            <a:r>
              <a:rPr lang="en-US" sz="2600" dirty="0" err="1"/>
              <a:t>memperoleh</a:t>
            </a:r>
            <a:r>
              <a:rPr lang="en-US" sz="2600" dirty="0"/>
              <a:t> </a:t>
            </a:r>
            <a:r>
              <a:rPr lang="en-US" sz="2600" dirty="0" err="1"/>
              <a:t>informasi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regular </a:t>
            </a:r>
            <a:r>
              <a:rPr lang="en-US" sz="2600" dirty="0" err="1"/>
              <a:t>berdasarkan</a:t>
            </a:r>
            <a:r>
              <a:rPr lang="en-US" sz="2600" dirty="0"/>
              <a:t> </a:t>
            </a:r>
            <a:r>
              <a:rPr lang="en-US" sz="2600" dirty="0" err="1"/>
              <a:t>indikator</a:t>
            </a:r>
            <a:r>
              <a:rPr lang="en-US" sz="2600" dirty="0"/>
              <a:t> </a:t>
            </a:r>
            <a:r>
              <a:rPr lang="en-US" sz="2600" dirty="0" err="1"/>
              <a:t>tertentu</a:t>
            </a:r>
            <a:r>
              <a:rPr lang="en-US" sz="2600" dirty="0"/>
              <a:t>.</a:t>
            </a:r>
          </a:p>
          <a:p>
            <a:pPr eaLnBrk="1" hangingPunct="1"/>
            <a:r>
              <a:rPr lang="en-US" sz="2600" dirty="0" err="1"/>
              <a:t>Indikator</a:t>
            </a:r>
            <a:r>
              <a:rPr lang="en-US" sz="2600" dirty="0"/>
              <a:t> monitoring </a:t>
            </a:r>
            <a:r>
              <a:rPr lang="en-US" sz="2600" dirty="0" err="1"/>
              <a:t>mencakup</a:t>
            </a:r>
            <a:r>
              <a:rPr lang="en-US" sz="2600" dirty="0"/>
              <a:t> </a:t>
            </a:r>
            <a:r>
              <a:rPr lang="en-US" sz="2600" dirty="0" err="1"/>
              <a:t>esensi</a:t>
            </a:r>
            <a:r>
              <a:rPr lang="en-US" sz="2600" dirty="0"/>
              <a:t> </a:t>
            </a:r>
            <a:r>
              <a:rPr lang="en-US" sz="2600" dirty="0" err="1"/>
              <a:t>aktivitas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target yang </a:t>
            </a:r>
            <a:r>
              <a:rPr lang="en-US" sz="2600" dirty="0" err="1"/>
              <a:t>ditetapkan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awal</a:t>
            </a:r>
            <a:r>
              <a:rPr lang="en-US" sz="2600" dirty="0"/>
              <a:t> </a:t>
            </a:r>
            <a:r>
              <a:rPr lang="en-US" sz="2600" dirty="0" err="1"/>
              <a:t>perencanaan</a:t>
            </a:r>
            <a:r>
              <a:rPr lang="en-US" sz="2600" dirty="0"/>
              <a:t> program. </a:t>
            </a:r>
          </a:p>
          <a:p>
            <a:pPr eaLnBrk="1" hangingPunct="1"/>
            <a:r>
              <a:rPr lang="en-US" sz="2600" dirty="0" err="1"/>
              <a:t>Apabila</a:t>
            </a:r>
            <a:r>
              <a:rPr lang="en-US" sz="2600" dirty="0"/>
              <a:t> monitoring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dilakukan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baik</a:t>
            </a:r>
            <a:r>
              <a:rPr lang="en-US" sz="2600" dirty="0"/>
              <a:t>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bermanfaat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menjaga</a:t>
            </a:r>
            <a:r>
              <a:rPr lang="en-US" sz="2600" dirty="0"/>
              <a:t> </a:t>
            </a:r>
            <a:r>
              <a:rPr lang="en-US" sz="2600" dirty="0" err="1"/>
              <a:t>proses</a:t>
            </a:r>
            <a:r>
              <a:rPr lang="en-US" sz="2600" dirty="0"/>
              <a:t> </a:t>
            </a:r>
            <a:r>
              <a:rPr lang="en-US" sz="2600" dirty="0" err="1"/>
              <a:t>pelaksanaan</a:t>
            </a:r>
            <a:r>
              <a:rPr lang="en-US" sz="2600" dirty="0"/>
              <a:t> </a:t>
            </a:r>
            <a:r>
              <a:rPr lang="en-US" sz="2600" dirty="0" err="1"/>
              <a:t>kegiatan</a:t>
            </a:r>
            <a:r>
              <a:rPr lang="en-US" sz="2600" dirty="0"/>
              <a:t> </a:t>
            </a:r>
            <a:r>
              <a:rPr lang="en-US" sz="2600" dirty="0" err="1"/>
              <a:t>tetap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jalurnya</a:t>
            </a:r>
            <a:r>
              <a:rPr lang="en-US" sz="2600" dirty="0"/>
              <a:t> .</a:t>
            </a:r>
          </a:p>
          <a:p>
            <a:pPr eaLnBrk="1" hangingPunct="1"/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memberikan</a:t>
            </a:r>
            <a:r>
              <a:rPr lang="en-US" sz="2600" dirty="0"/>
              <a:t> </a:t>
            </a:r>
            <a:r>
              <a:rPr lang="en-US" sz="2600" dirty="0" err="1"/>
              <a:t>informasi</a:t>
            </a:r>
            <a:r>
              <a:rPr lang="en-US" sz="2600" dirty="0"/>
              <a:t> </a:t>
            </a:r>
            <a:r>
              <a:rPr lang="en-US" sz="2600" dirty="0" err="1"/>
              <a:t>kepada</a:t>
            </a:r>
            <a:r>
              <a:rPr lang="en-US" sz="2600" dirty="0"/>
              <a:t> </a:t>
            </a:r>
            <a:r>
              <a:rPr lang="en-US" sz="2600" dirty="0" err="1"/>
              <a:t>pengelola</a:t>
            </a:r>
            <a:r>
              <a:rPr lang="en-US" sz="2600" dirty="0"/>
              <a:t> program </a:t>
            </a:r>
            <a:r>
              <a:rPr lang="en-US" sz="2600" dirty="0" err="1"/>
              <a:t>bilamana</a:t>
            </a:r>
            <a:r>
              <a:rPr lang="en-US" sz="2600" dirty="0"/>
              <a:t> </a:t>
            </a:r>
            <a:r>
              <a:rPr lang="en-US" sz="2600" dirty="0" err="1"/>
              <a:t>terjadi</a:t>
            </a:r>
            <a:r>
              <a:rPr lang="en-US" sz="2600" dirty="0"/>
              <a:t> </a:t>
            </a:r>
            <a:r>
              <a:rPr lang="en-US" sz="2600" dirty="0" err="1"/>
              <a:t>hambatan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penyimpangan</a:t>
            </a:r>
            <a:r>
              <a:rPr lang="en-US" sz="2600" dirty="0"/>
              <a:t>, </a:t>
            </a:r>
            <a:r>
              <a:rPr lang="en-US" sz="2600" dirty="0" err="1"/>
              <a:t>serta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masukan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melakukan</a:t>
            </a:r>
            <a:r>
              <a:rPr lang="en-US" sz="2600" dirty="0"/>
              <a:t> </a:t>
            </a:r>
            <a:r>
              <a:rPr lang="en-US" sz="2600" dirty="0" err="1"/>
              <a:t>evaluasi</a:t>
            </a:r>
            <a:r>
              <a:rPr lang="en-US" sz="2600" dirty="0"/>
              <a:t>.</a:t>
            </a:r>
          </a:p>
          <a:p>
            <a:pPr eaLnBrk="1" hangingPunct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45765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eaLnBrk="1" hangingPunct="1"/>
            <a:r>
              <a:rPr lang="en-US" sz="2800" b="1" dirty="0" err="1">
                <a:solidFill>
                  <a:srgbClr val="0070C0"/>
                </a:solidFill>
              </a:rPr>
              <a:t>Evaluasi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penilaian</a:t>
            </a:r>
            <a:r>
              <a:rPr lang="en-US" sz="2800" dirty="0"/>
              <a:t> </a:t>
            </a:r>
            <a:r>
              <a:rPr lang="en-US" sz="2800" dirty="0" err="1"/>
              <a:t>pencapaian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pengungkapan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kinerja</a:t>
            </a:r>
            <a:r>
              <a:rPr lang="en-US" sz="2800" dirty="0"/>
              <a:t> program/</a:t>
            </a:r>
            <a:r>
              <a:rPr lang="en-US" sz="2800" dirty="0" err="1"/>
              <a:t>proyek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umpan</a:t>
            </a:r>
            <a:r>
              <a:rPr lang="en-US" sz="2800" dirty="0"/>
              <a:t> </a:t>
            </a:r>
            <a:r>
              <a:rPr lang="en-US" sz="2800" dirty="0" err="1"/>
              <a:t>balik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kualitas</a:t>
            </a:r>
            <a:r>
              <a:rPr lang="en-US" sz="2800" dirty="0"/>
              <a:t> </a:t>
            </a:r>
            <a:r>
              <a:rPr lang="en-US" sz="2800" dirty="0" err="1"/>
              <a:t>kinerja</a:t>
            </a:r>
            <a:r>
              <a:rPr lang="en-US" sz="2800" dirty="0"/>
              <a:t> program/</a:t>
            </a:r>
            <a:r>
              <a:rPr lang="en-US" sz="2800" dirty="0" err="1"/>
              <a:t>proyek</a:t>
            </a:r>
            <a:r>
              <a:rPr lang="en-US" sz="2800" dirty="0"/>
              <a:t>.</a:t>
            </a:r>
          </a:p>
          <a:p>
            <a:pPr eaLnBrk="1" hangingPunct="1"/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tertuju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kajian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program. </a:t>
            </a:r>
          </a:p>
          <a:p>
            <a:pPr eaLnBrk="1" hangingPunct="1"/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periodik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yang </a:t>
            </a:r>
            <a:r>
              <a:rPr lang="en-US" sz="2800" dirty="0" err="1"/>
              <a:t>sistematis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mengumpulkan</a:t>
            </a:r>
            <a:r>
              <a:rPr lang="en-US" sz="2800" dirty="0"/>
              <a:t>, </a:t>
            </a:r>
            <a:r>
              <a:rPr lang="en-US" sz="2800" dirty="0" err="1"/>
              <a:t>meng-analisis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menafsirkan</a:t>
            </a:r>
            <a:r>
              <a:rPr lang="en-US" sz="2800" dirty="0"/>
              <a:t> data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keberhasilan</a:t>
            </a:r>
            <a:r>
              <a:rPr lang="en-US" sz="2800" dirty="0"/>
              <a:t> </a:t>
            </a:r>
            <a:r>
              <a:rPr lang="en-US" sz="2800" dirty="0" err="1"/>
              <a:t>pelaksanaan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program,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komponen</a:t>
            </a:r>
            <a:r>
              <a:rPr lang="en-US" sz="2800" dirty="0"/>
              <a:t> program </a:t>
            </a:r>
            <a:r>
              <a:rPr lang="en-US" sz="2800" dirty="0" err="1"/>
              <a:t>mana</a:t>
            </a:r>
            <a:r>
              <a:rPr lang="en-US" sz="2800" dirty="0"/>
              <a:t> yang </a:t>
            </a:r>
            <a:r>
              <a:rPr lang="en-US" sz="2800" dirty="0" err="1"/>
              <a:t>berhasil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mana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berhasil</a:t>
            </a:r>
            <a:r>
              <a:rPr lang="en-US" sz="2800" dirty="0"/>
              <a:t>. </a:t>
            </a:r>
          </a:p>
          <a:p>
            <a:pPr eaLnBrk="1" hangingPunct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4636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4000" b="0" dirty="0" err="1">
                <a:ea typeface="ＭＳ Ｐゴシック" pitchFamily="-110" charset="-128"/>
              </a:rPr>
              <a:t>Tujuan</a:t>
            </a:r>
            <a:r>
              <a:rPr lang="en-US" sz="4000" b="0" dirty="0">
                <a:ea typeface="ＭＳ Ｐゴシック" pitchFamily="-110" charset="-128"/>
              </a:rPr>
              <a:t> M&amp;E</a:t>
            </a:r>
            <a:endParaRPr lang="id-ID" sz="4000" b="0" dirty="0">
              <a:ea typeface="ＭＳ Ｐゴシック" pitchFamily="-110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Brush Script MT"/>
              <a:buNone/>
              <a:defRPr/>
            </a:pPr>
            <a:r>
              <a:rPr lang="fi-FI" sz="2800" dirty="0">
                <a:ea typeface="ＭＳ Ｐゴシック" pitchFamily="-110" charset="-128"/>
              </a:rPr>
              <a:t>Secara umum tujuan pelaksanaan M&amp;E adalah;</a:t>
            </a:r>
          </a:p>
          <a:p>
            <a:pPr eaLnBrk="1" hangingPunct="1">
              <a:buClr>
                <a:schemeClr val="tx1"/>
              </a:buClr>
              <a:buSzPct val="100000"/>
              <a:buFont typeface="+mj-lt"/>
              <a:buAutoNum type="alphaLcPeriod"/>
              <a:defRPr/>
            </a:pPr>
            <a:r>
              <a:rPr lang="en-US" sz="2800" dirty="0" err="1">
                <a:ea typeface="ＭＳ Ｐゴシック" pitchFamily="-110" charset="-128"/>
              </a:rPr>
              <a:t>Mengkaji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apakah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kegiatan-kegiatan</a:t>
            </a:r>
            <a:r>
              <a:rPr lang="en-US" sz="2800" dirty="0">
                <a:ea typeface="ＭＳ Ｐゴシック" pitchFamily="-110" charset="-128"/>
              </a:rPr>
              <a:t> yang </a:t>
            </a:r>
            <a:r>
              <a:rPr lang="en-US" sz="2800" dirty="0" err="1">
                <a:ea typeface="ＭＳ Ｐゴシック" pitchFamily="-110" charset="-128"/>
              </a:rPr>
              <a:t>dilaksanakan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telah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sesuai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dengan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rencana</a:t>
            </a:r>
            <a:endParaRPr lang="en-US" sz="2800" dirty="0">
              <a:ea typeface="ＭＳ Ｐゴシック" pitchFamily="-110" charset="-128"/>
            </a:endParaRPr>
          </a:p>
          <a:p>
            <a:pPr eaLnBrk="1" hangingPunct="1">
              <a:buClr>
                <a:schemeClr val="tx1"/>
              </a:buClr>
              <a:buSzPct val="100000"/>
              <a:buFont typeface="+mj-lt"/>
              <a:buAutoNum type="alphaLcPeriod"/>
              <a:defRPr/>
            </a:pPr>
            <a:r>
              <a:rPr lang="en-US" sz="2800" dirty="0" err="1">
                <a:ea typeface="ＭＳ Ｐゴシック" pitchFamily="-110" charset="-128"/>
              </a:rPr>
              <a:t>Mengidentifikasi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masalah</a:t>
            </a:r>
            <a:r>
              <a:rPr lang="en-US" sz="2800" dirty="0">
                <a:ea typeface="ＭＳ Ｐゴシック" pitchFamily="-110" charset="-128"/>
              </a:rPr>
              <a:t> yang </a:t>
            </a:r>
            <a:r>
              <a:rPr lang="en-US" sz="2800" dirty="0" err="1">
                <a:ea typeface="ＭＳ Ｐゴシック" pitchFamily="-110" charset="-128"/>
              </a:rPr>
              <a:t>timbul</a:t>
            </a:r>
            <a:r>
              <a:rPr lang="en-US" sz="2800" dirty="0">
                <a:ea typeface="ＭＳ Ｐゴシック" pitchFamily="-110" charset="-128"/>
              </a:rPr>
              <a:t> agar </a:t>
            </a:r>
            <a:r>
              <a:rPr lang="en-US" sz="2800" dirty="0" err="1">
                <a:ea typeface="ＭＳ Ｐゴシック" pitchFamily="-110" charset="-128"/>
              </a:rPr>
              <a:t>langsung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dapat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diatasi</a:t>
            </a:r>
            <a:endParaRPr lang="en-US" sz="2800" dirty="0">
              <a:ea typeface="ＭＳ Ｐゴシック" pitchFamily="-110" charset="-128"/>
            </a:endParaRPr>
          </a:p>
          <a:p>
            <a:pPr eaLnBrk="1" hangingPunct="1">
              <a:buClr>
                <a:schemeClr val="tx1"/>
              </a:buClr>
              <a:buSzPct val="100000"/>
              <a:buFont typeface="+mj-lt"/>
              <a:buAutoNum type="alphaLcPeriod"/>
              <a:defRPr/>
            </a:pPr>
            <a:r>
              <a:rPr lang="en-US" sz="2800" dirty="0" err="1">
                <a:ea typeface="ＭＳ Ｐゴシック" pitchFamily="-110" charset="-128"/>
              </a:rPr>
              <a:t>Melakukan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penilaian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apakah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pola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kerja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dan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manajemen</a:t>
            </a:r>
            <a:r>
              <a:rPr lang="en-US" sz="2800" dirty="0">
                <a:ea typeface="ＭＳ Ｐゴシック" pitchFamily="-110" charset="-128"/>
              </a:rPr>
              <a:t> yang </a:t>
            </a:r>
            <a:r>
              <a:rPr lang="en-US" sz="2800" dirty="0" err="1">
                <a:ea typeface="ＭＳ Ｐゴシック" pitchFamily="-110" charset="-128"/>
              </a:rPr>
              <a:t>digunakan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sudah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tepat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untuk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mencapai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tujuan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proyek</a:t>
            </a:r>
            <a:r>
              <a:rPr lang="en-US" sz="2800" dirty="0">
                <a:ea typeface="ＭＳ Ｐゴシック" pitchFamily="-110" charset="-128"/>
              </a:rPr>
              <a:t>.</a:t>
            </a:r>
          </a:p>
          <a:p>
            <a:pPr eaLnBrk="1" hangingPunct="1">
              <a:buClr>
                <a:schemeClr val="tx1"/>
              </a:buClr>
              <a:buSzPct val="100000"/>
              <a:buFont typeface="+mj-lt"/>
              <a:buAutoNum type="alphaLcPeriod"/>
              <a:defRPr/>
            </a:pPr>
            <a:r>
              <a:rPr lang="en-US" sz="2800" dirty="0" err="1">
                <a:ea typeface="ＭＳ Ｐゴシック" pitchFamily="-110" charset="-128"/>
              </a:rPr>
              <a:t>Mengetahui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kaitan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antara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kegiatan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dengan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tujuan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untuk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memperoleh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ukuran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kemajuan</a:t>
            </a:r>
            <a:r>
              <a:rPr lang="en-US" sz="2800" dirty="0">
                <a:ea typeface="ＭＳ Ｐゴシック" pitchFamily="-110" charset="-128"/>
              </a:rPr>
              <a:t>,</a:t>
            </a:r>
          </a:p>
          <a:p>
            <a:pPr eaLnBrk="1" hangingPunct="1">
              <a:buClr>
                <a:schemeClr val="tx1"/>
              </a:buClr>
              <a:buSzPct val="100000"/>
              <a:buFont typeface="+mj-lt"/>
              <a:buAutoNum type="alphaLcPeriod"/>
              <a:defRPr/>
            </a:pPr>
            <a:r>
              <a:rPr lang="en-US" sz="2800" dirty="0" err="1">
                <a:ea typeface="ＭＳ Ｐゴシック" pitchFamily="-110" charset="-128"/>
              </a:rPr>
              <a:t>Menyesuaikan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kegiatan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dengan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lingkungan</a:t>
            </a:r>
            <a:r>
              <a:rPr lang="en-US" sz="2800" dirty="0">
                <a:ea typeface="ＭＳ Ｐゴシック" pitchFamily="-110" charset="-128"/>
              </a:rPr>
              <a:t> yang </a:t>
            </a:r>
            <a:r>
              <a:rPr lang="en-US" sz="2800" dirty="0" err="1">
                <a:ea typeface="ＭＳ Ｐゴシック" pitchFamily="-110" charset="-128"/>
              </a:rPr>
              <a:t>berubah</a:t>
            </a:r>
            <a:r>
              <a:rPr lang="en-US" sz="2800" dirty="0">
                <a:ea typeface="ＭＳ Ｐゴシック" pitchFamily="-110" charset="-128"/>
              </a:rPr>
              <a:t>, </a:t>
            </a:r>
            <a:r>
              <a:rPr lang="en-US" sz="2800" dirty="0" err="1">
                <a:ea typeface="ＭＳ Ｐゴシック" pitchFamily="-110" charset="-128"/>
              </a:rPr>
              <a:t>tanpa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menyimpang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dari</a:t>
            </a:r>
            <a:r>
              <a:rPr lang="en-US" sz="2800" dirty="0">
                <a:ea typeface="ＭＳ Ｐゴシック" pitchFamily="-110" charset="-128"/>
              </a:rPr>
              <a:t> </a:t>
            </a:r>
            <a:r>
              <a:rPr lang="en-US" sz="2800" dirty="0" err="1">
                <a:ea typeface="ＭＳ Ｐゴシック" pitchFamily="-110" charset="-128"/>
              </a:rPr>
              <a:t>tujuan</a:t>
            </a:r>
            <a:r>
              <a:rPr lang="en-US" sz="2800" dirty="0">
                <a:ea typeface="ＭＳ Ｐゴシック" pitchFamily="-110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9540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007424" cy="6096000"/>
          </a:xfrm>
        </p:spPr>
        <p:txBody>
          <a:bodyPr/>
          <a:lstStyle/>
          <a:p>
            <a:pPr marL="457200" indent="-457200" eaLnBrk="1" hangingPunct="1">
              <a:buSzPct val="100000"/>
              <a:buFont typeface="+mj-lt"/>
              <a:buAutoNum type="alphaLcPeriod" startAt="3"/>
              <a:defRPr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Monitoring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dan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Evaluasi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 (M&amp;E)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sebagai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alat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akuntabilitas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 program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dan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advokasi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.</a:t>
            </a:r>
          </a:p>
          <a:p>
            <a:pPr marL="687388" indent="-227013" eaLnBrk="1" hangingPunct="1">
              <a:buClr>
                <a:schemeClr val="tx1"/>
              </a:buClr>
              <a:buSzPct val="100000"/>
              <a:buFont typeface="+mj-lt"/>
              <a:buAutoNum type="arabicParenR"/>
              <a:defRPr/>
            </a:pPr>
            <a:r>
              <a:rPr lang="en-US" sz="2400" dirty="0">
                <a:ea typeface="ＭＳ Ｐゴシック" pitchFamily="-110" charset="-128"/>
              </a:rPr>
              <a:t>M&amp;E </a:t>
            </a:r>
            <a:r>
              <a:rPr lang="en-US" sz="2400" dirty="0" err="1">
                <a:ea typeface="ＭＳ Ｐゴシック" pitchFamily="-110" charset="-128"/>
              </a:rPr>
              <a:t>tidak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hanya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memantau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aktivitas</a:t>
            </a:r>
            <a:r>
              <a:rPr lang="en-US" sz="2400" dirty="0">
                <a:ea typeface="ＭＳ Ｐゴシック" pitchFamily="-110" charset="-128"/>
              </a:rPr>
              <a:t> program </a:t>
            </a:r>
            <a:r>
              <a:rPr lang="en-US" sz="2400" dirty="0" err="1">
                <a:ea typeface="ＭＳ Ｐゴシック" pitchFamily="-110" charset="-128"/>
              </a:rPr>
              <a:t>tetapi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juga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hasil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dari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aktivitas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tersebut</a:t>
            </a:r>
            <a:r>
              <a:rPr lang="en-US" sz="2400" dirty="0">
                <a:ea typeface="ＭＳ Ｐゴシック" pitchFamily="-110" charset="-128"/>
              </a:rPr>
              <a:t>. </a:t>
            </a:r>
            <a:r>
              <a:rPr lang="en-US" sz="2400" dirty="0" err="1">
                <a:ea typeface="ＭＳ Ｐゴシック" pitchFamily="-110" charset="-128"/>
              </a:rPr>
              <a:t>Informasi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pemantauan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terhadap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luaran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dan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hasil</a:t>
            </a:r>
            <a:r>
              <a:rPr lang="en-US" sz="2400" dirty="0">
                <a:ea typeface="ＭＳ Ｐゴシック" pitchFamily="-110" charset="-128"/>
              </a:rPr>
              <a:t> (</a:t>
            </a:r>
            <a:r>
              <a:rPr lang="en-US" sz="2400" i="1" dirty="0">
                <a:ea typeface="ＭＳ Ｐゴシック" pitchFamily="-110" charset="-128"/>
              </a:rPr>
              <a:t>output </a:t>
            </a:r>
            <a:r>
              <a:rPr lang="en-US" sz="2400" dirty="0" err="1">
                <a:ea typeface="ＭＳ Ｐゴシック" pitchFamily="-110" charset="-128"/>
              </a:rPr>
              <a:t>dan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i="1" dirty="0">
                <a:ea typeface="ＭＳ Ｐゴシック" pitchFamily="-110" charset="-128"/>
              </a:rPr>
              <a:t>outcome</a:t>
            </a:r>
            <a:r>
              <a:rPr lang="en-US" sz="2400" dirty="0">
                <a:ea typeface="ＭＳ Ｐゴシック" pitchFamily="-110" charset="-128"/>
              </a:rPr>
              <a:t>) program yang </a:t>
            </a:r>
            <a:r>
              <a:rPr lang="en-US" sz="2400" dirty="0" err="1">
                <a:ea typeface="ＭＳ Ｐゴシック" pitchFamily="-110" charset="-128"/>
              </a:rPr>
              <a:t>dipublikasikan</a:t>
            </a:r>
            <a:r>
              <a:rPr lang="en-US" sz="2400" dirty="0">
                <a:ea typeface="ＭＳ Ｐゴシック" pitchFamily="-110" charset="-128"/>
              </a:rPr>
              <a:t> &amp; </a:t>
            </a:r>
            <a:r>
              <a:rPr lang="en-US" sz="2400" dirty="0" err="1">
                <a:ea typeface="ＭＳ Ｐゴシック" pitchFamily="-110" charset="-128"/>
              </a:rPr>
              <a:t>dapat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diakses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oleh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pemangku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kepentingan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akan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meningkatkan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akuntabilitas</a:t>
            </a:r>
            <a:r>
              <a:rPr lang="en-US" sz="2400" dirty="0">
                <a:ea typeface="ＭＳ Ｐゴシック" pitchFamily="-110" charset="-128"/>
              </a:rPr>
              <a:t> program.</a:t>
            </a:r>
          </a:p>
          <a:p>
            <a:pPr marL="687388" indent="-227013" eaLnBrk="1" hangingPunct="1">
              <a:buClr>
                <a:schemeClr val="tx1"/>
              </a:buClr>
              <a:buSzPct val="100000"/>
              <a:buFont typeface="+mj-lt"/>
              <a:buAutoNum type="arabicParenR"/>
              <a:defRPr/>
            </a:pPr>
            <a:r>
              <a:rPr lang="en-US" sz="2400" dirty="0" err="1">
                <a:ea typeface="ＭＳ Ｐゴシック" pitchFamily="-110" charset="-128"/>
              </a:rPr>
              <a:t>Informasi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hasil</a:t>
            </a:r>
            <a:r>
              <a:rPr lang="en-US" sz="2400" dirty="0">
                <a:ea typeface="ＭＳ Ｐゴシック" pitchFamily="-110" charset="-128"/>
              </a:rPr>
              <a:t> M&amp;E </a:t>
            </a:r>
            <a:r>
              <a:rPr lang="en-US" sz="2400" dirty="0" err="1">
                <a:ea typeface="ＭＳ Ｐゴシック" pitchFamily="-110" charset="-128"/>
              </a:rPr>
              <a:t>dapat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dipakai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sebagai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bahan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masukan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untuk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advokasi</a:t>
            </a:r>
            <a:r>
              <a:rPr lang="en-US" sz="2400" dirty="0">
                <a:ea typeface="ＭＳ Ｐゴシック" pitchFamily="-110" charset="-128"/>
              </a:rPr>
              <a:t> program </a:t>
            </a:r>
            <a:r>
              <a:rPr lang="en-US" sz="2400" dirty="0" err="1">
                <a:ea typeface="ＭＳ Ｐゴシック" pitchFamily="-110" charset="-128"/>
              </a:rPr>
              <a:t>kepada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para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pemangku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kepentingan</a:t>
            </a:r>
            <a:r>
              <a:rPr lang="en-US" sz="2400" dirty="0">
                <a:ea typeface="ＭＳ Ｐゴシック" pitchFamily="-110" charset="-128"/>
              </a:rPr>
              <a:t>.</a:t>
            </a:r>
          </a:p>
          <a:p>
            <a:pPr marL="687388" indent="-227013" eaLnBrk="1" hangingPunct="1">
              <a:buClr>
                <a:schemeClr val="tx1"/>
              </a:buClr>
              <a:buSzPct val="100000"/>
              <a:buFont typeface="+mj-lt"/>
              <a:buAutoNum type="arabicParenR"/>
              <a:defRPr/>
            </a:pPr>
            <a:r>
              <a:rPr lang="en-US" sz="2400" dirty="0" err="1">
                <a:ea typeface="ＭＳ Ｐゴシック" pitchFamily="-110" charset="-128"/>
              </a:rPr>
              <a:t>Informasi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tersebut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akan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memicu</a:t>
            </a:r>
            <a:r>
              <a:rPr lang="en-US" sz="2400" dirty="0">
                <a:ea typeface="ＭＳ Ｐゴシック" pitchFamily="-110" charset="-128"/>
              </a:rPr>
              <a:t> dialog </a:t>
            </a:r>
            <a:r>
              <a:rPr lang="en-US" sz="2400" dirty="0" err="1">
                <a:ea typeface="ＭＳ Ｐゴシック" pitchFamily="-110" charset="-128"/>
              </a:rPr>
              <a:t>dan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pembelajaran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serta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memacu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keikutsertaan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para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pemangku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kepentingan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untuk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secara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bersama-sama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mendukung</a:t>
            </a:r>
            <a:r>
              <a:rPr lang="en-US" sz="2400" dirty="0">
                <a:ea typeface="ＭＳ Ｐゴシック" pitchFamily="-110" charset="-128"/>
              </a:rPr>
              <a:t> </a:t>
            </a:r>
            <a:r>
              <a:rPr lang="en-US" sz="2400" dirty="0" err="1">
                <a:ea typeface="ＭＳ Ｐゴシック" pitchFamily="-110" charset="-128"/>
              </a:rPr>
              <a:t>suksesnya</a:t>
            </a:r>
            <a:r>
              <a:rPr lang="en-US" sz="2400" dirty="0">
                <a:ea typeface="ＭＳ Ｐゴシック" pitchFamily="-110" charset="-128"/>
              </a:rPr>
              <a:t> program.</a:t>
            </a:r>
          </a:p>
        </p:txBody>
      </p:sp>
    </p:spTree>
    <p:extLst>
      <p:ext uri="{BB962C8B-B14F-4D97-AF65-F5344CB8AC3E}">
        <p14:creationId xmlns:p14="http://schemas.microsoft.com/office/powerpoint/2010/main" val="3156435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6964363" cy="4572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sz="2600">
                <a:solidFill>
                  <a:srgbClr val="1AB39F"/>
                </a:solidFill>
              </a:rPr>
            </a:br>
            <a:r>
              <a:rPr lang="en-US" sz="3200">
                <a:solidFill>
                  <a:srgbClr val="1AB39F"/>
                </a:solidFill>
              </a:rPr>
              <a:t>Prinsip Dasar M&amp;E</a:t>
            </a:r>
            <a:br>
              <a:rPr lang="en-US" sz="2600">
                <a:solidFill>
                  <a:srgbClr val="1AB39F"/>
                </a:solidFill>
              </a:rPr>
            </a:br>
            <a:endParaRPr lang="en-US" sz="2600">
              <a:solidFill>
                <a:srgbClr val="1AB3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8083624" cy="5410200"/>
          </a:xfrm>
        </p:spPr>
        <p:txBody>
          <a:bodyPr/>
          <a:lstStyle/>
          <a:p>
            <a:pPr marL="0" indent="0" eaLnBrk="1" hangingPunct="1">
              <a:buFont typeface="Brush Script MT"/>
              <a:buNone/>
              <a:defRPr/>
            </a:pPr>
            <a:r>
              <a:rPr lang="en-US" dirty="0" err="1">
                <a:ea typeface="ＭＳ Ｐゴシック" pitchFamily="-110" charset="-128"/>
              </a:rPr>
              <a:t>Adapun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prinsip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dasar</a:t>
            </a:r>
            <a:r>
              <a:rPr lang="en-US" dirty="0">
                <a:ea typeface="ＭＳ Ｐゴシック" pitchFamily="-110" charset="-128"/>
              </a:rPr>
              <a:t> M&amp;E </a:t>
            </a:r>
            <a:r>
              <a:rPr lang="en-US" dirty="0" err="1">
                <a:ea typeface="ＭＳ Ｐゴシック" pitchFamily="-110" charset="-128"/>
              </a:rPr>
              <a:t>adalah</a:t>
            </a:r>
            <a:r>
              <a:rPr lang="en-US" dirty="0">
                <a:ea typeface="ＭＳ Ｐゴシック" pitchFamily="-110" charset="-128"/>
              </a:rPr>
              <a:t>: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dirty="0" err="1">
                <a:ea typeface="ＭＳ Ｐゴシック" pitchFamily="-110" charset="-128"/>
              </a:rPr>
              <a:t>Sistem</a:t>
            </a:r>
            <a:r>
              <a:rPr lang="en-US" dirty="0">
                <a:ea typeface="ＭＳ Ｐゴシック" pitchFamily="-110" charset="-128"/>
              </a:rPr>
              <a:t> M&amp;E </a:t>
            </a:r>
            <a:r>
              <a:rPr lang="en-US" dirty="0" err="1">
                <a:ea typeface="ＭＳ Ｐゴシック" pitchFamily="-110" charset="-128"/>
              </a:rPr>
              <a:t>dibuat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sederhana</a:t>
            </a:r>
            <a:endParaRPr lang="en-US" dirty="0">
              <a:ea typeface="ＭＳ Ｐゴシック" pitchFamily="-110" charset="-128"/>
            </a:endParaRPr>
          </a:p>
          <a:p>
            <a:pPr eaLnBrk="1" hangingPunct="1">
              <a:buFont typeface="+mj-lt"/>
              <a:buAutoNum type="arabicPeriod"/>
              <a:defRPr/>
            </a:pPr>
            <a:r>
              <a:rPr lang="en-US" dirty="0" err="1">
                <a:ea typeface="ＭＳ Ｐゴシック" pitchFamily="-110" charset="-128"/>
              </a:rPr>
              <a:t>Tujuan</a:t>
            </a:r>
            <a:r>
              <a:rPr lang="en-US" dirty="0">
                <a:ea typeface="ＭＳ Ｐゴシック" pitchFamily="-110" charset="-128"/>
              </a:rPr>
              <a:t> yang </a:t>
            </a:r>
            <a:r>
              <a:rPr lang="en-US" dirty="0" err="1">
                <a:ea typeface="ＭＳ Ｐゴシック" pitchFamily="-110" charset="-128"/>
              </a:rPr>
              <a:t>jelas</a:t>
            </a:r>
            <a:r>
              <a:rPr lang="en-US" dirty="0">
                <a:ea typeface="ＭＳ Ｐゴシック" pitchFamily="-110" charset="-128"/>
              </a:rPr>
              <a:t>, </a:t>
            </a:r>
            <a:r>
              <a:rPr lang="en-US" dirty="0" err="1">
                <a:ea typeface="ＭＳ Ｐゴシック" pitchFamily="-110" charset="-128"/>
              </a:rPr>
              <a:t>kegiatan</a:t>
            </a:r>
            <a:r>
              <a:rPr lang="en-US" dirty="0">
                <a:ea typeface="ＭＳ Ｐゴシック" pitchFamily="-110" charset="-128"/>
              </a:rPr>
              <a:t> M&amp;E </a:t>
            </a:r>
            <a:r>
              <a:rPr lang="en-US" dirty="0" err="1">
                <a:ea typeface="ＭＳ Ｐゴシック" pitchFamily="-110" charset="-128"/>
              </a:rPr>
              <a:t>difokuskan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pada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hal-hal</a:t>
            </a:r>
            <a:r>
              <a:rPr lang="en-US" dirty="0">
                <a:ea typeface="ＭＳ Ｐゴシック" pitchFamily="-110" charset="-128"/>
              </a:rPr>
              <a:t> yang </a:t>
            </a:r>
            <a:r>
              <a:rPr lang="en-US" dirty="0" err="1">
                <a:ea typeface="ＭＳ Ｐゴシック" pitchFamily="-110" charset="-128"/>
              </a:rPr>
              <a:t>relevan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dengan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tujuan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dari</a:t>
            </a:r>
            <a:r>
              <a:rPr lang="en-US" dirty="0">
                <a:ea typeface="ＭＳ Ｐゴシック" pitchFamily="-110" charset="-128"/>
              </a:rPr>
              <a:t> monitoring </a:t>
            </a:r>
            <a:r>
              <a:rPr lang="en-US" dirty="0" err="1">
                <a:ea typeface="ＭＳ Ｐゴシック" pitchFamily="-110" charset="-128"/>
              </a:rPr>
              <a:t>itu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sendiri</a:t>
            </a:r>
            <a:r>
              <a:rPr lang="en-US" dirty="0">
                <a:ea typeface="ＭＳ Ｐゴシック" pitchFamily="-110" charset="-128"/>
              </a:rPr>
              <a:t> yang </a:t>
            </a:r>
            <a:r>
              <a:rPr lang="en-US" dirty="0" err="1">
                <a:ea typeface="ＭＳ Ｐゴシック" pitchFamily="-110" charset="-128"/>
              </a:rPr>
              <a:t>dikaitkan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dengan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aktivitas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dan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tujuan</a:t>
            </a:r>
            <a:r>
              <a:rPr lang="en-US" dirty="0">
                <a:ea typeface="ＭＳ Ｐゴシック" pitchFamily="-110" charset="-128"/>
              </a:rPr>
              <a:t> program. 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dirty="0" err="1">
                <a:ea typeface="ＭＳ Ｐゴシック" pitchFamily="-110" charset="-128"/>
              </a:rPr>
              <a:t>Dilakukan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tepat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waktu</a:t>
            </a:r>
            <a:r>
              <a:rPr lang="en-US" dirty="0">
                <a:ea typeface="ＭＳ Ｐゴシック" pitchFamily="-110" charset="-128"/>
              </a:rPr>
              <a:t> 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dirty="0" err="1">
                <a:ea typeface="ＭＳ Ｐゴシック" pitchFamily="-110" charset="-128"/>
              </a:rPr>
              <a:t>Informasi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hasil</a:t>
            </a:r>
            <a:r>
              <a:rPr lang="en-US" dirty="0">
                <a:ea typeface="ＭＳ Ｐゴシック" pitchFamily="-110" charset="-128"/>
              </a:rPr>
              <a:t> M&amp;E </a:t>
            </a:r>
            <a:r>
              <a:rPr lang="en-US" dirty="0" err="1">
                <a:ea typeface="ＭＳ Ｐゴシック" pitchFamily="-110" charset="-128"/>
              </a:rPr>
              <a:t>harus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akurat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dan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objektif</a:t>
            </a:r>
            <a:endParaRPr lang="da-DK" dirty="0"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3747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33400"/>
            <a:ext cx="8077200" cy="5486400"/>
          </a:xfrm>
        </p:spPr>
        <p:txBody>
          <a:bodyPr/>
          <a:lstStyle/>
          <a:p>
            <a:pPr eaLnBrk="1" hangingPunct="1">
              <a:buFont typeface="Arial" pitchFamily="34" charset="0"/>
              <a:buAutoNum type="arabicPeriod" startAt="5"/>
            </a:pPr>
            <a:r>
              <a:rPr lang="en-US"/>
              <a:t>Sistem M&amp;E bersifat partisipatif dan transparan</a:t>
            </a:r>
            <a:endParaRPr lang="es-ES"/>
          </a:p>
          <a:p>
            <a:pPr eaLnBrk="1" hangingPunct="1">
              <a:buFont typeface="Arial" pitchFamily="34" charset="0"/>
              <a:buAutoNum type="arabicPeriod" startAt="5"/>
            </a:pPr>
            <a:r>
              <a:rPr lang="en-US"/>
              <a:t>Sistem M&amp;E dibuat </a:t>
            </a:r>
            <a:r>
              <a:rPr lang="en-US" i="1"/>
              <a:t>flexible</a:t>
            </a:r>
            <a:endParaRPr lang="en-US"/>
          </a:p>
          <a:p>
            <a:pPr eaLnBrk="1" hangingPunct="1">
              <a:buFont typeface="Arial" pitchFamily="34" charset="0"/>
              <a:buAutoNum type="arabicPeriod" startAt="5"/>
            </a:pPr>
            <a:r>
              <a:rPr lang="en-US"/>
              <a:t>Bersifat </a:t>
            </a:r>
            <a:r>
              <a:rPr lang="en-US" i="1"/>
              <a:t>action-oriented</a:t>
            </a:r>
            <a:r>
              <a:rPr lang="en-US"/>
              <a:t>; </a:t>
            </a:r>
          </a:p>
          <a:p>
            <a:pPr eaLnBrk="1" hangingPunct="1">
              <a:buFont typeface="Arial" pitchFamily="34" charset="0"/>
              <a:buAutoNum type="arabicPeriod" startAt="5"/>
            </a:pPr>
            <a:r>
              <a:rPr lang="it-IT"/>
              <a:t>Kegiatan M&amp;E dilakukan secara </a:t>
            </a:r>
            <a:r>
              <a:rPr lang="it-IT" i="1"/>
              <a:t>cost-effective</a:t>
            </a:r>
            <a:r>
              <a:rPr lang="it-IT"/>
              <a:t>.</a:t>
            </a:r>
          </a:p>
          <a:p>
            <a:pPr eaLnBrk="1" hangingPunct="1">
              <a:buFont typeface="Arial" pitchFamily="34" charset="0"/>
              <a:buAutoNum type="arabicPeriod" startAt="5"/>
            </a:pPr>
            <a:r>
              <a:rPr lang="en-US"/>
              <a:t>Unit M&amp;E terdiri dari para </a:t>
            </a:r>
            <a:r>
              <a:rPr lang="en-US" i="1"/>
              <a:t>specialists </a:t>
            </a:r>
            <a:r>
              <a:rPr lang="en-US"/>
              <a:t>yang tidak hanya bertugas mengumpulkan data tetapi juga melakukan analisa masalah dan memberikan rekomendasi pemecahan masalah secara praktis.</a:t>
            </a:r>
          </a:p>
          <a:p>
            <a:pPr eaLnBrk="1" hangingPunct="1">
              <a:buFont typeface="Brush Script MT" pitchFamily="66" charset="0"/>
              <a:buChar char="O"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897886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964363" cy="70643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Dasar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ea typeface="ＭＳ Ｐゴシック" pitchFamily="-110" charset="-128"/>
              </a:rPr>
              <a:t>Hukum</a:t>
            </a:r>
            <a:endParaRPr lang="en-US" sz="3600" dirty="0">
              <a:solidFill>
                <a:schemeClr val="accent6">
                  <a:lumMod val="75000"/>
                </a:schemeClr>
              </a:solidFill>
              <a:ea typeface="ＭＳ Ｐゴシック" pitchFamily="-110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48768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err="1">
                <a:ea typeface="ＭＳ Ｐゴシック" pitchFamily="-110" charset="-128"/>
              </a:rPr>
              <a:t>Pelaksanaan</a:t>
            </a:r>
            <a:r>
              <a:rPr lang="en-US" dirty="0">
                <a:ea typeface="ＭＳ Ｐゴシック" pitchFamily="-110" charset="-128"/>
              </a:rPr>
              <a:t> M&amp;E </a:t>
            </a:r>
            <a:r>
              <a:rPr lang="en-US" dirty="0" err="1">
                <a:ea typeface="ＭＳ Ｐゴシック" pitchFamily="-110" charset="-128"/>
              </a:rPr>
              <a:t>diatur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dalam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berbagai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ketentuan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mengikat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diantaranya</a:t>
            </a:r>
            <a:r>
              <a:rPr lang="en-US" dirty="0">
                <a:ea typeface="ＭＳ Ｐゴシック" pitchFamily="-110" charset="-128"/>
              </a:rPr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s-ES" dirty="0" err="1">
                <a:ea typeface="ＭＳ Ｐゴシック" pitchFamily="-110" charset="-128"/>
              </a:rPr>
              <a:t>Inpres</a:t>
            </a:r>
            <a:r>
              <a:rPr lang="es-ES" dirty="0">
                <a:ea typeface="ＭＳ Ｐゴシック" pitchFamily="-110" charset="-128"/>
              </a:rPr>
              <a:t> No. 7 </a:t>
            </a:r>
            <a:r>
              <a:rPr lang="es-ES" dirty="0" err="1">
                <a:ea typeface="ＭＳ Ｐゴシック" pitchFamily="-110" charset="-128"/>
              </a:rPr>
              <a:t>Tahun</a:t>
            </a:r>
            <a:r>
              <a:rPr lang="es-ES" dirty="0">
                <a:ea typeface="ＭＳ Ｐゴシック" pitchFamily="-110" charset="-128"/>
              </a:rPr>
              <a:t> 1999 </a:t>
            </a:r>
            <a:r>
              <a:rPr lang="es-ES" dirty="0" err="1">
                <a:ea typeface="ＭＳ Ｐゴシック" pitchFamily="-110" charset="-128"/>
              </a:rPr>
              <a:t>tentang</a:t>
            </a:r>
            <a:r>
              <a:rPr lang="es-ES" dirty="0">
                <a:ea typeface="ＭＳ Ｐゴシック" pitchFamily="-110" charset="-128"/>
              </a:rPr>
              <a:t> </a:t>
            </a:r>
            <a:r>
              <a:rPr lang="es-ES" dirty="0" err="1">
                <a:ea typeface="ＭＳ Ｐゴシック" pitchFamily="-110" charset="-128"/>
              </a:rPr>
              <a:t>Laporan</a:t>
            </a:r>
            <a:r>
              <a:rPr lang="es-ES" dirty="0">
                <a:ea typeface="ＭＳ Ｐゴシック" pitchFamily="-110" charset="-128"/>
              </a:rPr>
              <a:t> </a:t>
            </a:r>
            <a:r>
              <a:rPr lang="es-ES" dirty="0" err="1">
                <a:ea typeface="ＭＳ Ｐゴシック" pitchFamily="-110" charset="-128"/>
              </a:rPr>
              <a:t>Akuntabilitas</a:t>
            </a:r>
            <a:r>
              <a:rPr lang="es-ES" dirty="0">
                <a:ea typeface="ＭＳ Ｐゴシック" pitchFamily="-110" charset="-128"/>
              </a:rPr>
              <a:t> </a:t>
            </a:r>
            <a:r>
              <a:rPr lang="es-ES" dirty="0" err="1">
                <a:ea typeface="ＭＳ Ｐゴシック" pitchFamily="-110" charset="-128"/>
              </a:rPr>
              <a:t>Kinerja</a:t>
            </a:r>
            <a:endParaRPr lang="es-ES" dirty="0">
              <a:ea typeface="ＭＳ Ｐゴシック" pitchFamily="-110" charset="-12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s-ES" dirty="0">
                <a:ea typeface="ＭＳ Ｐゴシック" pitchFamily="-110" charset="-128"/>
              </a:rPr>
              <a:t>UU No. 25 </a:t>
            </a:r>
            <a:r>
              <a:rPr lang="es-ES" dirty="0" err="1">
                <a:ea typeface="ＭＳ Ｐゴシック" pitchFamily="-110" charset="-128"/>
              </a:rPr>
              <a:t>Tahun</a:t>
            </a:r>
            <a:r>
              <a:rPr lang="es-ES" dirty="0">
                <a:ea typeface="ＭＳ Ｐゴシック" pitchFamily="-110" charset="-128"/>
              </a:rPr>
              <a:t> 2004 </a:t>
            </a:r>
            <a:r>
              <a:rPr lang="es-ES" dirty="0" err="1">
                <a:ea typeface="ＭＳ Ｐゴシック" pitchFamily="-110" charset="-128"/>
              </a:rPr>
              <a:t>tentang</a:t>
            </a:r>
            <a:r>
              <a:rPr lang="es-ES" dirty="0">
                <a:ea typeface="ＭＳ Ｐゴシック" pitchFamily="-110" charset="-128"/>
              </a:rPr>
              <a:t> </a:t>
            </a:r>
            <a:r>
              <a:rPr lang="es-ES" dirty="0" err="1">
                <a:ea typeface="ＭＳ Ｐゴシック" pitchFamily="-110" charset="-128"/>
              </a:rPr>
              <a:t>Sistem</a:t>
            </a:r>
            <a:r>
              <a:rPr lang="es-ES" dirty="0">
                <a:ea typeface="ＭＳ Ｐゴシック" pitchFamily="-110" charset="-128"/>
              </a:rPr>
              <a:t> </a:t>
            </a:r>
            <a:r>
              <a:rPr lang="es-ES" dirty="0" err="1">
                <a:ea typeface="ＭＳ Ｐゴシック" pitchFamily="-110" charset="-128"/>
              </a:rPr>
              <a:t>Perencanaan</a:t>
            </a:r>
            <a:r>
              <a:rPr lang="es-ES" dirty="0">
                <a:ea typeface="ＭＳ Ｐゴシック" pitchFamily="-110" charset="-128"/>
              </a:rPr>
              <a:t> </a:t>
            </a:r>
            <a:r>
              <a:rPr lang="es-ES" dirty="0" err="1">
                <a:ea typeface="ＭＳ Ｐゴシック" pitchFamily="-110" charset="-128"/>
              </a:rPr>
              <a:t>Pembangunan</a:t>
            </a:r>
            <a:r>
              <a:rPr lang="es-ES" dirty="0">
                <a:ea typeface="ＭＳ Ｐゴシック" pitchFamily="-110" charset="-128"/>
              </a:rPr>
              <a:t> </a:t>
            </a:r>
            <a:r>
              <a:rPr lang="es-ES" dirty="0" err="1">
                <a:ea typeface="ＭＳ Ｐゴシック" pitchFamily="-110" charset="-128"/>
              </a:rPr>
              <a:t>Nasional</a:t>
            </a:r>
            <a:r>
              <a:rPr lang="es-ES" dirty="0">
                <a:ea typeface="ＭＳ Ｐゴシック" pitchFamily="-110" charset="-128"/>
              </a:rPr>
              <a:t> (SPPN)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ea typeface="ＭＳ Ｐゴシック" pitchFamily="-110" charset="-128"/>
              </a:rPr>
              <a:t>PP No.8/2006 </a:t>
            </a:r>
            <a:r>
              <a:rPr lang="en-US" dirty="0" err="1">
                <a:ea typeface="ＭＳ Ｐゴシック" pitchFamily="-110" charset="-128"/>
              </a:rPr>
              <a:t>tentang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Pelaporan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Keuangan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dan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Kinerja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Instansi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Pemerintah</a:t>
            </a:r>
            <a:endParaRPr lang="en-US" dirty="0">
              <a:ea typeface="ＭＳ Ｐゴシック" pitchFamily="-110" charset="-12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s-ES" dirty="0">
                <a:ea typeface="ＭＳ Ｐゴシック" pitchFamily="-110" charset="-128"/>
              </a:rPr>
              <a:t>PP No.39/2006 </a:t>
            </a:r>
            <a:r>
              <a:rPr lang="es-ES" dirty="0" err="1">
                <a:ea typeface="ＭＳ Ｐゴシック" pitchFamily="-110" charset="-128"/>
              </a:rPr>
              <a:t>tentang</a:t>
            </a:r>
            <a:r>
              <a:rPr lang="es-ES" dirty="0">
                <a:ea typeface="ＭＳ Ｐゴシック" pitchFamily="-110" charset="-128"/>
              </a:rPr>
              <a:t> Tata Cara </a:t>
            </a:r>
            <a:r>
              <a:rPr lang="es-ES" dirty="0" err="1">
                <a:ea typeface="ＭＳ Ｐゴシック" pitchFamily="-110" charset="-128"/>
              </a:rPr>
              <a:t>Pengendalian</a:t>
            </a:r>
            <a:r>
              <a:rPr lang="es-ES" dirty="0">
                <a:ea typeface="ＭＳ Ｐゴシック" pitchFamily="-110" charset="-128"/>
              </a:rPr>
              <a:t> dan </a:t>
            </a:r>
            <a:r>
              <a:rPr lang="es-ES" dirty="0" err="1">
                <a:ea typeface="ＭＳ Ｐゴシック" pitchFamily="-110" charset="-128"/>
              </a:rPr>
              <a:t>Evaluasi</a:t>
            </a:r>
            <a:r>
              <a:rPr lang="es-ES" dirty="0">
                <a:ea typeface="ＭＳ Ｐゴシック" pitchFamily="-110" charset="-128"/>
              </a:rPr>
              <a:t> </a:t>
            </a:r>
            <a:r>
              <a:rPr lang="es-ES" dirty="0" err="1">
                <a:ea typeface="ＭＳ Ｐゴシック" pitchFamily="-110" charset="-128"/>
              </a:rPr>
              <a:t>Pelaksanaan</a:t>
            </a:r>
            <a:r>
              <a:rPr lang="es-ES" dirty="0">
                <a:ea typeface="ＭＳ Ｐゴシック" pitchFamily="-110" charset="-128"/>
              </a:rPr>
              <a:t> </a:t>
            </a:r>
            <a:r>
              <a:rPr lang="es-ES" dirty="0" err="1">
                <a:ea typeface="ＭＳ Ｐゴシック" pitchFamily="-110" charset="-128"/>
              </a:rPr>
              <a:t>Rencana</a:t>
            </a:r>
            <a:r>
              <a:rPr lang="es-ES" dirty="0">
                <a:ea typeface="ＭＳ Ｐゴシック" pitchFamily="-110" charset="-128"/>
              </a:rPr>
              <a:t> </a:t>
            </a:r>
            <a:r>
              <a:rPr lang="es-ES" dirty="0" err="1">
                <a:ea typeface="ＭＳ Ｐゴシック" pitchFamily="-110" charset="-128"/>
              </a:rPr>
              <a:t>Pembangunan</a:t>
            </a:r>
            <a:endParaRPr lang="es-ES" dirty="0">
              <a:ea typeface="ＭＳ Ｐゴシック" pitchFamily="-110" charset="-12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s-ES" dirty="0">
                <a:ea typeface="ＭＳ Ｐゴシック" pitchFamily="-110" charset="-128"/>
              </a:rPr>
              <a:t>PP No.7/2008 </a:t>
            </a:r>
            <a:r>
              <a:rPr lang="es-ES" dirty="0" err="1">
                <a:ea typeface="ＭＳ Ｐゴシック" pitchFamily="-110" charset="-128"/>
              </a:rPr>
              <a:t>tentang</a:t>
            </a:r>
            <a:r>
              <a:rPr lang="es-ES" dirty="0">
                <a:ea typeface="ＭＳ Ｐゴシック" pitchFamily="-110" charset="-128"/>
              </a:rPr>
              <a:t> </a:t>
            </a:r>
            <a:r>
              <a:rPr lang="es-ES" dirty="0" err="1">
                <a:ea typeface="ＭＳ Ｐゴシック" pitchFamily="-110" charset="-128"/>
              </a:rPr>
              <a:t>Dekonsentrasi</a:t>
            </a:r>
            <a:r>
              <a:rPr lang="es-ES" dirty="0">
                <a:ea typeface="ＭＳ Ｐゴシック" pitchFamily="-110" charset="-128"/>
              </a:rPr>
              <a:t> dan Tugas </a:t>
            </a:r>
            <a:r>
              <a:rPr lang="es-ES" dirty="0" err="1">
                <a:ea typeface="ＭＳ Ｐゴシック" pitchFamily="-110" charset="-128"/>
              </a:rPr>
              <a:t>Pembantuan</a:t>
            </a:r>
            <a:r>
              <a:rPr lang="es-ES" dirty="0">
                <a:ea typeface="ＭＳ Ｐゴシック" pitchFamily="-110" charset="-128"/>
              </a:rPr>
              <a:t> </a:t>
            </a:r>
            <a:r>
              <a:rPr lang="es-ES" dirty="0" err="1">
                <a:ea typeface="ＭＳ Ｐゴシック" pitchFamily="-110" charset="-128"/>
              </a:rPr>
              <a:t>Pasal</a:t>
            </a:r>
            <a:r>
              <a:rPr lang="es-ES" dirty="0">
                <a:ea typeface="ＭＳ Ｐゴシック" pitchFamily="-110" charset="-128"/>
              </a:rPr>
              <a:t> 31 </a:t>
            </a:r>
            <a:r>
              <a:rPr lang="es-ES" dirty="0" err="1">
                <a:ea typeface="ＭＳ Ｐゴシック" pitchFamily="-110" charset="-128"/>
              </a:rPr>
              <a:t>ayat</a:t>
            </a:r>
            <a:r>
              <a:rPr lang="es-ES" dirty="0">
                <a:ea typeface="ＭＳ Ｐゴシック" pitchFamily="-110" charset="-128"/>
              </a:rPr>
              <a:t> 4c dan </a:t>
            </a:r>
            <a:r>
              <a:rPr lang="es-ES" dirty="0" err="1">
                <a:ea typeface="ＭＳ Ｐゴシック" pitchFamily="-110" charset="-128"/>
              </a:rPr>
              <a:t>Pasal</a:t>
            </a:r>
            <a:r>
              <a:rPr lang="es-ES" dirty="0">
                <a:ea typeface="ＭＳ Ｐゴシック" pitchFamily="-110" charset="-128"/>
              </a:rPr>
              <a:t> 61 </a:t>
            </a:r>
            <a:r>
              <a:rPr lang="es-ES" dirty="0" err="1">
                <a:ea typeface="ＭＳ Ｐゴシック" pitchFamily="-110" charset="-128"/>
              </a:rPr>
              <a:t>ayat</a:t>
            </a:r>
            <a:r>
              <a:rPr lang="es-ES" dirty="0">
                <a:ea typeface="ＭＳ Ｐゴシック" pitchFamily="-110" charset="-128"/>
              </a:rPr>
              <a:t> 6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>
                <a:ea typeface="ＭＳ Ｐゴシック" pitchFamily="-110" charset="-128"/>
              </a:rPr>
              <a:t>Perda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kabupaten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Bumi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Lemoung</a:t>
            </a:r>
            <a:r>
              <a:rPr lang="en-US" dirty="0">
                <a:ea typeface="ＭＳ Ｐゴシック" pitchFamily="-110" charset="-128"/>
              </a:rPr>
              <a:t> No. 1 </a:t>
            </a:r>
            <a:r>
              <a:rPr lang="en-US" dirty="0" err="1">
                <a:ea typeface="ＭＳ Ｐゴシック" pitchFamily="-110" charset="-128"/>
              </a:rPr>
              <a:t>Tahun</a:t>
            </a:r>
            <a:r>
              <a:rPr lang="en-US" dirty="0">
                <a:ea typeface="ＭＳ Ｐゴシック" pitchFamily="-110" charset="-128"/>
              </a:rPr>
              <a:t> 2012 </a:t>
            </a:r>
            <a:r>
              <a:rPr lang="en-US" dirty="0" err="1">
                <a:ea typeface="ＭＳ Ｐゴシック" pitchFamily="-110" charset="-128"/>
              </a:rPr>
              <a:t>tentang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Pelaksanaan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Manajemen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Keuangan</a:t>
            </a:r>
            <a:r>
              <a:rPr lang="en-US" dirty="0">
                <a:ea typeface="ＭＳ Ｐゴシック" pitchFamily="-110" charset="-128"/>
              </a:rPr>
              <a:t> </a:t>
            </a:r>
            <a:r>
              <a:rPr lang="en-US" dirty="0" err="1">
                <a:ea typeface="ＭＳ Ｐゴシック" pitchFamily="-110" charset="-128"/>
              </a:rPr>
              <a:t>daerah</a:t>
            </a:r>
            <a:endParaRPr lang="en-US" dirty="0"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9933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TERIMA KASIH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579438"/>
          </a:xfrm>
          <a:solidFill>
            <a:schemeClr val="folHlink"/>
          </a:solidFill>
        </p:spPr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Perencanaan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447800"/>
            <a:ext cx="7924800" cy="4572000"/>
          </a:xfrm>
          <a:solidFill>
            <a:srgbClr val="CFEAB4"/>
          </a:solidFill>
        </p:spPr>
        <p:txBody>
          <a:bodyPr/>
          <a:lstStyle/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yang </a:t>
            </a:r>
            <a:r>
              <a:rPr lang="en-US" dirty="0" err="1"/>
              <a:t>dipandang</a:t>
            </a:r>
            <a:r>
              <a:rPr lang="en-US" dirty="0"/>
              <a:t> paling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urutannya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mencapau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4643" y="1828800"/>
            <a:ext cx="7812157" cy="3962400"/>
          </a:xfrm>
        </p:spPr>
        <p:txBody>
          <a:bodyPr/>
          <a:lstStyle/>
          <a:p>
            <a:pPr marL="0" indent="0"/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</a:p>
          <a:p>
            <a:pPr marL="0" indent="0"/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berkesinambungan</a:t>
            </a:r>
            <a:endParaRPr lang="en-US" dirty="0"/>
          </a:p>
          <a:p>
            <a:pPr marL="0" indent="0"/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endParaRPr lang="en-US" dirty="0"/>
          </a:p>
          <a:p>
            <a:pPr marL="0" indent="0"/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0" indent="0"/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</a:p>
          <a:p>
            <a:pPr marL="0" indent="0"/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kelola</a:t>
            </a: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084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(long term planning)</a:t>
            </a:r>
          </a:p>
          <a:p>
            <a:pPr lvl="1"/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(medium range planning).</a:t>
            </a:r>
          </a:p>
          <a:p>
            <a:pPr lvl="1"/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(short range planning)</a:t>
            </a:r>
          </a:p>
          <a:p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tingkatannya</a:t>
            </a:r>
            <a:endParaRPr lang="en-US" dirty="0"/>
          </a:p>
          <a:p>
            <a:pPr lvl="1"/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 (master plan)</a:t>
            </a:r>
          </a:p>
          <a:p>
            <a:pPr lvl="1"/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(operational planning)</a:t>
            </a:r>
          </a:p>
          <a:p>
            <a:pPr lvl="1"/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 (day to day planning)</a:t>
            </a:r>
          </a:p>
          <a:p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lingkupnya</a:t>
            </a:r>
            <a:endParaRPr lang="en-US" dirty="0"/>
          </a:p>
          <a:p>
            <a:pPr lvl="1"/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(strategic planning)</a:t>
            </a:r>
          </a:p>
          <a:p>
            <a:pPr lvl="1"/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taktis</a:t>
            </a:r>
            <a:r>
              <a:rPr lang="en-US" dirty="0"/>
              <a:t> (tactical planning)</a:t>
            </a:r>
          </a:p>
          <a:p>
            <a:pPr lvl="1"/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 ( comprehensive planning)</a:t>
            </a:r>
          </a:p>
          <a:p>
            <a:pPr lvl="1"/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terintegrasi</a:t>
            </a:r>
            <a:r>
              <a:rPr lang="en-US" dirty="0"/>
              <a:t> (integrated planning)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0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764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endParaRPr lang="en-US" dirty="0"/>
          </a:p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yang </a:t>
            </a:r>
            <a:r>
              <a:rPr lang="en-US" dirty="0" err="1"/>
              <a:t>sungguh-sungguh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</a:p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yang </a:t>
            </a:r>
            <a:r>
              <a:rPr lang="en-US" dirty="0" err="1"/>
              <a:t>sungguh-sungguh</a:t>
            </a:r>
            <a:r>
              <a:rPr lang="en-US" dirty="0"/>
              <a:t> </a:t>
            </a:r>
            <a:r>
              <a:rPr lang="en-US" dirty="0" err="1"/>
              <a:t>mendalami</a:t>
            </a:r>
            <a:r>
              <a:rPr lang="en-US" dirty="0"/>
              <a:t> </a:t>
            </a:r>
            <a:r>
              <a:rPr lang="en-US" dirty="0" err="1"/>
              <a:t>teknik-teknik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</a:p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perincian</a:t>
            </a:r>
            <a:r>
              <a:rPr lang="en-US" dirty="0"/>
              <a:t> yang </a:t>
            </a:r>
            <a:r>
              <a:rPr lang="en-US" dirty="0" err="1"/>
              <a:t>teliti</a:t>
            </a:r>
            <a:endParaRPr lang="en-US" dirty="0"/>
          </a:p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terlepas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500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sederhana</a:t>
            </a:r>
            <a:endParaRPr lang="en-US" dirty="0"/>
          </a:p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hars</a:t>
            </a:r>
            <a:r>
              <a:rPr lang="en-US" dirty="0"/>
              <a:t> </a:t>
            </a:r>
            <a:r>
              <a:rPr lang="en-US" dirty="0" err="1"/>
              <a:t>luwes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fleksibel</a:t>
            </a:r>
            <a:r>
              <a:rPr lang="en-US" dirty="0"/>
              <a:t> </a:t>
            </a:r>
          </a:p>
          <a:p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</a:p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praktis</a:t>
            </a:r>
            <a:endParaRPr lang="en-US" dirty="0"/>
          </a:p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forecasting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latin typeface="Aharoni" pitchFamily="2" charset="-79"/>
                <a:cs typeface="Aharoni" pitchFamily="2" charset="-79"/>
              </a:rPr>
              <a:t>Manfaat</a:t>
            </a:r>
            <a:r>
              <a:rPr lang="en-US" sz="4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400" dirty="0" err="1">
                <a:latin typeface="Aharoni" pitchFamily="2" charset="-79"/>
                <a:cs typeface="Aharoni" pitchFamily="2" charset="-79"/>
              </a:rPr>
              <a:t>perencanaan</a:t>
            </a:r>
            <a:r>
              <a:rPr lang="en-US" sz="4400" dirty="0">
                <a:latin typeface="Aharoni" pitchFamily="2" charset="-79"/>
                <a:cs typeface="Aharoni" pitchFamily="2" charset="-79"/>
              </a:rPr>
              <a:t> </a:t>
            </a:r>
            <a:endParaRPr lang="id-ID" sz="4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mencapainya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yangdibuthkan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pengarahan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Meghilangkan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0085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/>
              <a:t>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Monitoring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(M&amp;E)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onitoring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)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kontinu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program/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penyempurnaan</a:t>
            </a:r>
            <a:r>
              <a:rPr lang="en-US" dirty="0"/>
              <a:t> program/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selanjutnya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81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400" y="2528888"/>
            <a:ext cx="8950325" cy="436562"/>
            <a:chOff x="192" y="1839"/>
            <a:chExt cx="5638" cy="275"/>
          </a:xfrm>
        </p:grpSpPr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192" y="1839"/>
              <a:ext cx="651" cy="27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Univers Condensed" charset="0"/>
                  <a:ea typeface="ＭＳ Ｐゴシック" charset="0"/>
                </a:rPr>
                <a:t>Needs</a:t>
              </a:r>
              <a:endParaRPr lang="en-US" sz="2200" b="1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vers Condensed" charset="0"/>
                <a:ea typeface="ＭＳ Ｐゴシック" charset="0"/>
              </a:endParaRPr>
            </a:p>
          </p:txBody>
        </p: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1008" y="1839"/>
              <a:ext cx="1014" cy="27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Univers Condensed" pitchFamily="34" charset="0"/>
                  <a:ea typeface="ＭＳ Ｐゴシック" pitchFamily="34" charset="-128"/>
                </a:rPr>
                <a:t>Objectives</a:t>
              </a:r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2160" y="1839"/>
              <a:ext cx="554" cy="27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Univers Condensed" pitchFamily="34" charset="0"/>
                  <a:ea typeface="ＭＳ Ｐゴシック" pitchFamily="34" charset="-128"/>
                </a:rPr>
                <a:t>Input</a:t>
              </a: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2928" y="1839"/>
              <a:ext cx="709" cy="27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Univers Condensed" charset="0"/>
                  <a:ea typeface="ＭＳ Ｐゴシック" charset="0"/>
                </a:rPr>
                <a:t>Proses</a:t>
              </a:r>
              <a:endParaRPr lang="en-US" sz="2200" b="1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vers Condensed" charset="0"/>
                <a:ea typeface="ＭＳ Ｐゴシック" charset="0"/>
              </a:endParaRP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3840" y="1839"/>
              <a:ext cx="701" cy="27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Univers Condensed" pitchFamily="34" charset="0"/>
                  <a:ea typeface="ＭＳ Ｐゴシック" pitchFamily="34" charset="-128"/>
                </a:rPr>
                <a:t>Output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4944" y="1839"/>
              <a:ext cx="886" cy="27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Univers Condensed" pitchFamily="34" charset="0"/>
                  <a:ea typeface="ＭＳ Ｐゴシック" pitchFamily="34" charset="-128"/>
                </a:rPr>
                <a:t>Outcome</a:t>
              </a:r>
            </a:p>
          </p:txBody>
        </p:sp>
        <p:sp>
          <p:nvSpPr>
            <p:cNvPr id="25635" name="Line 9"/>
            <p:cNvSpPr>
              <a:spLocks noChangeShapeType="1"/>
            </p:cNvSpPr>
            <p:nvPr/>
          </p:nvSpPr>
          <p:spPr bwMode="auto">
            <a:xfrm>
              <a:off x="816" y="196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36" name="Line 10"/>
            <p:cNvSpPr>
              <a:spLocks noChangeShapeType="1"/>
            </p:cNvSpPr>
            <p:nvPr/>
          </p:nvSpPr>
          <p:spPr bwMode="auto">
            <a:xfrm>
              <a:off x="1968" y="196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37" name="Line 11"/>
            <p:cNvSpPr>
              <a:spLocks noChangeShapeType="1"/>
            </p:cNvSpPr>
            <p:nvPr/>
          </p:nvSpPr>
          <p:spPr bwMode="auto">
            <a:xfrm>
              <a:off x="2736" y="196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38" name="Line 12"/>
            <p:cNvSpPr>
              <a:spLocks noChangeShapeType="1"/>
            </p:cNvSpPr>
            <p:nvPr/>
          </p:nvSpPr>
          <p:spPr bwMode="auto">
            <a:xfrm>
              <a:off x="3600" y="196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39" name="Line 13"/>
            <p:cNvSpPr>
              <a:spLocks noChangeShapeType="1"/>
            </p:cNvSpPr>
            <p:nvPr/>
          </p:nvSpPr>
          <p:spPr bwMode="auto">
            <a:xfrm>
              <a:off x="4608" y="19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4110" name="WordArt 14"/>
          <p:cNvSpPr>
            <a:spLocks noChangeArrowheads="1" noChangeShapeType="1" noTextEdit="1"/>
          </p:cNvSpPr>
          <p:nvPr/>
        </p:nvSpPr>
        <p:spPr bwMode="auto">
          <a:xfrm>
            <a:off x="1371600" y="533400"/>
            <a:ext cx="5715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</a:rPr>
              <a:t>  INDIKATOR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52400" y="3048000"/>
            <a:ext cx="8077200" cy="2514600"/>
            <a:chOff x="192" y="1488"/>
            <a:chExt cx="5088" cy="1584"/>
          </a:xfrm>
        </p:grpSpPr>
        <p:sp>
          <p:nvSpPr>
            <p:cNvPr id="25625" name="Line 16"/>
            <p:cNvSpPr>
              <a:spLocks noChangeShapeType="1"/>
            </p:cNvSpPr>
            <p:nvPr/>
          </p:nvSpPr>
          <p:spPr bwMode="auto">
            <a:xfrm>
              <a:off x="192" y="1488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26" name="Line 17"/>
            <p:cNvSpPr>
              <a:spLocks noChangeShapeType="1"/>
            </p:cNvSpPr>
            <p:nvPr/>
          </p:nvSpPr>
          <p:spPr bwMode="auto">
            <a:xfrm>
              <a:off x="5280" y="148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27" name="Line 18"/>
            <p:cNvSpPr>
              <a:spLocks noChangeShapeType="1"/>
            </p:cNvSpPr>
            <p:nvPr/>
          </p:nvSpPr>
          <p:spPr bwMode="auto">
            <a:xfrm flipV="1">
              <a:off x="240" y="2928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>
              <a:off x="2256" y="2784"/>
              <a:ext cx="952" cy="28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ockwell Extra Bold" pitchFamily="18" charset="0"/>
                  <a:ea typeface="ＭＳ Ｐゴシック" pitchFamily="34" charset="-128"/>
                </a:rPr>
                <a:t>Impact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514600" y="2971800"/>
            <a:ext cx="4114800" cy="1981200"/>
            <a:chOff x="1680" y="1872"/>
            <a:chExt cx="2592" cy="1248"/>
          </a:xfrm>
        </p:grpSpPr>
        <p:sp>
          <p:nvSpPr>
            <p:cNvPr id="25621" name="Line 21"/>
            <p:cNvSpPr>
              <a:spLocks noChangeShapeType="1"/>
            </p:cNvSpPr>
            <p:nvPr/>
          </p:nvSpPr>
          <p:spPr bwMode="auto">
            <a:xfrm>
              <a:off x="1680" y="1872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22" name="Line 22"/>
            <p:cNvSpPr>
              <a:spLocks noChangeShapeType="1"/>
            </p:cNvSpPr>
            <p:nvPr/>
          </p:nvSpPr>
          <p:spPr bwMode="auto">
            <a:xfrm>
              <a:off x="4272" y="1968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23" name="Line 23"/>
            <p:cNvSpPr>
              <a:spLocks noChangeShapeType="1"/>
            </p:cNvSpPr>
            <p:nvPr/>
          </p:nvSpPr>
          <p:spPr bwMode="auto">
            <a:xfrm>
              <a:off x="1824" y="297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20" name="Text Box 24"/>
            <p:cNvSpPr txBox="1">
              <a:spLocks noChangeArrowheads="1"/>
            </p:cNvSpPr>
            <p:nvPr/>
          </p:nvSpPr>
          <p:spPr bwMode="auto">
            <a:xfrm>
              <a:off x="2208" y="2832"/>
              <a:ext cx="1656" cy="28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ockwell Extra Bold" pitchFamily="18" charset="0"/>
                  <a:ea typeface="ＭＳ Ｐゴシック" pitchFamily="34" charset="-128"/>
                </a:rPr>
                <a:t>Effectiveness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81000" y="3048000"/>
            <a:ext cx="3200400" cy="1376363"/>
            <a:chOff x="336" y="1488"/>
            <a:chExt cx="2016" cy="867"/>
          </a:xfrm>
        </p:grpSpPr>
        <p:sp>
          <p:nvSpPr>
            <p:cNvPr id="25617" name="Line 26"/>
            <p:cNvSpPr>
              <a:spLocks noChangeShapeType="1"/>
            </p:cNvSpPr>
            <p:nvPr/>
          </p:nvSpPr>
          <p:spPr bwMode="auto">
            <a:xfrm>
              <a:off x="336" y="148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18" name="Line 27"/>
            <p:cNvSpPr>
              <a:spLocks noChangeShapeType="1"/>
            </p:cNvSpPr>
            <p:nvPr/>
          </p:nvSpPr>
          <p:spPr bwMode="auto">
            <a:xfrm>
              <a:off x="2352" y="148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19" name="Line 28"/>
            <p:cNvSpPr>
              <a:spLocks noChangeShapeType="1"/>
            </p:cNvSpPr>
            <p:nvPr/>
          </p:nvSpPr>
          <p:spPr bwMode="auto">
            <a:xfrm>
              <a:off x="336" y="220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25" name="Text Box 29"/>
            <p:cNvSpPr txBox="1">
              <a:spLocks noChangeArrowheads="1"/>
            </p:cNvSpPr>
            <p:nvPr/>
          </p:nvSpPr>
          <p:spPr bwMode="auto">
            <a:xfrm>
              <a:off x="576" y="2067"/>
              <a:ext cx="1574" cy="28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ockwell Extra Bold" pitchFamily="18" charset="0"/>
                  <a:ea typeface="ＭＳ Ｐゴシック" pitchFamily="34" charset="-128"/>
                </a:rPr>
                <a:t>Accessibility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3810000" y="3048000"/>
            <a:ext cx="2438400" cy="990600"/>
            <a:chOff x="2496" y="1488"/>
            <a:chExt cx="1536" cy="624"/>
          </a:xfrm>
        </p:grpSpPr>
        <p:sp>
          <p:nvSpPr>
            <p:cNvPr id="25613" name="Line 31"/>
            <p:cNvSpPr>
              <a:spLocks noChangeShapeType="1"/>
            </p:cNvSpPr>
            <p:nvPr/>
          </p:nvSpPr>
          <p:spPr bwMode="auto">
            <a:xfrm>
              <a:off x="2496" y="153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14" name="Line 32"/>
            <p:cNvSpPr>
              <a:spLocks noChangeShapeType="1"/>
            </p:cNvSpPr>
            <p:nvPr/>
          </p:nvSpPr>
          <p:spPr bwMode="auto">
            <a:xfrm>
              <a:off x="4032" y="148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15" name="Line 33"/>
            <p:cNvSpPr>
              <a:spLocks noChangeShapeType="1"/>
            </p:cNvSpPr>
            <p:nvPr/>
          </p:nvSpPr>
          <p:spPr bwMode="auto">
            <a:xfrm>
              <a:off x="2544" y="1968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30" name="Text Box 34"/>
            <p:cNvSpPr txBox="1">
              <a:spLocks noChangeArrowheads="1"/>
            </p:cNvSpPr>
            <p:nvPr/>
          </p:nvSpPr>
          <p:spPr bwMode="auto">
            <a:xfrm>
              <a:off x="2640" y="1824"/>
              <a:ext cx="1270" cy="28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ockwell Extra Bold" pitchFamily="18" charset="0"/>
                  <a:ea typeface="ＭＳ Ｐゴシック" pitchFamily="34" charset="-128"/>
                </a:rPr>
                <a:t>Efficiency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609600" y="3048000"/>
            <a:ext cx="1600200" cy="762000"/>
            <a:chOff x="480" y="1488"/>
            <a:chExt cx="1008" cy="480"/>
          </a:xfrm>
        </p:grpSpPr>
        <p:sp>
          <p:nvSpPr>
            <p:cNvPr id="25609" name="Line 36"/>
            <p:cNvSpPr>
              <a:spLocks noChangeShapeType="1"/>
            </p:cNvSpPr>
            <p:nvPr/>
          </p:nvSpPr>
          <p:spPr bwMode="auto">
            <a:xfrm>
              <a:off x="480" y="14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10" name="Line 37"/>
            <p:cNvSpPr>
              <a:spLocks noChangeShapeType="1"/>
            </p:cNvSpPr>
            <p:nvPr/>
          </p:nvSpPr>
          <p:spPr bwMode="auto">
            <a:xfrm>
              <a:off x="1488" y="14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11" name="Line 38"/>
            <p:cNvSpPr>
              <a:spLocks noChangeShapeType="1"/>
            </p:cNvSpPr>
            <p:nvPr/>
          </p:nvSpPr>
          <p:spPr bwMode="auto">
            <a:xfrm>
              <a:off x="528" y="1824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35" name="Text Box 39"/>
            <p:cNvSpPr txBox="1">
              <a:spLocks noChangeArrowheads="1"/>
            </p:cNvSpPr>
            <p:nvPr/>
          </p:nvSpPr>
          <p:spPr bwMode="auto">
            <a:xfrm>
              <a:off x="576" y="1680"/>
              <a:ext cx="898" cy="28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charset="0"/>
                  <a:ea typeface="ＭＳ Ｐゴシック" charset="0"/>
                </a:rPr>
                <a:t>Relevance</a:t>
              </a:r>
              <a:endPara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940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399</TotalTime>
  <Words>892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8" baseType="lpstr">
      <vt:lpstr>ＭＳ Ｐゴシック</vt:lpstr>
      <vt:lpstr>Aharoni</vt:lpstr>
      <vt:lpstr>Arial</vt:lpstr>
      <vt:lpstr>Arial Black</vt:lpstr>
      <vt:lpstr>Arial Narrow</vt:lpstr>
      <vt:lpstr>Bookman Old Style</vt:lpstr>
      <vt:lpstr>Brush Script MT</vt:lpstr>
      <vt:lpstr>Calligrapher</vt:lpstr>
      <vt:lpstr>Franklin Gothic Book</vt:lpstr>
      <vt:lpstr>Impact</vt:lpstr>
      <vt:lpstr>Mariah</vt:lpstr>
      <vt:lpstr>Perpetua</vt:lpstr>
      <vt:lpstr>Photina Casual Black</vt:lpstr>
      <vt:lpstr>Rockwell Extra Bold</vt:lpstr>
      <vt:lpstr>Times New Roman</vt:lpstr>
      <vt:lpstr>Univers Condensed</vt:lpstr>
      <vt:lpstr>Wingdings</vt:lpstr>
      <vt:lpstr>Wingdings 2</vt:lpstr>
      <vt:lpstr>Esa Unggul</vt:lpstr>
      <vt:lpstr>PowerPoint Presentation</vt:lpstr>
      <vt:lpstr>Perencanaan </vt:lpstr>
      <vt:lpstr>Ciri-ciri perencanaan </vt:lpstr>
      <vt:lpstr>Jenis-jenis perencanaan kesehatan</vt:lpstr>
      <vt:lpstr>Syarat perencanaan yang baik </vt:lpstr>
      <vt:lpstr>Lanjutan </vt:lpstr>
      <vt:lpstr>Manfaat perencanaan </vt:lpstr>
      <vt:lpstr>Pengertian monitoring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Tujuan M&amp;E</vt:lpstr>
      <vt:lpstr>PowerPoint Presentation</vt:lpstr>
      <vt:lpstr> Prinsip Dasar M&amp;E </vt:lpstr>
      <vt:lpstr>PowerPoint Presentation</vt:lpstr>
      <vt:lpstr>Dasar Hukum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37</cp:revision>
  <dcterms:created xsi:type="dcterms:W3CDTF">2005-02-15T01:23:27Z</dcterms:created>
  <dcterms:modified xsi:type="dcterms:W3CDTF">2018-07-29T23:48:23Z</dcterms:modified>
</cp:coreProperties>
</file>