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60" r:id="rId1"/>
  </p:sldMasterIdLst>
  <p:notesMasterIdLst>
    <p:notesMasterId r:id="rId23"/>
  </p:notesMasterIdLst>
  <p:sldIdLst>
    <p:sldId id="316" r:id="rId2"/>
    <p:sldId id="381" r:id="rId3"/>
    <p:sldId id="335" r:id="rId4"/>
    <p:sldId id="366" r:id="rId5"/>
    <p:sldId id="379" r:id="rId6"/>
    <p:sldId id="365" r:id="rId7"/>
    <p:sldId id="367" r:id="rId8"/>
    <p:sldId id="368" r:id="rId9"/>
    <p:sldId id="260" r:id="rId10"/>
    <p:sldId id="302" r:id="rId11"/>
    <p:sldId id="263" r:id="rId12"/>
    <p:sldId id="380" r:id="rId13"/>
    <p:sldId id="277" r:id="rId14"/>
    <p:sldId id="264" r:id="rId15"/>
    <p:sldId id="372" r:id="rId16"/>
    <p:sldId id="266" r:id="rId17"/>
    <p:sldId id="267" r:id="rId18"/>
    <p:sldId id="268" r:id="rId19"/>
    <p:sldId id="272" r:id="rId20"/>
    <p:sldId id="274" r:id="rId21"/>
    <p:sldId id="375"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66" autoAdjust="0"/>
    <p:restoredTop sz="93077" autoAdjust="0"/>
  </p:normalViewPr>
  <p:slideViewPr>
    <p:cSldViewPr showGuides="1">
      <p:cViewPr varScale="1">
        <p:scale>
          <a:sx n="55" d="100"/>
          <a:sy n="55" d="100"/>
        </p:scale>
        <p:origin x="1184"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A823E12-FF45-F040-AD4B-4ECA4F5F1B0F}"/>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id-ID"/>
          </a:p>
        </p:txBody>
      </p:sp>
      <p:sp>
        <p:nvSpPr>
          <p:cNvPr id="3" name="Date Placeholder 2">
            <a:extLst>
              <a:ext uri="{FF2B5EF4-FFF2-40B4-BE49-F238E27FC236}">
                <a16:creationId xmlns:a16="http://schemas.microsoft.com/office/drawing/2014/main" id="{91D815DA-3CA4-2541-A629-6F4C1D678C05}"/>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1BEE9F5A-5666-4046-811F-69F16686231B}" type="datetimeFigureOut">
              <a:rPr lang="id-ID"/>
              <a:pPr>
                <a:defRPr/>
              </a:pPr>
              <a:t>28/09/18</a:t>
            </a:fld>
            <a:endParaRPr lang="id-ID"/>
          </a:p>
        </p:txBody>
      </p:sp>
      <p:sp>
        <p:nvSpPr>
          <p:cNvPr id="4" name="Slide Image Placeholder 3">
            <a:extLst>
              <a:ext uri="{FF2B5EF4-FFF2-40B4-BE49-F238E27FC236}">
                <a16:creationId xmlns:a16="http://schemas.microsoft.com/office/drawing/2014/main" id="{140099DC-574E-6846-A2C7-238DD131649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a:extLst>
              <a:ext uri="{FF2B5EF4-FFF2-40B4-BE49-F238E27FC236}">
                <a16:creationId xmlns:a16="http://schemas.microsoft.com/office/drawing/2014/main" id="{4C7EC5EE-929F-6148-AD94-2FE82B4AEC3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id-ID" noProof="0"/>
          </a:p>
        </p:txBody>
      </p:sp>
      <p:sp>
        <p:nvSpPr>
          <p:cNvPr id="6" name="Footer Placeholder 5">
            <a:extLst>
              <a:ext uri="{FF2B5EF4-FFF2-40B4-BE49-F238E27FC236}">
                <a16:creationId xmlns:a16="http://schemas.microsoft.com/office/drawing/2014/main" id="{857A94E9-9B2D-3F49-AEC7-32FC321B4633}"/>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id-ID"/>
          </a:p>
        </p:txBody>
      </p:sp>
      <p:sp>
        <p:nvSpPr>
          <p:cNvPr id="7" name="Slide Number Placeholder 6">
            <a:extLst>
              <a:ext uri="{FF2B5EF4-FFF2-40B4-BE49-F238E27FC236}">
                <a16:creationId xmlns:a16="http://schemas.microsoft.com/office/drawing/2014/main" id="{5E25B23D-93BD-074E-A7F7-4D8687D4C7A4}"/>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8DADD2A2-BA0A-8B4C-BD52-0CCD02DC0E26}" type="slidenum">
              <a:rPr lang="id-ID" altLang="en-US"/>
              <a:pPr>
                <a:defRPr/>
              </a:pPr>
              <a:t>‹#›</a:t>
            </a:fld>
            <a:endParaRPr lang="id-ID"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7E5A4DAD-23D7-1C46-AD4D-4ED7D4E0EC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2556A7AF-580D-7B48-813A-F5F23AEADF2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altLang="en-US"/>
          </a:p>
        </p:txBody>
      </p:sp>
      <p:sp>
        <p:nvSpPr>
          <p:cNvPr id="4" name="Slide Number Placeholder 3">
            <a:extLst>
              <a:ext uri="{FF2B5EF4-FFF2-40B4-BE49-F238E27FC236}">
                <a16:creationId xmlns:a16="http://schemas.microsoft.com/office/drawing/2014/main" id="{96348FD2-2977-3841-9C51-7B8C8216B557}"/>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785656C-5653-9E49-9AA9-FE70AFB6E31E}" type="slidenum">
              <a:rPr lang="id-ID" altLang="en-US">
                <a:latin typeface="Calibri" panose="020F0502020204030204" pitchFamily="34" charset="0"/>
              </a:rPr>
              <a:pPr eaLnBrk="1" hangingPunct="1"/>
              <a:t>2</a:t>
            </a:fld>
            <a:endParaRPr lang="id-ID" altLang="en-US">
              <a:latin typeface="Calibri" panose="020F0502020204030204" pitchFamily="34" charset="0"/>
            </a:endParaRPr>
          </a:p>
        </p:txBody>
      </p:sp>
    </p:spTree>
    <p:extLst>
      <p:ext uri="{BB962C8B-B14F-4D97-AF65-F5344CB8AC3E}">
        <p14:creationId xmlns:p14="http://schemas.microsoft.com/office/powerpoint/2010/main" val="36686417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a:extLst>
              <a:ext uri="{FF2B5EF4-FFF2-40B4-BE49-F238E27FC236}">
                <a16:creationId xmlns:a16="http://schemas.microsoft.com/office/drawing/2014/main" id="{75850FD1-D1E6-A54C-85AD-6A490402D17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6" name="Notes Placeholder 2">
            <a:extLst>
              <a:ext uri="{FF2B5EF4-FFF2-40B4-BE49-F238E27FC236}">
                <a16:creationId xmlns:a16="http://schemas.microsoft.com/office/drawing/2014/main" id="{1ED87467-B30A-EB4D-8E37-68E56B6926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altLang="en-US"/>
          </a:p>
        </p:txBody>
      </p:sp>
      <p:sp>
        <p:nvSpPr>
          <p:cNvPr id="36867" name="Slide Number Placeholder 3">
            <a:extLst>
              <a:ext uri="{FF2B5EF4-FFF2-40B4-BE49-F238E27FC236}">
                <a16:creationId xmlns:a16="http://schemas.microsoft.com/office/drawing/2014/main" id="{E678332F-D517-4141-98F7-32323B2C6DB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667D3DB-2382-664A-9E1C-0050FBCDA0E3}" type="slidenum">
              <a:rPr lang="id-ID" altLang="en-US" smtClean="0"/>
              <a:pPr>
                <a:spcBef>
                  <a:spcPct val="0"/>
                </a:spcBef>
              </a:pPr>
              <a:t>15</a:t>
            </a:fld>
            <a:endParaRPr lang="id-ID"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a:extLst>
              <a:ext uri="{FF2B5EF4-FFF2-40B4-BE49-F238E27FC236}">
                <a16:creationId xmlns:a16="http://schemas.microsoft.com/office/drawing/2014/main" id="{4DF0BF1E-617A-FB42-A10C-73466D47D0B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B4D12A5-6351-5A48-8E94-26EEC04ECD17}" type="slidenum">
              <a:rPr lang="en-US" altLang="en-US" smtClean="0">
                <a:latin typeface="Calibri" panose="020F0502020204030204" pitchFamily="34" charset="0"/>
              </a:rPr>
              <a:pPr/>
              <a:t>16</a:t>
            </a:fld>
            <a:endParaRPr lang="en-US" altLang="en-US">
              <a:latin typeface="Calibri" panose="020F0502020204030204" pitchFamily="34" charset="0"/>
            </a:endParaRPr>
          </a:p>
        </p:txBody>
      </p:sp>
      <p:sp>
        <p:nvSpPr>
          <p:cNvPr id="40962" name="Rectangle 2">
            <a:extLst>
              <a:ext uri="{FF2B5EF4-FFF2-40B4-BE49-F238E27FC236}">
                <a16:creationId xmlns:a16="http://schemas.microsoft.com/office/drawing/2014/main" id="{CCF9F673-C966-4445-993C-E56A536DBF5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Rectangle 3">
            <a:extLst>
              <a:ext uri="{FF2B5EF4-FFF2-40B4-BE49-F238E27FC236}">
                <a16:creationId xmlns:a16="http://schemas.microsoft.com/office/drawing/2014/main" id="{46B17FC5-B71E-9C42-BD60-6768E5D6634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a:extLst>
              <a:ext uri="{FF2B5EF4-FFF2-40B4-BE49-F238E27FC236}">
                <a16:creationId xmlns:a16="http://schemas.microsoft.com/office/drawing/2014/main" id="{30B2E133-4041-454F-B177-AF54B82EE20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E84E3FA-FF77-A944-8E77-4DA0DE5649BC}" type="slidenum">
              <a:rPr lang="en-US" altLang="en-US" smtClean="0">
                <a:latin typeface="Calibri" panose="020F0502020204030204" pitchFamily="34" charset="0"/>
              </a:rPr>
              <a:pPr/>
              <a:t>17</a:t>
            </a:fld>
            <a:endParaRPr lang="en-US" altLang="en-US">
              <a:latin typeface="Calibri" panose="020F0502020204030204" pitchFamily="34" charset="0"/>
            </a:endParaRPr>
          </a:p>
        </p:txBody>
      </p:sp>
      <p:sp>
        <p:nvSpPr>
          <p:cNvPr id="43010" name="Rectangle 2">
            <a:extLst>
              <a:ext uri="{FF2B5EF4-FFF2-40B4-BE49-F238E27FC236}">
                <a16:creationId xmlns:a16="http://schemas.microsoft.com/office/drawing/2014/main" id="{DCC8D622-8739-5647-868B-99F1EEFB878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a:extLst>
              <a:ext uri="{FF2B5EF4-FFF2-40B4-BE49-F238E27FC236}">
                <a16:creationId xmlns:a16="http://schemas.microsoft.com/office/drawing/2014/main" id="{FB80857E-24FC-5A42-94E5-25E0F94DB58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a:extLst>
              <a:ext uri="{FF2B5EF4-FFF2-40B4-BE49-F238E27FC236}">
                <a16:creationId xmlns:a16="http://schemas.microsoft.com/office/drawing/2014/main" id="{D78065FD-B8F7-BF4C-B4DF-8939B1BD588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EC6339E-9F22-0549-95A8-9C6859B3D3A7}" type="slidenum">
              <a:rPr lang="en-US" altLang="en-US" smtClean="0">
                <a:latin typeface="Calibri" panose="020F0502020204030204" pitchFamily="34" charset="0"/>
              </a:rPr>
              <a:pPr/>
              <a:t>18</a:t>
            </a:fld>
            <a:endParaRPr lang="en-US" altLang="en-US">
              <a:latin typeface="Calibri" panose="020F0502020204030204" pitchFamily="34" charset="0"/>
            </a:endParaRPr>
          </a:p>
        </p:txBody>
      </p:sp>
      <p:sp>
        <p:nvSpPr>
          <p:cNvPr id="45058" name="Rectangle 2">
            <a:extLst>
              <a:ext uri="{FF2B5EF4-FFF2-40B4-BE49-F238E27FC236}">
                <a16:creationId xmlns:a16="http://schemas.microsoft.com/office/drawing/2014/main" id="{3508DCA3-1EC4-584E-B0B8-DA9D29FB026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Rectangle 3">
            <a:extLst>
              <a:ext uri="{FF2B5EF4-FFF2-40B4-BE49-F238E27FC236}">
                <a16:creationId xmlns:a16="http://schemas.microsoft.com/office/drawing/2014/main" id="{42B64779-B0B1-6642-9597-2DBBDAED161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a:extLst>
              <a:ext uri="{FF2B5EF4-FFF2-40B4-BE49-F238E27FC236}">
                <a16:creationId xmlns:a16="http://schemas.microsoft.com/office/drawing/2014/main" id="{4B2CAFB6-FD4B-284C-BBB3-16CEF71F10D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7AF0C9C-39E6-B24F-88F0-315519D62CB8}" type="slidenum">
              <a:rPr lang="en-US" altLang="en-US" smtClean="0">
                <a:latin typeface="Calibri" panose="020F0502020204030204" pitchFamily="34" charset="0"/>
              </a:rPr>
              <a:pPr/>
              <a:t>19</a:t>
            </a:fld>
            <a:endParaRPr lang="en-US" altLang="en-US">
              <a:latin typeface="Calibri" panose="020F0502020204030204" pitchFamily="34" charset="0"/>
            </a:endParaRPr>
          </a:p>
        </p:txBody>
      </p:sp>
      <p:sp>
        <p:nvSpPr>
          <p:cNvPr id="49154" name="Rectangle 2">
            <a:extLst>
              <a:ext uri="{FF2B5EF4-FFF2-40B4-BE49-F238E27FC236}">
                <a16:creationId xmlns:a16="http://schemas.microsoft.com/office/drawing/2014/main" id="{851C2711-A896-2144-BCA9-FEDB9C88059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Rectangle 3">
            <a:extLst>
              <a:ext uri="{FF2B5EF4-FFF2-40B4-BE49-F238E27FC236}">
                <a16:creationId xmlns:a16="http://schemas.microsoft.com/office/drawing/2014/main" id="{5A52F297-9CA1-B843-8E18-C75CF1B664C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a:extLst>
              <a:ext uri="{FF2B5EF4-FFF2-40B4-BE49-F238E27FC236}">
                <a16:creationId xmlns:a16="http://schemas.microsoft.com/office/drawing/2014/main" id="{CDEE7875-F95B-494B-BA5A-735249664F2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EDACD47-1933-DD4F-8D98-720D4B7200CF}" type="slidenum">
              <a:rPr lang="en-US" altLang="en-US" smtClean="0">
                <a:latin typeface="Calibri" panose="020F0502020204030204" pitchFamily="34" charset="0"/>
              </a:rPr>
              <a:pPr/>
              <a:t>20</a:t>
            </a:fld>
            <a:endParaRPr lang="en-US" altLang="en-US">
              <a:latin typeface="Calibri" panose="020F0502020204030204" pitchFamily="34" charset="0"/>
            </a:endParaRPr>
          </a:p>
        </p:txBody>
      </p:sp>
      <p:sp>
        <p:nvSpPr>
          <p:cNvPr id="53250" name="Rectangle 2">
            <a:extLst>
              <a:ext uri="{FF2B5EF4-FFF2-40B4-BE49-F238E27FC236}">
                <a16:creationId xmlns:a16="http://schemas.microsoft.com/office/drawing/2014/main" id="{23A36384-78B0-C641-BC0E-66CFF6501C5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Rectangle 3">
            <a:extLst>
              <a:ext uri="{FF2B5EF4-FFF2-40B4-BE49-F238E27FC236}">
                <a16:creationId xmlns:a16="http://schemas.microsoft.com/office/drawing/2014/main" id="{C73C5801-45B6-0641-896E-2FEC98C8D44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a:extLst>
              <a:ext uri="{FF2B5EF4-FFF2-40B4-BE49-F238E27FC236}">
                <a16:creationId xmlns:a16="http://schemas.microsoft.com/office/drawing/2014/main" id="{3641E957-B96C-D546-ACEE-129552CB73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8" name="Notes Placeholder 2">
            <a:extLst>
              <a:ext uri="{FF2B5EF4-FFF2-40B4-BE49-F238E27FC236}">
                <a16:creationId xmlns:a16="http://schemas.microsoft.com/office/drawing/2014/main" id="{DD5E5861-360B-9542-AB0B-1357CAE2FF9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altLang="en-US"/>
          </a:p>
        </p:txBody>
      </p:sp>
      <p:sp>
        <p:nvSpPr>
          <p:cNvPr id="55299" name="Slide Number Placeholder 3">
            <a:extLst>
              <a:ext uri="{FF2B5EF4-FFF2-40B4-BE49-F238E27FC236}">
                <a16:creationId xmlns:a16="http://schemas.microsoft.com/office/drawing/2014/main" id="{6B0D0381-355E-7A4F-8223-9C84126DFCD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057C11E-0C92-2E43-A054-20C00C1DF16F}" type="slidenum">
              <a:rPr lang="id-ID" altLang="en-US" smtClean="0"/>
              <a:pPr>
                <a:spcBef>
                  <a:spcPct val="0"/>
                </a:spcBef>
              </a:pPr>
              <a:t>21</a:t>
            </a:fld>
            <a:endParaRPr lang="id-ID"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a:extLst>
              <a:ext uri="{FF2B5EF4-FFF2-40B4-BE49-F238E27FC236}">
                <a16:creationId xmlns:a16="http://schemas.microsoft.com/office/drawing/2014/main" id="{FE7175CE-21C1-B743-8AD0-D11B0AA4355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a:extLst>
              <a:ext uri="{FF2B5EF4-FFF2-40B4-BE49-F238E27FC236}">
                <a16:creationId xmlns:a16="http://schemas.microsoft.com/office/drawing/2014/main" id="{EA3051CB-0F70-A741-B24C-83DAC3C573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altLang="en-US"/>
          </a:p>
        </p:txBody>
      </p:sp>
      <p:sp>
        <p:nvSpPr>
          <p:cNvPr id="16387" name="Slide Number Placeholder 3">
            <a:extLst>
              <a:ext uri="{FF2B5EF4-FFF2-40B4-BE49-F238E27FC236}">
                <a16:creationId xmlns:a16="http://schemas.microsoft.com/office/drawing/2014/main" id="{C7976FA5-A869-E444-8152-A7CA9CEF8AA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D00C71-9D9A-9448-9E88-912FE9F16522}" type="slidenum">
              <a:rPr lang="id-ID" altLang="en-US" smtClean="0"/>
              <a:pPr>
                <a:spcBef>
                  <a:spcPct val="0"/>
                </a:spcBef>
              </a:pPr>
              <a:t>3</a:t>
            </a:fld>
            <a:endParaRPr lang="id-ID"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a:extLst>
              <a:ext uri="{FF2B5EF4-FFF2-40B4-BE49-F238E27FC236}">
                <a16:creationId xmlns:a16="http://schemas.microsoft.com/office/drawing/2014/main" id="{FB261E6F-AB07-7644-A9C2-2A9622C9E7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Notes Placeholder 2">
            <a:extLst>
              <a:ext uri="{FF2B5EF4-FFF2-40B4-BE49-F238E27FC236}">
                <a16:creationId xmlns:a16="http://schemas.microsoft.com/office/drawing/2014/main" id="{C68444D9-F898-7449-97B9-ADCEC55D37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altLang="en-US"/>
          </a:p>
        </p:txBody>
      </p:sp>
      <p:sp>
        <p:nvSpPr>
          <p:cNvPr id="18435" name="Slide Number Placeholder 3">
            <a:extLst>
              <a:ext uri="{FF2B5EF4-FFF2-40B4-BE49-F238E27FC236}">
                <a16:creationId xmlns:a16="http://schemas.microsoft.com/office/drawing/2014/main" id="{9144ED75-0669-E240-99B7-4ED2446B1B0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140BEA-8982-764E-B775-66DA19C98AD5}" type="slidenum">
              <a:rPr lang="id-ID" altLang="en-US" smtClean="0"/>
              <a:pPr>
                <a:spcBef>
                  <a:spcPct val="0"/>
                </a:spcBef>
              </a:pPr>
              <a:t>4</a:t>
            </a:fld>
            <a:endParaRPr lang="id-ID"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a:extLst>
              <a:ext uri="{FF2B5EF4-FFF2-40B4-BE49-F238E27FC236}">
                <a16:creationId xmlns:a16="http://schemas.microsoft.com/office/drawing/2014/main" id="{E00ABC1E-9205-5D41-892F-4E0026D7B34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Notes Placeholder 2">
            <a:extLst>
              <a:ext uri="{FF2B5EF4-FFF2-40B4-BE49-F238E27FC236}">
                <a16:creationId xmlns:a16="http://schemas.microsoft.com/office/drawing/2014/main" id="{2EDEFBF6-729D-504D-B7E6-41CECEFF965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altLang="en-US"/>
          </a:p>
        </p:txBody>
      </p:sp>
      <p:sp>
        <p:nvSpPr>
          <p:cNvPr id="21507" name="Slide Number Placeholder 3">
            <a:extLst>
              <a:ext uri="{FF2B5EF4-FFF2-40B4-BE49-F238E27FC236}">
                <a16:creationId xmlns:a16="http://schemas.microsoft.com/office/drawing/2014/main" id="{684D951F-5BAB-F94F-9D95-52562172B42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BD33C76-C2D7-DD4F-ADB9-78076DDEE151}" type="slidenum">
              <a:rPr lang="id-ID" altLang="en-US" smtClean="0"/>
              <a:pPr>
                <a:spcBef>
                  <a:spcPct val="0"/>
                </a:spcBef>
              </a:pPr>
              <a:t>6</a:t>
            </a:fld>
            <a:endParaRPr lang="id-ID"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a:extLst>
              <a:ext uri="{FF2B5EF4-FFF2-40B4-BE49-F238E27FC236}">
                <a16:creationId xmlns:a16="http://schemas.microsoft.com/office/drawing/2014/main" id="{F1AB29AF-FA5F-254E-ACFE-262D7769A0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4" name="Notes Placeholder 2">
            <a:extLst>
              <a:ext uri="{FF2B5EF4-FFF2-40B4-BE49-F238E27FC236}">
                <a16:creationId xmlns:a16="http://schemas.microsoft.com/office/drawing/2014/main" id="{03748A14-9C88-C746-8A5E-88DE65D16C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altLang="en-US"/>
          </a:p>
        </p:txBody>
      </p:sp>
      <p:sp>
        <p:nvSpPr>
          <p:cNvPr id="23555" name="Slide Number Placeholder 3">
            <a:extLst>
              <a:ext uri="{FF2B5EF4-FFF2-40B4-BE49-F238E27FC236}">
                <a16:creationId xmlns:a16="http://schemas.microsoft.com/office/drawing/2014/main" id="{47B0B940-DA5A-594E-8BC6-2B24790ECDD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A6243D3-7900-2849-88D3-C1CC5A7A480C}" type="slidenum">
              <a:rPr lang="id-ID" altLang="en-US" smtClean="0"/>
              <a:pPr>
                <a:spcBef>
                  <a:spcPct val="0"/>
                </a:spcBef>
              </a:pPr>
              <a:t>7</a:t>
            </a:fld>
            <a:endParaRPr lang="id-ID"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3FE114A9-DABD-0C44-BBCB-AB2CF0EDC58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Notes Placeholder 2">
            <a:extLst>
              <a:ext uri="{FF2B5EF4-FFF2-40B4-BE49-F238E27FC236}">
                <a16:creationId xmlns:a16="http://schemas.microsoft.com/office/drawing/2014/main" id="{03755D4E-A2C7-4549-B97D-5E8BC361D58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altLang="en-US"/>
          </a:p>
        </p:txBody>
      </p:sp>
      <p:sp>
        <p:nvSpPr>
          <p:cNvPr id="25603" name="Slide Number Placeholder 3">
            <a:extLst>
              <a:ext uri="{FF2B5EF4-FFF2-40B4-BE49-F238E27FC236}">
                <a16:creationId xmlns:a16="http://schemas.microsoft.com/office/drawing/2014/main" id="{4C348B4A-2D25-A74B-B8AE-6478BF07577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F90AC2-B5A9-604F-A64E-916C16852C49}" type="slidenum">
              <a:rPr lang="id-ID" altLang="en-US" smtClean="0"/>
              <a:pPr>
                <a:spcBef>
                  <a:spcPct val="0"/>
                </a:spcBef>
              </a:pPr>
              <a:t>8</a:t>
            </a:fld>
            <a:endParaRPr lang="id-ID"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a:extLst>
              <a:ext uri="{FF2B5EF4-FFF2-40B4-BE49-F238E27FC236}">
                <a16:creationId xmlns:a16="http://schemas.microsoft.com/office/drawing/2014/main" id="{84BE57BC-9FD0-1A4C-80D7-1BC10065E28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71A7116-8389-7C41-B014-567D627AC3AE}" type="slidenum">
              <a:rPr lang="en-US" altLang="en-US" smtClean="0">
                <a:latin typeface="Calibri" panose="020F0502020204030204" pitchFamily="34" charset="0"/>
              </a:rPr>
              <a:pPr/>
              <a:t>9</a:t>
            </a:fld>
            <a:endParaRPr lang="en-US" altLang="en-US">
              <a:latin typeface="Calibri" panose="020F0502020204030204" pitchFamily="34" charset="0"/>
            </a:endParaRPr>
          </a:p>
        </p:txBody>
      </p:sp>
      <p:sp>
        <p:nvSpPr>
          <p:cNvPr id="27650" name="Rectangle 2">
            <a:extLst>
              <a:ext uri="{FF2B5EF4-FFF2-40B4-BE49-F238E27FC236}">
                <a16:creationId xmlns:a16="http://schemas.microsoft.com/office/drawing/2014/main" id="{974A32FA-B5A6-0348-8036-23D128C5971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Rectangle 3">
            <a:extLst>
              <a:ext uri="{FF2B5EF4-FFF2-40B4-BE49-F238E27FC236}">
                <a16:creationId xmlns:a16="http://schemas.microsoft.com/office/drawing/2014/main" id="{E8291442-5F35-A24A-96E0-B3BC30E5611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a:extLst>
              <a:ext uri="{FF2B5EF4-FFF2-40B4-BE49-F238E27FC236}">
                <a16:creationId xmlns:a16="http://schemas.microsoft.com/office/drawing/2014/main" id="{2E979CD9-2C10-9643-8ECD-05B172412CF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777BEB9-43FB-6643-B065-9B541F1AEB69}" type="slidenum">
              <a:rPr lang="en-US" altLang="en-US" smtClean="0">
                <a:latin typeface="Calibri" panose="020F0502020204030204" pitchFamily="34" charset="0"/>
              </a:rPr>
              <a:pPr/>
              <a:t>11</a:t>
            </a:fld>
            <a:endParaRPr lang="en-US" altLang="en-US">
              <a:latin typeface="Calibri" panose="020F0502020204030204" pitchFamily="34" charset="0"/>
            </a:endParaRPr>
          </a:p>
        </p:txBody>
      </p:sp>
      <p:sp>
        <p:nvSpPr>
          <p:cNvPr id="30722" name="Rectangle 2">
            <a:extLst>
              <a:ext uri="{FF2B5EF4-FFF2-40B4-BE49-F238E27FC236}">
                <a16:creationId xmlns:a16="http://schemas.microsoft.com/office/drawing/2014/main" id="{1FBB8F63-E0CC-CD4A-A1E2-52A14DE7CE4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Rectangle 3">
            <a:extLst>
              <a:ext uri="{FF2B5EF4-FFF2-40B4-BE49-F238E27FC236}">
                <a16:creationId xmlns:a16="http://schemas.microsoft.com/office/drawing/2014/main" id="{F145EC79-2A8D-FB4A-80A5-CAE3E63470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a:extLst>
              <a:ext uri="{FF2B5EF4-FFF2-40B4-BE49-F238E27FC236}">
                <a16:creationId xmlns:a16="http://schemas.microsoft.com/office/drawing/2014/main" id="{69D52EF5-1552-1442-B7F8-FE0033BE4AD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EE3D536-B688-7642-9014-F85EA91D9637}" type="slidenum">
              <a:rPr lang="en-US" altLang="en-US" smtClean="0">
                <a:latin typeface="Calibri" panose="020F0502020204030204" pitchFamily="34" charset="0"/>
              </a:rPr>
              <a:pPr/>
              <a:t>14</a:t>
            </a:fld>
            <a:endParaRPr lang="en-US" altLang="en-US">
              <a:latin typeface="Calibri" panose="020F0502020204030204" pitchFamily="34" charset="0"/>
            </a:endParaRPr>
          </a:p>
        </p:txBody>
      </p:sp>
      <p:sp>
        <p:nvSpPr>
          <p:cNvPr id="34818" name="Rectangle 2">
            <a:extLst>
              <a:ext uri="{FF2B5EF4-FFF2-40B4-BE49-F238E27FC236}">
                <a16:creationId xmlns:a16="http://schemas.microsoft.com/office/drawing/2014/main" id="{4E967935-329D-DE40-9933-A8BDE88D010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Rectangle 3">
            <a:extLst>
              <a:ext uri="{FF2B5EF4-FFF2-40B4-BE49-F238E27FC236}">
                <a16:creationId xmlns:a16="http://schemas.microsoft.com/office/drawing/2014/main" id="{DDCDB035-50C5-9441-9497-18528C57B4E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F2ADE493-90E9-A744-990D-543295573418}"/>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349220B0-C0C6-3046-BCE8-54B901042EAB}" type="datetime1">
              <a:rPr lang="en-US"/>
              <a:pPr>
                <a:defRPr/>
              </a:pPr>
              <a:t>9/28/18</a:t>
            </a:fld>
            <a:endParaRPr lang="en-US"/>
          </a:p>
        </p:txBody>
      </p:sp>
      <p:sp>
        <p:nvSpPr>
          <p:cNvPr id="5" name="Footer Placeholder 4">
            <a:extLst>
              <a:ext uri="{FF2B5EF4-FFF2-40B4-BE49-F238E27FC236}">
                <a16:creationId xmlns:a16="http://schemas.microsoft.com/office/drawing/2014/main" id="{655007A2-D3BC-C140-9AB2-94E8460A99DC}"/>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3F69DA98-AB58-3046-88AC-EA7A79A1A559}"/>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CBBEDE6B-840D-E04E-B076-8574C94A2147}" type="slidenum">
              <a:rPr lang="en-US" altLang="en-US"/>
              <a:pPr>
                <a:defRPr/>
              </a:pPr>
              <a:t>‹#›</a:t>
            </a:fld>
            <a:endParaRPr lang="en-US" altLang="en-US"/>
          </a:p>
        </p:txBody>
      </p:sp>
    </p:spTree>
    <p:extLst>
      <p:ext uri="{BB962C8B-B14F-4D97-AF65-F5344CB8AC3E}">
        <p14:creationId xmlns:p14="http://schemas.microsoft.com/office/powerpoint/2010/main" val="3618705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8C667F-EEB3-4243-A162-9B7799FC9C7E}"/>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24712BEE-860F-D844-8940-7783D7F6B45A}" type="datetime1">
              <a:rPr lang="en-US"/>
              <a:pPr>
                <a:defRPr/>
              </a:pPr>
              <a:t>9/28/18</a:t>
            </a:fld>
            <a:endParaRPr lang="en-US"/>
          </a:p>
        </p:txBody>
      </p:sp>
      <p:sp>
        <p:nvSpPr>
          <p:cNvPr id="5" name="Footer Placeholder 4">
            <a:extLst>
              <a:ext uri="{FF2B5EF4-FFF2-40B4-BE49-F238E27FC236}">
                <a16:creationId xmlns:a16="http://schemas.microsoft.com/office/drawing/2014/main" id="{F7B5B5F2-E18E-F74F-A2C4-73909A7F9F88}"/>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81735A72-6B7D-AB45-951C-7D01E0F671C4}"/>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9A89C516-026D-B947-8740-05E7581A41C3}" type="slidenum">
              <a:rPr lang="en-US" altLang="en-US"/>
              <a:pPr>
                <a:defRPr/>
              </a:pPr>
              <a:t>‹#›</a:t>
            </a:fld>
            <a:endParaRPr lang="en-US" altLang="en-US"/>
          </a:p>
        </p:txBody>
      </p:sp>
    </p:spTree>
    <p:extLst>
      <p:ext uri="{BB962C8B-B14F-4D97-AF65-F5344CB8AC3E}">
        <p14:creationId xmlns:p14="http://schemas.microsoft.com/office/powerpoint/2010/main" val="3140179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46FE38-5492-2C44-9EE4-2C9D64B6788F}"/>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0EBF972E-8E91-6142-B7D5-EF98372422BF}" type="datetime1">
              <a:rPr lang="en-US"/>
              <a:pPr>
                <a:defRPr/>
              </a:pPr>
              <a:t>9/28/18</a:t>
            </a:fld>
            <a:endParaRPr lang="en-US"/>
          </a:p>
        </p:txBody>
      </p:sp>
      <p:sp>
        <p:nvSpPr>
          <p:cNvPr id="5" name="Footer Placeholder 4">
            <a:extLst>
              <a:ext uri="{FF2B5EF4-FFF2-40B4-BE49-F238E27FC236}">
                <a16:creationId xmlns:a16="http://schemas.microsoft.com/office/drawing/2014/main" id="{B18F21FF-75B7-794B-B056-814D56917D5B}"/>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1445F02F-09FC-B343-9505-523C5679BE4C}"/>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FC910D23-AB56-DF4E-9D33-EAE50751D57D}" type="slidenum">
              <a:rPr lang="en-US" altLang="en-US"/>
              <a:pPr>
                <a:defRPr/>
              </a:pPr>
              <a:t>‹#›</a:t>
            </a:fld>
            <a:endParaRPr lang="en-US" altLang="en-US"/>
          </a:p>
        </p:txBody>
      </p:sp>
    </p:spTree>
    <p:extLst>
      <p:ext uri="{BB962C8B-B14F-4D97-AF65-F5344CB8AC3E}">
        <p14:creationId xmlns:p14="http://schemas.microsoft.com/office/powerpoint/2010/main" val="2102234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482EBF-0984-4E45-B124-2FD2A18DAA45}"/>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2C734F48-CFB5-EB40-A4AC-BAF3DAB6C52C}" type="datetime1">
              <a:rPr lang="en-US"/>
              <a:pPr>
                <a:defRPr/>
              </a:pPr>
              <a:t>9/28/18</a:t>
            </a:fld>
            <a:endParaRPr lang="en-US"/>
          </a:p>
        </p:txBody>
      </p:sp>
      <p:sp>
        <p:nvSpPr>
          <p:cNvPr id="5" name="Footer Placeholder 4">
            <a:extLst>
              <a:ext uri="{FF2B5EF4-FFF2-40B4-BE49-F238E27FC236}">
                <a16:creationId xmlns:a16="http://schemas.microsoft.com/office/drawing/2014/main" id="{5E5829CE-AEAF-C141-8D07-878B917BF24D}"/>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A2A27A3D-0E4F-4F4A-95AC-B27BDECD3CDC}"/>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072A8647-84E2-F145-A0D5-42B5A7681301}" type="slidenum">
              <a:rPr lang="en-US" altLang="en-US"/>
              <a:pPr>
                <a:defRPr/>
              </a:pPr>
              <a:t>‹#›</a:t>
            </a:fld>
            <a:endParaRPr lang="en-US" altLang="en-US"/>
          </a:p>
        </p:txBody>
      </p:sp>
    </p:spTree>
    <p:extLst>
      <p:ext uri="{BB962C8B-B14F-4D97-AF65-F5344CB8AC3E}">
        <p14:creationId xmlns:p14="http://schemas.microsoft.com/office/powerpoint/2010/main" val="1041906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BF30132-E3BA-2E40-A9DC-4C0DC7C19DE6}"/>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1A12B359-0DBC-784D-9E2C-7901E8FF5218}" type="datetime1">
              <a:rPr lang="en-US"/>
              <a:pPr>
                <a:defRPr/>
              </a:pPr>
              <a:t>9/28/18</a:t>
            </a:fld>
            <a:endParaRPr lang="en-US"/>
          </a:p>
        </p:txBody>
      </p:sp>
      <p:sp>
        <p:nvSpPr>
          <p:cNvPr id="5" name="Footer Placeholder 4">
            <a:extLst>
              <a:ext uri="{FF2B5EF4-FFF2-40B4-BE49-F238E27FC236}">
                <a16:creationId xmlns:a16="http://schemas.microsoft.com/office/drawing/2014/main" id="{63B21637-1BA2-2945-BBFA-37DF7C6023A3}"/>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1624A504-7C79-E548-8CF9-65AD27035A60}"/>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F1C65A5F-15D5-314F-BB08-501F81FF2222}" type="slidenum">
              <a:rPr lang="en-US" altLang="en-US"/>
              <a:pPr>
                <a:defRPr/>
              </a:pPr>
              <a:t>‹#›</a:t>
            </a:fld>
            <a:endParaRPr lang="en-US" altLang="en-US"/>
          </a:p>
        </p:txBody>
      </p:sp>
    </p:spTree>
    <p:extLst>
      <p:ext uri="{BB962C8B-B14F-4D97-AF65-F5344CB8AC3E}">
        <p14:creationId xmlns:p14="http://schemas.microsoft.com/office/powerpoint/2010/main" val="1584896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9178599D-BE42-9B4B-AA12-2477CD1B9A3C}"/>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089F217C-16E8-764C-B9B0-C92B6A8981DD}" type="datetime1">
              <a:rPr lang="en-US"/>
              <a:pPr>
                <a:defRPr/>
              </a:pPr>
              <a:t>9/28/18</a:t>
            </a:fld>
            <a:endParaRPr lang="en-US"/>
          </a:p>
        </p:txBody>
      </p:sp>
      <p:sp>
        <p:nvSpPr>
          <p:cNvPr id="6" name="Footer Placeholder 4">
            <a:extLst>
              <a:ext uri="{FF2B5EF4-FFF2-40B4-BE49-F238E27FC236}">
                <a16:creationId xmlns:a16="http://schemas.microsoft.com/office/drawing/2014/main" id="{AFBECDC6-3320-534D-A316-ADEB410BEF0C}"/>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4ABB35F7-7258-1146-B896-29E13C560ACE}"/>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0BCF0A48-9524-CA44-B8D2-55878AEF9615}" type="slidenum">
              <a:rPr lang="en-US" altLang="en-US"/>
              <a:pPr>
                <a:defRPr/>
              </a:pPr>
              <a:t>‹#›</a:t>
            </a:fld>
            <a:endParaRPr lang="en-US" altLang="en-US"/>
          </a:p>
        </p:txBody>
      </p:sp>
    </p:spTree>
    <p:extLst>
      <p:ext uri="{BB962C8B-B14F-4D97-AF65-F5344CB8AC3E}">
        <p14:creationId xmlns:p14="http://schemas.microsoft.com/office/powerpoint/2010/main" val="4202944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C3FA952B-8981-594B-8D23-0BD1B2E7B309}"/>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5844C3C4-3A59-C64C-84D6-B5C0A8590BF3}" type="datetime1">
              <a:rPr lang="en-US"/>
              <a:pPr>
                <a:defRPr/>
              </a:pPr>
              <a:t>9/28/18</a:t>
            </a:fld>
            <a:endParaRPr lang="en-US"/>
          </a:p>
        </p:txBody>
      </p:sp>
      <p:sp>
        <p:nvSpPr>
          <p:cNvPr id="8" name="Footer Placeholder 4">
            <a:extLst>
              <a:ext uri="{FF2B5EF4-FFF2-40B4-BE49-F238E27FC236}">
                <a16:creationId xmlns:a16="http://schemas.microsoft.com/office/drawing/2014/main" id="{5A395028-3F19-6447-9ECB-191AF7879FA7}"/>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9" name="Slide Number Placeholder 5">
            <a:extLst>
              <a:ext uri="{FF2B5EF4-FFF2-40B4-BE49-F238E27FC236}">
                <a16:creationId xmlns:a16="http://schemas.microsoft.com/office/drawing/2014/main" id="{E107AC0D-621B-A045-9A1F-425EC66A22B6}"/>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BCA868E8-AA48-6340-BA58-BD1421CBEA1D}" type="slidenum">
              <a:rPr lang="en-US" altLang="en-US"/>
              <a:pPr>
                <a:defRPr/>
              </a:pPr>
              <a:t>‹#›</a:t>
            </a:fld>
            <a:endParaRPr lang="en-US" altLang="en-US"/>
          </a:p>
        </p:txBody>
      </p:sp>
    </p:spTree>
    <p:extLst>
      <p:ext uri="{BB962C8B-B14F-4D97-AF65-F5344CB8AC3E}">
        <p14:creationId xmlns:p14="http://schemas.microsoft.com/office/powerpoint/2010/main" val="4105431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a:extLst>
              <a:ext uri="{FF2B5EF4-FFF2-40B4-BE49-F238E27FC236}">
                <a16:creationId xmlns:a16="http://schemas.microsoft.com/office/drawing/2014/main" id="{CA7BC95B-7BDC-A443-9031-318FB0A95AF8}"/>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A2F08B5-C00B-0D44-8EBC-F25D6681A820}" type="datetime1">
              <a:rPr lang="en-US"/>
              <a:pPr>
                <a:defRPr/>
              </a:pPr>
              <a:t>9/28/18</a:t>
            </a:fld>
            <a:endParaRPr lang="en-US"/>
          </a:p>
        </p:txBody>
      </p:sp>
      <p:sp>
        <p:nvSpPr>
          <p:cNvPr id="4" name="Footer Placeholder 4">
            <a:extLst>
              <a:ext uri="{FF2B5EF4-FFF2-40B4-BE49-F238E27FC236}">
                <a16:creationId xmlns:a16="http://schemas.microsoft.com/office/drawing/2014/main" id="{3660E4E3-7B72-914A-BF55-E0D5F7B1CFFE}"/>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5" name="Slide Number Placeholder 5">
            <a:extLst>
              <a:ext uri="{FF2B5EF4-FFF2-40B4-BE49-F238E27FC236}">
                <a16:creationId xmlns:a16="http://schemas.microsoft.com/office/drawing/2014/main" id="{492E8FF9-3629-8645-B2C5-409431D621CC}"/>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D89416E1-F490-624F-8B98-2F9A6948F0B3}" type="slidenum">
              <a:rPr lang="en-US" altLang="en-US"/>
              <a:pPr>
                <a:defRPr/>
              </a:pPr>
              <a:t>‹#›</a:t>
            </a:fld>
            <a:endParaRPr lang="en-US" altLang="en-US"/>
          </a:p>
        </p:txBody>
      </p:sp>
    </p:spTree>
    <p:extLst>
      <p:ext uri="{BB962C8B-B14F-4D97-AF65-F5344CB8AC3E}">
        <p14:creationId xmlns:p14="http://schemas.microsoft.com/office/powerpoint/2010/main" val="2119331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BA29F83-4895-0943-B076-634F1D4FA289}"/>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923F084B-5F7F-C841-B21F-B805729463F9}" type="datetime1">
              <a:rPr lang="en-US"/>
              <a:pPr>
                <a:defRPr/>
              </a:pPr>
              <a:t>9/28/18</a:t>
            </a:fld>
            <a:endParaRPr lang="en-US"/>
          </a:p>
        </p:txBody>
      </p:sp>
      <p:sp>
        <p:nvSpPr>
          <p:cNvPr id="3" name="Footer Placeholder 4">
            <a:extLst>
              <a:ext uri="{FF2B5EF4-FFF2-40B4-BE49-F238E27FC236}">
                <a16:creationId xmlns:a16="http://schemas.microsoft.com/office/drawing/2014/main" id="{6A70889F-217B-B246-9CC0-3F5A47319DBC}"/>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4" name="Slide Number Placeholder 5">
            <a:extLst>
              <a:ext uri="{FF2B5EF4-FFF2-40B4-BE49-F238E27FC236}">
                <a16:creationId xmlns:a16="http://schemas.microsoft.com/office/drawing/2014/main" id="{D3ED7BD3-9FE4-FC47-A4FD-9E02D268BB31}"/>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7EC456E4-DBBD-EB4C-9C7F-DA49EEBB0D92}" type="slidenum">
              <a:rPr lang="en-US" altLang="en-US"/>
              <a:pPr>
                <a:defRPr/>
              </a:pPr>
              <a:t>‹#›</a:t>
            </a:fld>
            <a:endParaRPr lang="en-US" altLang="en-US"/>
          </a:p>
        </p:txBody>
      </p:sp>
    </p:spTree>
    <p:extLst>
      <p:ext uri="{BB962C8B-B14F-4D97-AF65-F5344CB8AC3E}">
        <p14:creationId xmlns:p14="http://schemas.microsoft.com/office/powerpoint/2010/main" val="3808817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A6B26A9-4DCF-784F-ACCA-3303909878BF}"/>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0E266F55-64F4-FC4E-9BD1-C89E231956EE}" type="datetime1">
              <a:rPr lang="en-US"/>
              <a:pPr>
                <a:defRPr/>
              </a:pPr>
              <a:t>9/28/18</a:t>
            </a:fld>
            <a:endParaRPr lang="en-US"/>
          </a:p>
        </p:txBody>
      </p:sp>
      <p:sp>
        <p:nvSpPr>
          <p:cNvPr id="6" name="Footer Placeholder 4">
            <a:extLst>
              <a:ext uri="{FF2B5EF4-FFF2-40B4-BE49-F238E27FC236}">
                <a16:creationId xmlns:a16="http://schemas.microsoft.com/office/drawing/2014/main" id="{62AFD3B5-A435-3946-800F-99392090ED85}"/>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A8A6424E-9DB9-9840-8899-15AE4964A0C8}"/>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35B242D0-ABD1-EA40-A8D0-BCE2B14606EC}" type="slidenum">
              <a:rPr lang="en-US" altLang="en-US"/>
              <a:pPr>
                <a:defRPr/>
              </a:pPr>
              <a:t>‹#›</a:t>
            </a:fld>
            <a:endParaRPr lang="en-US" altLang="en-US"/>
          </a:p>
        </p:txBody>
      </p:sp>
    </p:spTree>
    <p:extLst>
      <p:ext uri="{BB962C8B-B14F-4D97-AF65-F5344CB8AC3E}">
        <p14:creationId xmlns:p14="http://schemas.microsoft.com/office/powerpoint/2010/main" val="74585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BF8B0D62-D6D2-5C49-9CB1-39B92DAD29E2}"/>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624514A4-3AF2-904E-B2C3-9DC418A7DA99}" type="datetime1">
              <a:rPr lang="en-US"/>
              <a:pPr>
                <a:defRPr/>
              </a:pPr>
              <a:t>9/28/18</a:t>
            </a:fld>
            <a:endParaRPr lang="en-US"/>
          </a:p>
        </p:txBody>
      </p:sp>
      <p:sp>
        <p:nvSpPr>
          <p:cNvPr id="6" name="Footer Placeholder 4">
            <a:extLst>
              <a:ext uri="{FF2B5EF4-FFF2-40B4-BE49-F238E27FC236}">
                <a16:creationId xmlns:a16="http://schemas.microsoft.com/office/drawing/2014/main" id="{B581FEF9-80B1-2B45-B31F-37EA11F48DA2}"/>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D0671C45-8F72-394B-B578-33F9ADFADC4A}"/>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AE8320B3-3A77-AF44-9F42-6AA65ED259FF}" type="slidenum">
              <a:rPr lang="en-US" altLang="en-US"/>
              <a:pPr>
                <a:defRPr/>
              </a:pPr>
              <a:t>‹#›</a:t>
            </a:fld>
            <a:endParaRPr lang="en-US" altLang="en-US"/>
          </a:p>
        </p:txBody>
      </p:sp>
    </p:spTree>
    <p:extLst>
      <p:ext uri="{BB962C8B-B14F-4D97-AF65-F5344CB8AC3E}">
        <p14:creationId xmlns:p14="http://schemas.microsoft.com/office/powerpoint/2010/main" val="3767990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a:extLst>
              <a:ext uri="{FF2B5EF4-FFF2-40B4-BE49-F238E27FC236}">
                <a16:creationId xmlns:a16="http://schemas.microsoft.com/office/drawing/2014/main" id="{DFA6BCAB-E87A-D047-B1C5-BAFE0AF06EB9}"/>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11113"/>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5.tiff"/></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C:\Users\arsil\Desktop\Smartcreative.jpg">
            <a:extLst>
              <a:ext uri="{FF2B5EF4-FFF2-40B4-BE49-F238E27FC236}">
                <a16:creationId xmlns:a16="http://schemas.microsoft.com/office/drawing/2014/main" id="{4CE67FF2-6755-294C-958F-6CC9BD5287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TextBox 1">
            <a:extLst>
              <a:ext uri="{FF2B5EF4-FFF2-40B4-BE49-F238E27FC236}">
                <a16:creationId xmlns:a16="http://schemas.microsoft.com/office/drawing/2014/main" id="{5E181B33-6771-EC49-891C-19ECE283A8E8}"/>
              </a:ext>
            </a:extLst>
          </p:cNvPr>
          <p:cNvSpPr txBox="1">
            <a:spLocks noChangeArrowheads="1"/>
          </p:cNvSpPr>
          <p:nvPr/>
        </p:nvSpPr>
        <p:spPr bwMode="auto">
          <a:xfrm>
            <a:off x="3222625" y="3657600"/>
            <a:ext cx="56388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000" b="1" dirty="0">
                <a:solidFill>
                  <a:schemeClr val="bg1"/>
                </a:solidFill>
              </a:rPr>
              <a:t>PERTEMUAN </a:t>
            </a:r>
            <a:r>
              <a:rPr lang="en-US" altLang="en-US" sz="2000" b="1" dirty="0" err="1">
                <a:solidFill>
                  <a:schemeClr val="bg1"/>
                </a:solidFill>
              </a:rPr>
              <a:t>ke</a:t>
            </a:r>
            <a:r>
              <a:rPr lang="en-US" altLang="en-US" sz="2000" b="1" dirty="0">
                <a:solidFill>
                  <a:schemeClr val="bg1"/>
                </a:solidFill>
              </a:rPr>
              <a:t> 1</a:t>
            </a:r>
          </a:p>
          <a:p>
            <a:pPr algn="ctr" eaLnBrk="1" hangingPunct="1"/>
            <a:r>
              <a:rPr lang="en-US" altLang="en-US" sz="2000" b="1" dirty="0" err="1">
                <a:solidFill>
                  <a:schemeClr val="bg1"/>
                </a:solidFill>
              </a:rPr>
              <a:t>Ratih</a:t>
            </a:r>
            <a:r>
              <a:rPr lang="en-US" altLang="en-US" sz="2000" b="1" dirty="0">
                <a:solidFill>
                  <a:schemeClr val="bg1"/>
                </a:solidFill>
              </a:rPr>
              <a:t> </a:t>
            </a:r>
            <a:r>
              <a:rPr lang="en-US" altLang="en-US" sz="2000" b="1" dirty="0" err="1">
                <a:solidFill>
                  <a:schemeClr val="bg1"/>
                </a:solidFill>
              </a:rPr>
              <a:t>Dyah</a:t>
            </a:r>
            <a:r>
              <a:rPr lang="en-US" altLang="en-US" sz="2000" b="1" dirty="0">
                <a:solidFill>
                  <a:schemeClr val="bg1"/>
                </a:solidFill>
              </a:rPr>
              <a:t> Pertiwi</a:t>
            </a:r>
          </a:p>
          <a:p>
            <a:pPr algn="ctr" eaLnBrk="1" hangingPunct="1"/>
            <a:r>
              <a:rPr lang="en-US" altLang="en-US" sz="2000" b="1" dirty="0" err="1">
                <a:solidFill>
                  <a:schemeClr val="bg1"/>
                </a:solidFill>
              </a:rPr>
              <a:t>Kesehatan</a:t>
            </a:r>
            <a:r>
              <a:rPr lang="en-US" altLang="en-US" sz="2000" b="1" dirty="0">
                <a:solidFill>
                  <a:schemeClr val="bg1"/>
                </a:solidFill>
              </a:rPr>
              <a:t> Masyarakat FAKULTAS ILMU ILMU KESEHATAN</a:t>
            </a:r>
          </a:p>
          <a:p>
            <a:pPr algn="ctr" eaLnBrk="1" hangingPunct="1"/>
            <a:endParaRPr lang="en-US" altLang="en-US" sz="2000" b="1" dirty="0">
              <a:solidFill>
                <a:schemeClr val="bg1"/>
              </a:solidFill>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360664AF-0D65-1348-9261-B5F79707FAD8}"/>
              </a:ext>
            </a:extLst>
          </p:cNvPr>
          <p:cNvSpPr>
            <a:spLocks noGrp="1" noChangeArrowheads="1"/>
          </p:cNvSpPr>
          <p:nvPr>
            <p:ph type="title"/>
          </p:nvPr>
        </p:nvSpPr>
        <p:spPr>
          <a:xfrm>
            <a:off x="914400" y="609600"/>
            <a:ext cx="7661275" cy="571500"/>
          </a:xfrm>
        </p:spPr>
        <p:txBody>
          <a:bodyPr/>
          <a:lstStyle/>
          <a:p>
            <a:pPr eaLnBrk="1" hangingPunct="1">
              <a:defRPr/>
            </a:pPr>
            <a:r>
              <a:rPr lang="en-US" sz="3400" b="1" dirty="0">
                <a:effectLst>
                  <a:outerShdw blurRad="38100" dist="38100" dir="2700000" algn="tl">
                    <a:srgbClr val="C0C0C0"/>
                  </a:outerShdw>
                </a:effectLst>
                <a:latin typeface="Tahoma" pitchFamily="34" charset="0"/>
              </a:rPr>
              <a:t>5</a:t>
            </a:r>
            <a:r>
              <a:rPr lang="en-US" sz="3400" b="1" dirty="0">
                <a:solidFill>
                  <a:srgbClr val="FFFF00"/>
                </a:solidFill>
                <a:effectLst>
                  <a:outerShdw blurRad="38100" dist="38100" dir="2700000" algn="tl">
                    <a:srgbClr val="C0C0C0"/>
                  </a:outerShdw>
                </a:effectLst>
                <a:latin typeface="Tahoma" pitchFamily="34" charset="0"/>
              </a:rPr>
              <a:t> </a:t>
            </a:r>
            <a:r>
              <a:rPr lang="en-US" sz="3400" b="1" dirty="0">
                <a:solidFill>
                  <a:schemeClr val="accent2"/>
                </a:solidFill>
                <a:effectLst>
                  <a:outerShdw blurRad="38100" dist="38100" dir="2700000" algn="tl">
                    <a:srgbClr val="C0C0C0"/>
                  </a:outerShdw>
                </a:effectLst>
                <a:latin typeface="Tahoma" pitchFamily="34" charset="0"/>
              </a:rPr>
              <a:t>M   </a:t>
            </a:r>
            <a:r>
              <a:rPr lang="en-US" sz="3400" b="1" dirty="0">
                <a:effectLst>
                  <a:outerShdw blurRad="38100" dist="38100" dir="2700000" algn="tl">
                    <a:srgbClr val="C0C0C0"/>
                  </a:outerShdw>
                </a:effectLst>
                <a:latin typeface="Tahoma" pitchFamily="34" charset="0"/>
              </a:rPr>
              <a:t>:</a:t>
            </a:r>
            <a:endParaRPr lang="id-ID" sz="3400" b="1" dirty="0">
              <a:effectLst>
                <a:outerShdw blurRad="38100" dist="38100" dir="2700000" algn="tl">
                  <a:srgbClr val="C0C0C0"/>
                </a:outerShdw>
              </a:effectLst>
              <a:latin typeface="Tahoma" pitchFamily="34" charset="0"/>
            </a:endParaRPr>
          </a:p>
        </p:txBody>
      </p:sp>
      <p:sp>
        <p:nvSpPr>
          <p:cNvPr id="71683" name="Rectangle 3">
            <a:extLst>
              <a:ext uri="{FF2B5EF4-FFF2-40B4-BE49-F238E27FC236}">
                <a16:creationId xmlns:a16="http://schemas.microsoft.com/office/drawing/2014/main" id="{7672ECDE-0A79-444E-A884-82632B576949}"/>
              </a:ext>
            </a:extLst>
          </p:cNvPr>
          <p:cNvSpPr>
            <a:spLocks noGrp="1" noChangeArrowheads="1"/>
          </p:cNvSpPr>
          <p:nvPr>
            <p:ph idx="1"/>
          </p:nvPr>
        </p:nvSpPr>
        <p:spPr>
          <a:xfrm>
            <a:off x="468313" y="1125538"/>
            <a:ext cx="8229600" cy="5046662"/>
          </a:xfrm>
        </p:spPr>
        <p:txBody>
          <a:bodyPr/>
          <a:lstStyle/>
          <a:p>
            <a:pPr marL="609600" indent="-609600" eaLnBrk="1" hangingPunct="1">
              <a:lnSpc>
                <a:spcPct val="80000"/>
              </a:lnSpc>
              <a:spcBef>
                <a:spcPct val="5000"/>
              </a:spcBef>
              <a:buFontTx/>
              <a:buAutoNum type="arabicPeriod"/>
              <a:defRPr/>
            </a:pPr>
            <a:r>
              <a:rPr lang="en-US" b="1" dirty="0">
                <a:latin typeface="Swis721 Cn BT" pitchFamily="34" charset="0"/>
              </a:rPr>
              <a:t>   </a:t>
            </a:r>
            <a:r>
              <a:rPr lang="en-US" b="1" dirty="0">
                <a:solidFill>
                  <a:schemeClr val="accent2"/>
                </a:solidFill>
                <a:effectLst>
                  <a:outerShdw blurRad="38100" dist="38100" dir="2700000" algn="tl">
                    <a:srgbClr val="C0C0C0"/>
                  </a:outerShdw>
                </a:effectLst>
                <a:latin typeface="Tahoma" pitchFamily="34" charset="0"/>
              </a:rPr>
              <a:t>M</a:t>
            </a:r>
            <a:r>
              <a:rPr lang="en-US" b="1" dirty="0">
                <a:latin typeface="Tahoma" pitchFamily="34" charset="0"/>
              </a:rPr>
              <a:t>an                    	  </a:t>
            </a:r>
            <a:r>
              <a:rPr lang="en-US" b="1" u="sng" dirty="0">
                <a:solidFill>
                  <a:schemeClr val="accent2"/>
                </a:solidFill>
                <a:latin typeface="Tahoma" pitchFamily="34" charset="0"/>
              </a:rPr>
              <a:t>Human asset</a:t>
            </a:r>
          </a:p>
          <a:p>
            <a:pPr marL="609600" indent="-609600" eaLnBrk="1" hangingPunct="1">
              <a:lnSpc>
                <a:spcPct val="80000"/>
              </a:lnSpc>
              <a:spcBef>
                <a:spcPct val="5000"/>
              </a:spcBef>
              <a:buFontTx/>
              <a:buNone/>
              <a:defRPr/>
            </a:pPr>
            <a:endParaRPr lang="en-US" b="1" dirty="0">
              <a:latin typeface="Tahoma" pitchFamily="34" charset="0"/>
            </a:endParaRPr>
          </a:p>
          <a:p>
            <a:pPr marL="609600" indent="-609600" eaLnBrk="1" hangingPunct="1">
              <a:lnSpc>
                <a:spcPct val="80000"/>
              </a:lnSpc>
              <a:spcBef>
                <a:spcPct val="5000"/>
              </a:spcBef>
              <a:buFontTx/>
              <a:buNone/>
              <a:defRPr/>
            </a:pPr>
            <a:endParaRPr lang="en-US" b="1" dirty="0">
              <a:latin typeface="Tahoma" pitchFamily="34" charset="0"/>
            </a:endParaRPr>
          </a:p>
          <a:p>
            <a:pPr marL="609600" indent="-609600" eaLnBrk="1" hangingPunct="1">
              <a:lnSpc>
                <a:spcPct val="80000"/>
              </a:lnSpc>
              <a:spcBef>
                <a:spcPct val="5000"/>
              </a:spcBef>
              <a:buFont typeface="Wingdings" pitchFamily="2" charset="2"/>
              <a:buNone/>
              <a:defRPr/>
            </a:pPr>
            <a:r>
              <a:rPr lang="en-US" b="1" dirty="0">
                <a:latin typeface="Tahoma" pitchFamily="34" charset="0"/>
              </a:rPr>
              <a:t>		                                  </a:t>
            </a:r>
            <a:r>
              <a:rPr lang="en-US" b="1" dirty="0" err="1">
                <a:latin typeface="Tahoma" pitchFamily="34" charset="0"/>
              </a:rPr>
              <a:t>menggerakkan</a:t>
            </a:r>
            <a:endParaRPr lang="en-US" b="1" dirty="0">
              <a:latin typeface="Tahoma" pitchFamily="34" charset="0"/>
            </a:endParaRPr>
          </a:p>
          <a:p>
            <a:pPr marL="609600" indent="-609600" eaLnBrk="1" hangingPunct="1">
              <a:lnSpc>
                <a:spcPct val="80000"/>
              </a:lnSpc>
              <a:spcBef>
                <a:spcPct val="5000"/>
              </a:spcBef>
              <a:buFont typeface="Wingdings" pitchFamily="2" charset="2"/>
              <a:buNone/>
              <a:defRPr/>
            </a:pPr>
            <a:endParaRPr lang="en-US" b="1" dirty="0">
              <a:latin typeface="Tahoma" pitchFamily="34" charset="0"/>
            </a:endParaRPr>
          </a:p>
          <a:p>
            <a:pPr marL="609600" indent="-609600" eaLnBrk="1" hangingPunct="1">
              <a:lnSpc>
                <a:spcPct val="80000"/>
              </a:lnSpc>
              <a:spcBef>
                <a:spcPct val="5000"/>
              </a:spcBef>
              <a:buFont typeface="Wingdings" pitchFamily="2" charset="2"/>
              <a:buNone/>
              <a:defRPr/>
            </a:pPr>
            <a:endParaRPr lang="id-ID" b="1" dirty="0">
              <a:latin typeface="Tahoma" pitchFamily="34" charset="0"/>
            </a:endParaRPr>
          </a:p>
          <a:p>
            <a:pPr marL="609600" indent="-609600" eaLnBrk="1" hangingPunct="1">
              <a:lnSpc>
                <a:spcPct val="80000"/>
              </a:lnSpc>
              <a:spcBef>
                <a:spcPct val="5000"/>
              </a:spcBef>
              <a:buFont typeface="Wingdings" pitchFamily="2" charset="2"/>
              <a:buNone/>
              <a:defRPr/>
            </a:pPr>
            <a:r>
              <a:rPr lang="en-US" b="1" dirty="0">
                <a:latin typeface="Tahoma" pitchFamily="34" charset="0"/>
              </a:rPr>
              <a:t>2.		</a:t>
            </a:r>
            <a:r>
              <a:rPr lang="en-US" b="1" dirty="0">
                <a:solidFill>
                  <a:schemeClr val="accent2"/>
                </a:solidFill>
                <a:latin typeface="Tahoma" pitchFamily="34" charset="0"/>
              </a:rPr>
              <a:t>M</a:t>
            </a:r>
            <a:r>
              <a:rPr lang="en-US" b="1" dirty="0">
                <a:latin typeface="Tahoma" pitchFamily="34" charset="0"/>
              </a:rPr>
              <a:t>oney/Modal </a:t>
            </a:r>
          </a:p>
          <a:p>
            <a:pPr marL="609600" indent="-609600" eaLnBrk="1" hangingPunct="1">
              <a:lnSpc>
                <a:spcPct val="80000"/>
              </a:lnSpc>
              <a:spcBef>
                <a:spcPct val="5000"/>
              </a:spcBef>
              <a:buFont typeface="Wingdings" pitchFamily="2" charset="2"/>
              <a:buNone/>
              <a:defRPr/>
            </a:pPr>
            <a:r>
              <a:rPr lang="en-US" b="1" dirty="0">
                <a:latin typeface="Tahoma" pitchFamily="34" charset="0"/>
              </a:rPr>
              <a:t>		(capital)             </a:t>
            </a:r>
          </a:p>
          <a:p>
            <a:pPr marL="609600" indent="-609600" eaLnBrk="1" hangingPunct="1">
              <a:lnSpc>
                <a:spcPct val="80000"/>
              </a:lnSpc>
              <a:spcBef>
                <a:spcPct val="5000"/>
              </a:spcBef>
              <a:buFont typeface="Wingdings" pitchFamily="2" charset="2"/>
              <a:buNone/>
              <a:defRPr/>
            </a:pPr>
            <a:r>
              <a:rPr lang="en-US" b="1" dirty="0">
                <a:latin typeface="Tahoma" pitchFamily="34" charset="0"/>
              </a:rPr>
              <a:t>3.		</a:t>
            </a:r>
            <a:r>
              <a:rPr lang="en-US" b="1" dirty="0">
                <a:solidFill>
                  <a:schemeClr val="accent2"/>
                </a:solidFill>
                <a:latin typeface="Tahoma" pitchFamily="34" charset="0"/>
              </a:rPr>
              <a:t>M</a:t>
            </a:r>
            <a:r>
              <a:rPr lang="en-US" b="1" dirty="0">
                <a:latin typeface="Tahoma" pitchFamily="34" charset="0"/>
              </a:rPr>
              <a:t>aterials          	     Asset/</a:t>
            </a:r>
            <a:r>
              <a:rPr lang="en-US" b="1" dirty="0" err="1">
                <a:latin typeface="Tahoma" pitchFamily="34" charset="0"/>
              </a:rPr>
              <a:t>faktor</a:t>
            </a:r>
            <a:endParaRPr lang="en-US" b="1" dirty="0">
              <a:latin typeface="Tahoma" pitchFamily="34" charset="0"/>
            </a:endParaRPr>
          </a:p>
          <a:p>
            <a:pPr marL="609600" indent="-609600" eaLnBrk="1" hangingPunct="1">
              <a:lnSpc>
                <a:spcPct val="80000"/>
              </a:lnSpc>
              <a:spcBef>
                <a:spcPct val="5000"/>
              </a:spcBef>
              <a:buFont typeface="Wingdings" pitchFamily="2" charset="2"/>
              <a:buNone/>
              <a:defRPr/>
            </a:pPr>
            <a:r>
              <a:rPr lang="en-US" b="1" dirty="0">
                <a:latin typeface="Tahoma" pitchFamily="34" charset="0"/>
              </a:rPr>
              <a:t>4.		</a:t>
            </a:r>
            <a:r>
              <a:rPr lang="en-US" b="1" dirty="0">
                <a:solidFill>
                  <a:schemeClr val="accent2"/>
                </a:solidFill>
                <a:latin typeface="Tahoma" pitchFamily="34" charset="0"/>
              </a:rPr>
              <a:t>M</a:t>
            </a:r>
            <a:r>
              <a:rPr lang="en-US" b="1" dirty="0">
                <a:latin typeface="Tahoma" pitchFamily="34" charset="0"/>
              </a:rPr>
              <a:t>achines                     </a:t>
            </a:r>
            <a:r>
              <a:rPr lang="en-US" b="1" dirty="0" err="1">
                <a:latin typeface="Tahoma" pitchFamily="34" charset="0"/>
              </a:rPr>
              <a:t>produksi</a:t>
            </a:r>
            <a:endParaRPr lang="en-US" b="1" dirty="0">
              <a:latin typeface="Tahoma" pitchFamily="34" charset="0"/>
            </a:endParaRPr>
          </a:p>
          <a:p>
            <a:pPr marL="609600" indent="-609600" eaLnBrk="1" hangingPunct="1">
              <a:lnSpc>
                <a:spcPct val="80000"/>
              </a:lnSpc>
              <a:spcBef>
                <a:spcPct val="5000"/>
              </a:spcBef>
              <a:buFont typeface="Wingdings" pitchFamily="2" charset="2"/>
              <a:buNone/>
              <a:defRPr/>
            </a:pPr>
            <a:r>
              <a:rPr lang="en-US" b="1" dirty="0">
                <a:latin typeface="Tahoma" pitchFamily="34" charset="0"/>
              </a:rPr>
              <a:t>5.		</a:t>
            </a:r>
            <a:r>
              <a:rPr lang="en-US" b="1" dirty="0">
                <a:solidFill>
                  <a:schemeClr val="accent2"/>
                </a:solidFill>
                <a:latin typeface="Tahoma" pitchFamily="34" charset="0"/>
              </a:rPr>
              <a:t>M</a:t>
            </a:r>
            <a:r>
              <a:rPr lang="en-US" b="1" dirty="0">
                <a:latin typeface="Tahoma" pitchFamily="34" charset="0"/>
              </a:rPr>
              <a:t>ethods </a:t>
            </a:r>
          </a:p>
          <a:p>
            <a:pPr marL="609600" indent="-609600" eaLnBrk="1" hangingPunct="1">
              <a:lnSpc>
                <a:spcPct val="80000"/>
              </a:lnSpc>
              <a:spcBef>
                <a:spcPct val="5000"/>
              </a:spcBef>
              <a:buFont typeface="Wingdings" pitchFamily="2" charset="2"/>
              <a:buNone/>
              <a:defRPr/>
            </a:pPr>
            <a:r>
              <a:rPr lang="en-US" b="1" dirty="0">
                <a:latin typeface="Tahoma" pitchFamily="34" charset="0"/>
              </a:rPr>
              <a:t>		(</a:t>
            </a:r>
            <a:r>
              <a:rPr lang="en-US" b="1" dirty="0" err="1">
                <a:latin typeface="Tahoma" pitchFamily="34" charset="0"/>
              </a:rPr>
              <a:t>manajemen</a:t>
            </a:r>
            <a:r>
              <a:rPr lang="en-US" b="1" dirty="0">
                <a:latin typeface="Tahoma" pitchFamily="34" charset="0"/>
              </a:rPr>
              <a:t>)</a:t>
            </a:r>
            <a:endParaRPr lang="id-ID" b="1" dirty="0">
              <a:latin typeface="Tahoma" pitchFamily="34" charset="0"/>
            </a:endParaRPr>
          </a:p>
        </p:txBody>
      </p:sp>
      <p:sp>
        <p:nvSpPr>
          <p:cNvPr id="28675" name="Date Placeholder 3">
            <a:extLst>
              <a:ext uri="{FF2B5EF4-FFF2-40B4-BE49-F238E27FC236}">
                <a16:creationId xmlns:a16="http://schemas.microsoft.com/office/drawing/2014/main" id="{F6C43CE7-6370-894A-AA3A-C501AC00B234}"/>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33A3A63-5577-F540-911D-D90BF4066788}" type="datetime1">
              <a:rPr lang="id-ID" altLang="en-US" smtClean="0">
                <a:latin typeface="Verdana" panose="020B0604030504040204" pitchFamily="34" charset="0"/>
                <a:cs typeface="Arial" panose="020B0604020202020204" pitchFamily="34" charset="0"/>
              </a:rPr>
              <a:pPr/>
              <a:t>28/09/18</a:t>
            </a:fld>
            <a:endParaRPr lang="en-US" altLang="en-US">
              <a:latin typeface="Verdana" panose="020B0604030504040204" pitchFamily="34" charset="0"/>
              <a:cs typeface="Arial" panose="020B0604020202020204" pitchFamily="34" charset="0"/>
            </a:endParaRPr>
          </a:p>
        </p:txBody>
      </p:sp>
      <p:sp>
        <p:nvSpPr>
          <p:cNvPr id="28676" name="Slide Number Placeholder 5">
            <a:extLst>
              <a:ext uri="{FF2B5EF4-FFF2-40B4-BE49-F238E27FC236}">
                <a16:creationId xmlns:a16="http://schemas.microsoft.com/office/drawing/2014/main" id="{F30543C0-58EB-5B4E-8B22-84CBCBA5ACB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764F767-44E2-864B-8A27-E43014EC4A80}" type="slidenum">
              <a:rPr lang="en-US" altLang="en-US" smtClean="0">
                <a:latin typeface="Verdana" panose="020B0604030504040204" pitchFamily="34" charset="0"/>
                <a:cs typeface="Arial" panose="020B0604020202020204" pitchFamily="34" charset="0"/>
              </a:rPr>
              <a:pPr/>
              <a:t>10</a:t>
            </a:fld>
            <a:endParaRPr lang="en-US" altLang="en-US">
              <a:latin typeface="Verdana" panose="020B0604030504040204" pitchFamily="34" charset="0"/>
              <a:cs typeface="Arial" panose="020B0604020202020204" pitchFamily="34" charset="0"/>
            </a:endParaRPr>
          </a:p>
        </p:txBody>
      </p:sp>
      <p:sp>
        <p:nvSpPr>
          <p:cNvPr id="28677" name="AutoShape 4">
            <a:extLst>
              <a:ext uri="{FF2B5EF4-FFF2-40B4-BE49-F238E27FC236}">
                <a16:creationId xmlns:a16="http://schemas.microsoft.com/office/drawing/2014/main" id="{B9A91109-A64C-2B44-ABF5-95AD8D351B48}"/>
              </a:ext>
            </a:extLst>
          </p:cNvPr>
          <p:cNvSpPr>
            <a:spLocks/>
          </p:cNvSpPr>
          <p:nvPr/>
        </p:nvSpPr>
        <p:spPr bwMode="auto">
          <a:xfrm>
            <a:off x="4356100" y="3357563"/>
            <a:ext cx="1295400" cy="2232025"/>
          </a:xfrm>
          <a:prstGeom prst="rightBrace">
            <a:avLst>
              <a:gd name="adj1" fmla="val 14359"/>
              <a:gd name="adj2" fmla="val 41681"/>
            </a:avLst>
          </a:prstGeom>
          <a:noFill/>
          <a:ln w="5715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Verdana" panose="020B0604030504040204" pitchFamily="34" charset="0"/>
              <a:cs typeface="Arial" panose="020B0604020202020204" pitchFamily="34" charset="0"/>
            </a:endParaRPr>
          </a:p>
        </p:txBody>
      </p:sp>
      <p:sp>
        <p:nvSpPr>
          <p:cNvPr id="28678" name="AutoShape 5">
            <a:extLst>
              <a:ext uri="{FF2B5EF4-FFF2-40B4-BE49-F238E27FC236}">
                <a16:creationId xmlns:a16="http://schemas.microsoft.com/office/drawing/2014/main" id="{8CCD7222-3A1F-D448-ABD0-6941F727613E}"/>
              </a:ext>
            </a:extLst>
          </p:cNvPr>
          <p:cNvSpPr>
            <a:spLocks noChangeArrowheads="1"/>
          </p:cNvSpPr>
          <p:nvPr/>
        </p:nvSpPr>
        <p:spPr bwMode="auto">
          <a:xfrm>
            <a:off x="6156325" y="1628775"/>
            <a:ext cx="863600" cy="792163"/>
          </a:xfrm>
          <a:prstGeom prst="downArrow">
            <a:avLst>
              <a:gd name="adj1" fmla="val 50000"/>
              <a:gd name="adj2" fmla="val 25000"/>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Verdana" panose="020B0604030504040204" pitchFamily="34" charset="0"/>
              <a:cs typeface="Arial" panose="020B0604020202020204" pitchFamily="34" charset="0"/>
            </a:endParaRPr>
          </a:p>
        </p:txBody>
      </p:sp>
      <p:sp>
        <p:nvSpPr>
          <p:cNvPr id="28679" name="AutoShape 6">
            <a:extLst>
              <a:ext uri="{FF2B5EF4-FFF2-40B4-BE49-F238E27FC236}">
                <a16:creationId xmlns:a16="http://schemas.microsoft.com/office/drawing/2014/main" id="{1B6FFCF1-15F5-E947-B2B9-EE78A8B01DD9}"/>
              </a:ext>
            </a:extLst>
          </p:cNvPr>
          <p:cNvSpPr>
            <a:spLocks noChangeArrowheads="1"/>
          </p:cNvSpPr>
          <p:nvPr/>
        </p:nvSpPr>
        <p:spPr bwMode="auto">
          <a:xfrm>
            <a:off x="6156325" y="2924175"/>
            <a:ext cx="863600" cy="1009650"/>
          </a:xfrm>
          <a:prstGeom prst="downArrow">
            <a:avLst>
              <a:gd name="adj1" fmla="val 50000"/>
              <a:gd name="adj2" fmla="val 29228"/>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Verdana" panose="020B0604030504040204" pitchFamily="34" charset="0"/>
              <a:cs typeface="Arial" panose="020B0604020202020204" pitchFamily="34" charset="0"/>
            </a:endParaRPr>
          </a:p>
        </p:txBody>
      </p:sp>
      <p:sp>
        <p:nvSpPr>
          <p:cNvPr id="28680" name="Line 7">
            <a:extLst>
              <a:ext uri="{FF2B5EF4-FFF2-40B4-BE49-F238E27FC236}">
                <a16:creationId xmlns:a16="http://schemas.microsoft.com/office/drawing/2014/main" id="{4AF6084A-354B-0E4B-95E6-716B642B0F74}"/>
              </a:ext>
            </a:extLst>
          </p:cNvPr>
          <p:cNvSpPr>
            <a:spLocks noChangeShapeType="1"/>
          </p:cNvSpPr>
          <p:nvPr/>
        </p:nvSpPr>
        <p:spPr bwMode="auto">
          <a:xfrm>
            <a:off x="2411413" y="1341438"/>
            <a:ext cx="1944687" cy="0"/>
          </a:xfrm>
          <a:prstGeom prst="line">
            <a:avLst/>
          </a:prstGeom>
          <a:noFill/>
          <a:ln w="76200" cap="rnd">
            <a:solidFill>
              <a:srgbClr val="0000FF"/>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681" name="Rectangle 1">
            <a:extLst>
              <a:ext uri="{FF2B5EF4-FFF2-40B4-BE49-F238E27FC236}">
                <a16:creationId xmlns:a16="http://schemas.microsoft.com/office/drawing/2014/main" id="{639E4969-2AA3-AC41-8037-CD4A1EB6ADCE}"/>
              </a:ext>
            </a:extLst>
          </p:cNvPr>
          <p:cNvSpPr>
            <a:spLocks noChangeArrowheads="1"/>
          </p:cNvSpPr>
          <p:nvPr/>
        </p:nvSpPr>
        <p:spPr bwMode="auto">
          <a:xfrm>
            <a:off x="395288" y="1601788"/>
            <a:ext cx="5256212"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i="1">
                <a:latin typeface="Tahoma" panose="020B0604030504040204" pitchFamily="34" charset="0"/>
                <a:cs typeface="Tahoma" panose="020B0604030504040204" pitchFamily="34" charset="0"/>
              </a:rPr>
              <a:t>Pendidikan penduduk (SDM) merupakan cerminan dari kualitas SDM atau produktivitas penduduk suatu daerah.</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E3419270-1734-9D42-8372-00C32F05FE7F}"/>
              </a:ext>
            </a:extLst>
          </p:cNvPr>
          <p:cNvSpPr>
            <a:spLocks noGrp="1" noChangeArrowheads="1"/>
          </p:cNvSpPr>
          <p:nvPr>
            <p:ph type="title"/>
          </p:nvPr>
        </p:nvSpPr>
        <p:spPr>
          <a:xfrm>
            <a:off x="457200" y="457200"/>
            <a:ext cx="8229600" cy="960438"/>
          </a:xfrm>
        </p:spPr>
        <p:txBody>
          <a:bodyPr>
            <a:normAutofit fontScale="90000"/>
          </a:bodyPr>
          <a:lstStyle/>
          <a:p>
            <a:pPr eaLnBrk="1" hangingPunct="1">
              <a:defRPr/>
            </a:pPr>
            <a:r>
              <a:rPr lang="en-US" sz="3100" dirty="0" err="1">
                <a:latin typeface="Century Gothic" pitchFamily="34" charset="0"/>
              </a:rPr>
              <a:t>Organisasi</a:t>
            </a:r>
            <a:r>
              <a:rPr lang="en-US" sz="3100" dirty="0">
                <a:latin typeface="Century Gothic" pitchFamily="34" charset="0"/>
              </a:rPr>
              <a:t> </a:t>
            </a:r>
            <a:r>
              <a:rPr lang="en-US" sz="3100" dirty="0" err="1">
                <a:latin typeface="Century Gothic" pitchFamily="34" charset="0"/>
              </a:rPr>
              <a:t>dan</a:t>
            </a:r>
            <a:r>
              <a:rPr lang="en-US" sz="3100" dirty="0">
                <a:latin typeface="Century Gothic" pitchFamily="34" charset="0"/>
              </a:rPr>
              <a:t> </a:t>
            </a:r>
            <a:r>
              <a:rPr lang="en-US" sz="3100" dirty="0" err="1">
                <a:latin typeface="Century Gothic" pitchFamily="34" charset="0"/>
              </a:rPr>
              <a:t>Manjemen</a:t>
            </a:r>
            <a:br>
              <a:rPr lang="en-US" sz="3100" dirty="0">
                <a:latin typeface="Century Gothic" pitchFamily="34" charset="0"/>
              </a:rPr>
            </a:br>
            <a:r>
              <a:rPr lang="en-US" sz="3100" dirty="0">
                <a:latin typeface="Century Gothic" pitchFamily="34" charset="0"/>
              </a:rPr>
              <a:t> </a:t>
            </a:r>
            <a:r>
              <a:rPr lang="en-US" sz="3100" dirty="0" err="1">
                <a:latin typeface="Century Gothic" pitchFamily="34" charset="0"/>
              </a:rPr>
              <a:t>Rumah</a:t>
            </a:r>
            <a:r>
              <a:rPr lang="en-US" sz="3100" dirty="0">
                <a:latin typeface="Century Gothic" pitchFamily="34" charset="0"/>
              </a:rPr>
              <a:t> </a:t>
            </a:r>
            <a:r>
              <a:rPr lang="en-US" sz="3100" dirty="0" err="1">
                <a:latin typeface="Century Gothic" pitchFamily="34" charset="0"/>
              </a:rPr>
              <a:t>Sakit</a:t>
            </a:r>
            <a:endParaRPr lang="en-US" sz="3100" dirty="0">
              <a:latin typeface="Century Gothic" pitchFamily="34" charset="0"/>
            </a:endParaRPr>
          </a:p>
        </p:txBody>
      </p:sp>
      <p:sp>
        <p:nvSpPr>
          <p:cNvPr id="29698" name="Rectangle 3">
            <a:extLst>
              <a:ext uri="{FF2B5EF4-FFF2-40B4-BE49-F238E27FC236}">
                <a16:creationId xmlns:a16="http://schemas.microsoft.com/office/drawing/2014/main" id="{D852E2AB-690F-C64B-9CA7-B40098875975}"/>
              </a:ext>
            </a:extLst>
          </p:cNvPr>
          <p:cNvSpPr>
            <a:spLocks noGrp="1" noChangeArrowheads="1"/>
          </p:cNvSpPr>
          <p:nvPr>
            <p:ph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a:latin typeface="Times New Roman" panose="02020603050405020304" pitchFamily="18" charset="0"/>
                <a:cs typeface="Times New Roman" panose="02020603050405020304" pitchFamily="18" charset="0"/>
              </a:rPr>
              <a:t>Kata rumah sakit berasal dari kata hospitium atau hospitale yang berarti bangunan yang dipergunakan untuk menerima tamu . Hospitale kemudian diartikan sebagai lembaga atau institusi untuk merawat orang sakit , luka atau orang yang membutuhkan pertolongan kesehatan</a:t>
            </a:r>
          </a:p>
          <a:p>
            <a:pPr eaLnBrk="1" hangingPunct="1"/>
            <a:r>
              <a:rPr lang="en-US" altLang="en-US" sz="2400" b="1" i="1">
                <a:latin typeface="Times New Roman" panose="02020603050405020304" pitchFamily="18" charset="0"/>
                <a:cs typeface="Times New Roman" panose="02020603050405020304" pitchFamily="18" charset="0"/>
              </a:rPr>
              <a:t>The hospital is an integral part of social and medical organization , the function of which is is to provide for the population complete health care both curative and preventive and whose outpatien services reach out to the family and its home environment , the hospital is also  a center for the training of health workers and for bio-social reseach ( WHO , 1979</a:t>
            </a:r>
            <a:r>
              <a:rPr lang="en-US" altLang="en-US" sz="2400">
                <a:latin typeface="Times New Roman" panose="02020603050405020304" pitchFamily="18" charset="0"/>
                <a:cs typeface="Times New Roman" panose="02020603050405020304" pitchFamily="18" charset="0"/>
              </a:rPr>
              <a:t> ) </a:t>
            </a:r>
          </a:p>
          <a:p>
            <a:pPr eaLnBrk="1" hangingPunct="1"/>
            <a:endParaRPr lang="en-US" altLang="en-US" sz="2800" i="1">
              <a:latin typeface="Rage Italic" panose="03070502040507070304" pitchFamily="66" charset="77"/>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a:extLst>
              <a:ext uri="{FF2B5EF4-FFF2-40B4-BE49-F238E27FC236}">
                <a16:creationId xmlns:a16="http://schemas.microsoft.com/office/drawing/2014/main" id="{2865443D-EE93-DC49-AC6E-12EC48E8D01F}"/>
              </a:ext>
            </a:extLst>
          </p:cNvPr>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endParaRPr lang="en-US" altLang="en-US"/>
          </a:p>
        </p:txBody>
      </p:sp>
      <p:sp>
        <p:nvSpPr>
          <p:cNvPr id="31746" name="Content Placeholder 2">
            <a:extLst>
              <a:ext uri="{FF2B5EF4-FFF2-40B4-BE49-F238E27FC236}">
                <a16:creationId xmlns:a16="http://schemas.microsoft.com/office/drawing/2014/main" id="{840D3770-BC52-B445-9E80-59119F0782D1}"/>
              </a:ext>
            </a:extLst>
          </p:cNvPr>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a:latin typeface="Times New Roman" panose="02020603050405020304" pitchFamily="18" charset="0"/>
                <a:cs typeface="Times New Roman" panose="02020603050405020304" pitchFamily="18" charset="0"/>
              </a:rPr>
              <a:t>RS selalu dijadikan tolok ukur keberhasilan pelayanan kesehatan karena misinya yang menuntut untuk mampu melaksanakan pelayanan kesehatan paripurna ( </a:t>
            </a:r>
            <a:r>
              <a:rPr lang="en-US" altLang="en-US" i="1">
                <a:latin typeface="Times New Roman" panose="02020603050405020304" pitchFamily="18" charset="0"/>
                <a:cs typeface="Times New Roman" panose="02020603050405020304" pitchFamily="18" charset="0"/>
              </a:rPr>
              <a:t>preventif, promotif, kuratif dan rehabilitatif </a:t>
            </a:r>
            <a:r>
              <a:rPr lang="en-US" altLang="en-US">
                <a:latin typeface="Times New Roman" panose="02020603050405020304" pitchFamily="18" charset="0"/>
                <a:cs typeface="Times New Roman" panose="02020603050405020304" pitchFamily="18" charset="0"/>
              </a:rPr>
              <a:t>)</a:t>
            </a:r>
            <a:r>
              <a:rPr lang="en-US" altLang="en-US" i="1">
                <a:latin typeface="Times New Roman" panose="02020603050405020304" pitchFamily="18" charset="0"/>
                <a:cs typeface="Times New Roman" panose="02020603050405020304" pitchFamily="18" charset="0"/>
              </a:rPr>
              <a:t> </a:t>
            </a:r>
          </a:p>
          <a:p>
            <a:pPr eaLnBrk="1" hangingPunct="1"/>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69" name="Slide Number Placeholder 11">
            <a:extLst>
              <a:ext uri="{FF2B5EF4-FFF2-40B4-BE49-F238E27FC236}">
                <a16:creationId xmlns:a16="http://schemas.microsoft.com/office/drawing/2014/main" id="{26760DF9-3983-EF4A-B959-505B023BDEC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0EBC1AE-7C29-274F-B380-1056F83BD47A}" type="slidenum">
              <a:rPr lang="fr-FR" altLang="en-US" smtClean="0">
                <a:solidFill>
                  <a:srgbClr val="898989"/>
                </a:solidFill>
                <a:latin typeface="Calibri" panose="020F0502020204030204" pitchFamily="34" charset="0"/>
                <a:cs typeface="Arial" panose="020B0604020202020204" pitchFamily="34" charset="0"/>
              </a:rPr>
              <a:pPr/>
              <a:t>13</a:t>
            </a:fld>
            <a:endParaRPr lang="fr-FR" altLang="en-US">
              <a:solidFill>
                <a:srgbClr val="898989"/>
              </a:solidFill>
              <a:latin typeface="Calibri" panose="020F0502020204030204" pitchFamily="34" charset="0"/>
              <a:cs typeface="Arial" panose="020B0604020202020204" pitchFamily="34" charset="0"/>
            </a:endParaRPr>
          </a:p>
        </p:txBody>
      </p:sp>
      <p:sp>
        <p:nvSpPr>
          <p:cNvPr id="80899" name="Rectangle 3">
            <a:extLst>
              <a:ext uri="{FF2B5EF4-FFF2-40B4-BE49-F238E27FC236}">
                <a16:creationId xmlns:a16="http://schemas.microsoft.com/office/drawing/2014/main" id="{6353D755-CFCB-3D44-8579-4190068F62C1}"/>
              </a:ext>
            </a:extLst>
          </p:cNvPr>
          <p:cNvSpPr>
            <a:spLocks noGrp="1" noChangeArrowheads="1"/>
          </p:cNvSpPr>
          <p:nvPr>
            <p:ph type="title" idx="4294967295"/>
          </p:nvPr>
        </p:nvSpPr>
        <p:spPr bwMode="auto">
          <a:xfrm>
            <a:off x="1714500" y="500063"/>
            <a:ext cx="5761038"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fr-FR" altLang="en-US" sz="4000" b="1">
                <a:latin typeface="Tempus Sans ITC" pitchFamily="82" charset="77"/>
              </a:rPr>
              <a:t>Kerangka Konsep Manajemen Pelayanan RS</a:t>
            </a:r>
          </a:p>
        </p:txBody>
      </p:sp>
      <p:sp>
        <p:nvSpPr>
          <p:cNvPr id="32771" name="Rectangle 5">
            <a:extLst>
              <a:ext uri="{FF2B5EF4-FFF2-40B4-BE49-F238E27FC236}">
                <a16:creationId xmlns:a16="http://schemas.microsoft.com/office/drawing/2014/main" id="{BA288771-C212-AC46-91A3-3D29A70090A0}"/>
              </a:ext>
            </a:extLst>
          </p:cNvPr>
          <p:cNvSpPr>
            <a:spLocks noChangeArrowheads="1"/>
          </p:cNvSpPr>
          <p:nvPr/>
        </p:nvSpPr>
        <p:spPr bwMode="auto">
          <a:xfrm>
            <a:off x="500063" y="2857500"/>
            <a:ext cx="2233612" cy="3311525"/>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b="1">
                <a:solidFill>
                  <a:srgbClr val="FF3300"/>
                </a:solidFill>
                <a:latin typeface="Tempus Sans ITC" pitchFamily="82" charset="77"/>
                <a:cs typeface="Arial" panose="020B0604020202020204" pitchFamily="34" charset="0"/>
              </a:rPr>
              <a:t>SUMBER DAYA</a:t>
            </a:r>
          </a:p>
          <a:p>
            <a:pPr algn="ctr" eaLnBrk="1" hangingPunct="1">
              <a:lnSpc>
                <a:spcPct val="50000"/>
              </a:lnSpc>
            </a:pPr>
            <a:endParaRPr lang="en-US" altLang="en-US" sz="2800">
              <a:solidFill>
                <a:srgbClr val="FF0066"/>
              </a:solidFill>
              <a:latin typeface="Tempus Sans ITC" pitchFamily="82" charset="77"/>
              <a:cs typeface="Arial" panose="020B0604020202020204" pitchFamily="34" charset="0"/>
            </a:endParaRPr>
          </a:p>
          <a:p>
            <a:pPr algn="ctr" eaLnBrk="1" hangingPunct="1"/>
            <a:r>
              <a:rPr lang="en-US" altLang="en-US" sz="2800" i="1">
                <a:latin typeface="Garamond" panose="02020404030301010803" pitchFamily="18" charset="0"/>
                <a:cs typeface="Arial" panose="020B0604020202020204" pitchFamily="34" charset="0"/>
              </a:rPr>
              <a:t>Man</a:t>
            </a:r>
          </a:p>
          <a:p>
            <a:pPr algn="ctr" eaLnBrk="1" hangingPunct="1"/>
            <a:r>
              <a:rPr lang="en-US" altLang="en-US" sz="2800" i="1">
                <a:latin typeface="Garamond" panose="02020404030301010803" pitchFamily="18" charset="0"/>
                <a:cs typeface="Arial" panose="020B0604020202020204" pitchFamily="34" charset="0"/>
              </a:rPr>
              <a:t>Money </a:t>
            </a:r>
          </a:p>
          <a:p>
            <a:pPr algn="ctr" eaLnBrk="1" hangingPunct="1"/>
            <a:r>
              <a:rPr lang="en-US" altLang="en-US" sz="2800" i="1">
                <a:latin typeface="Garamond" panose="02020404030301010803" pitchFamily="18" charset="0"/>
                <a:cs typeface="Arial" panose="020B0604020202020204" pitchFamily="34" charset="0"/>
              </a:rPr>
              <a:t>Material</a:t>
            </a:r>
          </a:p>
          <a:p>
            <a:pPr algn="ctr" eaLnBrk="1" hangingPunct="1"/>
            <a:r>
              <a:rPr lang="en-US" altLang="en-US" sz="2800" i="1">
                <a:latin typeface="Garamond" panose="02020404030301010803" pitchFamily="18" charset="0"/>
                <a:cs typeface="Arial" panose="020B0604020202020204" pitchFamily="34" charset="0"/>
              </a:rPr>
              <a:t>Machine</a:t>
            </a:r>
          </a:p>
          <a:p>
            <a:pPr algn="ctr" eaLnBrk="1" hangingPunct="1"/>
            <a:r>
              <a:rPr lang="en-US" altLang="en-US" sz="2800" i="1">
                <a:latin typeface="Garamond" panose="02020404030301010803" pitchFamily="18" charset="0"/>
                <a:cs typeface="Arial" panose="020B0604020202020204" pitchFamily="34" charset="0"/>
              </a:rPr>
              <a:t>Method </a:t>
            </a:r>
          </a:p>
        </p:txBody>
      </p:sp>
      <p:sp>
        <p:nvSpPr>
          <p:cNvPr id="32772" name="Rectangle 6">
            <a:extLst>
              <a:ext uri="{FF2B5EF4-FFF2-40B4-BE49-F238E27FC236}">
                <a16:creationId xmlns:a16="http://schemas.microsoft.com/office/drawing/2014/main" id="{4C616F16-67F7-B345-B502-D3B4EC585D07}"/>
              </a:ext>
            </a:extLst>
          </p:cNvPr>
          <p:cNvSpPr>
            <a:spLocks noChangeArrowheads="1"/>
          </p:cNvSpPr>
          <p:nvPr/>
        </p:nvSpPr>
        <p:spPr bwMode="auto">
          <a:xfrm>
            <a:off x="3429000" y="2857500"/>
            <a:ext cx="2232025" cy="3311525"/>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b="1">
                <a:solidFill>
                  <a:srgbClr val="FF3300"/>
                </a:solidFill>
                <a:latin typeface="Tempus Sans ITC" pitchFamily="82" charset="77"/>
                <a:cs typeface="Arial" panose="020B0604020202020204" pitchFamily="34" charset="0"/>
              </a:rPr>
              <a:t>PROSES</a:t>
            </a:r>
          </a:p>
          <a:p>
            <a:pPr algn="ctr" eaLnBrk="1" hangingPunct="1"/>
            <a:r>
              <a:rPr lang="en-US" altLang="en-US" sz="2400" b="1">
                <a:solidFill>
                  <a:srgbClr val="FF3300"/>
                </a:solidFill>
                <a:latin typeface="Tempus Sans ITC" pitchFamily="82" charset="77"/>
                <a:cs typeface="Arial" panose="020B0604020202020204" pitchFamily="34" charset="0"/>
              </a:rPr>
              <a:t>MANAJEMEN </a:t>
            </a:r>
            <a:endParaRPr lang="en-US" altLang="en-US" sz="2400" b="1">
              <a:solidFill>
                <a:srgbClr val="FF3300"/>
              </a:solidFill>
              <a:latin typeface="Garamond" panose="02020404030301010803" pitchFamily="18" charset="0"/>
              <a:cs typeface="Arial" panose="020B0604020202020204" pitchFamily="34" charset="0"/>
            </a:endParaRPr>
          </a:p>
          <a:p>
            <a:pPr algn="ctr" eaLnBrk="1" hangingPunct="1">
              <a:lnSpc>
                <a:spcPct val="20000"/>
              </a:lnSpc>
            </a:pPr>
            <a:endParaRPr lang="en-US" altLang="en-US" sz="2800">
              <a:solidFill>
                <a:srgbClr val="FF0066"/>
              </a:solidFill>
              <a:latin typeface="Garamond" panose="02020404030301010803" pitchFamily="18" charset="0"/>
              <a:cs typeface="Arial" panose="020B0604020202020204" pitchFamily="34" charset="0"/>
            </a:endParaRPr>
          </a:p>
          <a:p>
            <a:pPr algn="ctr" eaLnBrk="1" hangingPunct="1"/>
            <a:r>
              <a:rPr lang="en-US" altLang="en-US" sz="2800" i="1">
                <a:latin typeface="Garamond" panose="02020404030301010803" pitchFamily="18" charset="0"/>
                <a:cs typeface="Arial" panose="020B0604020202020204" pitchFamily="34" charset="0"/>
              </a:rPr>
              <a:t>Planning</a:t>
            </a:r>
          </a:p>
          <a:p>
            <a:pPr algn="ctr" eaLnBrk="1" hangingPunct="1"/>
            <a:r>
              <a:rPr lang="en-US" altLang="en-US" sz="2800" i="1">
                <a:latin typeface="Garamond" panose="02020404030301010803" pitchFamily="18" charset="0"/>
                <a:cs typeface="Arial" panose="020B0604020202020204" pitchFamily="34" charset="0"/>
              </a:rPr>
              <a:t>Organizing </a:t>
            </a:r>
          </a:p>
          <a:p>
            <a:pPr algn="ctr" eaLnBrk="1" hangingPunct="1"/>
            <a:r>
              <a:rPr lang="en-US" altLang="en-US" sz="2800" i="1">
                <a:latin typeface="Garamond" panose="02020404030301010803" pitchFamily="18" charset="0"/>
                <a:cs typeface="Arial" panose="020B0604020202020204" pitchFamily="34" charset="0"/>
              </a:rPr>
              <a:t>Actuating </a:t>
            </a:r>
          </a:p>
          <a:p>
            <a:pPr algn="ctr" eaLnBrk="1" hangingPunct="1"/>
            <a:r>
              <a:rPr lang="en-US" altLang="en-US" sz="2800" i="1">
                <a:latin typeface="Garamond" panose="02020404030301010803" pitchFamily="18" charset="0"/>
                <a:cs typeface="Arial" panose="020B0604020202020204" pitchFamily="34" charset="0"/>
              </a:rPr>
              <a:t>Controlling </a:t>
            </a:r>
          </a:p>
        </p:txBody>
      </p:sp>
      <p:sp>
        <p:nvSpPr>
          <p:cNvPr id="32773" name="Rectangle 7">
            <a:extLst>
              <a:ext uri="{FF2B5EF4-FFF2-40B4-BE49-F238E27FC236}">
                <a16:creationId xmlns:a16="http://schemas.microsoft.com/office/drawing/2014/main" id="{C02B609D-BF75-C144-B988-FF75A379D064}"/>
              </a:ext>
            </a:extLst>
          </p:cNvPr>
          <p:cNvSpPr>
            <a:spLocks noChangeArrowheads="1"/>
          </p:cNvSpPr>
          <p:nvPr/>
        </p:nvSpPr>
        <p:spPr bwMode="auto">
          <a:xfrm>
            <a:off x="6357938" y="2857500"/>
            <a:ext cx="2160587" cy="3311525"/>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800" b="1">
                <a:solidFill>
                  <a:srgbClr val="FF3300"/>
                </a:solidFill>
                <a:latin typeface="Tempus Sans ITC" pitchFamily="82" charset="77"/>
                <a:cs typeface="Arial" panose="020B0604020202020204" pitchFamily="34" charset="0"/>
              </a:rPr>
              <a:t>KEPUASAN </a:t>
            </a:r>
          </a:p>
          <a:p>
            <a:pPr algn="ctr" eaLnBrk="1" hangingPunct="1"/>
            <a:r>
              <a:rPr lang="en-US" altLang="en-US" sz="2800" b="1">
                <a:solidFill>
                  <a:srgbClr val="FF3300"/>
                </a:solidFill>
                <a:latin typeface="Tempus Sans ITC" pitchFamily="82" charset="77"/>
                <a:cs typeface="Arial" panose="020B0604020202020204" pitchFamily="34" charset="0"/>
              </a:rPr>
              <a:t>PASIEN</a:t>
            </a:r>
          </a:p>
          <a:p>
            <a:pPr algn="ctr" eaLnBrk="1" hangingPunct="1">
              <a:lnSpc>
                <a:spcPct val="50000"/>
              </a:lnSpc>
            </a:pPr>
            <a:endParaRPr lang="en-US" altLang="en-US" sz="2800">
              <a:solidFill>
                <a:srgbClr val="FF0066"/>
              </a:solidFill>
              <a:latin typeface="Garamond" panose="02020404030301010803" pitchFamily="18" charset="0"/>
              <a:cs typeface="Arial" panose="020B0604020202020204" pitchFamily="34" charset="0"/>
            </a:endParaRPr>
          </a:p>
          <a:p>
            <a:pPr algn="ctr" eaLnBrk="1" hangingPunct="1"/>
            <a:r>
              <a:rPr lang="en-US" altLang="en-US" sz="2800">
                <a:latin typeface="Garamond" panose="02020404030301010803" pitchFamily="18" charset="0"/>
                <a:cs typeface="Arial" panose="020B0604020202020204" pitchFamily="34" charset="0"/>
              </a:rPr>
              <a:t> </a:t>
            </a:r>
          </a:p>
        </p:txBody>
      </p:sp>
      <p:sp>
        <p:nvSpPr>
          <p:cNvPr id="32774" name="AutoShape 8">
            <a:extLst>
              <a:ext uri="{FF2B5EF4-FFF2-40B4-BE49-F238E27FC236}">
                <a16:creationId xmlns:a16="http://schemas.microsoft.com/office/drawing/2014/main" id="{007D2A52-F1FB-354D-B993-A7FB6C76F9A6}"/>
              </a:ext>
            </a:extLst>
          </p:cNvPr>
          <p:cNvSpPr>
            <a:spLocks noChangeArrowheads="1"/>
          </p:cNvSpPr>
          <p:nvPr/>
        </p:nvSpPr>
        <p:spPr bwMode="auto">
          <a:xfrm>
            <a:off x="2786063" y="4214813"/>
            <a:ext cx="576262" cy="576262"/>
          </a:xfrm>
          <a:prstGeom prst="rightArrow">
            <a:avLst>
              <a:gd name="adj1" fmla="val 50000"/>
              <a:gd name="adj2" fmla="val 25000"/>
            </a:avLst>
          </a:prstGeom>
          <a:solidFill>
            <a:srgbClr val="FF0066"/>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solidFill>
                <a:srgbClr val="FF3300"/>
              </a:solidFill>
              <a:cs typeface="Arial" panose="020B0604020202020204" pitchFamily="34" charset="0"/>
            </a:endParaRPr>
          </a:p>
        </p:txBody>
      </p:sp>
      <p:sp>
        <p:nvSpPr>
          <p:cNvPr id="32775" name="AutoShape 9">
            <a:extLst>
              <a:ext uri="{FF2B5EF4-FFF2-40B4-BE49-F238E27FC236}">
                <a16:creationId xmlns:a16="http://schemas.microsoft.com/office/drawing/2014/main" id="{1A9F5A1A-D2E8-3040-A5F4-206FA843AFA9}"/>
              </a:ext>
            </a:extLst>
          </p:cNvPr>
          <p:cNvSpPr>
            <a:spLocks noChangeArrowheads="1"/>
          </p:cNvSpPr>
          <p:nvPr/>
        </p:nvSpPr>
        <p:spPr bwMode="auto">
          <a:xfrm>
            <a:off x="5715000" y="4143375"/>
            <a:ext cx="576263" cy="576263"/>
          </a:xfrm>
          <a:prstGeom prst="rightArrow">
            <a:avLst>
              <a:gd name="adj1" fmla="val 50000"/>
              <a:gd name="adj2" fmla="val 25000"/>
            </a:avLst>
          </a:prstGeom>
          <a:solidFill>
            <a:srgbClr val="FF0066"/>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solidFill>
                <a:srgbClr val="FF3300"/>
              </a:solidFill>
              <a:cs typeface="Arial" panose="020B0604020202020204" pitchFamily="34" charset="0"/>
            </a:endParaRPr>
          </a:p>
        </p:txBody>
      </p:sp>
      <p:sp>
        <p:nvSpPr>
          <p:cNvPr id="32776" name="Rectangle 7">
            <a:extLst>
              <a:ext uri="{FF2B5EF4-FFF2-40B4-BE49-F238E27FC236}">
                <a16:creationId xmlns:a16="http://schemas.microsoft.com/office/drawing/2014/main" id="{62835E8B-0834-A240-88DC-6EB6A791AA82}"/>
              </a:ext>
            </a:extLst>
          </p:cNvPr>
          <p:cNvSpPr>
            <a:spLocks noChangeArrowheads="1"/>
          </p:cNvSpPr>
          <p:nvPr/>
        </p:nvSpPr>
        <p:spPr bwMode="auto">
          <a:xfrm>
            <a:off x="571500" y="2143125"/>
            <a:ext cx="2089150" cy="571500"/>
          </a:xfrm>
          <a:prstGeom prst="rect">
            <a:avLst/>
          </a:prstGeom>
          <a:solidFill>
            <a:srgbClr val="FFCCFF"/>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50000"/>
              </a:lnSpc>
            </a:pPr>
            <a:r>
              <a:rPr lang="en-US" altLang="en-US" sz="2400">
                <a:latin typeface="Garamond" panose="02020404030301010803" pitchFamily="18" charset="0"/>
                <a:cs typeface="Arial" panose="020B0604020202020204" pitchFamily="34" charset="0"/>
              </a:rPr>
              <a:t>INPUT</a:t>
            </a:r>
          </a:p>
        </p:txBody>
      </p:sp>
      <p:sp>
        <p:nvSpPr>
          <p:cNvPr id="32777" name="Rectangle 7">
            <a:extLst>
              <a:ext uri="{FF2B5EF4-FFF2-40B4-BE49-F238E27FC236}">
                <a16:creationId xmlns:a16="http://schemas.microsoft.com/office/drawing/2014/main" id="{4C0CCE0A-6405-D147-8759-742FF2B37C80}"/>
              </a:ext>
            </a:extLst>
          </p:cNvPr>
          <p:cNvSpPr>
            <a:spLocks noChangeArrowheads="1"/>
          </p:cNvSpPr>
          <p:nvPr/>
        </p:nvSpPr>
        <p:spPr bwMode="auto">
          <a:xfrm>
            <a:off x="3500438" y="2143125"/>
            <a:ext cx="2071687" cy="571500"/>
          </a:xfrm>
          <a:prstGeom prst="rect">
            <a:avLst/>
          </a:prstGeom>
          <a:solidFill>
            <a:srgbClr val="FFCCFF"/>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50000"/>
              </a:lnSpc>
            </a:pPr>
            <a:r>
              <a:rPr lang="en-US" altLang="en-US" sz="2400">
                <a:latin typeface="Garamond" panose="02020404030301010803" pitchFamily="18" charset="0"/>
                <a:cs typeface="Arial" panose="020B0604020202020204" pitchFamily="34" charset="0"/>
              </a:rPr>
              <a:t>PROSES</a:t>
            </a:r>
          </a:p>
        </p:txBody>
      </p:sp>
      <p:sp>
        <p:nvSpPr>
          <p:cNvPr id="32778" name="Rectangle 7">
            <a:extLst>
              <a:ext uri="{FF2B5EF4-FFF2-40B4-BE49-F238E27FC236}">
                <a16:creationId xmlns:a16="http://schemas.microsoft.com/office/drawing/2014/main" id="{C88CB125-5476-304B-A725-1E0E2D0D4C4D}"/>
              </a:ext>
            </a:extLst>
          </p:cNvPr>
          <p:cNvSpPr>
            <a:spLocks noChangeArrowheads="1"/>
          </p:cNvSpPr>
          <p:nvPr/>
        </p:nvSpPr>
        <p:spPr bwMode="auto">
          <a:xfrm>
            <a:off x="6429375" y="2143125"/>
            <a:ext cx="2000250" cy="571500"/>
          </a:xfrm>
          <a:prstGeom prst="rect">
            <a:avLst/>
          </a:prstGeom>
          <a:solidFill>
            <a:srgbClr val="FFCCFF"/>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50000"/>
              </a:lnSpc>
            </a:pPr>
            <a:r>
              <a:rPr lang="en-US" altLang="en-US" sz="2400">
                <a:latin typeface="Garamond" panose="02020404030301010803" pitchFamily="18" charset="0"/>
                <a:cs typeface="Arial" panose="020B0604020202020204" pitchFamily="34" charset="0"/>
              </a:rPr>
              <a:t>OUTPUT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80899"/>
                                        </p:tgtEl>
                                        <p:attrNameLst>
                                          <p:attrName>style.visibility</p:attrName>
                                        </p:attrNameLst>
                                      </p:cBhvr>
                                      <p:to>
                                        <p:strVal val="visible"/>
                                      </p:to>
                                    </p:set>
                                    <p:anim calcmode="lin" valueType="num">
                                      <p:cBhvr>
                                        <p:cTn id="7" dur="1000" fill="hold"/>
                                        <p:tgtEl>
                                          <p:spTgt spid="80899"/>
                                        </p:tgtEl>
                                        <p:attrNameLst>
                                          <p:attrName>ppt_x</p:attrName>
                                        </p:attrNameLst>
                                      </p:cBhvr>
                                      <p:tavLst>
                                        <p:tav tm="0">
                                          <p:val>
                                            <p:strVal val="#ppt_x-.2"/>
                                          </p:val>
                                        </p:tav>
                                        <p:tav tm="100000">
                                          <p:val>
                                            <p:strVal val="#ppt_x"/>
                                          </p:val>
                                        </p:tav>
                                      </p:tavLst>
                                    </p:anim>
                                    <p:anim calcmode="lin" valueType="num">
                                      <p:cBhvr>
                                        <p:cTn id="8" dur="1000" fill="hold"/>
                                        <p:tgtEl>
                                          <p:spTgt spid="80899"/>
                                        </p:tgtEl>
                                        <p:attrNameLst>
                                          <p:attrName>ppt_y</p:attrName>
                                        </p:attrNameLst>
                                      </p:cBhvr>
                                      <p:tavLst>
                                        <p:tav tm="0">
                                          <p:val>
                                            <p:strVal val="#ppt_y"/>
                                          </p:val>
                                        </p:tav>
                                        <p:tav tm="100000">
                                          <p:val>
                                            <p:strVal val="#ppt_y"/>
                                          </p:val>
                                        </p:tav>
                                      </p:tavLst>
                                    </p:anim>
                                    <p:animEffect transition="in" filter="wipe(right)" prLst="gradientSize: 0.1">
                                      <p:cBhvr>
                                        <p:cTn id="9" dur="1000"/>
                                        <p:tgtEl>
                                          <p:spTgt spid="808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a:extLst>
              <a:ext uri="{FF2B5EF4-FFF2-40B4-BE49-F238E27FC236}">
                <a16:creationId xmlns:a16="http://schemas.microsoft.com/office/drawing/2014/main" id="{3671F108-0677-7742-B595-B91CE0E0BB60}"/>
              </a:ext>
            </a:extLst>
          </p:cNvPr>
          <p:cNvSpPr>
            <a:spLocks noGrp="1" noChangeArrowheads="1"/>
          </p:cNvSpPr>
          <p:nvPr>
            <p:ph type="title"/>
          </p:nvPr>
        </p:nvSpPr>
        <p:spPr bwMode="auto">
          <a:xfrm>
            <a:off x="457200" y="609600"/>
            <a:ext cx="8229600" cy="8080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3100">
                <a:latin typeface="Calisto MT" panose="02040603050505030304" pitchFamily="18" charset="77"/>
              </a:rPr>
              <a:t>Tugas Pokok Rumah Sakit</a:t>
            </a:r>
          </a:p>
        </p:txBody>
      </p:sp>
      <p:sp>
        <p:nvSpPr>
          <p:cNvPr id="33794" name="Rectangle 3">
            <a:extLst>
              <a:ext uri="{FF2B5EF4-FFF2-40B4-BE49-F238E27FC236}">
                <a16:creationId xmlns:a16="http://schemas.microsoft.com/office/drawing/2014/main" id="{371F286A-9358-944E-AB0D-BB128065A7BF}"/>
              </a:ext>
            </a:extLst>
          </p:cNvPr>
          <p:cNvSpPr>
            <a:spLocks noGrp="1" noChangeArrowheads="1"/>
          </p:cNvSpPr>
          <p:nvPr>
            <p:ph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eaLnBrk="1" hangingPunct="1">
              <a:defRPr/>
            </a:pPr>
            <a:r>
              <a:rPr lang="en-US" altLang="en-US" dirty="0" err="1">
                <a:latin typeface="Times New Roman" panose="02020603050405020304" pitchFamily="18" charset="0"/>
                <a:cs typeface="Times New Roman" panose="02020603050405020304" pitchFamily="18" charset="0"/>
              </a:rPr>
              <a:t>Tugas</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pokok</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rumah</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sakit</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adalah</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melaksanakan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pelayanan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kesehatan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dengan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mengutamakan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penyembuhan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penderita</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dan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memulihkan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keadaan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cacat</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badan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dan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jiwa</a:t>
            </a:r>
            <a:r>
              <a:rPr lang="en-US" altLang="en-US" dirty="0">
                <a:latin typeface="Times New Roman" panose="02020603050405020304" pitchFamily="18" charset="0"/>
                <a:cs typeface="Times New Roman" panose="02020603050405020304" pitchFamily="18" charset="0"/>
              </a:rPr>
              <a:t> yang </a:t>
            </a:r>
            <a:r>
              <a:rPr lang="en-US" altLang="en-US" dirty="0" err="1">
                <a:latin typeface="Times New Roman" panose="02020603050405020304" pitchFamily="18" charset="0"/>
                <a:cs typeface="Times New Roman" panose="02020603050405020304" pitchFamily="18" charset="0"/>
              </a:rPr>
              <a:t>dilaksanakan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secara</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terpadu</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dengan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upaya</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pencegahan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penyakit</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dan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peningkatan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kesehatan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serta</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pelaksanaan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upaya</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rujukan</a:t>
            </a:r>
            <a:endParaRPr lang="en-US" altLang="en-US" dirty="0">
              <a:latin typeface="Times New Roman" panose="02020603050405020304" pitchFamily="18" charset="0"/>
              <a:cs typeface="Times New Roman" panose="02020603050405020304" pitchFamily="18" charset="0"/>
            </a:endParaRPr>
          </a:p>
          <a:p>
            <a:pPr marL="0" indent="0" algn="just" eaLnBrk="1" hangingPunct="1">
              <a:buFont typeface="Arial" panose="020B0604020202020204" pitchFamily="34" charset="0"/>
              <a:buNone/>
              <a:defRPr/>
            </a:pPr>
            <a:r>
              <a:rPr lang="en-ID" dirty="0"/>
              <a:t>(</a:t>
            </a:r>
            <a:r>
              <a:rPr lang="en-ID" dirty="0" err="1"/>
              <a:t>peraturan</a:t>
            </a:r>
            <a:r>
              <a:rPr lang="en-ID" dirty="0"/>
              <a:t> Menteri </a:t>
            </a:r>
            <a:r>
              <a:rPr lang="en-ID" dirty="0" err="1"/>
              <a:t>Kesehatan</a:t>
            </a:r>
            <a:r>
              <a:rPr lang="en-ID" dirty="0"/>
              <a:t> RI No. 159 B /Menkes/Per/ </a:t>
            </a:r>
            <a:r>
              <a:rPr lang="en-ID" dirty="0" err="1"/>
              <a:t>ll</a:t>
            </a:r>
            <a:r>
              <a:rPr lang="en-ID" dirty="0"/>
              <a:t>/1988 </a:t>
            </a:r>
            <a:r>
              <a:rPr lang="en-ID" dirty="0" err="1"/>
              <a:t>Pasal</a:t>
            </a:r>
            <a:r>
              <a:rPr lang="en-ID" dirty="0"/>
              <a:t> </a:t>
            </a:r>
            <a:r>
              <a:rPr lang="en-ID"/>
              <a:t>9 )</a:t>
            </a:r>
            <a:endParaRPr lang="en-ID" dirty="0"/>
          </a:p>
          <a:p>
            <a:pPr algn="just" eaLnBrk="1" hangingPunct="1">
              <a:defRPr/>
            </a:pPr>
            <a:endParaRPr lang="en-US" altLang="en-US" dirty="0">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Picture 2" descr="C:\Users\arsil\Desktop\Smartcreative2.jpg">
            <a:extLst>
              <a:ext uri="{FF2B5EF4-FFF2-40B4-BE49-F238E27FC236}">
                <a16:creationId xmlns:a16="http://schemas.microsoft.com/office/drawing/2014/main" id="{5A11483E-3A56-6E48-A692-D9F170A68A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2" name="Title 5">
            <a:extLst>
              <a:ext uri="{FF2B5EF4-FFF2-40B4-BE49-F238E27FC236}">
                <a16:creationId xmlns:a16="http://schemas.microsoft.com/office/drawing/2014/main" id="{C49DAC01-6C41-3946-A3E2-AA5D10D2CF00}"/>
              </a:ext>
            </a:extLst>
          </p:cNvPr>
          <p:cNvSpPr>
            <a:spLocks noGrp="1"/>
          </p:cNvSpPr>
          <p:nvPr>
            <p:ph type="title"/>
          </p:nvPr>
        </p:nvSpPr>
        <p:spPr bwMode="auto">
          <a:xfrm>
            <a:off x="533400" y="685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50000"/>
              </a:spcBef>
            </a:pPr>
            <a:r>
              <a:rPr lang="en-US" altLang="en-US" sz="3200">
                <a:latin typeface="Arial" panose="020B0604020202020204" pitchFamily="34" charset="0"/>
                <a:cs typeface="Arial" panose="020B0604020202020204" pitchFamily="34" charset="0"/>
              </a:rPr>
              <a:t>Fungsi Rumah Sakit</a:t>
            </a:r>
          </a:p>
        </p:txBody>
      </p:sp>
      <p:sp>
        <p:nvSpPr>
          <p:cNvPr id="35843" name="Content Placeholder 5">
            <a:extLst>
              <a:ext uri="{FF2B5EF4-FFF2-40B4-BE49-F238E27FC236}">
                <a16:creationId xmlns:a16="http://schemas.microsoft.com/office/drawing/2014/main" id="{1F8E1B70-695A-994F-923D-4F0DED1CDA9F}"/>
              </a:ext>
            </a:extLst>
          </p:cNvPr>
          <p:cNvSpPr>
            <a:spLocks noGrp="1"/>
          </p:cNvSpPr>
          <p:nvPr>
            <p:ph idx="1"/>
          </p:nvPr>
        </p:nvSpPr>
        <p:spPr bwMode="auto">
          <a:xfrm>
            <a:off x="457200" y="1524000"/>
            <a:ext cx="8229600" cy="460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100">
                <a:latin typeface="Tahoma" panose="020B0604030504040204" pitchFamily="34" charset="0"/>
              </a:rPr>
              <a:t>Fungsi rumah sakit :</a:t>
            </a:r>
          </a:p>
          <a:p>
            <a:pPr lvl="2" eaLnBrk="1" hangingPunct="1"/>
            <a:r>
              <a:rPr lang="en-US" altLang="en-US" sz="1700" b="1">
                <a:latin typeface="Tahoma" panose="020B0604030504040204" pitchFamily="34" charset="0"/>
              </a:rPr>
              <a:t>Menyediakan dan menyelenggarakan pelayanan medik, pelayanan penunjang medik, pelayanan keperawatan dan pelayanan pencegahan penyakit dan peningkatan kesehatan</a:t>
            </a:r>
          </a:p>
          <a:p>
            <a:pPr lvl="2" eaLnBrk="1" hangingPunct="1"/>
            <a:r>
              <a:rPr lang="en-US" altLang="en-US" sz="1700" b="1">
                <a:latin typeface="Tahoma" panose="020B0604030504040204" pitchFamily="34" charset="0"/>
              </a:rPr>
              <a:t>Sebagai tempat pendidikan dan /atau pelatihan tenaga medik dan keperawatan</a:t>
            </a:r>
          </a:p>
          <a:p>
            <a:pPr lvl="2" eaLnBrk="1" hangingPunct="1"/>
            <a:r>
              <a:rPr lang="en-US" altLang="en-US" sz="1700" b="1">
                <a:latin typeface="Tahoma" panose="020B0604030504040204" pitchFamily="34" charset="0"/>
              </a:rPr>
              <a:t>Sebagai tempat penelitian dan pengembangan IPTEK bidang kesehatan</a:t>
            </a:r>
          </a:p>
          <a:p>
            <a:pPr eaLnBrk="1" hangingPunct="1"/>
            <a:endParaRPr lang="id-ID" altLang="en-US" sz="2200">
              <a:latin typeface="Arial" panose="020B0604020202020204" pitchFamily="34" charset="0"/>
              <a:cs typeface="Arial" panose="020B0604020202020204" pitchFamily="34" charset="0"/>
            </a:endParaRPr>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4">
            <a:extLst>
              <a:ext uri="{FF2B5EF4-FFF2-40B4-BE49-F238E27FC236}">
                <a16:creationId xmlns:a16="http://schemas.microsoft.com/office/drawing/2014/main" id="{48DE3CEC-A203-EC4A-A428-0025311218B5}"/>
              </a:ext>
            </a:extLst>
          </p:cNvPr>
          <p:cNvSpPr>
            <a:spLocks noChangeArrowheads="1"/>
          </p:cNvSpPr>
          <p:nvPr/>
        </p:nvSpPr>
        <p:spPr bwMode="auto">
          <a:xfrm>
            <a:off x="1295400" y="5334000"/>
            <a:ext cx="7239000" cy="1219200"/>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b="1"/>
              <a:t>Sumberdaya </a:t>
            </a:r>
          </a:p>
          <a:p>
            <a:pPr algn="ctr" eaLnBrk="1" hangingPunct="1"/>
            <a:r>
              <a:rPr lang="en-US" altLang="en-US" sz="1600" b="1"/>
              <a:t>Tenaga : dokter, perawat dan tenaga kesehatan lainnya</a:t>
            </a:r>
          </a:p>
          <a:p>
            <a:pPr algn="ctr" eaLnBrk="1" hangingPunct="1"/>
            <a:r>
              <a:rPr lang="en-US" altLang="en-US" sz="1600" b="1"/>
              <a:t>Money ,material , mechine , methode, methode and information </a:t>
            </a:r>
          </a:p>
        </p:txBody>
      </p:sp>
      <p:sp>
        <p:nvSpPr>
          <p:cNvPr id="39938" name="Rectangle 5">
            <a:extLst>
              <a:ext uri="{FF2B5EF4-FFF2-40B4-BE49-F238E27FC236}">
                <a16:creationId xmlns:a16="http://schemas.microsoft.com/office/drawing/2014/main" id="{004872AE-3298-034D-848A-57B8B533DB1A}"/>
              </a:ext>
            </a:extLst>
          </p:cNvPr>
          <p:cNvSpPr>
            <a:spLocks noChangeArrowheads="1"/>
          </p:cNvSpPr>
          <p:nvPr/>
        </p:nvSpPr>
        <p:spPr bwMode="auto">
          <a:xfrm>
            <a:off x="1371600" y="3886200"/>
            <a:ext cx="2286000" cy="762000"/>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a:latin typeface="Century Gothic" panose="020B0502020202020204" pitchFamily="34" charset="0"/>
              </a:rPr>
              <a:t>Pelayanan </a:t>
            </a:r>
          </a:p>
          <a:p>
            <a:pPr algn="ctr" eaLnBrk="1" hangingPunct="1"/>
            <a:r>
              <a:rPr lang="en-US" altLang="en-US" sz="1600">
                <a:latin typeface="Century Gothic" panose="020B0502020202020204" pitchFamily="34" charset="0"/>
              </a:rPr>
              <a:t>keperawatan</a:t>
            </a:r>
          </a:p>
        </p:txBody>
      </p:sp>
      <p:sp>
        <p:nvSpPr>
          <p:cNvPr id="39939" name="Rectangle 6">
            <a:extLst>
              <a:ext uri="{FF2B5EF4-FFF2-40B4-BE49-F238E27FC236}">
                <a16:creationId xmlns:a16="http://schemas.microsoft.com/office/drawing/2014/main" id="{346ABF74-76FE-B247-8E81-5571F5DBB8C2}"/>
              </a:ext>
            </a:extLst>
          </p:cNvPr>
          <p:cNvSpPr>
            <a:spLocks noChangeArrowheads="1"/>
          </p:cNvSpPr>
          <p:nvPr/>
        </p:nvSpPr>
        <p:spPr bwMode="auto">
          <a:xfrm>
            <a:off x="3962400" y="3886200"/>
            <a:ext cx="2286000" cy="762000"/>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a:latin typeface="Century Gothic" panose="020B0502020202020204" pitchFamily="34" charset="0"/>
              </a:rPr>
              <a:t>Pelayanan medis </a:t>
            </a:r>
          </a:p>
        </p:txBody>
      </p:sp>
      <p:sp>
        <p:nvSpPr>
          <p:cNvPr id="39940" name="Rectangle 7">
            <a:extLst>
              <a:ext uri="{FF2B5EF4-FFF2-40B4-BE49-F238E27FC236}">
                <a16:creationId xmlns:a16="http://schemas.microsoft.com/office/drawing/2014/main" id="{A3D83262-1AE6-C94B-A525-FDE307F77F09}"/>
              </a:ext>
            </a:extLst>
          </p:cNvPr>
          <p:cNvSpPr>
            <a:spLocks noChangeArrowheads="1"/>
          </p:cNvSpPr>
          <p:nvPr/>
        </p:nvSpPr>
        <p:spPr bwMode="auto">
          <a:xfrm>
            <a:off x="6781800" y="3886200"/>
            <a:ext cx="1905000" cy="762000"/>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a:latin typeface="Century Gothic" panose="020B0502020202020204" pitchFamily="34" charset="0"/>
              </a:rPr>
              <a:t>Pelayanan </a:t>
            </a:r>
          </a:p>
          <a:p>
            <a:pPr algn="ctr" eaLnBrk="1" hangingPunct="1"/>
            <a:r>
              <a:rPr lang="en-US" altLang="en-US" sz="1600">
                <a:latin typeface="Century Gothic" panose="020B0502020202020204" pitchFamily="34" charset="0"/>
              </a:rPr>
              <a:t>Penunjang </a:t>
            </a:r>
          </a:p>
        </p:txBody>
      </p:sp>
      <p:sp>
        <p:nvSpPr>
          <p:cNvPr id="39941" name="Line 8">
            <a:extLst>
              <a:ext uri="{FF2B5EF4-FFF2-40B4-BE49-F238E27FC236}">
                <a16:creationId xmlns:a16="http://schemas.microsoft.com/office/drawing/2014/main" id="{EC635954-6C34-B44B-AE8B-3E2A45C926BA}"/>
              </a:ext>
            </a:extLst>
          </p:cNvPr>
          <p:cNvSpPr>
            <a:spLocks noChangeShapeType="1"/>
          </p:cNvSpPr>
          <p:nvPr/>
        </p:nvSpPr>
        <p:spPr bwMode="auto">
          <a:xfrm>
            <a:off x="2209800" y="5105400"/>
            <a:ext cx="52578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42" name="Line 9">
            <a:extLst>
              <a:ext uri="{FF2B5EF4-FFF2-40B4-BE49-F238E27FC236}">
                <a16:creationId xmlns:a16="http://schemas.microsoft.com/office/drawing/2014/main" id="{58D3077B-5ADF-5D47-BEF1-D109F2243E39}"/>
              </a:ext>
            </a:extLst>
          </p:cNvPr>
          <p:cNvSpPr>
            <a:spLocks noChangeShapeType="1"/>
          </p:cNvSpPr>
          <p:nvPr/>
        </p:nvSpPr>
        <p:spPr bwMode="auto">
          <a:xfrm flipV="1">
            <a:off x="2209800" y="48006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43" name="Line 10">
            <a:extLst>
              <a:ext uri="{FF2B5EF4-FFF2-40B4-BE49-F238E27FC236}">
                <a16:creationId xmlns:a16="http://schemas.microsoft.com/office/drawing/2014/main" id="{CEFEF219-E0E5-9440-9B01-7F5D0EB9B71A}"/>
              </a:ext>
            </a:extLst>
          </p:cNvPr>
          <p:cNvSpPr>
            <a:spLocks noChangeShapeType="1"/>
          </p:cNvSpPr>
          <p:nvPr/>
        </p:nvSpPr>
        <p:spPr bwMode="auto">
          <a:xfrm flipV="1">
            <a:off x="4876800" y="46482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44" name="Line 12">
            <a:extLst>
              <a:ext uri="{FF2B5EF4-FFF2-40B4-BE49-F238E27FC236}">
                <a16:creationId xmlns:a16="http://schemas.microsoft.com/office/drawing/2014/main" id="{BF402D25-A5E2-0940-AA38-5D31F51248F4}"/>
              </a:ext>
            </a:extLst>
          </p:cNvPr>
          <p:cNvSpPr>
            <a:spLocks noChangeShapeType="1"/>
          </p:cNvSpPr>
          <p:nvPr/>
        </p:nvSpPr>
        <p:spPr bwMode="auto">
          <a:xfrm flipV="1">
            <a:off x="7467600" y="48006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45" name="Line 13">
            <a:extLst>
              <a:ext uri="{FF2B5EF4-FFF2-40B4-BE49-F238E27FC236}">
                <a16:creationId xmlns:a16="http://schemas.microsoft.com/office/drawing/2014/main" id="{8F30C1C0-5C1D-1742-9FEE-4653D11D14B2}"/>
              </a:ext>
            </a:extLst>
          </p:cNvPr>
          <p:cNvSpPr>
            <a:spLocks noChangeShapeType="1"/>
          </p:cNvSpPr>
          <p:nvPr/>
        </p:nvSpPr>
        <p:spPr bwMode="auto">
          <a:xfrm flipV="1">
            <a:off x="4876800" y="51054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46" name="Line 14">
            <a:extLst>
              <a:ext uri="{FF2B5EF4-FFF2-40B4-BE49-F238E27FC236}">
                <a16:creationId xmlns:a16="http://schemas.microsoft.com/office/drawing/2014/main" id="{E43A24E4-CE90-924A-A5BC-6C1C1BBAF58A}"/>
              </a:ext>
            </a:extLst>
          </p:cNvPr>
          <p:cNvSpPr>
            <a:spLocks noChangeShapeType="1"/>
          </p:cNvSpPr>
          <p:nvPr/>
        </p:nvSpPr>
        <p:spPr bwMode="auto">
          <a:xfrm flipV="1">
            <a:off x="2209800" y="2590800"/>
            <a:ext cx="0" cy="12954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47" name="Line 15">
            <a:extLst>
              <a:ext uri="{FF2B5EF4-FFF2-40B4-BE49-F238E27FC236}">
                <a16:creationId xmlns:a16="http://schemas.microsoft.com/office/drawing/2014/main" id="{1BB0F0D0-FF3B-7C41-85E5-5B028207EF23}"/>
              </a:ext>
            </a:extLst>
          </p:cNvPr>
          <p:cNvSpPr>
            <a:spLocks noChangeShapeType="1"/>
          </p:cNvSpPr>
          <p:nvPr/>
        </p:nvSpPr>
        <p:spPr bwMode="auto">
          <a:xfrm flipV="1">
            <a:off x="4953000" y="3352800"/>
            <a:ext cx="0" cy="5334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48" name="Line 16">
            <a:extLst>
              <a:ext uri="{FF2B5EF4-FFF2-40B4-BE49-F238E27FC236}">
                <a16:creationId xmlns:a16="http://schemas.microsoft.com/office/drawing/2014/main" id="{4398E6FA-D4F8-6E42-B91B-B1AA29DD8CAF}"/>
              </a:ext>
            </a:extLst>
          </p:cNvPr>
          <p:cNvSpPr>
            <a:spLocks noChangeShapeType="1"/>
          </p:cNvSpPr>
          <p:nvPr/>
        </p:nvSpPr>
        <p:spPr bwMode="auto">
          <a:xfrm flipV="1">
            <a:off x="7467600" y="3048000"/>
            <a:ext cx="0" cy="838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49" name="Line 17">
            <a:extLst>
              <a:ext uri="{FF2B5EF4-FFF2-40B4-BE49-F238E27FC236}">
                <a16:creationId xmlns:a16="http://schemas.microsoft.com/office/drawing/2014/main" id="{4EE77969-5C9A-764F-930D-FEBBB9CEADBF}"/>
              </a:ext>
            </a:extLst>
          </p:cNvPr>
          <p:cNvSpPr>
            <a:spLocks noChangeShapeType="1"/>
          </p:cNvSpPr>
          <p:nvPr/>
        </p:nvSpPr>
        <p:spPr bwMode="auto">
          <a:xfrm flipH="1">
            <a:off x="2514600" y="3352800"/>
            <a:ext cx="2438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0" name="Line 18">
            <a:extLst>
              <a:ext uri="{FF2B5EF4-FFF2-40B4-BE49-F238E27FC236}">
                <a16:creationId xmlns:a16="http://schemas.microsoft.com/office/drawing/2014/main" id="{671DF2B1-658A-E242-9737-BE6C66D68D48}"/>
              </a:ext>
            </a:extLst>
          </p:cNvPr>
          <p:cNvSpPr>
            <a:spLocks noChangeShapeType="1"/>
          </p:cNvSpPr>
          <p:nvPr/>
        </p:nvSpPr>
        <p:spPr bwMode="auto">
          <a:xfrm flipH="1">
            <a:off x="2819400" y="3048000"/>
            <a:ext cx="46482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1" name="Line 19">
            <a:extLst>
              <a:ext uri="{FF2B5EF4-FFF2-40B4-BE49-F238E27FC236}">
                <a16:creationId xmlns:a16="http://schemas.microsoft.com/office/drawing/2014/main" id="{2C01B077-EB50-2E47-9E54-7CFC26A218CA}"/>
              </a:ext>
            </a:extLst>
          </p:cNvPr>
          <p:cNvSpPr>
            <a:spLocks noChangeShapeType="1"/>
          </p:cNvSpPr>
          <p:nvPr/>
        </p:nvSpPr>
        <p:spPr bwMode="auto">
          <a:xfrm flipV="1">
            <a:off x="2514600" y="2514600"/>
            <a:ext cx="0" cy="838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52" name="Line 20">
            <a:extLst>
              <a:ext uri="{FF2B5EF4-FFF2-40B4-BE49-F238E27FC236}">
                <a16:creationId xmlns:a16="http://schemas.microsoft.com/office/drawing/2014/main" id="{AA9D0759-E2CD-BA40-ABF9-8F8C70638D84}"/>
              </a:ext>
            </a:extLst>
          </p:cNvPr>
          <p:cNvSpPr>
            <a:spLocks noChangeShapeType="1"/>
          </p:cNvSpPr>
          <p:nvPr/>
        </p:nvSpPr>
        <p:spPr bwMode="auto">
          <a:xfrm flipV="1">
            <a:off x="2819400" y="2514600"/>
            <a:ext cx="0" cy="5334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53" name="Rectangle 21">
            <a:extLst>
              <a:ext uri="{FF2B5EF4-FFF2-40B4-BE49-F238E27FC236}">
                <a16:creationId xmlns:a16="http://schemas.microsoft.com/office/drawing/2014/main" id="{CDAD9559-5894-944E-81B6-9BE19AD0D999}"/>
              </a:ext>
            </a:extLst>
          </p:cNvPr>
          <p:cNvSpPr>
            <a:spLocks noChangeArrowheads="1"/>
          </p:cNvSpPr>
          <p:nvPr/>
        </p:nvSpPr>
        <p:spPr bwMode="auto">
          <a:xfrm>
            <a:off x="1600200" y="1676400"/>
            <a:ext cx="1752600" cy="762000"/>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a:latin typeface="Century Gothic" panose="020B0502020202020204" pitchFamily="34" charset="0"/>
              </a:rPr>
              <a:t>Pelayanan</a:t>
            </a:r>
          </a:p>
          <a:p>
            <a:pPr algn="ctr" eaLnBrk="1" hangingPunct="1"/>
            <a:r>
              <a:rPr lang="en-US" altLang="en-US" sz="1600">
                <a:latin typeface="Century Gothic" panose="020B0502020202020204" pitchFamily="34" charset="0"/>
              </a:rPr>
              <a:t>Kesehatan </a:t>
            </a:r>
          </a:p>
        </p:txBody>
      </p:sp>
      <p:sp>
        <p:nvSpPr>
          <p:cNvPr id="39954" name="Rectangle 22">
            <a:extLst>
              <a:ext uri="{FF2B5EF4-FFF2-40B4-BE49-F238E27FC236}">
                <a16:creationId xmlns:a16="http://schemas.microsoft.com/office/drawing/2014/main" id="{09B91F51-6FFC-1A45-AB1B-451FF09FB275}"/>
              </a:ext>
            </a:extLst>
          </p:cNvPr>
          <p:cNvSpPr>
            <a:spLocks noChangeArrowheads="1"/>
          </p:cNvSpPr>
          <p:nvPr/>
        </p:nvSpPr>
        <p:spPr bwMode="auto">
          <a:xfrm flipV="1">
            <a:off x="5029200" y="1676400"/>
            <a:ext cx="1905000" cy="762000"/>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rot="10800000"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a:latin typeface="Century Gothic" panose="020B0502020202020204" pitchFamily="34" charset="0"/>
              </a:rPr>
              <a:t>Pelayanan</a:t>
            </a:r>
          </a:p>
          <a:p>
            <a:pPr algn="ctr" eaLnBrk="1" hangingPunct="1"/>
            <a:r>
              <a:rPr lang="en-US" altLang="en-US" sz="1600">
                <a:latin typeface="Century Gothic" panose="020B0502020202020204" pitchFamily="34" charset="0"/>
              </a:rPr>
              <a:t>Administrasi </a:t>
            </a:r>
          </a:p>
        </p:txBody>
      </p:sp>
      <p:sp>
        <p:nvSpPr>
          <p:cNvPr id="39955" name="Line 23">
            <a:extLst>
              <a:ext uri="{FF2B5EF4-FFF2-40B4-BE49-F238E27FC236}">
                <a16:creationId xmlns:a16="http://schemas.microsoft.com/office/drawing/2014/main" id="{624399B8-5EBF-CD4B-9E89-59CEE0D6C608}"/>
              </a:ext>
            </a:extLst>
          </p:cNvPr>
          <p:cNvSpPr>
            <a:spLocks noChangeShapeType="1"/>
          </p:cNvSpPr>
          <p:nvPr/>
        </p:nvSpPr>
        <p:spPr bwMode="auto">
          <a:xfrm flipH="1">
            <a:off x="3505200" y="2133600"/>
            <a:ext cx="137160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56" name="Rectangle 24">
            <a:extLst>
              <a:ext uri="{FF2B5EF4-FFF2-40B4-BE49-F238E27FC236}">
                <a16:creationId xmlns:a16="http://schemas.microsoft.com/office/drawing/2014/main" id="{FDAB1C01-24CB-6242-94E0-5C974A5F1830}"/>
              </a:ext>
            </a:extLst>
          </p:cNvPr>
          <p:cNvSpPr>
            <a:spLocks noChangeArrowheads="1"/>
          </p:cNvSpPr>
          <p:nvPr/>
        </p:nvSpPr>
        <p:spPr bwMode="auto">
          <a:xfrm>
            <a:off x="1600200" y="609600"/>
            <a:ext cx="3200400" cy="685800"/>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a:latin typeface="Century Gothic" panose="020B0502020202020204" pitchFamily="34" charset="0"/>
              </a:rPr>
              <a:t>Pelayanan Kesehatan RS</a:t>
            </a:r>
          </a:p>
          <a:p>
            <a:pPr algn="ctr" eaLnBrk="1" hangingPunct="1"/>
            <a:r>
              <a:rPr lang="en-US" altLang="en-US" sz="1600">
                <a:latin typeface="Century Gothic" panose="020B0502020202020204" pitchFamily="34" charset="0"/>
              </a:rPr>
              <a:t>Yang berkualitas </a:t>
            </a:r>
          </a:p>
        </p:txBody>
      </p:sp>
      <p:sp>
        <p:nvSpPr>
          <p:cNvPr id="39957" name="Line 25">
            <a:extLst>
              <a:ext uri="{FF2B5EF4-FFF2-40B4-BE49-F238E27FC236}">
                <a16:creationId xmlns:a16="http://schemas.microsoft.com/office/drawing/2014/main" id="{7158807F-61A6-944B-85AC-D5963DCACC4C}"/>
              </a:ext>
            </a:extLst>
          </p:cNvPr>
          <p:cNvSpPr>
            <a:spLocks noChangeShapeType="1"/>
          </p:cNvSpPr>
          <p:nvPr/>
        </p:nvSpPr>
        <p:spPr bwMode="auto">
          <a:xfrm>
            <a:off x="685800" y="5029200"/>
            <a:ext cx="0" cy="1295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8" name="Line 26">
            <a:extLst>
              <a:ext uri="{FF2B5EF4-FFF2-40B4-BE49-F238E27FC236}">
                <a16:creationId xmlns:a16="http://schemas.microsoft.com/office/drawing/2014/main" id="{C4271685-BCB6-164C-AF8B-4C7C1C83FBF1}"/>
              </a:ext>
            </a:extLst>
          </p:cNvPr>
          <p:cNvSpPr>
            <a:spLocks noChangeShapeType="1"/>
          </p:cNvSpPr>
          <p:nvPr/>
        </p:nvSpPr>
        <p:spPr bwMode="auto">
          <a:xfrm>
            <a:off x="685800" y="50292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9" name="Line 27">
            <a:extLst>
              <a:ext uri="{FF2B5EF4-FFF2-40B4-BE49-F238E27FC236}">
                <a16:creationId xmlns:a16="http://schemas.microsoft.com/office/drawing/2014/main" id="{BDFA220B-7EB4-3D46-80B0-01FC3079842C}"/>
              </a:ext>
            </a:extLst>
          </p:cNvPr>
          <p:cNvSpPr>
            <a:spLocks noChangeShapeType="1"/>
          </p:cNvSpPr>
          <p:nvPr/>
        </p:nvSpPr>
        <p:spPr bwMode="auto">
          <a:xfrm>
            <a:off x="685800" y="63246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0" name="Line 28">
            <a:extLst>
              <a:ext uri="{FF2B5EF4-FFF2-40B4-BE49-F238E27FC236}">
                <a16:creationId xmlns:a16="http://schemas.microsoft.com/office/drawing/2014/main" id="{14564DCD-7439-7147-BEC1-FA4E180BF3A3}"/>
              </a:ext>
            </a:extLst>
          </p:cNvPr>
          <p:cNvSpPr>
            <a:spLocks noChangeShapeType="1"/>
          </p:cNvSpPr>
          <p:nvPr/>
        </p:nvSpPr>
        <p:spPr bwMode="auto">
          <a:xfrm flipH="1">
            <a:off x="685800" y="1600200"/>
            <a:ext cx="0" cy="2895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1" name="Text Box 29">
            <a:extLst>
              <a:ext uri="{FF2B5EF4-FFF2-40B4-BE49-F238E27FC236}">
                <a16:creationId xmlns:a16="http://schemas.microsoft.com/office/drawing/2014/main" id="{9E5BC962-21AE-9446-B396-30B6D16AAE8E}"/>
              </a:ext>
            </a:extLst>
          </p:cNvPr>
          <p:cNvSpPr txBox="1">
            <a:spLocks noChangeArrowheads="1"/>
          </p:cNvSpPr>
          <p:nvPr/>
        </p:nvSpPr>
        <p:spPr bwMode="auto">
          <a:xfrm rot="5400000">
            <a:off x="490538" y="5453063"/>
            <a:ext cx="84613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b="1">
                <a:latin typeface="Century Gothic" panose="020B0502020202020204" pitchFamily="34" charset="0"/>
              </a:rPr>
              <a:t>input</a:t>
            </a:r>
          </a:p>
        </p:txBody>
      </p:sp>
      <p:sp>
        <p:nvSpPr>
          <p:cNvPr id="39962" name="Line 30">
            <a:extLst>
              <a:ext uri="{FF2B5EF4-FFF2-40B4-BE49-F238E27FC236}">
                <a16:creationId xmlns:a16="http://schemas.microsoft.com/office/drawing/2014/main" id="{058D4F3A-2592-B54C-B5BA-C511FC8FB372}"/>
              </a:ext>
            </a:extLst>
          </p:cNvPr>
          <p:cNvSpPr>
            <a:spLocks noChangeShapeType="1"/>
          </p:cNvSpPr>
          <p:nvPr/>
        </p:nvSpPr>
        <p:spPr bwMode="auto">
          <a:xfrm>
            <a:off x="685800" y="42672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3" name="Line 31">
            <a:extLst>
              <a:ext uri="{FF2B5EF4-FFF2-40B4-BE49-F238E27FC236}">
                <a16:creationId xmlns:a16="http://schemas.microsoft.com/office/drawing/2014/main" id="{98C0CCA9-5C6D-4F46-8F18-FAE7A52FFC79}"/>
              </a:ext>
            </a:extLst>
          </p:cNvPr>
          <p:cNvSpPr>
            <a:spLocks noChangeShapeType="1"/>
          </p:cNvSpPr>
          <p:nvPr/>
        </p:nvSpPr>
        <p:spPr bwMode="auto">
          <a:xfrm>
            <a:off x="685800" y="44958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4" name="Line 32">
            <a:extLst>
              <a:ext uri="{FF2B5EF4-FFF2-40B4-BE49-F238E27FC236}">
                <a16:creationId xmlns:a16="http://schemas.microsoft.com/office/drawing/2014/main" id="{DD79F193-10AE-C84E-807A-F8333B581085}"/>
              </a:ext>
            </a:extLst>
          </p:cNvPr>
          <p:cNvSpPr>
            <a:spLocks noChangeShapeType="1"/>
          </p:cNvSpPr>
          <p:nvPr/>
        </p:nvSpPr>
        <p:spPr bwMode="auto">
          <a:xfrm>
            <a:off x="685800" y="16002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5" name="Text Box 33">
            <a:extLst>
              <a:ext uri="{FF2B5EF4-FFF2-40B4-BE49-F238E27FC236}">
                <a16:creationId xmlns:a16="http://schemas.microsoft.com/office/drawing/2014/main" id="{BB8C8FE4-C68D-BC49-9D7B-84470FE4E35A}"/>
              </a:ext>
            </a:extLst>
          </p:cNvPr>
          <p:cNvSpPr txBox="1">
            <a:spLocks noChangeArrowheads="1"/>
          </p:cNvSpPr>
          <p:nvPr/>
        </p:nvSpPr>
        <p:spPr bwMode="auto">
          <a:xfrm rot="5400000">
            <a:off x="494506" y="2858294"/>
            <a:ext cx="8397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latin typeface="Century Gothic" panose="020B0502020202020204" pitchFamily="34" charset="0"/>
              </a:rPr>
              <a:t>Process</a:t>
            </a:r>
          </a:p>
        </p:txBody>
      </p:sp>
      <p:sp>
        <p:nvSpPr>
          <p:cNvPr id="39966" name="Line 34">
            <a:extLst>
              <a:ext uri="{FF2B5EF4-FFF2-40B4-BE49-F238E27FC236}">
                <a16:creationId xmlns:a16="http://schemas.microsoft.com/office/drawing/2014/main" id="{D00E750F-23F7-B743-A5CF-9E149815A681}"/>
              </a:ext>
            </a:extLst>
          </p:cNvPr>
          <p:cNvSpPr>
            <a:spLocks noChangeShapeType="1"/>
          </p:cNvSpPr>
          <p:nvPr/>
        </p:nvSpPr>
        <p:spPr bwMode="auto">
          <a:xfrm>
            <a:off x="685800" y="533400"/>
            <a:ext cx="0" cy="838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7" name="Line 35">
            <a:extLst>
              <a:ext uri="{FF2B5EF4-FFF2-40B4-BE49-F238E27FC236}">
                <a16:creationId xmlns:a16="http://schemas.microsoft.com/office/drawing/2014/main" id="{8D69B01A-50FB-3840-9965-5FFA77EC719F}"/>
              </a:ext>
            </a:extLst>
          </p:cNvPr>
          <p:cNvSpPr>
            <a:spLocks noChangeShapeType="1"/>
          </p:cNvSpPr>
          <p:nvPr/>
        </p:nvSpPr>
        <p:spPr bwMode="auto">
          <a:xfrm>
            <a:off x="762000" y="5334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8" name="Line 36">
            <a:extLst>
              <a:ext uri="{FF2B5EF4-FFF2-40B4-BE49-F238E27FC236}">
                <a16:creationId xmlns:a16="http://schemas.microsoft.com/office/drawing/2014/main" id="{DE4B4BED-3414-AD47-9614-63273B5882C2}"/>
              </a:ext>
            </a:extLst>
          </p:cNvPr>
          <p:cNvSpPr>
            <a:spLocks noChangeShapeType="1"/>
          </p:cNvSpPr>
          <p:nvPr/>
        </p:nvSpPr>
        <p:spPr bwMode="auto">
          <a:xfrm>
            <a:off x="685800" y="1371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9" name="Text Box 37">
            <a:extLst>
              <a:ext uri="{FF2B5EF4-FFF2-40B4-BE49-F238E27FC236}">
                <a16:creationId xmlns:a16="http://schemas.microsoft.com/office/drawing/2014/main" id="{9C904EC4-0F75-914A-A06F-28208003CA16}"/>
              </a:ext>
            </a:extLst>
          </p:cNvPr>
          <p:cNvSpPr txBox="1">
            <a:spLocks noChangeArrowheads="1"/>
          </p:cNvSpPr>
          <p:nvPr/>
        </p:nvSpPr>
        <p:spPr bwMode="auto">
          <a:xfrm rot="5400000">
            <a:off x="573087" y="798513"/>
            <a:ext cx="8350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latin typeface="Century Gothic" panose="020B0502020202020204" pitchFamily="34" charset="0"/>
              </a:rPr>
              <a:t>output</a:t>
            </a:r>
          </a:p>
        </p:txBody>
      </p:sp>
      <p:sp>
        <p:nvSpPr>
          <p:cNvPr id="39970" name="Line 39">
            <a:extLst>
              <a:ext uri="{FF2B5EF4-FFF2-40B4-BE49-F238E27FC236}">
                <a16:creationId xmlns:a16="http://schemas.microsoft.com/office/drawing/2014/main" id="{2C428A6A-B906-9E45-948A-F82FCE4C493C}"/>
              </a:ext>
            </a:extLst>
          </p:cNvPr>
          <p:cNvSpPr>
            <a:spLocks noChangeShapeType="1"/>
          </p:cNvSpPr>
          <p:nvPr/>
        </p:nvSpPr>
        <p:spPr bwMode="auto">
          <a:xfrm flipV="1">
            <a:off x="2438400" y="1295400"/>
            <a:ext cx="0" cy="3810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71" name="Text Box 40">
            <a:extLst>
              <a:ext uri="{FF2B5EF4-FFF2-40B4-BE49-F238E27FC236}">
                <a16:creationId xmlns:a16="http://schemas.microsoft.com/office/drawing/2014/main" id="{417989A9-32B8-D749-94C0-1FD006612495}"/>
              </a:ext>
            </a:extLst>
          </p:cNvPr>
          <p:cNvSpPr txBox="1">
            <a:spLocks noChangeArrowheads="1"/>
          </p:cNvSpPr>
          <p:nvPr/>
        </p:nvSpPr>
        <p:spPr bwMode="auto">
          <a:xfrm>
            <a:off x="5470525" y="192088"/>
            <a:ext cx="1920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p>
        </p:txBody>
      </p:sp>
      <p:sp>
        <p:nvSpPr>
          <p:cNvPr id="39972" name="Text Box 41">
            <a:extLst>
              <a:ext uri="{FF2B5EF4-FFF2-40B4-BE49-F238E27FC236}">
                <a16:creationId xmlns:a16="http://schemas.microsoft.com/office/drawing/2014/main" id="{B6170F87-7A6D-5543-974F-60A16F30C104}"/>
              </a:ext>
            </a:extLst>
          </p:cNvPr>
          <p:cNvSpPr txBox="1">
            <a:spLocks noChangeArrowheads="1"/>
          </p:cNvSpPr>
          <p:nvPr/>
        </p:nvSpPr>
        <p:spPr bwMode="auto">
          <a:xfrm>
            <a:off x="5181600" y="228600"/>
            <a:ext cx="285908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latin typeface="Bradley Hand ITC" panose="020F0502020204030204" pitchFamily="34" charset="0"/>
              </a:rPr>
              <a:t>Sistem pelayanan</a:t>
            </a:r>
          </a:p>
          <a:p>
            <a:pPr eaLnBrk="1" hangingPunct="1"/>
            <a:r>
              <a:rPr lang="en-US" altLang="en-US" sz="2000" b="1">
                <a:latin typeface="Bradley Hand ITC" panose="020F0502020204030204" pitchFamily="34" charset="0"/>
              </a:rPr>
              <a:t>Kesehatan Rumah Sakit</a:t>
            </a:r>
          </a:p>
        </p:txBody>
      </p:sp>
      <p:sp>
        <p:nvSpPr>
          <p:cNvPr id="39973" name="Line 43">
            <a:extLst>
              <a:ext uri="{FF2B5EF4-FFF2-40B4-BE49-F238E27FC236}">
                <a16:creationId xmlns:a16="http://schemas.microsoft.com/office/drawing/2014/main" id="{90111F91-B871-3F4E-9E05-E1070752B74B}"/>
              </a:ext>
            </a:extLst>
          </p:cNvPr>
          <p:cNvSpPr>
            <a:spLocks noChangeShapeType="1"/>
          </p:cNvSpPr>
          <p:nvPr/>
        </p:nvSpPr>
        <p:spPr bwMode="auto">
          <a:xfrm>
            <a:off x="5181600" y="152400"/>
            <a:ext cx="0" cy="91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716" name="Line 44">
            <a:extLst>
              <a:ext uri="{FF2B5EF4-FFF2-40B4-BE49-F238E27FC236}">
                <a16:creationId xmlns:a16="http://schemas.microsoft.com/office/drawing/2014/main" id="{3A8D501A-6777-F141-A268-6CA81DF13A03}"/>
              </a:ext>
            </a:extLst>
          </p:cNvPr>
          <p:cNvSpPr>
            <a:spLocks noChangeShapeType="1"/>
          </p:cNvSpPr>
          <p:nvPr/>
        </p:nvSpPr>
        <p:spPr bwMode="auto">
          <a:xfrm>
            <a:off x="5181600" y="990600"/>
            <a:ext cx="2743200" cy="0"/>
          </a:xfrm>
          <a:prstGeom prst="line">
            <a:avLst/>
          </a:prstGeom>
          <a:noFill/>
          <a:ln w="57150">
            <a:solidFill>
              <a:schemeClr val="tx1"/>
            </a:solidFill>
            <a:round/>
            <a:headEnd/>
            <a:tailEnd/>
          </a:ln>
          <a:effectLst>
            <a:prstShdw prst="shdw17" dist="17961" dir="2700000">
              <a:schemeClr val="tx1">
                <a:gamma/>
                <a:shade val="60000"/>
                <a:invGamma/>
              </a:schemeClr>
            </a:prstShdw>
          </a:effectLst>
        </p:spPr>
        <p:txBody>
          <a:bodyPr/>
          <a:lstStyle/>
          <a:p>
            <a:pPr eaLnBrk="1" hangingPunct="1">
              <a:defRPr/>
            </a:pPr>
            <a:endParaRPr lang="en-US"/>
          </a:p>
        </p:txBody>
      </p:sp>
      <p:sp>
        <p:nvSpPr>
          <p:cNvPr id="39975" name="Line 45">
            <a:extLst>
              <a:ext uri="{FF2B5EF4-FFF2-40B4-BE49-F238E27FC236}">
                <a16:creationId xmlns:a16="http://schemas.microsoft.com/office/drawing/2014/main" id="{DB131441-45F4-0A45-9572-271DE152EC09}"/>
              </a:ext>
            </a:extLst>
          </p:cNvPr>
          <p:cNvSpPr>
            <a:spLocks noChangeShapeType="1"/>
          </p:cNvSpPr>
          <p:nvPr/>
        </p:nvSpPr>
        <p:spPr bwMode="auto">
          <a:xfrm>
            <a:off x="5181600" y="228600"/>
            <a:ext cx="2743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a:extLst>
              <a:ext uri="{FF2B5EF4-FFF2-40B4-BE49-F238E27FC236}">
                <a16:creationId xmlns:a16="http://schemas.microsoft.com/office/drawing/2014/main" id="{E86A1BEE-D697-364C-A120-537CF4F80C0C}"/>
              </a:ext>
            </a:extLst>
          </p:cNvPr>
          <p:cNvSpPr>
            <a:spLocks noGrp="1" noChangeArrowheads="1"/>
          </p:cNvSpPr>
          <p:nvPr>
            <p:ph type="title"/>
          </p:nvPr>
        </p:nvSpPr>
        <p:spPr bwMode="auto">
          <a:xfrm>
            <a:off x="457200" y="762000"/>
            <a:ext cx="8229600" cy="6556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a:latin typeface="Arial Black" panose="020B0604020202020204" pitchFamily="34" charset="0"/>
              </a:rPr>
              <a:t>Manajemen Rumah Sakit</a:t>
            </a:r>
          </a:p>
        </p:txBody>
      </p:sp>
      <p:sp>
        <p:nvSpPr>
          <p:cNvPr id="41986" name="Rectangle 3">
            <a:extLst>
              <a:ext uri="{FF2B5EF4-FFF2-40B4-BE49-F238E27FC236}">
                <a16:creationId xmlns:a16="http://schemas.microsoft.com/office/drawing/2014/main" id="{0554F742-BB6C-B347-A53A-A8E84CCA4FCC}"/>
              </a:ext>
            </a:extLst>
          </p:cNvPr>
          <p:cNvSpPr>
            <a:spLocks noGrp="1" noChangeArrowheads="1"/>
          </p:cNvSpPr>
          <p:nvPr>
            <p:ph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80000"/>
              </a:lnSpc>
            </a:pPr>
            <a:r>
              <a:rPr lang="en-US" altLang="en-US" sz="1800">
                <a:latin typeface="Century Gothic" panose="020B0502020202020204" pitchFamily="34" charset="0"/>
              </a:rPr>
              <a:t>Ciri khusus suatu rumah sakit adalah organisasinya bergerak dan digerakkan terutama oleh tenaga medik dan tenaga perawat. Tenaga lainnya walaupun tidak kurang pentingnya , namun karena sifat pelayanannya yang dominan adalah pelayanan medik dan keperwatan maka secara konsep dan keputusan pelaksanaannya dominan berada pada tenaga medis dan perawat sedangkan  tenaga kesehatan lainnya bersifat menunjang yang diharapkan berlangsung dalam suasana yang saling melengkapi</a:t>
            </a:r>
          </a:p>
          <a:p>
            <a:pPr eaLnBrk="1" hangingPunct="1">
              <a:lnSpc>
                <a:spcPct val="80000"/>
              </a:lnSpc>
            </a:pPr>
            <a:r>
              <a:rPr lang="en-US" altLang="en-US" sz="1800">
                <a:latin typeface="Century Gothic" panose="020B0502020202020204" pitchFamily="34" charset="0"/>
              </a:rPr>
              <a:t>Manajemen RS dapat dipandang sebagai suatu sistem pelayanan dimana yang berperan penting adalah sumber daya manusianya</a:t>
            </a:r>
          </a:p>
          <a:p>
            <a:pPr eaLnBrk="1" hangingPunct="1">
              <a:lnSpc>
                <a:spcPct val="80000"/>
              </a:lnSpc>
            </a:pPr>
            <a:r>
              <a:rPr lang="en-US" altLang="en-US" sz="1800">
                <a:latin typeface="Century Gothic" panose="020B0502020202020204" pitchFamily="34" charset="0"/>
              </a:rPr>
              <a:t>Sebagai suatu sistem maka manajemen rumah sakit harus dapat berproses memecahkan berbagai masalah yang dihadapi di rumah sakit</a:t>
            </a:r>
          </a:p>
          <a:p>
            <a:pPr eaLnBrk="1" hangingPunct="1">
              <a:lnSpc>
                <a:spcPct val="80000"/>
              </a:lnSpc>
            </a:pPr>
            <a:r>
              <a:rPr lang="en-US" altLang="en-US" sz="1800">
                <a:latin typeface="Century Gothic" panose="020B0502020202020204" pitchFamily="34" charset="0"/>
              </a:rPr>
              <a:t>Dalam hubungan ini  segenap  tenaga di rumah sakit dituntut untuk selalu meningkatkan pengetahuan dan kemampuannya dalam mengelola berbagai sumber daya secara efisien dan efektif dalam memberikan pelayanan kesehatan yang berkualitas kepada masyarakat,</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a:extLst>
              <a:ext uri="{FF2B5EF4-FFF2-40B4-BE49-F238E27FC236}">
                <a16:creationId xmlns:a16="http://schemas.microsoft.com/office/drawing/2014/main" id="{39F2FB24-AF10-AF40-8577-1D75FBBC15C2}"/>
              </a:ext>
            </a:extLst>
          </p:cNvPr>
          <p:cNvSpPr>
            <a:spLocks noGrp="1" noChangeArrowheads="1"/>
          </p:cNvSpPr>
          <p:nvPr>
            <p:ph type="title"/>
          </p:nvPr>
        </p:nvSpPr>
        <p:spPr bwMode="auto">
          <a:xfrm>
            <a:off x="457200" y="6858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3200">
                <a:latin typeface="Calisto MT" panose="02040603050505030304" pitchFamily="18" charset="77"/>
              </a:rPr>
              <a:t>Pelayanan di Rumah Sakit</a:t>
            </a:r>
          </a:p>
        </p:txBody>
      </p:sp>
      <p:sp>
        <p:nvSpPr>
          <p:cNvPr id="44034" name="Rectangle 3">
            <a:extLst>
              <a:ext uri="{FF2B5EF4-FFF2-40B4-BE49-F238E27FC236}">
                <a16:creationId xmlns:a16="http://schemas.microsoft.com/office/drawing/2014/main" id="{4F1F9F4B-A60F-2747-A772-4C488F801F9E}"/>
              </a:ext>
            </a:extLst>
          </p:cNvPr>
          <p:cNvSpPr>
            <a:spLocks noGrp="1" noChangeArrowheads="1"/>
          </p:cNvSpPr>
          <p:nvPr>
            <p:ph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000" b="1">
                <a:latin typeface="Century Gothic" panose="020B0502020202020204" pitchFamily="34" charset="0"/>
              </a:rPr>
              <a:t>Organisasi RS adalah organisasi pelayanan dimana produk utamanya adalah jasa pelayanan ( services ) kesehatan</a:t>
            </a:r>
          </a:p>
          <a:p>
            <a:pPr eaLnBrk="1" hangingPunct="1"/>
            <a:r>
              <a:rPr lang="en-US" altLang="en-US" sz="2000" b="1">
                <a:latin typeface="Century Gothic" panose="020B0502020202020204" pitchFamily="34" charset="0"/>
              </a:rPr>
              <a:t>Pelayanan dalam hal ini diartikan sebagai suatu aktivitas yang memberikan manfaat yang ditawarkan kepada pihak lain </a:t>
            </a:r>
          </a:p>
          <a:p>
            <a:pPr eaLnBrk="1" hangingPunct="1"/>
            <a:r>
              <a:rPr lang="en-US" altLang="en-US" sz="2000" b="1">
                <a:latin typeface="Century Gothic" panose="020B0502020202020204" pitchFamily="34" charset="0"/>
              </a:rPr>
              <a:t>Pelayanan merupakan interaksi antara pemberi layanan </a:t>
            </a:r>
          </a:p>
          <a:p>
            <a:pPr eaLnBrk="1" hangingPunct="1">
              <a:buFont typeface="Wingdings" pitchFamily="2" charset="2"/>
              <a:buNone/>
            </a:pPr>
            <a:r>
              <a:rPr lang="en-US" altLang="en-US" sz="2000" b="1">
                <a:latin typeface="Century Gothic" panose="020B0502020202020204" pitchFamily="34" charset="0"/>
              </a:rPr>
              <a:t>	</a:t>
            </a:r>
            <a:r>
              <a:rPr lang="en-US" altLang="en-US" sz="2000" b="1" i="1">
                <a:latin typeface="Century Gothic" panose="020B0502020202020204" pitchFamily="34" charset="0"/>
              </a:rPr>
              <a:t>( service  provider )</a:t>
            </a:r>
            <a:r>
              <a:rPr lang="en-US" altLang="en-US" sz="2000" b="1">
                <a:latin typeface="Century Gothic" panose="020B0502020202020204" pitchFamily="34" charset="0"/>
              </a:rPr>
              <a:t> dengan penerima layanan </a:t>
            </a:r>
            <a:r>
              <a:rPr lang="en-US" altLang="en-US" sz="2000" b="1" i="1">
                <a:latin typeface="Century Gothic" panose="020B0502020202020204" pitchFamily="34" charset="0"/>
              </a:rPr>
              <a:t>( service receiver )</a:t>
            </a:r>
          </a:p>
          <a:p>
            <a:pPr eaLnBrk="1" hangingPunct="1"/>
            <a:r>
              <a:rPr lang="en-US" altLang="en-US" sz="2000" b="1">
                <a:latin typeface="Century Gothic" panose="020B0502020202020204" pitchFamily="34" charset="0"/>
              </a:rPr>
              <a:t>Pelayanan di RS dalam pengertian ini adalah bagian integral  dari upaya pemenuhan kebutuhan terhadap  hak-hak individu pasien  </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a:extLst>
              <a:ext uri="{FF2B5EF4-FFF2-40B4-BE49-F238E27FC236}">
                <a16:creationId xmlns:a16="http://schemas.microsoft.com/office/drawing/2014/main" id="{21D5DD6E-8680-A242-B2B5-BA3A3AC132E4}"/>
              </a:ext>
            </a:extLst>
          </p:cNvPr>
          <p:cNvSpPr>
            <a:spLocks noGrp="1" noChangeArrowheads="1"/>
          </p:cNvSpPr>
          <p:nvPr>
            <p:ph type="title"/>
          </p:nvPr>
        </p:nvSpPr>
        <p:spPr bwMode="auto">
          <a:xfrm>
            <a:off x="-228600" y="762000"/>
            <a:ext cx="89154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a:latin typeface="Arial Black" panose="020B0604020202020204" pitchFamily="34" charset="0"/>
              </a:rPr>
              <a:t>Karakteristik  Pelayanan </a:t>
            </a:r>
            <a:br>
              <a:rPr lang="en-US" altLang="en-US" sz="2400">
                <a:latin typeface="Arial Black" panose="020B0604020202020204" pitchFamily="34" charset="0"/>
              </a:rPr>
            </a:br>
            <a:r>
              <a:rPr lang="en-US" altLang="en-US" sz="2400">
                <a:latin typeface="Arial Black" panose="020B0604020202020204" pitchFamily="34" charset="0"/>
              </a:rPr>
              <a:t>di Rumah Sakit</a:t>
            </a:r>
          </a:p>
        </p:txBody>
      </p:sp>
      <p:sp>
        <p:nvSpPr>
          <p:cNvPr id="48130" name="Rectangle 3">
            <a:extLst>
              <a:ext uri="{FF2B5EF4-FFF2-40B4-BE49-F238E27FC236}">
                <a16:creationId xmlns:a16="http://schemas.microsoft.com/office/drawing/2014/main" id="{E0A657CE-314D-324F-B29F-197DF6ED4104}"/>
              </a:ext>
            </a:extLst>
          </p:cNvPr>
          <p:cNvSpPr>
            <a:spLocks noGrp="1" noChangeArrowheads="1"/>
          </p:cNvSpPr>
          <p:nvPr>
            <p:ph sz="quarter" idx="1"/>
          </p:nvPr>
        </p:nvSpPr>
        <p:spPr bwMode="auto">
          <a:xfrm>
            <a:off x="457200" y="1981200"/>
            <a:ext cx="8229600" cy="4144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 typeface="Wingdings" pitchFamily="2" charset="2"/>
              <a:buNone/>
            </a:pPr>
            <a:r>
              <a:rPr lang="en-US" altLang="en-US" sz="2100" b="1">
                <a:latin typeface="Castellar" panose="020A0402060406010301" pitchFamily="18" charset="77"/>
              </a:rPr>
              <a:t>Bersifat  Altruistik</a:t>
            </a:r>
          </a:p>
          <a:p>
            <a:pPr algn="ctr" eaLnBrk="1" hangingPunct="1">
              <a:buFont typeface="Wingdings" pitchFamily="2" charset="2"/>
              <a:buNone/>
            </a:pPr>
            <a:r>
              <a:rPr lang="en-US" altLang="en-US" sz="2100" b="1">
                <a:latin typeface="Castellar" panose="020A0402060406010301" pitchFamily="18" charset="77"/>
              </a:rPr>
              <a:t>Memiliki ruang lingkup keilmuan</a:t>
            </a:r>
          </a:p>
          <a:p>
            <a:pPr algn="ctr" eaLnBrk="1" hangingPunct="1">
              <a:buFont typeface="Wingdings" pitchFamily="2" charset="2"/>
              <a:buNone/>
            </a:pPr>
            <a:r>
              <a:rPr lang="en-US" altLang="en-US" sz="2100" b="1">
                <a:latin typeface="Castellar" panose="020A0402060406010301" pitchFamily="18" charset="77"/>
              </a:rPr>
              <a:t>Memiliki kode etik</a:t>
            </a:r>
          </a:p>
          <a:p>
            <a:pPr algn="ctr" eaLnBrk="1" hangingPunct="1">
              <a:buFont typeface="Wingdings" pitchFamily="2" charset="2"/>
              <a:buNone/>
            </a:pPr>
            <a:r>
              <a:rPr lang="en-US" altLang="en-US" sz="2100" b="1">
                <a:latin typeface="Castellar" panose="020A0402060406010301" pitchFamily="18" charset="77"/>
              </a:rPr>
              <a:t>Memiliki  standar profesi dan standar prosedur </a:t>
            </a:r>
          </a:p>
          <a:p>
            <a:pPr algn="ctr" eaLnBrk="1" hangingPunct="1">
              <a:buFont typeface="Wingdings" pitchFamily="2" charset="2"/>
              <a:buNone/>
            </a:pPr>
            <a:r>
              <a:rPr lang="en-US" altLang="en-US" sz="2100" b="1">
                <a:latin typeface="Castellar" panose="020A0402060406010301" pitchFamily="18" charset="77"/>
              </a:rPr>
              <a:t>Memiliki organisasi profesi </a:t>
            </a:r>
          </a:p>
          <a:p>
            <a:pPr eaLnBrk="1" hangingPunct="1">
              <a:buFont typeface="Wingdings" pitchFamily="2" charset="2"/>
              <a:buNone/>
            </a:pPr>
            <a:endParaRPr lang="en-US" altLang="en-US" sz="2100" b="1">
              <a:latin typeface="Castellar" panose="020A0402060406010301" pitchFamily="18" charset="77"/>
            </a:endParaRPr>
          </a:p>
          <a:p>
            <a:pPr eaLnBrk="1" hangingPunct="1"/>
            <a:endParaRPr lang="en-US" altLang="en-U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a:extLst>
              <a:ext uri="{FF2B5EF4-FFF2-40B4-BE49-F238E27FC236}">
                <a16:creationId xmlns:a16="http://schemas.microsoft.com/office/drawing/2014/main" id="{DBE8C244-5888-DA4D-AD9C-3947025578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50E44EED-0AB3-794C-8B5E-6D4828F191EB}"/>
              </a:ext>
            </a:extLst>
          </p:cNvPr>
          <p:cNvSpPr txBox="1"/>
          <p:nvPr/>
        </p:nvSpPr>
        <p:spPr>
          <a:xfrm>
            <a:off x="0" y="914400"/>
            <a:ext cx="9144000" cy="646331"/>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3600" b="1" dirty="0"/>
              <a:t>VISI DAN MISI UNIVERSITAS ESA UNGGUL</a:t>
            </a:r>
          </a:p>
        </p:txBody>
      </p:sp>
      <p:pic>
        <p:nvPicPr>
          <p:cNvPr id="3078" name="Content Placeholder 3">
            <a:extLst>
              <a:ext uri="{FF2B5EF4-FFF2-40B4-BE49-F238E27FC236}">
                <a16:creationId xmlns:a16="http://schemas.microsoft.com/office/drawing/2014/main" id="{D858F0A4-1AF8-6049-981B-54C704C9CDC7}"/>
              </a:ext>
            </a:extLst>
          </p:cNvPr>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0" y="1600200"/>
            <a:ext cx="9144000" cy="4800600"/>
          </a:xfrm>
        </p:spPr>
      </p:pic>
    </p:spTree>
    <p:extLst>
      <p:ext uri="{BB962C8B-B14F-4D97-AF65-F5344CB8AC3E}">
        <p14:creationId xmlns:p14="http://schemas.microsoft.com/office/powerpoint/2010/main" val="3518905054"/>
      </p:ext>
    </p:extLst>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a:extLst>
              <a:ext uri="{FF2B5EF4-FFF2-40B4-BE49-F238E27FC236}">
                <a16:creationId xmlns:a16="http://schemas.microsoft.com/office/drawing/2014/main" id="{D3C3C6CC-07CF-644D-9F5B-29832A5C1459}"/>
              </a:ext>
            </a:extLst>
          </p:cNvPr>
          <p:cNvSpPr>
            <a:spLocks noGrp="1" noChangeArrowheads="1"/>
          </p:cNvSpPr>
          <p:nvPr>
            <p:ph type="title"/>
          </p:nvPr>
        </p:nvSpPr>
        <p:spPr>
          <a:xfrm>
            <a:off x="304800" y="1066800"/>
            <a:ext cx="8382000" cy="762000"/>
          </a:xfrm>
        </p:spPr>
        <p:txBody>
          <a:bodyPr>
            <a:normAutofit fontScale="90000"/>
          </a:bodyPr>
          <a:lstStyle/>
          <a:p>
            <a:pPr eaLnBrk="1" hangingPunct="1">
              <a:defRPr/>
            </a:pPr>
            <a:r>
              <a:rPr lang="en-US" sz="2400">
                <a:latin typeface="Engravers MT" pitchFamily="18" charset="0"/>
              </a:rPr>
              <a:t>Mutu pelayanan </a:t>
            </a:r>
            <a:br>
              <a:rPr lang="en-US" sz="2400">
                <a:latin typeface="Engravers MT" pitchFamily="18" charset="0"/>
              </a:rPr>
            </a:br>
            <a:r>
              <a:rPr lang="en-US" sz="2400">
                <a:latin typeface="Engravers MT" pitchFamily="18" charset="0"/>
              </a:rPr>
              <a:t>Rumah Sakit</a:t>
            </a:r>
          </a:p>
        </p:txBody>
      </p:sp>
      <p:sp>
        <p:nvSpPr>
          <p:cNvPr id="52226" name="Rectangle 3">
            <a:extLst>
              <a:ext uri="{FF2B5EF4-FFF2-40B4-BE49-F238E27FC236}">
                <a16:creationId xmlns:a16="http://schemas.microsoft.com/office/drawing/2014/main" id="{2A461EA2-DDC3-BD4A-A1AC-2B3C7D87583A}"/>
              </a:ext>
            </a:extLst>
          </p:cNvPr>
          <p:cNvSpPr>
            <a:spLocks noGrp="1" noChangeArrowheads="1"/>
          </p:cNvSpPr>
          <p:nvPr>
            <p:ph sz="quarter" idx="1"/>
          </p:nvPr>
        </p:nvSpPr>
        <p:spPr bwMode="auto">
          <a:xfrm>
            <a:off x="609600" y="2362200"/>
            <a:ext cx="8077200" cy="3763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300"/>
              <a:t>Mutu pelayanan rumah sakit sulit diukur karena mutu pelayanan tersebut merupakan resultan dari berbagai faktor </a:t>
            </a:r>
            <a:r>
              <a:rPr lang="en-US" altLang="en-US" sz="1600" i="1"/>
              <a:t>( Sabarguna, Boy S., 2004 )</a:t>
            </a:r>
          </a:p>
          <a:p>
            <a:pPr eaLnBrk="1" hangingPunct="1"/>
            <a:r>
              <a:rPr lang="en-US" altLang="en-US" sz="2300"/>
              <a:t>Aspek mutu pelayanan rumah sakit menurut Jacobalis, 1989 harus dilihat dari :</a:t>
            </a:r>
          </a:p>
          <a:p>
            <a:pPr lvl="2" eaLnBrk="1" hangingPunct="1"/>
            <a:r>
              <a:rPr lang="en-US" altLang="en-US" sz="2200"/>
              <a:t>Aspek klinis</a:t>
            </a:r>
          </a:p>
          <a:p>
            <a:pPr lvl="2" eaLnBrk="1" hangingPunct="1"/>
            <a:r>
              <a:rPr lang="en-US" altLang="en-US" sz="2200"/>
              <a:t>Aspek efisiensi dan efektivitas</a:t>
            </a:r>
          </a:p>
          <a:p>
            <a:pPr lvl="2" eaLnBrk="1" hangingPunct="1"/>
            <a:r>
              <a:rPr lang="en-US" altLang="en-US" sz="2200"/>
              <a:t>Keselamatan pasien</a:t>
            </a:r>
          </a:p>
          <a:p>
            <a:pPr lvl="2" eaLnBrk="1" hangingPunct="1"/>
            <a:r>
              <a:rPr lang="en-US" altLang="en-US" sz="2200"/>
              <a:t>Kepuasan pasien</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3" name="Picture 2" descr="C:\Users\arsil\Desktop\Smartcreative2.jpg">
            <a:extLst>
              <a:ext uri="{FF2B5EF4-FFF2-40B4-BE49-F238E27FC236}">
                <a16:creationId xmlns:a16="http://schemas.microsoft.com/office/drawing/2014/main" id="{B04255BE-2563-1B49-8F4E-DC3E005F94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74" name="Title 5">
            <a:extLst>
              <a:ext uri="{FF2B5EF4-FFF2-40B4-BE49-F238E27FC236}">
                <a16:creationId xmlns:a16="http://schemas.microsoft.com/office/drawing/2014/main" id="{B073F824-D8DF-A94F-A838-3BB3F10B17F0}"/>
              </a:ext>
            </a:extLst>
          </p:cNvPr>
          <p:cNvSpPr>
            <a:spLocks noGrp="1"/>
          </p:cNvSpPr>
          <p:nvPr>
            <p:ph type="title"/>
          </p:nvPr>
        </p:nvSpPr>
        <p:spPr bwMode="auto">
          <a:xfrm>
            <a:off x="533400" y="685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50000"/>
              </a:spcBef>
            </a:pPr>
            <a:endParaRPr lang="en-US" altLang="en-US" sz="3200">
              <a:latin typeface="Arial" panose="020B0604020202020204" pitchFamily="34" charset="0"/>
              <a:cs typeface="Arial" panose="020B0604020202020204" pitchFamily="34" charset="0"/>
            </a:endParaRPr>
          </a:p>
        </p:txBody>
      </p:sp>
      <p:pic>
        <p:nvPicPr>
          <p:cNvPr id="54275" name="Content Placeholder 1">
            <a:extLst>
              <a:ext uri="{FF2B5EF4-FFF2-40B4-BE49-F238E27FC236}">
                <a16:creationId xmlns:a16="http://schemas.microsoft.com/office/drawing/2014/main" id="{EBDD45FE-E60A-6D4B-92AA-888F117E5C7E}"/>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762000" y="990600"/>
            <a:ext cx="8001000" cy="36210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descr="C:\Users\arsil\Desktop\Smartcreative2.jpg">
            <a:extLst>
              <a:ext uri="{FF2B5EF4-FFF2-40B4-BE49-F238E27FC236}">
                <a16:creationId xmlns:a16="http://schemas.microsoft.com/office/drawing/2014/main" id="{2AE6735E-E5E1-0343-B379-655A0B9A06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2" name="Title 5">
            <a:extLst>
              <a:ext uri="{FF2B5EF4-FFF2-40B4-BE49-F238E27FC236}">
                <a16:creationId xmlns:a16="http://schemas.microsoft.com/office/drawing/2014/main" id="{F24CA8B4-CFB6-214B-BF85-B68406567FAA}"/>
              </a:ext>
            </a:extLst>
          </p:cNvPr>
          <p:cNvSpPr>
            <a:spLocks noGrp="1"/>
          </p:cNvSpPr>
          <p:nvPr>
            <p:ph type="title"/>
          </p:nvPr>
        </p:nvSpPr>
        <p:spPr bwMode="auto">
          <a:xfrm>
            <a:off x="533400" y="685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50000"/>
              </a:spcBef>
            </a:pPr>
            <a:r>
              <a:rPr lang="en-US" altLang="en-US" sz="3200">
                <a:latin typeface="Arial" panose="020B0604020202020204" pitchFamily="34" charset="0"/>
                <a:cs typeface="Arial" panose="020B0604020202020204" pitchFamily="34" charset="0"/>
              </a:rPr>
              <a:t>KEMAMPUAN AKHIR YANG DIHARAPKAN</a:t>
            </a:r>
          </a:p>
        </p:txBody>
      </p:sp>
      <p:sp>
        <p:nvSpPr>
          <p:cNvPr id="14340" name="Content Placeholder 5">
            <a:extLst>
              <a:ext uri="{FF2B5EF4-FFF2-40B4-BE49-F238E27FC236}">
                <a16:creationId xmlns:a16="http://schemas.microsoft.com/office/drawing/2014/main" id="{09BE4A04-BD6D-7F4B-A0FA-B275520179F1}"/>
              </a:ext>
            </a:extLst>
          </p:cNvPr>
          <p:cNvSpPr>
            <a:spLocks noGrp="1"/>
          </p:cNvSpPr>
          <p:nvPr>
            <p:ph idx="1"/>
          </p:nvPr>
        </p:nvSpPr>
        <p:spPr bwMode="auto">
          <a:xfrm>
            <a:off x="457200" y="1524000"/>
            <a:ext cx="8229600" cy="460216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defRPr/>
            </a:pPr>
            <a:r>
              <a:rPr lang="en-ID" sz="2400" dirty="0" err="1"/>
              <a:t>Mahasiswa</a:t>
            </a:r>
            <a:r>
              <a:rPr lang="en-ID" sz="2400" dirty="0"/>
              <a:t> </a:t>
            </a:r>
            <a:r>
              <a:rPr lang="en-ID" sz="2400" dirty="0" err="1"/>
              <a:t>memahami</a:t>
            </a:r>
            <a:r>
              <a:rPr lang="en-ID" sz="2400" dirty="0"/>
              <a:t> </a:t>
            </a:r>
            <a:r>
              <a:rPr lang="en-ID" sz="2400" dirty="0" err="1"/>
              <a:t>secara</a:t>
            </a:r>
            <a:r>
              <a:rPr lang="en-ID" sz="2400" dirty="0"/>
              <a:t> </a:t>
            </a:r>
            <a:r>
              <a:rPr lang="en-ID" sz="2400" dirty="0" err="1"/>
              <a:t>garis</a:t>
            </a:r>
            <a:r>
              <a:rPr lang="en-ID" sz="2400" dirty="0"/>
              <a:t> </a:t>
            </a:r>
            <a:r>
              <a:rPr lang="en-ID" sz="2400" dirty="0" err="1"/>
              <a:t>besar</a:t>
            </a:r>
            <a:r>
              <a:rPr lang="en-ID" sz="2400" dirty="0"/>
              <a:t> </a:t>
            </a:r>
            <a:r>
              <a:rPr lang="en-ID" sz="2400" dirty="0" err="1"/>
              <a:t>tentang</a:t>
            </a:r>
            <a:r>
              <a:rPr lang="en-ID" sz="2400" dirty="0"/>
              <a:t> </a:t>
            </a:r>
            <a:r>
              <a:rPr lang="en-ID" sz="2400" dirty="0" err="1"/>
              <a:t>manajemen</a:t>
            </a:r>
            <a:r>
              <a:rPr lang="en-ID" sz="2400" dirty="0"/>
              <a:t> di </a:t>
            </a:r>
            <a:r>
              <a:rPr lang="en-ID" sz="2400" dirty="0" err="1"/>
              <a:t>bidang</a:t>
            </a:r>
            <a:r>
              <a:rPr lang="en-ID" sz="2400" dirty="0"/>
              <a:t> </a:t>
            </a:r>
            <a:r>
              <a:rPr lang="en-ID" sz="2400" dirty="0" err="1"/>
              <a:t>pelayanan</a:t>
            </a:r>
            <a:r>
              <a:rPr lang="en-ID" sz="2400" dirty="0"/>
              <a:t> </a:t>
            </a:r>
            <a:r>
              <a:rPr lang="en-ID" sz="2400" dirty="0" err="1"/>
              <a:t>Kesehatan</a:t>
            </a:r>
            <a:r>
              <a:rPr lang="en-ID" sz="2400" dirty="0"/>
              <a:t> </a:t>
            </a:r>
          </a:p>
          <a:p>
            <a:pPr eaLnBrk="1" hangingPunct="1">
              <a:defRPr/>
            </a:pPr>
            <a:r>
              <a:rPr lang="en-ID" sz="2400" dirty="0" err="1"/>
              <a:t>Mahasiswa</a:t>
            </a:r>
            <a:r>
              <a:rPr lang="en-ID" sz="2400" dirty="0"/>
              <a:t> </a:t>
            </a:r>
            <a:r>
              <a:rPr lang="en-ID" sz="2400" dirty="0" err="1"/>
              <a:t>memahami</a:t>
            </a:r>
            <a:r>
              <a:rPr lang="en-ID" sz="2400" dirty="0"/>
              <a:t> </a:t>
            </a:r>
            <a:r>
              <a:rPr lang="en-ID" sz="2400" dirty="0" err="1"/>
              <a:t>secara</a:t>
            </a:r>
            <a:r>
              <a:rPr lang="en-ID" sz="2400" dirty="0"/>
              <a:t> </a:t>
            </a:r>
            <a:r>
              <a:rPr lang="en-ID" sz="2400" dirty="0" err="1"/>
              <a:t>garis</a:t>
            </a:r>
            <a:r>
              <a:rPr lang="en-ID" sz="2400" dirty="0"/>
              <a:t> </a:t>
            </a:r>
            <a:r>
              <a:rPr lang="en-ID" sz="2400" dirty="0" err="1"/>
              <a:t>besar</a:t>
            </a:r>
            <a:r>
              <a:rPr lang="en-ID" sz="2400" dirty="0"/>
              <a:t> </a:t>
            </a:r>
            <a:r>
              <a:rPr lang="en-ID" sz="2400" dirty="0" err="1"/>
              <a:t>tentang</a:t>
            </a:r>
            <a:r>
              <a:rPr lang="en-ID" sz="2400" dirty="0"/>
              <a:t> </a:t>
            </a:r>
            <a:r>
              <a:rPr lang="en-ID" sz="2400" dirty="0" err="1"/>
              <a:t>definisi</a:t>
            </a:r>
            <a:r>
              <a:rPr lang="en-ID" sz="2400" dirty="0"/>
              <a:t> </a:t>
            </a:r>
            <a:r>
              <a:rPr lang="en-ID" sz="2400" dirty="0" err="1"/>
              <a:t>organisasi</a:t>
            </a:r>
            <a:r>
              <a:rPr lang="en-ID" sz="2400" dirty="0"/>
              <a:t> </a:t>
            </a:r>
            <a:r>
              <a:rPr lang="en-ID" sz="2400" dirty="0" err="1"/>
              <a:t>dan</a:t>
            </a:r>
            <a:r>
              <a:rPr lang="en-ID" sz="2400" dirty="0"/>
              <a:t> </a:t>
            </a:r>
            <a:r>
              <a:rPr lang="en-ID" sz="2400" dirty="0" err="1"/>
              <a:t>managemen</a:t>
            </a:r>
            <a:r>
              <a:rPr lang="en-ID" sz="2400" dirty="0"/>
              <a:t> </a:t>
            </a:r>
            <a:r>
              <a:rPr lang="en-ID" sz="2400" dirty="0" err="1"/>
              <a:t>logistik</a:t>
            </a:r>
            <a:r>
              <a:rPr lang="en-ID" sz="2400" dirty="0"/>
              <a:t> </a:t>
            </a:r>
            <a:r>
              <a:rPr lang="en-ID" sz="2400" dirty="0" err="1"/>
              <a:t>pelayanan</a:t>
            </a:r>
            <a:r>
              <a:rPr lang="en-ID" sz="2400" dirty="0"/>
              <a:t> </a:t>
            </a:r>
            <a:r>
              <a:rPr lang="en-ID" sz="2400" dirty="0" err="1"/>
              <a:t>kesehatan</a:t>
            </a:r>
            <a:endParaRPr lang="en-ID" sz="2400" dirty="0"/>
          </a:p>
          <a:p>
            <a:pPr eaLnBrk="1" hangingPunct="1">
              <a:defRPr/>
            </a:pPr>
            <a:r>
              <a:rPr lang="en-ID" sz="2400" dirty="0" err="1"/>
              <a:t>Mahasiswa</a:t>
            </a:r>
            <a:r>
              <a:rPr lang="en-ID" sz="2400" dirty="0"/>
              <a:t> </a:t>
            </a:r>
            <a:r>
              <a:rPr lang="en-ID" sz="2400" dirty="0" err="1"/>
              <a:t>memahami</a:t>
            </a:r>
            <a:r>
              <a:rPr lang="en-ID" sz="2400" dirty="0"/>
              <a:t> </a:t>
            </a:r>
            <a:r>
              <a:rPr lang="en-ID" sz="2400" dirty="0" err="1"/>
              <a:t>secara</a:t>
            </a:r>
            <a:r>
              <a:rPr lang="en-ID" sz="2400" dirty="0"/>
              <a:t> </a:t>
            </a:r>
            <a:r>
              <a:rPr lang="en-ID" sz="2400" dirty="0" err="1"/>
              <a:t>garis</a:t>
            </a:r>
            <a:r>
              <a:rPr lang="en-ID" sz="2400" dirty="0"/>
              <a:t> </a:t>
            </a:r>
            <a:r>
              <a:rPr lang="en-ID" sz="2400" dirty="0" err="1"/>
              <a:t>besar</a:t>
            </a:r>
            <a:r>
              <a:rPr lang="en-ID" sz="2400" dirty="0"/>
              <a:t> </a:t>
            </a:r>
            <a:r>
              <a:rPr lang="en-ID" sz="2400" dirty="0" err="1"/>
              <a:t>tentang</a:t>
            </a:r>
            <a:r>
              <a:rPr lang="en-ID" sz="2400" dirty="0"/>
              <a:t> </a:t>
            </a:r>
            <a:r>
              <a:rPr lang="en-ID" sz="2400" dirty="0" err="1"/>
              <a:t>definisi</a:t>
            </a:r>
            <a:r>
              <a:rPr lang="en-ID" sz="2400" dirty="0"/>
              <a:t> </a:t>
            </a:r>
            <a:r>
              <a:rPr lang="en-ID" sz="2400" dirty="0" err="1"/>
              <a:t>dan</a:t>
            </a:r>
            <a:r>
              <a:rPr lang="en-ID" sz="2400" dirty="0"/>
              <a:t> </a:t>
            </a:r>
            <a:r>
              <a:rPr lang="en-ID" sz="2400" dirty="0" err="1"/>
              <a:t>konsep</a:t>
            </a:r>
            <a:r>
              <a:rPr lang="en-ID" sz="2400" dirty="0"/>
              <a:t> </a:t>
            </a:r>
            <a:r>
              <a:rPr lang="en-ID" sz="2400" dirty="0" err="1"/>
              <a:t>manajemen</a:t>
            </a:r>
            <a:r>
              <a:rPr lang="en-ID" sz="2400" dirty="0"/>
              <a:t> </a:t>
            </a:r>
            <a:r>
              <a:rPr lang="en-ID" sz="2400" dirty="0" err="1"/>
              <a:t>Sumber</a:t>
            </a:r>
            <a:r>
              <a:rPr lang="en-ID" sz="2400" dirty="0"/>
              <a:t> </a:t>
            </a:r>
            <a:r>
              <a:rPr lang="en-ID" sz="2400" dirty="0" err="1"/>
              <a:t>Daya</a:t>
            </a:r>
            <a:r>
              <a:rPr lang="en-ID" sz="2400" dirty="0"/>
              <a:t> </a:t>
            </a:r>
          </a:p>
          <a:p>
            <a:pPr eaLnBrk="1" hangingPunct="1">
              <a:defRPr/>
            </a:pPr>
            <a:r>
              <a:rPr lang="en-ID" sz="2400" dirty="0" err="1"/>
              <a:t>Mahasiswa</a:t>
            </a:r>
            <a:r>
              <a:rPr lang="en-ID" sz="2400" dirty="0"/>
              <a:t> </a:t>
            </a:r>
            <a:r>
              <a:rPr lang="en-ID" sz="2400" dirty="0" err="1"/>
              <a:t>memahami</a:t>
            </a:r>
            <a:r>
              <a:rPr lang="en-ID" sz="2400" dirty="0"/>
              <a:t> </a:t>
            </a:r>
            <a:r>
              <a:rPr lang="en-ID" sz="2400" dirty="0" err="1"/>
              <a:t>secara</a:t>
            </a:r>
            <a:r>
              <a:rPr lang="en-ID" sz="2400" dirty="0"/>
              <a:t> </a:t>
            </a:r>
            <a:r>
              <a:rPr lang="en-ID" sz="2400" dirty="0" err="1"/>
              <a:t>garis</a:t>
            </a:r>
            <a:r>
              <a:rPr lang="en-ID" sz="2400" dirty="0"/>
              <a:t> </a:t>
            </a:r>
            <a:r>
              <a:rPr lang="en-ID" sz="2400" dirty="0" err="1"/>
              <a:t>besar</a:t>
            </a:r>
            <a:r>
              <a:rPr lang="en-ID" sz="2400" dirty="0"/>
              <a:t> </a:t>
            </a:r>
            <a:r>
              <a:rPr lang="en-ID" sz="2400" dirty="0" err="1"/>
              <a:t>tentang</a:t>
            </a:r>
            <a:r>
              <a:rPr lang="en-ID" sz="2400" dirty="0"/>
              <a:t> </a:t>
            </a:r>
            <a:r>
              <a:rPr lang="en-ID" sz="2400" dirty="0" err="1"/>
              <a:t>Tugas</a:t>
            </a:r>
            <a:r>
              <a:rPr lang="en-ID" sz="2400" dirty="0"/>
              <a:t> </a:t>
            </a:r>
            <a:r>
              <a:rPr lang="en-ID" sz="2400" dirty="0" err="1"/>
              <a:t>Pokok</a:t>
            </a:r>
            <a:r>
              <a:rPr lang="en-ID" sz="2400" dirty="0"/>
              <a:t> </a:t>
            </a:r>
            <a:r>
              <a:rPr lang="en-ID" sz="2400" dirty="0" err="1"/>
              <a:t>dan</a:t>
            </a:r>
            <a:r>
              <a:rPr lang="en-ID" sz="2400" dirty="0"/>
              <a:t> </a:t>
            </a:r>
            <a:r>
              <a:rPr lang="en-ID" sz="2400" dirty="0" err="1"/>
              <a:t>fungsi</a:t>
            </a:r>
            <a:r>
              <a:rPr lang="en-ID" sz="2400" dirty="0"/>
              <a:t>  </a:t>
            </a:r>
            <a:r>
              <a:rPr lang="en-ID" sz="2400" dirty="0" err="1"/>
              <a:t>pelayanan</a:t>
            </a:r>
            <a:r>
              <a:rPr lang="en-ID" sz="2400" dirty="0"/>
              <a:t> </a:t>
            </a:r>
            <a:r>
              <a:rPr lang="en-ID" sz="2400" dirty="0" err="1"/>
              <a:t>Kesehatan</a:t>
            </a:r>
            <a:r>
              <a:rPr lang="en-ID" sz="2400" dirty="0"/>
              <a:t> </a:t>
            </a:r>
          </a:p>
          <a:p>
            <a:pPr eaLnBrk="1" hangingPunct="1">
              <a:defRPr/>
            </a:pPr>
            <a:r>
              <a:rPr lang="en-ID" sz="2400" dirty="0" err="1"/>
              <a:t>Mahasiswa</a:t>
            </a:r>
            <a:r>
              <a:rPr lang="en-ID" sz="2400" dirty="0"/>
              <a:t> </a:t>
            </a:r>
            <a:r>
              <a:rPr lang="en-ID" sz="2400" dirty="0" err="1"/>
              <a:t>memahami</a:t>
            </a:r>
            <a:r>
              <a:rPr lang="en-ID" sz="2400" dirty="0"/>
              <a:t> </a:t>
            </a:r>
            <a:r>
              <a:rPr lang="en-ID" sz="2400" dirty="0" err="1"/>
              <a:t>secara</a:t>
            </a:r>
            <a:r>
              <a:rPr lang="en-ID" sz="2400" dirty="0"/>
              <a:t> </a:t>
            </a:r>
            <a:r>
              <a:rPr lang="en-ID" sz="2400" dirty="0" err="1"/>
              <a:t>garis</a:t>
            </a:r>
            <a:r>
              <a:rPr lang="en-ID" sz="2400" dirty="0"/>
              <a:t> </a:t>
            </a:r>
            <a:r>
              <a:rPr lang="en-ID" sz="2400" dirty="0" err="1"/>
              <a:t>besar</a:t>
            </a:r>
            <a:r>
              <a:rPr lang="en-ID" sz="2400" dirty="0"/>
              <a:t> </a:t>
            </a:r>
            <a:r>
              <a:rPr lang="en-ID" sz="2400" dirty="0" err="1"/>
              <a:t>tentang</a:t>
            </a:r>
            <a:r>
              <a:rPr lang="en-ID" sz="2400" dirty="0"/>
              <a:t> </a:t>
            </a:r>
            <a:r>
              <a:rPr lang="en-ID" sz="2400" dirty="0" err="1"/>
              <a:t>Sistem</a:t>
            </a:r>
            <a:r>
              <a:rPr lang="en-ID" sz="2400" dirty="0"/>
              <a:t> </a:t>
            </a:r>
            <a:r>
              <a:rPr lang="en-ID" sz="2400" dirty="0" err="1"/>
              <a:t>manajemen</a:t>
            </a:r>
            <a:r>
              <a:rPr lang="en-ID" sz="2400" dirty="0"/>
              <a:t>  </a:t>
            </a:r>
            <a:r>
              <a:rPr lang="en-ID" sz="2400" dirty="0" err="1"/>
              <a:t>Pelayanan</a:t>
            </a:r>
            <a:r>
              <a:rPr lang="en-ID" sz="2400" dirty="0"/>
              <a:t> </a:t>
            </a:r>
            <a:r>
              <a:rPr lang="en-ID" sz="2400" dirty="0" err="1"/>
              <a:t>Kesehatan</a:t>
            </a:r>
            <a:r>
              <a:rPr lang="en-ID" sz="2400" dirty="0"/>
              <a:t> </a:t>
            </a:r>
          </a:p>
          <a:p>
            <a:pPr eaLnBrk="1" hangingPunct="1">
              <a:defRPr/>
            </a:pPr>
            <a:endParaRPr lang="en-ID" sz="2400" dirty="0"/>
          </a:p>
          <a:p>
            <a:pPr marL="0" indent="0" eaLnBrk="1" hangingPunct="1">
              <a:buFont typeface="Arial" panose="020B0604020202020204" pitchFamily="34" charset="0"/>
              <a:buNone/>
              <a:defRPr/>
            </a:pPr>
            <a:endParaRPr lang="en-ID" sz="2400" dirty="0"/>
          </a:p>
          <a:p>
            <a:pPr eaLnBrk="1" hangingPunct="1">
              <a:defRPr/>
            </a:pPr>
            <a:endParaRPr lang="id-ID" altLang="en-US" sz="2200" dirty="0">
              <a:latin typeface="Arial" panose="020B0604020202020204" pitchFamily="34" charset="0"/>
              <a:cs typeface="Arial" panose="020B0604020202020204" pitchFamily="34" charset="0"/>
            </a:endParaRP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2" descr="C:\Users\arsil\Desktop\Smartcreative2.jpg">
            <a:extLst>
              <a:ext uri="{FF2B5EF4-FFF2-40B4-BE49-F238E27FC236}">
                <a16:creationId xmlns:a16="http://schemas.microsoft.com/office/drawing/2014/main" id="{4C20F008-AA3E-0A4F-96D7-CC8AF90F8F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0" name="Title 5">
            <a:extLst>
              <a:ext uri="{FF2B5EF4-FFF2-40B4-BE49-F238E27FC236}">
                <a16:creationId xmlns:a16="http://schemas.microsoft.com/office/drawing/2014/main" id="{3BEF53A7-124C-1743-894F-6DC9FA95203D}"/>
              </a:ext>
            </a:extLst>
          </p:cNvPr>
          <p:cNvSpPr>
            <a:spLocks noGrp="1"/>
          </p:cNvSpPr>
          <p:nvPr>
            <p:ph type="title"/>
          </p:nvPr>
        </p:nvSpPr>
        <p:spPr bwMode="auto">
          <a:xfrm>
            <a:off x="533400" y="685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50000"/>
              </a:spcBef>
            </a:pPr>
            <a:r>
              <a:rPr lang="en-US" altLang="en-US" sz="3200">
                <a:latin typeface="Arial" panose="020B0604020202020204" pitchFamily="34" charset="0"/>
                <a:cs typeface="Arial" panose="020B0604020202020204" pitchFamily="34" charset="0"/>
              </a:rPr>
              <a:t>Pengertian Organisasi</a:t>
            </a:r>
          </a:p>
        </p:txBody>
      </p:sp>
      <p:sp>
        <p:nvSpPr>
          <p:cNvPr id="17411" name="Content Placeholder 5">
            <a:extLst>
              <a:ext uri="{FF2B5EF4-FFF2-40B4-BE49-F238E27FC236}">
                <a16:creationId xmlns:a16="http://schemas.microsoft.com/office/drawing/2014/main" id="{32ACD34E-BF2A-C941-B7B7-645A4D93C4AA}"/>
              </a:ext>
            </a:extLst>
          </p:cNvPr>
          <p:cNvSpPr>
            <a:spLocks noGrp="1"/>
          </p:cNvSpPr>
          <p:nvPr>
            <p:ph idx="1"/>
          </p:nvPr>
        </p:nvSpPr>
        <p:spPr bwMode="auto">
          <a:xfrm>
            <a:off x="457200" y="1524000"/>
            <a:ext cx="8229600" cy="460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ID" altLang="en-US"/>
              <a:t>Organisasi adalah alat sekaligus wadah kegiatan sekelompok orang untuk mencapai tujuan bersama yang ditetapkan </a:t>
            </a:r>
            <a:endParaRPr lang="en-ID" altLang="en-US" sz="2400"/>
          </a:p>
          <a:p>
            <a:pPr eaLnBrk="1" hangingPunct="1"/>
            <a:r>
              <a:rPr lang="en-ID" altLang="en-US"/>
              <a:t>Organisasi ada yang formal dan informal </a:t>
            </a:r>
            <a:endParaRPr lang="en-ID" altLang="en-US" sz="2400"/>
          </a:p>
          <a:p>
            <a:pPr eaLnBrk="1" hangingPunct="1"/>
            <a:endParaRPr lang="id-ID" altLang="en-US" sz="2200">
              <a:latin typeface="Arial" panose="020B0604020202020204" pitchFamily="34" charset="0"/>
              <a:cs typeface="Arial" panose="020B0604020202020204" pitchFamily="34" charset="0"/>
            </a:endParaRP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a:extLst>
              <a:ext uri="{FF2B5EF4-FFF2-40B4-BE49-F238E27FC236}">
                <a16:creationId xmlns:a16="http://schemas.microsoft.com/office/drawing/2014/main" id="{29A8D950-8851-DB47-B5DC-23D0D9ACB755}"/>
              </a:ext>
            </a:extLst>
          </p:cNvPr>
          <p:cNvSpPr>
            <a:spLocks noGrp="1" noChangeArrowheads="1"/>
          </p:cNvSpPr>
          <p:nvPr>
            <p:ph type="title"/>
          </p:nvPr>
        </p:nvSpPr>
        <p:spPr bwMode="auto">
          <a:xfrm>
            <a:off x="457200" y="609600"/>
            <a:ext cx="8229600" cy="8080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r>
              <a:rPr lang="en-ID" altLang="en-US"/>
            </a:br>
            <a:endParaRPr lang="en-US" altLang="en-US"/>
          </a:p>
        </p:txBody>
      </p:sp>
      <p:sp>
        <p:nvSpPr>
          <p:cNvPr id="19458" name="Content Placeholder 2">
            <a:extLst>
              <a:ext uri="{FF2B5EF4-FFF2-40B4-BE49-F238E27FC236}">
                <a16:creationId xmlns:a16="http://schemas.microsoft.com/office/drawing/2014/main" id="{11D049A4-B85F-BF41-90DC-C3CA3074916C}"/>
              </a:ext>
            </a:extLst>
          </p:cNvPr>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ID" altLang="en-US"/>
              <a:t>Ada tujuan</a:t>
            </a:r>
          </a:p>
          <a:p>
            <a:pPr eaLnBrk="1" hangingPunct="1"/>
            <a:r>
              <a:rPr lang="en-ID" altLang="en-US"/>
              <a:t>Ada kerjasama yang baik diantara anggotanya </a:t>
            </a:r>
          </a:p>
          <a:p>
            <a:pPr eaLnBrk="1" hangingPunct="1"/>
            <a:r>
              <a:rPr lang="en-ID" altLang="en-US"/>
              <a:t>Ada pembagian tugas dan tanggung jawab yang jelas </a:t>
            </a:r>
          </a:p>
          <a:p>
            <a:pPr eaLnBrk="1" hangingPunct="1"/>
            <a:r>
              <a:rPr lang="en-ID" altLang="en-US"/>
              <a:t>Ada pendelegasian wewenang </a:t>
            </a:r>
          </a:p>
          <a:p>
            <a:pPr eaLnBrk="1" hangingPunct="1"/>
            <a:endParaRPr lang="en-US" altLang="en-US"/>
          </a:p>
        </p:txBody>
      </p:sp>
      <p:sp>
        <p:nvSpPr>
          <p:cNvPr id="4" name="Rectangle 3">
            <a:extLst>
              <a:ext uri="{FF2B5EF4-FFF2-40B4-BE49-F238E27FC236}">
                <a16:creationId xmlns:a16="http://schemas.microsoft.com/office/drawing/2014/main" id="{60BF5402-8806-4640-A7DC-DFE48A728CD4}"/>
              </a:ext>
            </a:extLst>
          </p:cNvPr>
          <p:cNvSpPr/>
          <p:nvPr/>
        </p:nvSpPr>
        <p:spPr>
          <a:xfrm>
            <a:off x="-281948" y="609600"/>
            <a:ext cx="9707896" cy="923330"/>
          </a:xfrm>
          <a:prstGeom prst="rect">
            <a:avLst/>
          </a:prstGeom>
          <a:noFill/>
        </p:spPr>
        <p:txBody>
          <a:bodyPr>
            <a:spAutoFit/>
          </a:bodyPr>
          <a:lstStyle/>
          <a:p>
            <a:pPr algn="ctr" eaLnBrk="1" hangingPunct="1">
              <a:defRPr/>
            </a:pPr>
            <a:r>
              <a:rPr lang="en-ID" sz="3200" b="1" dirty="0" err="1">
                <a:ln w="22225">
                  <a:solidFill>
                    <a:schemeClr val="accent2"/>
                  </a:solidFill>
                  <a:prstDash val="solid"/>
                </a:ln>
                <a:solidFill>
                  <a:schemeClr val="accent2">
                    <a:lumMod val="40000"/>
                    <a:lumOff val="60000"/>
                  </a:schemeClr>
                </a:solidFill>
              </a:rPr>
              <a:t>Ciri</a:t>
            </a:r>
            <a:r>
              <a:rPr lang="en-ID" sz="3200" b="1" dirty="0">
                <a:ln w="22225">
                  <a:solidFill>
                    <a:schemeClr val="accent2"/>
                  </a:solidFill>
                  <a:prstDash val="solid"/>
                </a:ln>
                <a:solidFill>
                  <a:schemeClr val="accent2">
                    <a:lumMod val="40000"/>
                    <a:lumOff val="60000"/>
                  </a:schemeClr>
                </a:solidFill>
              </a:rPr>
              <a:t> </a:t>
            </a:r>
            <a:r>
              <a:rPr lang="en-ID" sz="3200" b="1" dirty="0" err="1">
                <a:ln w="22225">
                  <a:solidFill>
                    <a:schemeClr val="accent2"/>
                  </a:solidFill>
                  <a:prstDash val="solid"/>
                </a:ln>
                <a:solidFill>
                  <a:schemeClr val="accent2">
                    <a:lumMod val="40000"/>
                    <a:lumOff val="60000"/>
                  </a:schemeClr>
                </a:solidFill>
              </a:rPr>
              <a:t>utama</a:t>
            </a:r>
            <a:r>
              <a:rPr lang="en-ID" sz="3200" b="1" dirty="0">
                <a:ln w="22225">
                  <a:solidFill>
                    <a:schemeClr val="accent2"/>
                  </a:solidFill>
                  <a:prstDash val="solid"/>
                </a:ln>
                <a:solidFill>
                  <a:schemeClr val="accent2">
                    <a:lumMod val="40000"/>
                    <a:lumOff val="60000"/>
                  </a:schemeClr>
                </a:solidFill>
              </a:rPr>
              <a:t> </a:t>
            </a:r>
            <a:r>
              <a:rPr lang="en-ID" sz="3200" b="1" dirty="0" err="1">
                <a:ln w="22225">
                  <a:solidFill>
                    <a:schemeClr val="accent2"/>
                  </a:solidFill>
                  <a:prstDash val="solid"/>
                </a:ln>
                <a:solidFill>
                  <a:schemeClr val="accent2">
                    <a:lumMod val="40000"/>
                    <a:lumOff val="60000"/>
                  </a:schemeClr>
                </a:solidFill>
              </a:rPr>
              <a:t>organisasi</a:t>
            </a:r>
            <a:r>
              <a:rPr lang="en-ID" sz="3200" b="1" dirty="0">
                <a:ln w="22225">
                  <a:solidFill>
                    <a:schemeClr val="accent2"/>
                  </a:solidFill>
                  <a:prstDash val="solid"/>
                </a:ln>
                <a:solidFill>
                  <a:schemeClr val="accent2">
                    <a:lumMod val="40000"/>
                    <a:lumOff val="60000"/>
                  </a:schemeClr>
                </a:solidFill>
              </a:rPr>
              <a:t> yang </a:t>
            </a:r>
            <a:r>
              <a:rPr lang="en-ID" sz="3200" b="1" dirty="0" err="1">
                <a:ln w="22225">
                  <a:solidFill>
                    <a:schemeClr val="accent2"/>
                  </a:solidFill>
                  <a:prstDash val="solid"/>
                </a:ln>
                <a:solidFill>
                  <a:schemeClr val="accent2">
                    <a:lumMod val="40000"/>
                    <a:lumOff val="60000"/>
                  </a:schemeClr>
                </a:solidFill>
              </a:rPr>
              <a:t>baik</a:t>
            </a:r>
            <a:r>
              <a:rPr lang="en-ID" sz="5400" b="1" dirty="0">
                <a:ln w="22225">
                  <a:solidFill>
                    <a:schemeClr val="accent2"/>
                  </a:solidFill>
                  <a:prstDash val="solid"/>
                </a:ln>
                <a:solidFill>
                  <a:schemeClr val="accent2">
                    <a:lumMod val="40000"/>
                    <a:lumOff val="60000"/>
                  </a:schemeClr>
                </a:solidFill>
              </a:rPr>
              <a:t>: </a:t>
            </a:r>
            <a:endParaRPr lang="en-US" sz="5400" b="1" dirty="0">
              <a:ln w="22225">
                <a:solidFill>
                  <a:schemeClr val="accent2"/>
                </a:solidFill>
                <a:prstDash val="solid"/>
              </a:ln>
              <a:solidFill>
                <a:schemeClr val="accent2">
                  <a:lumMod val="40000"/>
                  <a:lumOff val="6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2" descr="C:\Users\arsil\Desktop\Smartcreative2.jpg">
            <a:extLst>
              <a:ext uri="{FF2B5EF4-FFF2-40B4-BE49-F238E27FC236}">
                <a16:creationId xmlns:a16="http://schemas.microsoft.com/office/drawing/2014/main" id="{8611DE38-9B18-5942-B4E8-94E071ABBA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2" name="Title 5">
            <a:extLst>
              <a:ext uri="{FF2B5EF4-FFF2-40B4-BE49-F238E27FC236}">
                <a16:creationId xmlns:a16="http://schemas.microsoft.com/office/drawing/2014/main" id="{918DFC38-C7A4-F242-85CC-6EC72F688E47}"/>
              </a:ext>
            </a:extLst>
          </p:cNvPr>
          <p:cNvSpPr>
            <a:spLocks noGrp="1"/>
          </p:cNvSpPr>
          <p:nvPr>
            <p:ph type="title"/>
          </p:nvPr>
        </p:nvSpPr>
        <p:spPr bwMode="auto">
          <a:xfrm>
            <a:off x="533400" y="685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50000"/>
              </a:spcBef>
            </a:pPr>
            <a:r>
              <a:rPr lang="en-US" altLang="en-US" sz="3200">
                <a:latin typeface="Arial" panose="020B0604020202020204" pitchFamily="34" charset="0"/>
                <a:cs typeface="Arial" panose="020B0604020202020204" pitchFamily="34" charset="0"/>
              </a:rPr>
              <a:t>Definisi Manajemen Logistik</a:t>
            </a:r>
          </a:p>
        </p:txBody>
      </p:sp>
      <p:sp>
        <p:nvSpPr>
          <p:cNvPr id="20483" name="Content Placeholder 5">
            <a:extLst>
              <a:ext uri="{FF2B5EF4-FFF2-40B4-BE49-F238E27FC236}">
                <a16:creationId xmlns:a16="http://schemas.microsoft.com/office/drawing/2014/main" id="{A0CCF562-31E5-2F48-ADB1-680E091F0F4D}"/>
              </a:ext>
            </a:extLst>
          </p:cNvPr>
          <p:cNvSpPr>
            <a:spLocks noGrp="1"/>
          </p:cNvSpPr>
          <p:nvPr>
            <p:ph idx="1"/>
          </p:nvPr>
        </p:nvSpPr>
        <p:spPr bwMode="auto">
          <a:xfrm>
            <a:off x="457200" y="1524000"/>
            <a:ext cx="8229600" cy="460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ID" altLang="en-US"/>
              <a:t>Manajemen logistik adalah suatu ilmu pengetahuan dan atau seni serta proses mengenai perencanaan dan penentuan kebutuhan pengadaan, penyimpanan, penyaluran dan pemeliharaan serta penghapusan material/alat-alat (Subagya,  1994). </a:t>
            </a:r>
            <a:endParaRPr lang="en-ID" altLang="en-US" sz="2400"/>
          </a:p>
          <a:p>
            <a:pPr eaLnBrk="1" hangingPunct="1"/>
            <a:endParaRPr lang="id-ID" altLang="en-US" sz="2200">
              <a:latin typeface="Arial" panose="020B0604020202020204" pitchFamily="34" charset="0"/>
              <a:cs typeface="Arial" panose="020B0604020202020204" pitchFamily="34" charset="0"/>
            </a:endParaRPr>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2" descr="C:\Users\arsil\Desktop\Smartcreative2.jpg">
            <a:extLst>
              <a:ext uri="{FF2B5EF4-FFF2-40B4-BE49-F238E27FC236}">
                <a16:creationId xmlns:a16="http://schemas.microsoft.com/office/drawing/2014/main" id="{1AA60C2E-8257-EC4C-A6F7-837DF2A496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0" name="Title 5">
            <a:extLst>
              <a:ext uri="{FF2B5EF4-FFF2-40B4-BE49-F238E27FC236}">
                <a16:creationId xmlns:a16="http://schemas.microsoft.com/office/drawing/2014/main" id="{E398FC19-7E12-2842-BFE1-D911A507508C}"/>
              </a:ext>
            </a:extLst>
          </p:cNvPr>
          <p:cNvSpPr>
            <a:spLocks noGrp="1"/>
          </p:cNvSpPr>
          <p:nvPr>
            <p:ph type="title"/>
          </p:nvPr>
        </p:nvSpPr>
        <p:spPr bwMode="auto">
          <a:xfrm>
            <a:off x="533400" y="685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50000"/>
              </a:spcBef>
            </a:pPr>
            <a:endParaRPr lang="en-US" altLang="en-US" sz="3200">
              <a:latin typeface="Arial" panose="020B0604020202020204" pitchFamily="34" charset="0"/>
              <a:cs typeface="Arial" panose="020B0604020202020204" pitchFamily="34" charset="0"/>
            </a:endParaRPr>
          </a:p>
        </p:txBody>
      </p:sp>
      <p:sp>
        <p:nvSpPr>
          <p:cNvPr id="22531" name="Content Placeholder 5">
            <a:extLst>
              <a:ext uri="{FF2B5EF4-FFF2-40B4-BE49-F238E27FC236}">
                <a16:creationId xmlns:a16="http://schemas.microsoft.com/office/drawing/2014/main" id="{EC817DEF-F0A8-124D-ADD7-D8C63CFAFB8F}"/>
              </a:ext>
            </a:extLst>
          </p:cNvPr>
          <p:cNvSpPr>
            <a:spLocks noGrp="1"/>
          </p:cNvSpPr>
          <p:nvPr>
            <p:ph idx="1"/>
          </p:nvPr>
        </p:nvSpPr>
        <p:spPr bwMode="auto">
          <a:xfrm>
            <a:off x="457200" y="1524000"/>
            <a:ext cx="8229600" cy="460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ID" altLang="en-US"/>
              <a:t>Manajemen adalah ilmu dan seni mengatur dan memanfaatkan sumberdaya secara efisien,efektif, produktif dan berkualitas untuk mewujudkan tujuan organisasi. </a:t>
            </a:r>
            <a:endParaRPr lang="en-ID" altLang="en-US" sz="2400"/>
          </a:p>
          <a:p>
            <a:pPr eaLnBrk="1" hangingPunct="1"/>
            <a:r>
              <a:rPr lang="en-ID" altLang="en-US"/>
              <a:t>Management is a systematic how to solve the problem (Manajemen adalah cara mengatasi masalah secara sistematis) </a:t>
            </a:r>
            <a:endParaRPr lang="en-ID" altLang="en-US" sz="2400"/>
          </a:p>
          <a:p>
            <a:pPr eaLnBrk="1" hangingPunct="1"/>
            <a:endParaRPr lang="id-ID" altLang="en-US" sz="2200">
              <a:latin typeface="Arial" panose="020B0604020202020204" pitchFamily="34" charset="0"/>
              <a:cs typeface="Arial" panose="020B0604020202020204" pitchFamily="34" charset="0"/>
            </a:endParaRPr>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2" descr="C:\Users\arsil\Desktop\Smartcreative2.jpg">
            <a:extLst>
              <a:ext uri="{FF2B5EF4-FFF2-40B4-BE49-F238E27FC236}">
                <a16:creationId xmlns:a16="http://schemas.microsoft.com/office/drawing/2014/main" id="{2CCE7792-943D-594E-BA5B-FAED7F94BA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8" name="Title 5">
            <a:extLst>
              <a:ext uri="{FF2B5EF4-FFF2-40B4-BE49-F238E27FC236}">
                <a16:creationId xmlns:a16="http://schemas.microsoft.com/office/drawing/2014/main" id="{4DFCC4B8-82BC-6C45-A7BD-D1CFA63A27F2}"/>
              </a:ext>
            </a:extLst>
          </p:cNvPr>
          <p:cNvSpPr>
            <a:spLocks noGrp="1"/>
          </p:cNvSpPr>
          <p:nvPr>
            <p:ph type="title"/>
          </p:nvPr>
        </p:nvSpPr>
        <p:spPr bwMode="auto">
          <a:xfrm>
            <a:off x="533400" y="685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50000"/>
              </a:spcBef>
            </a:pPr>
            <a:r>
              <a:rPr lang="en-ID" altLang="en-US" sz="3200"/>
              <a:t>Proses manajemen dikenal dengan prinsip :</a:t>
            </a:r>
            <a:endParaRPr lang="en-US" altLang="en-US" sz="3200">
              <a:latin typeface="Arial" panose="020B0604020202020204" pitchFamily="34" charset="0"/>
              <a:cs typeface="Arial" panose="020B0604020202020204" pitchFamily="34" charset="0"/>
            </a:endParaRPr>
          </a:p>
        </p:txBody>
      </p:sp>
      <p:sp>
        <p:nvSpPr>
          <p:cNvPr id="18436" name="Content Placeholder 5">
            <a:extLst>
              <a:ext uri="{FF2B5EF4-FFF2-40B4-BE49-F238E27FC236}">
                <a16:creationId xmlns:a16="http://schemas.microsoft.com/office/drawing/2014/main" id="{039B0946-D432-E649-B6B0-06C640C8D046}"/>
              </a:ext>
            </a:extLst>
          </p:cNvPr>
          <p:cNvSpPr>
            <a:spLocks noGrp="1"/>
          </p:cNvSpPr>
          <p:nvPr>
            <p:ph idx="1"/>
          </p:nvPr>
        </p:nvSpPr>
        <p:spPr bwMode="auto">
          <a:xfrm>
            <a:off x="457200" y="1524000"/>
            <a:ext cx="8229600" cy="460216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eaLnBrk="1" hangingPunct="1">
              <a:buFont typeface="Arial" panose="020B0604020202020204" pitchFamily="34" charset="0"/>
              <a:buNone/>
              <a:defRPr/>
            </a:pPr>
            <a:r>
              <a:rPr lang="en-ID" sz="2400" dirty="0"/>
              <a:t>Proses </a:t>
            </a:r>
            <a:r>
              <a:rPr lang="en-ID" sz="2400" dirty="0" err="1"/>
              <a:t>manajemen</a:t>
            </a:r>
            <a:r>
              <a:rPr lang="en-ID" sz="2400" dirty="0"/>
              <a:t> </a:t>
            </a:r>
            <a:r>
              <a:rPr lang="en-ID" sz="2400" dirty="0" err="1"/>
              <a:t>dikenal</a:t>
            </a:r>
            <a:r>
              <a:rPr lang="en-ID" sz="2400" dirty="0"/>
              <a:t> </a:t>
            </a:r>
            <a:r>
              <a:rPr lang="en-ID" sz="2400" dirty="0" err="1"/>
              <a:t>dengan</a:t>
            </a:r>
            <a:r>
              <a:rPr lang="en-ID" sz="2400" dirty="0"/>
              <a:t>  : </a:t>
            </a:r>
          </a:p>
          <a:p>
            <a:pPr eaLnBrk="1" hangingPunct="1">
              <a:defRPr/>
            </a:pPr>
            <a:r>
              <a:rPr lang="en-ID" sz="2400" dirty="0"/>
              <a:t>PDCA ( Plan, Do, Check, Action ); </a:t>
            </a:r>
          </a:p>
          <a:p>
            <a:pPr eaLnBrk="1" hangingPunct="1">
              <a:defRPr/>
            </a:pPr>
            <a:r>
              <a:rPr lang="en-ID" sz="2400" dirty="0"/>
              <a:t>POAC (</a:t>
            </a:r>
            <a:r>
              <a:rPr lang="en-ID" sz="2400" i="1" dirty="0"/>
              <a:t>Plan, </a:t>
            </a:r>
            <a:r>
              <a:rPr lang="en-ID" sz="2400" b="1" i="1" dirty="0"/>
              <a:t>Organizing, Actuating, </a:t>
            </a:r>
            <a:r>
              <a:rPr lang="en-ID" sz="2400" dirty="0" err="1"/>
              <a:t>dan</a:t>
            </a:r>
            <a:r>
              <a:rPr lang="en-ID" sz="2400" dirty="0"/>
              <a:t> </a:t>
            </a:r>
            <a:r>
              <a:rPr lang="en-ID" sz="2400" b="1" i="1" dirty="0"/>
              <a:t>Controlling. </a:t>
            </a:r>
            <a:r>
              <a:rPr lang="en-ID" sz="2400" dirty="0" err="1"/>
              <a:t>Prinsip</a:t>
            </a:r>
            <a:r>
              <a:rPr lang="en-ID" sz="2400" dirty="0"/>
              <a:t> </a:t>
            </a:r>
            <a:r>
              <a:rPr lang="en-ID" sz="2400" dirty="0" err="1"/>
              <a:t>manajemen</a:t>
            </a:r>
            <a:r>
              <a:rPr lang="en-ID" sz="2400" dirty="0"/>
              <a:t> </a:t>
            </a:r>
            <a:r>
              <a:rPr lang="en-ID" sz="2400" dirty="0" err="1"/>
              <a:t>ini</a:t>
            </a:r>
            <a:r>
              <a:rPr lang="en-ID" sz="2400" dirty="0"/>
              <a:t> </a:t>
            </a:r>
            <a:r>
              <a:rPr lang="en-ID" sz="2400" dirty="0" err="1"/>
              <a:t>banyak</a:t>
            </a:r>
            <a:r>
              <a:rPr lang="en-ID" sz="2400" dirty="0"/>
              <a:t> </a:t>
            </a:r>
            <a:r>
              <a:rPr lang="en-ID" sz="2400" dirty="0" err="1"/>
              <a:t>digunakan</a:t>
            </a:r>
            <a:r>
              <a:rPr lang="en-ID" sz="2400" dirty="0"/>
              <a:t> </a:t>
            </a:r>
            <a:r>
              <a:rPr lang="en-ID" sz="2400" dirty="0" err="1"/>
              <a:t>untuk</a:t>
            </a:r>
            <a:r>
              <a:rPr lang="en-ID" sz="2400" dirty="0"/>
              <a:t> </a:t>
            </a:r>
            <a:r>
              <a:rPr lang="en-ID" sz="2400" dirty="0" err="1"/>
              <a:t>memajukan</a:t>
            </a:r>
            <a:r>
              <a:rPr lang="en-ID" sz="2400" dirty="0"/>
              <a:t> </a:t>
            </a:r>
            <a:r>
              <a:rPr lang="en-ID" sz="2400" dirty="0" err="1"/>
              <a:t>dan</a:t>
            </a:r>
            <a:r>
              <a:rPr lang="en-ID" sz="2400" dirty="0"/>
              <a:t> </a:t>
            </a:r>
            <a:r>
              <a:rPr lang="en-ID" sz="2400" dirty="0" err="1"/>
              <a:t>mengelola</a:t>
            </a:r>
            <a:r>
              <a:rPr lang="en-ID" sz="2400" dirty="0"/>
              <a:t> </a:t>
            </a:r>
            <a:r>
              <a:rPr lang="en-ID" sz="2400" dirty="0" err="1"/>
              <a:t>organisasi</a:t>
            </a:r>
            <a:r>
              <a:rPr lang="en-ID" sz="2400" dirty="0"/>
              <a:t> </a:t>
            </a:r>
          </a:p>
          <a:p>
            <a:pPr eaLnBrk="1" hangingPunct="1">
              <a:defRPr/>
            </a:pPr>
            <a:r>
              <a:rPr lang="en-ID" sz="2400" dirty="0"/>
              <a:t>PDSA (</a:t>
            </a:r>
            <a:r>
              <a:rPr lang="en-ID" sz="2400" dirty="0" err="1"/>
              <a:t>plan,do</a:t>
            </a:r>
            <a:r>
              <a:rPr lang="en-ID" sz="2400" dirty="0"/>
              <a:t> study, acting)</a:t>
            </a:r>
          </a:p>
          <a:p>
            <a:pPr marL="0" indent="0" eaLnBrk="1" hangingPunct="1">
              <a:buFont typeface="Arial" panose="020B0604020202020204" pitchFamily="34" charset="0"/>
              <a:buNone/>
              <a:defRPr/>
            </a:pPr>
            <a:endParaRPr lang="en-ID" sz="2400" dirty="0"/>
          </a:p>
          <a:p>
            <a:pPr marL="0" indent="0" eaLnBrk="1" hangingPunct="1">
              <a:buFont typeface="Arial" panose="020B0604020202020204" pitchFamily="34" charset="0"/>
              <a:buNone/>
              <a:defRPr/>
            </a:pPr>
            <a:endParaRPr lang="en-ID" sz="2400" dirty="0"/>
          </a:p>
          <a:p>
            <a:pPr marL="0" indent="0" eaLnBrk="1" hangingPunct="1">
              <a:buFont typeface="Arial" panose="020B0604020202020204" pitchFamily="34" charset="0"/>
              <a:buNone/>
              <a:defRPr/>
            </a:pPr>
            <a:r>
              <a:rPr lang="en-ID" sz="2400" dirty="0" err="1"/>
              <a:t>Prinsip</a:t>
            </a:r>
            <a:r>
              <a:rPr lang="en-ID" sz="2400" dirty="0"/>
              <a:t> </a:t>
            </a:r>
            <a:r>
              <a:rPr lang="en-ID" sz="2400" dirty="0" err="1"/>
              <a:t>manajemen</a:t>
            </a:r>
            <a:r>
              <a:rPr lang="en-ID" sz="2400" dirty="0"/>
              <a:t> </a:t>
            </a:r>
            <a:r>
              <a:rPr lang="en-ID" sz="2400" dirty="0" err="1"/>
              <a:t>ini</a:t>
            </a:r>
            <a:r>
              <a:rPr lang="en-ID" sz="2400" dirty="0"/>
              <a:t> </a:t>
            </a:r>
            <a:r>
              <a:rPr lang="en-ID" sz="2400" dirty="0" err="1"/>
              <a:t>banyak</a:t>
            </a:r>
            <a:r>
              <a:rPr lang="en-ID" sz="2400" dirty="0"/>
              <a:t> </a:t>
            </a:r>
            <a:r>
              <a:rPr lang="en-ID" sz="2400" dirty="0" err="1"/>
              <a:t>digunakan</a:t>
            </a:r>
            <a:r>
              <a:rPr lang="en-ID" sz="2400" dirty="0"/>
              <a:t> </a:t>
            </a:r>
            <a:r>
              <a:rPr lang="en-ID" sz="2400" dirty="0" err="1"/>
              <a:t>untuk</a:t>
            </a:r>
            <a:r>
              <a:rPr lang="en-ID" sz="2400" dirty="0"/>
              <a:t> </a:t>
            </a:r>
            <a:r>
              <a:rPr lang="en-ID" sz="2400" dirty="0" err="1"/>
              <a:t>memajukan</a:t>
            </a:r>
            <a:r>
              <a:rPr lang="en-ID" sz="2400" dirty="0"/>
              <a:t> </a:t>
            </a:r>
            <a:r>
              <a:rPr lang="en-ID" sz="2400" dirty="0" err="1"/>
              <a:t>dan</a:t>
            </a:r>
            <a:r>
              <a:rPr lang="en-ID" sz="2400" dirty="0"/>
              <a:t> </a:t>
            </a:r>
            <a:r>
              <a:rPr lang="en-ID" sz="2400" dirty="0" err="1"/>
              <a:t>mengelola</a:t>
            </a:r>
            <a:r>
              <a:rPr lang="en-ID" sz="2400" dirty="0"/>
              <a:t> </a:t>
            </a:r>
            <a:r>
              <a:rPr lang="en-ID" sz="2400" dirty="0" err="1"/>
              <a:t>organisasi</a:t>
            </a:r>
            <a:r>
              <a:rPr lang="en-ID" sz="2400" dirty="0"/>
              <a:t> </a:t>
            </a:r>
            <a:r>
              <a:rPr lang="en-ID" sz="2400" dirty="0" err="1"/>
              <a:t>dan</a:t>
            </a:r>
            <a:r>
              <a:rPr lang="en-ID" sz="2400" dirty="0"/>
              <a:t> </a:t>
            </a:r>
            <a:r>
              <a:rPr lang="en-ID" sz="2400" dirty="0" err="1"/>
              <a:t>merupakan</a:t>
            </a:r>
            <a:r>
              <a:rPr lang="en-ID" sz="2400" dirty="0"/>
              <a:t> </a:t>
            </a:r>
            <a:r>
              <a:rPr lang="en-ID" sz="2400" dirty="0" err="1"/>
              <a:t>bentuk</a:t>
            </a:r>
            <a:r>
              <a:rPr lang="en-ID" sz="2400" dirty="0"/>
              <a:t> </a:t>
            </a:r>
            <a:r>
              <a:rPr lang="en-ID" sz="2400" dirty="0" err="1"/>
              <a:t>penerapan</a:t>
            </a:r>
            <a:r>
              <a:rPr lang="en-ID" sz="2400" dirty="0"/>
              <a:t> </a:t>
            </a:r>
            <a:r>
              <a:rPr lang="en-ID" sz="2400" dirty="0" err="1"/>
              <a:t>dari</a:t>
            </a:r>
            <a:r>
              <a:rPr lang="en-ID" sz="2400" dirty="0"/>
              <a:t> </a:t>
            </a:r>
            <a:r>
              <a:rPr lang="en-ID" sz="2400" dirty="0" err="1"/>
              <a:t>fungsi-fungsi</a:t>
            </a:r>
            <a:r>
              <a:rPr lang="en-ID" sz="2400" dirty="0"/>
              <a:t> </a:t>
            </a:r>
            <a:r>
              <a:rPr lang="en-ID" sz="2400" dirty="0" err="1"/>
              <a:t>manajemen</a:t>
            </a:r>
            <a:r>
              <a:rPr lang="en-ID" sz="2400" dirty="0"/>
              <a:t> </a:t>
            </a:r>
            <a:endParaRPr lang="en-ID" sz="1800" dirty="0"/>
          </a:p>
          <a:p>
            <a:pPr eaLnBrk="1" hangingPunct="1">
              <a:defRPr/>
            </a:pPr>
            <a:endParaRPr lang="id-ID" altLang="en-US" sz="2200" dirty="0">
              <a:latin typeface="Arial" panose="020B0604020202020204" pitchFamily="34" charset="0"/>
              <a:cs typeface="Arial" panose="020B0604020202020204" pitchFamily="34" charset="0"/>
            </a:endParaRPr>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a:extLst>
              <a:ext uri="{FF2B5EF4-FFF2-40B4-BE49-F238E27FC236}">
                <a16:creationId xmlns:a16="http://schemas.microsoft.com/office/drawing/2014/main" id="{427AC63F-ADCC-1949-9D78-C81863AD4AF0}"/>
              </a:ext>
            </a:extLst>
          </p:cNvPr>
          <p:cNvSpPr>
            <a:spLocks noGrp="1" noChangeArrowheads="1"/>
          </p:cNvSpPr>
          <p:nvPr>
            <p:ph type="title"/>
          </p:nvPr>
        </p:nvSpPr>
        <p:spPr bwMode="auto">
          <a:xfrm>
            <a:off x="457200" y="533400"/>
            <a:ext cx="8229600" cy="121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a:latin typeface="Century Gothic" panose="020B0502020202020204" pitchFamily="34" charset="0"/>
              </a:rPr>
              <a:t>Sumber daya</a:t>
            </a:r>
            <a:r>
              <a:rPr lang="en-US" altLang="en-US"/>
              <a:t> </a:t>
            </a:r>
            <a:r>
              <a:rPr lang="en-US" altLang="en-US" i="1">
                <a:latin typeface="Bradley Hand ITC" panose="020F0502020204030204" pitchFamily="34" charset="0"/>
              </a:rPr>
              <a:t>( resources )</a:t>
            </a:r>
            <a:r>
              <a:rPr lang="en-US" altLang="en-US"/>
              <a:t> </a:t>
            </a:r>
          </a:p>
        </p:txBody>
      </p:sp>
      <p:sp>
        <p:nvSpPr>
          <p:cNvPr id="26626" name="Rectangle 3">
            <a:extLst>
              <a:ext uri="{FF2B5EF4-FFF2-40B4-BE49-F238E27FC236}">
                <a16:creationId xmlns:a16="http://schemas.microsoft.com/office/drawing/2014/main" id="{A57D1C4B-8A24-AA43-ABA8-8D74CA078495}"/>
              </a:ext>
            </a:extLst>
          </p:cNvPr>
          <p:cNvSpPr>
            <a:spLocks noGrp="1" noChangeArrowheads="1"/>
          </p:cNvSpPr>
          <p:nvPr>
            <p:ph sz="quarter" idx="1"/>
          </p:nvPr>
        </p:nvSpPr>
        <p:spPr bwMode="auto">
          <a:xfrm>
            <a:off x="457200" y="2133600"/>
            <a:ext cx="8229600" cy="3992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lnSpc>
                <a:spcPct val="90000"/>
              </a:lnSpc>
              <a:buFont typeface="Wingdings" pitchFamily="2" charset="2"/>
              <a:buNone/>
            </a:pPr>
            <a:r>
              <a:rPr lang="en-US" altLang="en-US" sz="2300" b="1">
                <a:latin typeface="Century Gothic" panose="020B0502020202020204" pitchFamily="34" charset="0"/>
              </a:rPr>
              <a:t>Man atau </a:t>
            </a:r>
            <a:r>
              <a:rPr lang="en-US" altLang="en-US" sz="2300" b="1" i="1">
                <a:latin typeface="Century Gothic" panose="020B0502020202020204" pitchFamily="34" charset="0"/>
              </a:rPr>
              <a:t>manpower</a:t>
            </a:r>
            <a:r>
              <a:rPr lang="en-US" altLang="en-US" sz="2300" b="1">
                <a:latin typeface="Century Gothic" panose="020B0502020202020204" pitchFamily="34" charset="0"/>
              </a:rPr>
              <a:t> atau </a:t>
            </a:r>
            <a:r>
              <a:rPr lang="en-US" altLang="en-US" sz="2300" b="1" i="1">
                <a:latin typeface="Century Gothic" panose="020B0502020202020204" pitchFamily="34" charset="0"/>
              </a:rPr>
              <a:t>human resources </a:t>
            </a:r>
          </a:p>
          <a:p>
            <a:pPr algn="ctr" eaLnBrk="1" hangingPunct="1">
              <a:lnSpc>
                <a:spcPct val="90000"/>
              </a:lnSpc>
              <a:buFont typeface="Wingdings" pitchFamily="2" charset="2"/>
              <a:buNone/>
            </a:pPr>
            <a:r>
              <a:rPr lang="en-US" altLang="en-US" sz="2300" b="1">
                <a:latin typeface="Century Gothic" panose="020B0502020202020204" pitchFamily="34" charset="0"/>
              </a:rPr>
              <a:t>Money atau finansial</a:t>
            </a:r>
          </a:p>
          <a:p>
            <a:pPr algn="ctr" eaLnBrk="1" hangingPunct="1">
              <a:lnSpc>
                <a:spcPct val="90000"/>
              </a:lnSpc>
              <a:buFont typeface="Wingdings" pitchFamily="2" charset="2"/>
              <a:buNone/>
            </a:pPr>
            <a:r>
              <a:rPr lang="en-US" altLang="en-US" sz="2300" b="1">
                <a:latin typeface="Century Gothic" panose="020B0502020202020204" pitchFamily="34" charset="0"/>
              </a:rPr>
              <a:t>Machine = alat </a:t>
            </a:r>
          </a:p>
          <a:p>
            <a:pPr algn="ctr" eaLnBrk="1" hangingPunct="1">
              <a:lnSpc>
                <a:spcPct val="90000"/>
              </a:lnSpc>
              <a:buFont typeface="Wingdings" pitchFamily="2" charset="2"/>
              <a:buNone/>
            </a:pPr>
            <a:r>
              <a:rPr lang="en-US" altLang="en-US" sz="2300" b="1">
                <a:latin typeface="Century Gothic" panose="020B0502020202020204" pitchFamily="34" charset="0"/>
              </a:rPr>
              <a:t>Market  = pasar </a:t>
            </a:r>
          </a:p>
          <a:p>
            <a:pPr algn="ctr" eaLnBrk="1" hangingPunct="1">
              <a:lnSpc>
                <a:spcPct val="90000"/>
              </a:lnSpc>
              <a:buFont typeface="Wingdings" pitchFamily="2" charset="2"/>
              <a:buNone/>
            </a:pPr>
            <a:r>
              <a:rPr lang="en-US" altLang="en-US" sz="2300" b="1">
                <a:latin typeface="Century Gothic" panose="020B0502020202020204" pitchFamily="34" charset="0"/>
              </a:rPr>
              <a:t>Material = bahan</a:t>
            </a:r>
          </a:p>
          <a:p>
            <a:pPr algn="ctr" eaLnBrk="1" hangingPunct="1">
              <a:lnSpc>
                <a:spcPct val="90000"/>
              </a:lnSpc>
              <a:buFont typeface="Wingdings" pitchFamily="2" charset="2"/>
              <a:buNone/>
            </a:pPr>
            <a:r>
              <a:rPr lang="en-US" altLang="en-US" sz="2300" b="1">
                <a:latin typeface="Century Gothic" panose="020B0502020202020204" pitchFamily="34" charset="0"/>
              </a:rPr>
              <a:t>Methode </a:t>
            </a:r>
          </a:p>
          <a:p>
            <a:pPr algn="ctr" eaLnBrk="1" hangingPunct="1">
              <a:lnSpc>
                <a:spcPct val="90000"/>
              </a:lnSpc>
              <a:buFont typeface="Wingdings" pitchFamily="2" charset="2"/>
              <a:buNone/>
            </a:pPr>
            <a:r>
              <a:rPr lang="en-US" altLang="en-US" sz="2300" b="1">
                <a:latin typeface="Century Gothic" panose="020B0502020202020204" pitchFamily="34" charset="0"/>
              </a:rPr>
              <a:t>Tehnologi </a:t>
            </a:r>
          </a:p>
          <a:p>
            <a:pPr algn="ctr" eaLnBrk="1" hangingPunct="1">
              <a:lnSpc>
                <a:spcPct val="90000"/>
              </a:lnSpc>
              <a:buFont typeface="Wingdings" pitchFamily="2" charset="2"/>
              <a:buNone/>
            </a:pPr>
            <a:r>
              <a:rPr lang="en-US" altLang="en-US" sz="2300" b="1">
                <a:latin typeface="Century Gothic" panose="020B0502020202020204" pitchFamily="34" charset="0"/>
              </a:rPr>
              <a:t>Informasi </a:t>
            </a:r>
          </a:p>
        </p:txBody>
      </p:sp>
    </p:spTree>
  </p:cSld>
  <p:clrMapOvr>
    <a:masterClrMapping/>
  </p:clrMapOvr>
  <p:transition/>
</p:sld>
</file>

<file path=ppt/theme/theme1.xml><?xml version="1.0" encoding="utf-8"?>
<a:theme xmlns:a="http://schemas.openxmlformats.org/drawingml/2006/main" name="Template PPT UEU Pertemuan 1 - Copy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PPT UEU Pertemuan 1 - Copy 1</Template>
  <TotalTime>1581</TotalTime>
  <Words>843</Words>
  <Application>Microsoft Macintosh PowerPoint</Application>
  <PresentationFormat>On-screen Show (4:3)</PresentationFormat>
  <Paragraphs>151</Paragraphs>
  <Slides>21</Slides>
  <Notes>16</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21</vt:i4>
      </vt:variant>
    </vt:vector>
  </HeadingPairs>
  <TitlesOfParts>
    <vt:vector size="38" baseType="lpstr">
      <vt:lpstr>Arial</vt:lpstr>
      <vt:lpstr>Calibri</vt:lpstr>
      <vt:lpstr>Century Gothic</vt:lpstr>
      <vt:lpstr>Bradley Hand ITC</vt:lpstr>
      <vt:lpstr>Wingdings</vt:lpstr>
      <vt:lpstr>Tahoma</vt:lpstr>
      <vt:lpstr>Swis721 Cn BT</vt:lpstr>
      <vt:lpstr>Verdana</vt:lpstr>
      <vt:lpstr>Times New Roman</vt:lpstr>
      <vt:lpstr>Rage Italic</vt:lpstr>
      <vt:lpstr>Tempus Sans ITC</vt:lpstr>
      <vt:lpstr>Garamond</vt:lpstr>
      <vt:lpstr>Calisto MT</vt:lpstr>
      <vt:lpstr>Arial Black</vt:lpstr>
      <vt:lpstr>Castellar</vt:lpstr>
      <vt:lpstr>Engravers MT</vt:lpstr>
      <vt:lpstr>Template PPT UEU Pertemuan 1 - Copy 1</vt:lpstr>
      <vt:lpstr>PowerPoint Presentation</vt:lpstr>
      <vt:lpstr>PowerPoint Presentation</vt:lpstr>
      <vt:lpstr>KEMAMPUAN AKHIR YANG DIHARAPKAN</vt:lpstr>
      <vt:lpstr>Pengertian Organisasi</vt:lpstr>
      <vt:lpstr> </vt:lpstr>
      <vt:lpstr>Definisi Manajemen Logistik</vt:lpstr>
      <vt:lpstr>PowerPoint Presentation</vt:lpstr>
      <vt:lpstr>Proses manajemen dikenal dengan prinsip :</vt:lpstr>
      <vt:lpstr>Sumber daya ( resources ) </vt:lpstr>
      <vt:lpstr>5 M   :</vt:lpstr>
      <vt:lpstr>Organisasi dan Manjemen  Rumah Sakit</vt:lpstr>
      <vt:lpstr>PowerPoint Presentation</vt:lpstr>
      <vt:lpstr>Kerangka Konsep Manajemen Pelayanan RS</vt:lpstr>
      <vt:lpstr>Tugas Pokok Rumah Sakit</vt:lpstr>
      <vt:lpstr>Fungsi Rumah Sakit</vt:lpstr>
      <vt:lpstr>PowerPoint Presentation</vt:lpstr>
      <vt:lpstr>Manajemen Rumah Sakit</vt:lpstr>
      <vt:lpstr>Pelayanan di Rumah Sakit</vt:lpstr>
      <vt:lpstr>Karakteristik  Pelayanan  di Rumah Sakit</vt:lpstr>
      <vt:lpstr>Mutu pelayanan  Rumah Sakit</vt:lpstr>
      <vt:lpstr>PowerPoint Presentation</vt:lpstr>
    </vt:vector>
  </TitlesOfParts>
  <Company>signDesign Communications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afre raya</cp:lastModifiedBy>
  <cp:revision>220</cp:revision>
  <dcterms:created xsi:type="dcterms:W3CDTF">2010-08-24T06:47:44Z</dcterms:created>
  <dcterms:modified xsi:type="dcterms:W3CDTF">2018-09-28T08:30:23Z</dcterms:modified>
</cp:coreProperties>
</file>