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316" r:id="rId2"/>
    <p:sldId id="335" r:id="rId3"/>
    <p:sldId id="257" r:id="rId4"/>
    <p:sldId id="399" r:id="rId5"/>
    <p:sldId id="258" r:id="rId6"/>
    <p:sldId id="270" r:id="rId7"/>
    <p:sldId id="269" r:id="rId8"/>
    <p:sldId id="271" r:id="rId9"/>
    <p:sldId id="265" r:id="rId10"/>
    <p:sldId id="266" r:id="rId11"/>
    <p:sldId id="398" r:id="rId12"/>
    <p:sldId id="267" r:id="rId13"/>
    <p:sldId id="400" r:id="rId14"/>
    <p:sldId id="391" r:id="rId15"/>
    <p:sldId id="403" r:id="rId16"/>
    <p:sldId id="406" r:id="rId17"/>
    <p:sldId id="407" r:id="rId18"/>
    <p:sldId id="386" r:id="rId19"/>
    <p:sldId id="387" r:id="rId20"/>
    <p:sldId id="405" r:id="rId21"/>
    <p:sldId id="388" r:id="rId22"/>
    <p:sldId id="389" r:id="rId23"/>
    <p:sldId id="272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 autoAdjust="0"/>
    <p:restoredTop sz="93088" autoAdjust="0"/>
  </p:normalViewPr>
  <p:slideViewPr>
    <p:cSldViewPr showGuides="1">
      <p:cViewPr varScale="1">
        <p:scale>
          <a:sx n="98" d="100"/>
          <a:sy n="98" d="100"/>
        </p:scale>
        <p:origin x="18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9754F7D-CCAD-6646-ACB9-F299D0AB236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B6C97E-5C0A-3E4B-B9DD-4D0D4AAB28F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543080B-2D72-6149-A8A0-2F4194617D35}" type="datetimeFigureOut">
              <a:rPr lang="id-ID"/>
              <a:pPr>
                <a:defRPr/>
              </a:pPr>
              <a:t>28/09/18</a:t>
            </a:fld>
            <a:endParaRPr lang="id-ID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A889461-E46E-584D-B753-1FACD98D15A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16BBA6A-5326-DD40-9CC6-C209D9DF2E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D5FE7B-B85C-6C4C-9B32-3CDA05CD40A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A5086-51D0-5E4E-8156-1477ACAE1B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DD121EB-F6FE-2047-8B90-8A7955238C4C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>
            <a:extLst>
              <a:ext uri="{FF2B5EF4-FFF2-40B4-BE49-F238E27FC236}">
                <a16:creationId xmlns:a16="http://schemas.microsoft.com/office/drawing/2014/main" id="{708BD9B1-CD01-6C46-8DB8-34FF4516409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>
            <a:extLst>
              <a:ext uri="{FF2B5EF4-FFF2-40B4-BE49-F238E27FC236}">
                <a16:creationId xmlns:a16="http://schemas.microsoft.com/office/drawing/2014/main" id="{AE78D0D8-C82F-4246-8F60-BA1B00568CE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/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id="{F337F98E-A361-2040-BDA5-9F5846C325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BF15BE-8413-3742-AFD9-2D5597407045}" type="slidenum">
              <a:rPr lang="id-ID" altLang="en-US"/>
              <a:pPr>
                <a:spcBef>
                  <a:spcPct val="0"/>
                </a:spcBef>
              </a:pPr>
              <a:t>2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1484883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2B4E0-4486-8C43-AF58-924A5E227D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9F39C72D-FBFA-3142-9E09-5B49B81E2E71}" type="datetime1">
              <a:rPr lang="en-ID" smtClean="0"/>
              <a:t>9/28/18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09EE2-AB2C-BD43-94CD-498DB8F76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2ABD8-EAEE-524F-94B5-2C43A46EA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F22F8FC-025D-D74A-B723-C5183F13B0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17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6C0AB-31D3-0B4C-8AE8-E45CF8C06C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98960F79-EC9F-1148-9F9F-5168932D9718}" type="datetime1">
              <a:rPr lang="en-ID" smtClean="0"/>
              <a:t>9/28/18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DAE94-2F91-A849-A8AE-FFBE5E381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5C2E2-892B-8A45-A9E2-A65C6E732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5CEA0E5D-1DAF-984A-AFAC-861D9BE3CC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3849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56DB0-4FF7-264F-A11D-B1FA3FA84B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B4B8F08-FAF3-E141-B612-65867F8A43B9}" type="datetime1">
              <a:rPr lang="en-ID" smtClean="0"/>
              <a:t>9/28/18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1F884-664C-4D4E-B550-3F7A18B7B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1CC2F-E92D-1341-A9BA-5A0A1D062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AFFD98DC-E3BB-AA4B-BF79-DDF45E2BE0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656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1A2AEC-459A-8E46-8842-0ADE70490F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A7A4683-CA04-E449-951A-A2D3F7571209}" type="datetime1">
              <a:rPr lang="en-ID" smtClean="0"/>
              <a:t>9/28/18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5A517B-D4D0-5A4F-87C0-2453095DD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D2E375-D7EC-2A47-99D3-783470A00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9E828A8-0BA7-B949-8A6F-0E15451778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09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51BFA-170C-E348-A10C-8525E30C1A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BFC7D5E-BEE2-2548-BE0E-0EAF131BEA74}" type="datetime1">
              <a:rPr lang="en-ID" smtClean="0"/>
              <a:t>9/28/18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87C36-29DF-214F-941F-64FD1CC85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E2528-4A77-D940-B3F2-BB85B8305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526B55CF-566C-C144-BDD5-055F6AE449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04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4E512-01E5-1E48-ACA8-C39301A5B0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CDD6486E-D576-2446-AAA8-1BD35153C69E}" type="datetime1">
              <a:rPr lang="en-ID" smtClean="0"/>
              <a:t>9/28/18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40858-BA16-8F46-B29D-33F585BEE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836AB-776B-A74B-8FFF-6C6C380B3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EF122098-E2DD-4B42-822E-D057982E21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0166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20AB539-34E8-C04D-96C7-0FB4B84A53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AF33AB56-1883-2349-A36A-8B4DA8C8832D}" type="datetime1">
              <a:rPr lang="en-ID" smtClean="0"/>
              <a:t>9/28/18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C1807BA-66C4-EF49-9045-AE88073DC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581FE82-92D0-5149-B5C0-1C420BCCB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6074996-FC55-D346-B435-2856E48845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4675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6587BEA-833C-2D4D-B1D9-E40F39353D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7849EB8-EA55-A04B-AC39-D4AADC7A368F}" type="datetime1">
              <a:rPr lang="en-ID" smtClean="0"/>
              <a:t>9/28/18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0C89BCA-1316-9F48-BB34-66A082E41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8296241-B63B-BE49-BD98-ACE4E4D83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71313F7E-1307-6746-9EC8-8219D26A4D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05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273C68E-7924-154E-A68C-CD39E1D816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7FD4CCE6-8167-724F-B23C-BFF341011568}" type="datetime1">
              <a:rPr lang="en-ID" smtClean="0"/>
              <a:t>9/28/18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54E30A6-0BD2-F449-9691-2FD9279E5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EDFE178-0DFD-414F-83FE-5850EC6E6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2572BEC-699F-8948-83A4-BD1B88F65B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718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12FC8DC-BEEA-AA4D-93FD-4D6D8DCCB2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0590E2F5-51DB-7649-A1CB-84A8394F4F3E}" type="datetime1">
              <a:rPr lang="en-ID" smtClean="0"/>
              <a:t>9/28/18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2AAD2E4-21C9-3649-9A78-D29B6D911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25E6B47-85E6-4D4E-A445-CA9EDFC6D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F1C91C1-A625-BB45-A52D-000D09846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8255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94AC34B-507E-5947-B2D3-958A2C1A05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03EF3E9E-6478-8E4F-85B7-79A3CDC98BA8}" type="datetime1">
              <a:rPr lang="en-ID" smtClean="0"/>
              <a:t>9/28/18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6F8DD1D-C163-1A45-BBE7-5D7F56CD5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98AE7-26D3-1D4A-B916-0AE1ADE06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31622BEA-A668-7349-9676-70FBDBAC12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75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1DBE61F-B044-8848-8287-FE203674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6AF985BA-4E72-0048-87F3-C3119965CB88}" type="datetime1">
              <a:rPr lang="en-ID" smtClean="0"/>
              <a:t>9/28/18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EC06131-7502-BF42-8CE1-4615396A1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9024CB2-657B-0443-9EBB-9423A6AB7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E2B4CE02-E992-9C4A-8A0C-1CE03BFBCA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634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id="{6DE23F86-E41F-C341-AA4F-00B42BBCA6F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Users\arsil\Desktop\Smartcreative.jpg">
            <a:extLst>
              <a:ext uri="{FF2B5EF4-FFF2-40B4-BE49-F238E27FC236}">
                <a16:creationId xmlns:a16="http://schemas.microsoft.com/office/drawing/2014/main" id="{58ABF55E-F0E8-E04B-9141-97D01CDDA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Box 1">
            <a:extLst>
              <a:ext uri="{FF2B5EF4-FFF2-40B4-BE49-F238E27FC236}">
                <a16:creationId xmlns:a16="http://schemas.microsoft.com/office/drawing/2014/main" id="{9037CCDC-4C1C-FB40-B7A8-6CABDBBC7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25" y="3657600"/>
            <a:ext cx="5638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PERENCANAAN</a:t>
            </a:r>
          </a:p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PERTEMUAN  </a:t>
            </a:r>
            <a:r>
              <a:rPr lang="en-US" altLang="en-US" sz="2000" b="1" dirty="0" err="1">
                <a:solidFill>
                  <a:schemeClr val="bg1"/>
                </a:solidFill>
              </a:rPr>
              <a:t>ke</a:t>
            </a:r>
            <a:r>
              <a:rPr lang="en-US" altLang="en-US" sz="2000" b="1" dirty="0">
                <a:solidFill>
                  <a:schemeClr val="bg1"/>
                </a:solidFill>
              </a:rPr>
              <a:t> 4</a:t>
            </a:r>
          </a:p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Dra </a:t>
            </a:r>
            <a:r>
              <a:rPr lang="en-US" altLang="en-US" sz="2000" b="1" dirty="0" err="1">
                <a:solidFill>
                  <a:schemeClr val="bg1"/>
                </a:solidFill>
              </a:rPr>
              <a:t>Ratih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Dyah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Pertiwi,M.Farm,Apt</a:t>
            </a:r>
            <a:endParaRPr lang="en-US" alt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NAMA PRODI : </a:t>
            </a:r>
            <a:r>
              <a:rPr lang="en-US" altLang="en-US" sz="2000" b="1" dirty="0" err="1">
                <a:solidFill>
                  <a:schemeClr val="bg1"/>
                </a:solidFill>
              </a:rPr>
              <a:t>Kesehatan</a:t>
            </a:r>
            <a:r>
              <a:rPr lang="en-US" altLang="en-US" sz="2000" b="1" dirty="0">
                <a:solidFill>
                  <a:schemeClr val="bg1"/>
                </a:solidFill>
              </a:rPr>
              <a:t> Masyarakat</a:t>
            </a:r>
          </a:p>
          <a:p>
            <a:pPr algn="ctr" eaLnBrk="1" hangingPunct="1"/>
            <a:r>
              <a:rPr lang="en-US" altLang="en-US" sz="2000" b="1" dirty="0" err="1">
                <a:solidFill>
                  <a:schemeClr val="bg1"/>
                </a:solidFill>
              </a:rPr>
              <a:t>Fakultas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Ilmu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Ilmu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Kesehatan</a:t>
            </a:r>
            <a:endParaRPr lang="en-US" altLang="en-US" sz="20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alt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4C59608-982A-0E49-8247-F06491BF2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2F8FC-025D-D74A-B723-C5183F13B070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fontAlgn="auto" hangingPunct="1">
              <a:spcAft>
                <a:spcPts val="0"/>
              </a:spcAft>
              <a:defRPr/>
            </a:pPr>
            <a:r>
              <a:rPr lang="en-US" sz="2000" dirty="0"/>
              <a:t> </a:t>
            </a:r>
            <a:r>
              <a:rPr lang="en-US" sz="2000" dirty="0" err="1"/>
              <a:t>Menghitung</a:t>
            </a:r>
            <a:r>
              <a:rPr lang="en-US" sz="2000" dirty="0"/>
              <a:t> </a:t>
            </a:r>
            <a:r>
              <a:rPr lang="en-US" sz="2000" dirty="0" err="1"/>
              <a:t>pemakaian</a:t>
            </a:r>
            <a:r>
              <a:rPr lang="en-US" sz="2000" dirty="0"/>
              <a:t> </a:t>
            </a:r>
            <a:r>
              <a:rPr lang="en-US" sz="2000" dirty="0" err="1"/>
              <a:t>obat</a:t>
            </a:r>
            <a:r>
              <a:rPr lang="en-US" sz="2000" dirty="0"/>
              <a:t> </a:t>
            </a:r>
            <a:r>
              <a:rPr lang="en-US" sz="2000" dirty="0" err="1"/>
              <a:t>tahun</a:t>
            </a:r>
            <a:r>
              <a:rPr lang="en-US" sz="2000" dirty="0"/>
              <a:t> yang </a:t>
            </a:r>
            <a:r>
              <a:rPr lang="en-US" sz="2000" dirty="0" err="1"/>
              <a:t>lalu</a:t>
            </a:r>
            <a:endParaRPr lang="en-US" sz="2000" dirty="0"/>
          </a:p>
          <a:p>
            <a:pPr marL="1371600" lvl="2" indent="-457200" eaLnBrk="1" fontAlgn="auto" hangingPunct="1">
              <a:spcAft>
                <a:spcPts val="0"/>
              </a:spcAft>
              <a:defRPr/>
            </a:pPr>
            <a:r>
              <a:rPr lang="en-US" sz="2000" dirty="0" err="1"/>
              <a:t>Hitung</a:t>
            </a:r>
            <a:r>
              <a:rPr lang="en-US" sz="2000" dirty="0"/>
              <a:t> </a:t>
            </a:r>
            <a:r>
              <a:rPr lang="en-US" sz="2000" dirty="0" err="1"/>
              <a:t>pemakaian</a:t>
            </a:r>
            <a:r>
              <a:rPr lang="en-US" sz="2000" dirty="0"/>
              <a:t> </a:t>
            </a:r>
            <a:r>
              <a:rPr lang="en-US" sz="2000" dirty="0" err="1"/>
              <a:t>riil</a:t>
            </a:r>
            <a:r>
              <a:rPr lang="en-US" sz="2000" dirty="0"/>
              <a:t> </a:t>
            </a:r>
            <a:r>
              <a:rPr lang="en-US" sz="2000" dirty="0" err="1"/>
              <a:t>obat</a:t>
            </a:r>
            <a:r>
              <a:rPr lang="en-US" sz="2000" dirty="0"/>
              <a:t> </a:t>
            </a:r>
            <a:r>
              <a:rPr lang="en-US" sz="2000" dirty="0" err="1"/>
              <a:t>tahun</a:t>
            </a:r>
            <a:r>
              <a:rPr lang="en-US" sz="2000" dirty="0"/>
              <a:t> </a:t>
            </a:r>
            <a:r>
              <a:rPr lang="en-US" sz="2000" dirty="0" err="1"/>
              <a:t>lalu</a:t>
            </a:r>
            <a:endParaRPr lang="en-US" sz="2000" dirty="0"/>
          </a:p>
          <a:p>
            <a:pPr marL="1371600" lvl="2" indent="-457200" eaLnBrk="1" fontAlgn="auto" hangingPunct="1">
              <a:spcAft>
                <a:spcPts val="0"/>
              </a:spcAft>
              <a:defRPr/>
            </a:pPr>
            <a:r>
              <a:rPr lang="en-US" sz="2000" dirty="0" err="1"/>
              <a:t>Hitung</a:t>
            </a:r>
            <a:r>
              <a:rPr lang="en-US" sz="2000" dirty="0"/>
              <a:t> </a:t>
            </a:r>
            <a:r>
              <a:rPr lang="en-US" sz="2000" dirty="0" err="1"/>
              <a:t>kebutuhan</a:t>
            </a:r>
            <a:r>
              <a:rPr lang="en-US" sz="2000" dirty="0"/>
              <a:t> </a:t>
            </a:r>
            <a:r>
              <a:rPr lang="en-US" sz="2000" dirty="0" err="1"/>
              <a:t>obat</a:t>
            </a:r>
            <a:r>
              <a:rPr lang="en-US" sz="2000" dirty="0"/>
              <a:t> </a:t>
            </a:r>
            <a:r>
              <a:rPr lang="en-US" sz="2000" dirty="0" err="1"/>
              <a:t>seharusnya</a:t>
            </a:r>
            <a:r>
              <a:rPr lang="en-US" sz="2000" dirty="0"/>
              <a:t> </a:t>
            </a:r>
            <a:r>
              <a:rPr lang="en-US" sz="2000" dirty="0" err="1"/>
              <a:t>tahun</a:t>
            </a:r>
            <a:r>
              <a:rPr lang="en-US" sz="2000" dirty="0"/>
              <a:t> </a:t>
            </a:r>
            <a:r>
              <a:rPr lang="en-US" sz="2000" dirty="0" err="1"/>
              <a:t>lalu</a:t>
            </a:r>
            <a:endParaRPr lang="en-US" sz="2000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pPr eaLnBrk="1" hangingPunct="1"/>
            <a:r>
              <a:rPr lang="en-US" sz="3200" b="1" dirty="0">
                <a:latin typeface="ITC Avant Garde Gothic" pitchFamily="34" charset="0"/>
                <a:cs typeface="Tunga" pitchFamily="34" charset="0"/>
              </a:rPr>
              <a:t>Pola </a:t>
            </a:r>
            <a:r>
              <a:rPr lang="en-US" sz="3200" b="1" dirty="0" err="1">
                <a:latin typeface="ITC Avant Garde Gothic" pitchFamily="34" charset="0"/>
                <a:cs typeface="Tunga" pitchFamily="34" charset="0"/>
              </a:rPr>
              <a:t>perhitungan</a:t>
            </a:r>
            <a:r>
              <a:rPr lang="en-US" sz="3200" b="1" dirty="0">
                <a:latin typeface="ITC Avant Garde Gothic" pitchFamily="34" charset="0"/>
                <a:cs typeface="Tunga" pitchFamily="34" charset="0"/>
              </a:rPr>
              <a:t> </a:t>
            </a:r>
            <a:r>
              <a:rPr lang="en-US" sz="3200" b="1" dirty="0" err="1">
                <a:latin typeface="ITC Avant Garde Gothic" pitchFamily="34" charset="0"/>
                <a:cs typeface="Tunga" pitchFamily="34" charset="0"/>
              </a:rPr>
              <a:t>Metode</a:t>
            </a:r>
            <a:r>
              <a:rPr lang="en-US" sz="3200" b="1" dirty="0">
                <a:latin typeface="ITC Avant Garde Gothic" pitchFamily="34" charset="0"/>
                <a:cs typeface="Tunga" pitchFamily="34" charset="0"/>
              </a:rPr>
              <a:t> </a:t>
            </a:r>
            <a:r>
              <a:rPr lang="en-US" sz="3200" b="1" dirty="0" err="1">
                <a:latin typeface="ITC Avant Garde Gothic" pitchFamily="34" charset="0"/>
                <a:cs typeface="Tunga" pitchFamily="34" charset="0"/>
              </a:rPr>
              <a:t>Konsumsi</a:t>
            </a:r>
            <a:endParaRPr lang="en-US" sz="3200" b="1" dirty="0">
              <a:latin typeface="ITC Avant Garde Gothic" pitchFamily="34" charset="0"/>
              <a:cs typeface="Tunga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2B0ECE-D3E1-F344-B4F5-1EEC1BE23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B55CF-566C-C144-BDD5-055F6AE44942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8612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A64ED-E8F1-DE42-A17F-889EF8517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/>
          <a:p>
            <a:r>
              <a:rPr lang="en-ID" sz="2800" dirty="0"/>
              <a:t>Data yang </a:t>
            </a:r>
            <a:r>
              <a:rPr lang="en-ID" sz="2800" dirty="0" err="1"/>
              <a:t>perlu</a:t>
            </a:r>
            <a:r>
              <a:rPr lang="en-ID" sz="2800" dirty="0"/>
              <a:t> </a:t>
            </a:r>
            <a:r>
              <a:rPr lang="en-ID" sz="2800" dirty="0" err="1"/>
              <a:t>dipersiapkan</a:t>
            </a:r>
            <a:r>
              <a:rPr lang="en-ID" sz="2800" dirty="0"/>
              <a:t> </a:t>
            </a:r>
            <a:r>
              <a:rPr lang="en-ID" sz="2800" dirty="0" err="1"/>
              <a:t>untuk</a:t>
            </a:r>
            <a:r>
              <a:rPr lang="en-ID" sz="2800" dirty="0"/>
              <a:t> </a:t>
            </a:r>
            <a:r>
              <a:rPr lang="en-ID" sz="2800" dirty="0" err="1"/>
              <a:t>perhitungan</a:t>
            </a:r>
            <a:r>
              <a:rPr lang="en-ID" sz="2800" dirty="0"/>
              <a:t> </a:t>
            </a:r>
            <a:r>
              <a:rPr lang="en-ID" sz="2800" dirty="0" err="1"/>
              <a:t>dengan</a:t>
            </a:r>
            <a:r>
              <a:rPr lang="en-ID" sz="2800" dirty="0"/>
              <a:t> </a:t>
            </a:r>
            <a:r>
              <a:rPr lang="en-ID" sz="2800" dirty="0" err="1"/>
              <a:t>metode</a:t>
            </a:r>
            <a:r>
              <a:rPr lang="en-ID" sz="2800" dirty="0"/>
              <a:t> </a:t>
            </a:r>
            <a:r>
              <a:rPr lang="en-ID" sz="2800" dirty="0" err="1"/>
              <a:t>konsumsi</a:t>
            </a:r>
            <a:r>
              <a:rPr lang="en-ID" sz="2800" dirty="0"/>
              <a:t>: </a:t>
            </a:r>
            <a:br>
              <a:rPr lang="en-ID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777E3-4FAC-F541-B7FD-7EA2F0BF2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0" indent="0">
              <a:buNone/>
            </a:pPr>
            <a:endParaRPr lang="en-ID" dirty="0"/>
          </a:p>
          <a:p>
            <a:pPr marL="0" lvl="0"/>
            <a:r>
              <a:rPr lang="en-ID" sz="2000" dirty="0"/>
              <a:t>Daftar </a:t>
            </a:r>
            <a:r>
              <a:rPr lang="en-ID" sz="2000" dirty="0" err="1"/>
              <a:t>obat</a:t>
            </a:r>
            <a:r>
              <a:rPr lang="en-ID" sz="2000" dirty="0"/>
              <a:t>. </a:t>
            </a:r>
          </a:p>
          <a:p>
            <a:pPr marL="0" lvl="0"/>
            <a:r>
              <a:rPr lang="en-ID" sz="2000" dirty="0"/>
              <a:t>Stok </a:t>
            </a:r>
            <a:r>
              <a:rPr lang="en-ID" sz="2000" dirty="0" err="1"/>
              <a:t>awal</a:t>
            </a:r>
            <a:r>
              <a:rPr lang="en-ID" sz="2000" dirty="0"/>
              <a:t>. </a:t>
            </a:r>
          </a:p>
          <a:p>
            <a:pPr marL="0" lvl="0"/>
            <a:r>
              <a:rPr lang="en-ID" sz="2000" dirty="0" err="1"/>
              <a:t>Penerimaan</a:t>
            </a:r>
            <a:r>
              <a:rPr lang="en-ID" sz="2000" dirty="0"/>
              <a:t>. </a:t>
            </a:r>
          </a:p>
          <a:p>
            <a:pPr marL="0" lvl="0">
              <a:spcBef>
                <a:spcPts val="0"/>
              </a:spcBef>
            </a:pPr>
            <a:r>
              <a:rPr lang="en-ID" sz="2000" dirty="0" err="1"/>
              <a:t>Pengeluaran</a:t>
            </a:r>
            <a:r>
              <a:rPr lang="en-ID" sz="2000" dirty="0"/>
              <a:t>. </a:t>
            </a:r>
          </a:p>
          <a:p>
            <a:pPr marL="0" lvl="0">
              <a:spcBef>
                <a:spcPts val="0"/>
              </a:spcBef>
            </a:pPr>
            <a:r>
              <a:rPr lang="en-ID" sz="2000" dirty="0" err="1"/>
              <a:t>Sisa</a:t>
            </a:r>
            <a:r>
              <a:rPr lang="en-ID" sz="2000" dirty="0"/>
              <a:t> </a:t>
            </a:r>
            <a:r>
              <a:rPr lang="en-ID" sz="2000" dirty="0" err="1"/>
              <a:t>stok</a:t>
            </a:r>
            <a:endParaRPr lang="en-ID" sz="2000" dirty="0"/>
          </a:p>
          <a:p>
            <a:pPr marL="0">
              <a:spcBef>
                <a:spcPts val="0"/>
              </a:spcBef>
            </a:pPr>
            <a:r>
              <a:rPr lang="en-ID" sz="2000" dirty="0" err="1"/>
              <a:t>Obat</a:t>
            </a:r>
            <a:r>
              <a:rPr lang="en-ID" sz="2000" dirty="0"/>
              <a:t> </a:t>
            </a:r>
            <a:r>
              <a:rPr lang="en-ID" sz="2000" dirty="0" err="1"/>
              <a:t>hilang</a:t>
            </a:r>
            <a:r>
              <a:rPr lang="en-ID" sz="2000" dirty="0"/>
              <a:t>/</a:t>
            </a:r>
            <a:r>
              <a:rPr lang="en-ID" sz="2000" dirty="0" err="1"/>
              <a:t>rusak</a:t>
            </a:r>
            <a:r>
              <a:rPr lang="en-ID" sz="2000" dirty="0"/>
              <a:t>, </a:t>
            </a:r>
            <a:r>
              <a:rPr lang="en-ID" sz="2000" dirty="0" err="1"/>
              <a:t>kadaluarsa</a:t>
            </a:r>
            <a:endParaRPr lang="en-ID" sz="2000" dirty="0"/>
          </a:p>
          <a:p>
            <a:pPr marL="0" lvl="0">
              <a:spcBef>
                <a:spcPts val="0"/>
              </a:spcBef>
            </a:pPr>
            <a:r>
              <a:rPr lang="en-ID" sz="2000" dirty="0" err="1"/>
              <a:t>Kekosongan</a:t>
            </a:r>
            <a:r>
              <a:rPr lang="en-ID" sz="2000" dirty="0"/>
              <a:t> </a:t>
            </a:r>
            <a:r>
              <a:rPr lang="en-ID" sz="2000" dirty="0" err="1"/>
              <a:t>obat</a:t>
            </a:r>
            <a:endParaRPr lang="en-ID" sz="2000" dirty="0"/>
          </a:p>
          <a:p>
            <a:pPr marL="0" lvl="0">
              <a:spcBef>
                <a:spcPts val="0"/>
              </a:spcBef>
            </a:pPr>
            <a:r>
              <a:rPr lang="en-ID" sz="2000" dirty="0" err="1"/>
              <a:t>Pemakaian</a:t>
            </a:r>
            <a:r>
              <a:rPr lang="en-ID" sz="2000" dirty="0"/>
              <a:t> rata-rata/</a:t>
            </a:r>
            <a:r>
              <a:rPr lang="en-ID" sz="2000" dirty="0" err="1"/>
              <a:t>pergerakan</a:t>
            </a:r>
            <a:r>
              <a:rPr lang="en-ID" sz="2000" dirty="0"/>
              <a:t> </a:t>
            </a:r>
            <a:r>
              <a:rPr lang="en-ID" sz="2000" dirty="0" err="1"/>
              <a:t>obat</a:t>
            </a:r>
            <a:r>
              <a:rPr lang="en-ID" sz="2000" dirty="0"/>
              <a:t> </a:t>
            </a:r>
            <a:r>
              <a:rPr lang="en-ID" sz="2000" dirty="0" err="1"/>
              <a:t>pertahun</a:t>
            </a:r>
            <a:r>
              <a:rPr lang="en-ID" sz="2000" dirty="0"/>
              <a:t>. </a:t>
            </a:r>
          </a:p>
          <a:p>
            <a:pPr marL="0" lvl="0">
              <a:spcBef>
                <a:spcPts val="0"/>
              </a:spcBef>
            </a:pPr>
            <a:r>
              <a:rPr lang="en-ID" sz="2000" dirty="0" err="1"/>
              <a:t>Waktu</a:t>
            </a:r>
            <a:r>
              <a:rPr lang="en-ID" sz="2000" dirty="0"/>
              <a:t> </a:t>
            </a:r>
            <a:r>
              <a:rPr lang="en-ID" sz="2000" dirty="0" err="1"/>
              <a:t>tunggu</a:t>
            </a:r>
            <a:endParaRPr lang="en-ID" sz="2000" dirty="0"/>
          </a:p>
          <a:p>
            <a:pPr marL="0" lvl="0">
              <a:spcBef>
                <a:spcPts val="0"/>
              </a:spcBef>
            </a:pPr>
            <a:r>
              <a:rPr lang="en-ID" sz="2000" dirty="0"/>
              <a:t>Stok </a:t>
            </a:r>
            <a:r>
              <a:rPr lang="en-ID" sz="2000" dirty="0" err="1"/>
              <a:t>pengaman</a:t>
            </a:r>
            <a:endParaRPr lang="en-ID" sz="2000" dirty="0"/>
          </a:p>
          <a:p>
            <a:pPr marL="0" lvl="0">
              <a:spcBef>
                <a:spcPts val="0"/>
              </a:spcBef>
            </a:pPr>
            <a:r>
              <a:rPr lang="en-ID" sz="2000" dirty="0" err="1"/>
              <a:t>Perkembangan</a:t>
            </a:r>
            <a:r>
              <a:rPr lang="en-ID" sz="2000" dirty="0"/>
              <a:t> Pola </a:t>
            </a:r>
            <a:r>
              <a:rPr lang="en-ID" sz="2000" dirty="0" err="1"/>
              <a:t>kunjungan</a:t>
            </a:r>
            <a:endParaRPr lang="en-ID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32BC9A-EE03-3E4C-BA2C-21FFBD6CF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5867400"/>
            <a:ext cx="2133600" cy="854075"/>
          </a:xfrm>
        </p:spPr>
        <p:txBody>
          <a:bodyPr/>
          <a:lstStyle/>
          <a:p>
            <a:pPr>
              <a:defRPr/>
            </a:pPr>
            <a:fld id="{526B55CF-566C-C144-BDD5-055F6AE44942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066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indent="-173736" eaLnBrk="1" fontAlgn="auto" hangingPunct="1">
              <a:spcAft>
                <a:spcPts val="0"/>
              </a:spcAft>
              <a:defRPr/>
            </a:pPr>
            <a:r>
              <a:rPr lang="en-US" sz="2000"/>
              <a:t>Metode morbiditas adalah metode penghitungan kebutuhan obat berdasarkan pola penyakit </a:t>
            </a:r>
          </a:p>
          <a:p>
            <a:pPr indent="-173736" eaLnBrk="1" fontAlgn="auto" hangingPunct="1">
              <a:spcAft>
                <a:spcPts val="0"/>
              </a:spcAft>
              <a:defRPr/>
            </a:pPr>
            <a:r>
              <a:rPr lang="en-US" sz="2000"/>
              <a:t>Penghitungan kebutuhan obat didasarkan pada pola kasus yang terjadi sebelumnya dikaitkan dengan pemakaian obat  tahun sebelumnya kemudian diproyeksikan ke tahun berikutnya </a:t>
            </a:r>
          </a:p>
          <a:p>
            <a:pPr indent="-17373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000"/>
              <a:t>	</a:t>
            </a:r>
          </a:p>
          <a:p>
            <a:pPr indent="-173736" eaLnBrk="1" fontAlgn="auto" hangingPunct="1"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/>
          <a:lstStyle/>
          <a:p>
            <a:pPr eaLnBrk="1" hangingPunct="1"/>
            <a:r>
              <a:rPr lang="en-US" sz="2400" b="1" dirty="0" err="1">
                <a:latin typeface="Antique Olive" pitchFamily="34" charset="0"/>
                <a:cs typeface="Tunga" pitchFamily="34" charset="0"/>
              </a:rPr>
              <a:t>Metode</a:t>
            </a:r>
            <a:r>
              <a:rPr lang="en-US" sz="2400" b="1" dirty="0">
                <a:latin typeface="Antique Olive" pitchFamily="34" charset="0"/>
                <a:cs typeface="Tunga" pitchFamily="34" charset="0"/>
              </a:rPr>
              <a:t> </a:t>
            </a:r>
            <a:r>
              <a:rPr lang="en-US" sz="2400" b="1" dirty="0" err="1">
                <a:latin typeface="Antique Olive" pitchFamily="34" charset="0"/>
                <a:cs typeface="Tunga" pitchFamily="34" charset="0"/>
              </a:rPr>
              <a:t>Morbiditas</a:t>
            </a:r>
            <a:endParaRPr lang="en-US" sz="2400" b="1" dirty="0">
              <a:latin typeface="Antique Olive" pitchFamily="34" charset="0"/>
              <a:cs typeface="Tunga" pitchFamily="34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 flipV="1">
            <a:off x="4267200" y="4100513"/>
            <a:ext cx="5699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>
                <a:latin typeface="Verdana" pitchFamily="34" charset="0"/>
              </a:rPr>
              <a:t>X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3D9E27E-2BDD-A544-8485-DDE9AEC0A0CA}"/>
              </a:ext>
            </a:extLst>
          </p:cNvPr>
          <p:cNvSpPr/>
          <p:nvPr/>
        </p:nvSpPr>
        <p:spPr>
          <a:xfrm>
            <a:off x="838200" y="3448594"/>
            <a:ext cx="3048000" cy="15240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Proyeksi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kasus</a:t>
            </a:r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65BB709-7E4F-A04E-BD2D-622427EFB7A8}"/>
              </a:ext>
            </a:extLst>
          </p:cNvPr>
          <p:cNvSpPr/>
          <p:nvPr/>
        </p:nvSpPr>
        <p:spPr>
          <a:xfrm>
            <a:off x="5029200" y="3581400"/>
            <a:ext cx="34290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Verdana" pitchFamily="34" charset="0"/>
              </a:rPr>
              <a:t>Jumlah</a:t>
            </a:r>
            <a:r>
              <a:rPr lang="en-US" dirty="0">
                <a:latin typeface="Verdana" pitchFamily="34" charset="0"/>
              </a:rPr>
              <a:t> </a:t>
            </a:r>
            <a:r>
              <a:rPr lang="en-US" dirty="0" err="1">
                <a:latin typeface="Verdana" pitchFamily="34" charset="0"/>
              </a:rPr>
              <a:t>Obat</a:t>
            </a:r>
            <a:endParaRPr lang="en-US" dirty="0">
              <a:latin typeface="Verdana" pitchFamily="34" charset="0"/>
            </a:endParaRPr>
          </a:p>
          <a:p>
            <a:pPr algn="ctr"/>
            <a:r>
              <a:rPr lang="en-US" dirty="0" err="1">
                <a:latin typeface="Verdana" pitchFamily="34" charset="0"/>
              </a:rPr>
              <a:t>Menurut</a:t>
            </a:r>
            <a:endParaRPr lang="en-US" dirty="0">
              <a:latin typeface="Verdana" pitchFamily="34" charset="0"/>
            </a:endParaRPr>
          </a:p>
          <a:p>
            <a:pPr algn="ctr"/>
            <a:r>
              <a:rPr lang="en-US" dirty="0" err="1">
                <a:latin typeface="Verdana" pitchFamily="34" charset="0"/>
              </a:rPr>
              <a:t>Pedoman</a:t>
            </a:r>
            <a:r>
              <a:rPr lang="en-US" dirty="0">
                <a:latin typeface="Verdana" pitchFamily="34" charset="0"/>
              </a:rPr>
              <a:t> </a:t>
            </a:r>
            <a:r>
              <a:rPr lang="en-US" dirty="0" err="1">
                <a:latin typeface="Verdana" pitchFamily="34" charset="0"/>
              </a:rPr>
              <a:t>Pengobatan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68F0E4-F03A-F94F-B898-EBCAA7DAB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B55CF-566C-C144-BDD5-055F6AE44942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5779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78D38-8B45-9445-9188-C8FCA5FCD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B9C73-BFFE-624A-A881-A7B3DF786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morbiditas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diterapkan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kebutuhan</a:t>
            </a:r>
            <a:r>
              <a:rPr lang="en-ID" dirty="0"/>
              <a:t>  </a:t>
            </a:r>
            <a:r>
              <a:rPr lang="en-ID" dirty="0" err="1"/>
              <a:t>perbekalan</a:t>
            </a:r>
            <a:r>
              <a:rPr lang="en-ID" dirty="0"/>
              <a:t> </a:t>
            </a:r>
            <a:r>
              <a:rPr lang="en-ID" dirty="0" err="1"/>
              <a:t>farmasi</a:t>
            </a:r>
            <a:r>
              <a:rPr lang="en-ID" dirty="0"/>
              <a:t> yang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beban</a:t>
            </a:r>
            <a:r>
              <a:rPr lang="en-ID" dirty="0"/>
              <a:t> </a:t>
            </a:r>
            <a:r>
              <a:rPr lang="en-ID" dirty="0" err="1"/>
              <a:t>kesakitan</a:t>
            </a:r>
            <a:r>
              <a:rPr lang="en-ID" dirty="0"/>
              <a:t> (morbidity load), yang </a:t>
            </a:r>
            <a:r>
              <a:rPr lang="en-ID" dirty="0" err="1"/>
              <a:t>didasarkan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pola</a:t>
            </a:r>
            <a:r>
              <a:rPr lang="en-ID" dirty="0"/>
              <a:t> </a:t>
            </a:r>
            <a:r>
              <a:rPr lang="en-ID" dirty="0" err="1"/>
              <a:t>penyakit</a:t>
            </a:r>
            <a:r>
              <a:rPr lang="en-ID" dirty="0"/>
              <a:t>, </a:t>
            </a:r>
            <a:r>
              <a:rPr lang="en-ID" dirty="0" err="1"/>
              <a:t>perkiraan</a:t>
            </a:r>
            <a:r>
              <a:rPr lang="en-ID" dirty="0"/>
              <a:t> </a:t>
            </a:r>
            <a:r>
              <a:rPr lang="en-ID" dirty="0" err="1"/>
              <a:t>kenaikan</a:t>
            </a:r>
            <a:r>
              <a:rPr lang="en-ID" dirty="0"/>
              <a:t> </a:t>
            </a:r>
            <a:r>
              <a:rPr lang="en-ID" dirty="0" err="1"/>
              <a:t>kunjungan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tunggu</a:t>
            </a:r>
            <a:r>
              <a:rPr lang="en-ID" dirty="0"/>
              <a:t> (lead time).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ABB794-3354-D641-B253-494571470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B55CF-566C-C144-BDD5-055F6AE44942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2219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indent="-17373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/>
              <a:t>	</a:t>
            </a:r>
            <a:r>
              <a:rPr lang="en-US" sz="2000">
                <a:latin typeface="Antique Olive" pitchFamily="34" charset="0"/>
              </a:rPr>
              <a:t>Untuk mengatasi kelemahan dalam penghitungan kebutuhan dengan metode konsumsi dan metode morbiditas dapat dilakukan dengan pemilihan jenis obat sebagai yang tercantum dalam DOEN dan Pemakaian obat generik</a:t>
            </a:r>
          </a:p>
          <a:p>
            <a:pPr indent="-17373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000">
                <a:latin typeface="Antique Olive" pitchFamily="34" charset="0"/>
              </a:rPr>
              <a:t>	Tata cara pemilihan jenis obat dilakukan dengan mengutamakan pertimbangan manfaat dan resiko pengobatan, harga dan kemudahan pengelolaan 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/>
          <a:lstStyle/>
          <a:p>
            <a:pPr eaLnBrk="1" hangingPunct="1"/>
            <a:r>
              <a:rPr lang="en-US" sz="2800" b="1" dirty="0" err="1">
                <a:latin typeface="Felix Titling" pitchFamily="82" charset="0"/>
                <a:cs typeface="Tunga" pitchFamily="34" charset="0"/>
              </a:rPr>
              <a:t>Pemilihan</a:t>
            </a:r>
            <a:r>
              <a:rPr lang="en-US" sz="2800" b="1" dirty="0">
                <a:latin typeface="Felix Titling" pitchFamily="82" charset="0"/>
                <a:cs typeface="Tunga" pitchFamily="34" charset="0"/>
              </a:rPr>
              <a:t>  </a:t>
            </a:r>
            <a:r>
              <a:rPr lang="en-US" sz="2800" b="1" dirty="0" err="1">
                <a:latin typeface="Felix Titling" pitchFamily="82" charset="0"/>
                <a:cs typeface="Tunga" pitchFamily="34" charset="0"/>
              </a:rPr>
              <a:t>Jenis</a:t>
            </a:r>
            <a:r>
              <a:rPr lang="en-US" sz="2800" b="1" dirty="0">
                <a:latin typeface="Felix Titling" pitchFamily="82" charset="0"/>
                <a:cs typeface="Tunga" pitchFamily="34" charset="0"/>
              </a:rPr>
              <a:t> </a:t>
            </a:r>
            <a:r>
              <a:rPr lang="en-US" sz="2800" b="1" dirty="0" err="1">
                <a:latin typeface="Felix Titling" pitchFamily="82" charset="0"/>
                <a:cs typeface="Tunga" pitchFamily="34" charset="0"/>
              </a:rPr>
              <a:t>Obat</a:t>
            </a:r>
            <a:endParaRPr lang="en-US" sz="2800" b="1" dirty="0">
              <a:latin typeface="Felix Titling" pitchFamily="82" charset="0"/>
              <a:cs typeface="Tunga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6F4AD3C-A3C1-424D-824A-C53E337B3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B55CF-566C-C144-BDD5-055F6AE44942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283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87202-11C3-1740-8F72-8DFC726C4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D" sz="3600" dirty="0"/>
            </a:br>
            <a:r>
              <a:rPr lang="en-ID" sz="3600" dirty="0" err="1"/>
              <a:t>Metode</a:t>
            </a:r>
            <a:r>
              <a:rPr lang="en-ID" sz="3600" dirty="0"/>
              <a:t> </a:t>
            </a:r>
            <a:r>
              <a:rPr lang="en-ID" sz="3600" dirty="0" err="1"/>
              <a:t>Gabungan</a:t>
            </a:r>
            <a:r>
              <a:rPr lang="en-ID" sz="3600" dirty="0"/>
              <a:t>/</a:t>
            </a:r>
            <a:r>
              <a:rPr lang="en-ID" sz="3600" dirty="0" err="1"/>
              <a:t>kombinasi</a:t>
            </a:r>
            <a:r>
              <a:rPr lang="en-ID" dirty="0"/>
              <a:t>:</a:t>
            </a:r>
            <a:br>
              <a:rPr lang="en-ID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FAD08-A142-3146-973F-BCE4AE4DC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gabungan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morbiditas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konsumsi</a:t>
            </a:r>
            <a:r>
              <a:rPr lang="en-ID" dirty="0"/>
              <a:t>. </a:t>
            </a:r>
            <a:br>
              <a:rPr lang="en-ID" dirty="0"/>
            </a:br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menutupi</a:t>
            </a:r>
            <a:r>
              <a:rPr lang="en-ID" dirty="0"/>
              <a:t> </a:t>
            </a:r>
            <a:r>
              <a:rPr lang="en-ID" dirty="0" err="1"/>
              <a:t>kelemahan</a:t>
            </a:r>
            <a:r>
              <a:rPr lang="en-ID" dirty="0"/>
              <a:t> </a:t>
            </a:r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mordibitas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konsumsi</a:t>
            </a:r>
            <a:r>
              <a:rPr lang="en-ID" dirty="0"/>
              <a:t> (Hassan, 1986).</a:t>
            </a:r>
          </a:p>
          <a:p>
            <a:pPr marL="0" indent="0">
              <a:buNone/>
            </a:pPr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kombinasi</a:t>
            </a:r>
            <a:r>
              <a:rPr lang="en-ID" dirty="0"/>
              <a:t> </a:t>
            </a:r>
            <a:r>
              <a:rPr lang="en-ID" dirty="0" err="1"/>
              <a:t>berupa</a:t>
            </a:r>
            <a:r>
              <a:rPr lang="en-ID" dirty="0"/>
              <a:t> </a:t>
            </a:r>
            <a:r>
              <a:rPr lang="en-ID" dirty="0" err="1"/>
              <a:t>kebutuhan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alat</a:t>
            </a:r>
            <a:r>
              <a:rPr lang="en-ID" dirty="0"/>
              <a:t> </a:t>
            </a:r>
            <a:r>
              <a:rPr lang="en-ID" dirty="0" err="1"/>
              <a:t>kesehatan</a:t>
            </a:r>
            <a:r>
              <a:rPr lang="en-ID" dirty="0"/>
              <a:t> yang mana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mempunyai</a:t>
            </a:r>
            <a:r>
              <a:rPr lang="en-ID" dirty="0"/>
              <a:t> data </a:t>
            </a:r>
            <a:r>
              <a:rPr lang="en-ID" dirty="0" err="1"/>
              <a:t>konsumsi</a:t>
            </a:r>
            <a:r>
              <a:rPr lang="en-ID" dirty="0"/>
              <a:t> yang </a:t>
            </a:r>
            <a:r>
              <a:rPr lang="en-ID" dirty="0" err="1"/>
              <a:t>jelas</a:t>
            </a:r>
            <a:r>
              <a:rPr lang="en-ID" dirty="0"/>
              <a:t> </a:t>
            </a:r>
            <a:r>
              <a:rPr lang="en-ID" dirty="0" err="1"/>
              <a:t>namun</a:t>
            </a:r>
            <a:r>
              <a:rPr lang="en-ID" dirty="0"/>
              <a:t> </a:t>
            </a:r>
            <a:r>
              <a:rPr lang="en-ID" dirty="0" err="1"/>
              <a:t>kasus</a:t>
            </a:r>
            <a:r>
              <a:rPr lang="en-ID" dirty="0"/>
              <a:t> </a:t>
            </a:r>
            <a:r>
              <a:rPr lang="en-ID" dirty="0" err="1"/>
              <a:t>penyakit</a:t>
            </a:r>
            <a:r>
              <a:rPr lang="en-ID" dirty="0"/>
              <a:t> </a:t>
            </a:r>
            <a:r>
              <a:rPr lang="en-ID" dirty="0" err="1"/>
              <a:t>cenderung</a:t>
            </a:r>
            <a:r>
              <a:rPr lang="en-ID" dirty="0"/>
              <a:t> </a:t>
            </a:r>
            <a:r>
              <a:rPr lang="en-ID" dirty="0" err="1"/>
              <a:t>berubah</a:t>
            </a:r>
            <a:r>
              <a:rPr lang="en-ID" dirty="0"/>
              <a:t> (naik/</a:t>
            </a:r>
            <a:r>
              <a:rPr lang="en-ID" dirty="0" err="1"/>
              <a:t>turun</a:t>
            </a:r>
            <a:r>
              <a:rPr lang="en-ID" dirty="0"/>
              <a:t>).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2439CB-86CA-7941-80C0-5558324B6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B55CF-566C-C144-BDD5-055F6AE44942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2631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F3538-00CF-2C40-9EFF-497F60516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4. </a:t>
            </a:r>
            <a:r>
              <a:rPr lang="en-ID" dirty="0" err="1"/>
              <a:t>Tahap</a:t>
            </a:r>
            <a:r>
              <a:rPr lang="en-ID" dirty="0"/>
              <a:t> </a:t>
            </a:r>
            <a:r>
              <a:rPr lang="en-ID" dirty="0" err="1"/>
              <a:t>Proyeksi</a:t>
            </a:r>
            <a:r>
              <a:rPr lang="en-ID" dirty="0"/>
              <a:t> </a:t>
            </a:r>
            <a:r>
              <a:rPr lang="en-ID" dirty="0" err="1"/>
              <a:t>Kebutuhan</a:t>
            </a:r>
            <a:r>
              <a:rPr lang="en-ID" dirty="0"/>
              <a:t> </a:t>
            </a:r>
            <a:r>
              <a:rPr lang="en-ID" dirty="0" err="1"/>
              <a:t>Perbekalan</a:t>
            </a:r>
            <a:r>
              <a:rPr lang="en-ID" dirty="0"/>
              <a:t> </a:t>
            </a:r>
            <a:r>
              <a:rPr lang="en-ID" dirty="0" err="1"/>
              <a:t>Kesehatan</a:t>
            </a:r>
            <a:r>
              <a:rPr lang="en-ID" dirty="0"/>
              <a:t>.</a:t>
            </a:r>
            <a:br>
              <a:rPr lang="en-ID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EF506-C6F7-0B4C-87F6-230C2DFB1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en-ID" sz="2400" dirty="0"/>
            </a:br>
            <a:r>
              <a:rPr lang="en-ID" sz="2400" dirty="0" err="1"/>
              <a:t>Proyeksi</a:t>
            </a:r>
            <a:r>
              <a:rPr lang="en-ID" sz="2400" dirty="0"/>
              <a:t> </a:t>
            </a:r>
            <a:r>
              <a:rPr lang="en-ID" sz="2400" dirty="0" err="1"/>
              <a:t>Kebutuhan</a:t>
            </a:r>
            <a:r>
              <a:rPr lang="en-ID" sz="2400" dirty="0"/>
              <a:t> </a:t>
            </a:r>
            <a:r>
              <a:rPr lang="en-ID" sz="2400" dirty="0" err="1"/>
              <a:t>Perbekalan</a:t>
            </a:r>
            <a:r>
              <a:rPr lang="en-ID" sz="2400" dirty="0"/>
              <a:t> </a:t>
            </a:r>
            <a:r>
              <a:rPr lang="en-ID" sz="2400" dirty="0" err="1"/>
              <a:t>Kesehatan</a:t>
            </a:r>
            <a:r>
              <a:rPr lang="en-ID" sz="2400" dirty="0"/>
              <a:t> </a:t>
            </a:r>
            <a:r>
              <a:rPr lang="en-ID" sz="2400" dirty="0" err="1"/>
              <a:t>adalah</a:t>
            </a:r>
            <a:r>
              <a:rPr lang="en-ID" sz="2400" dirty="0"/>
              <a:t> </a:t>
            </a:r>
            <a:r>
              <a:rPr lang="en-ID" sz="2400" dirty="0" err="1"/>
              <a:t>perhitungan</a:t>
            </a:r>
            <a:r>
              <a:rPr lang="en-ID" sz="2400" dirty="0"/>
              <a:t> </a:t>
            </a:r>
            <a:r>
              <a:rPr lang="en-ID" sz="2400" dirty="0" err="1"/>
              <a:t>kebutuhan</a:t>
            </a:r>
            <a:r>
              <a:rPr lang="en-ID" sz="2400" dirty="0"/>
              <a:t> </a:t>
            </a:r>
            <a:r>
              <a:rPr lang="en-ID" sz="2400" dirty="0" err="1"/>
              <a:t>perbekalan</a:t>
            </a:r>
            <a:r>
              <a:rPr lang="en-ID" sz="2400" dirty="0"/>
              <a:t> </a:t>
            </a:r>
            <a:r>
              <a:rPr lang="en-ID" sz="2400" dirty="0" err="1"/>
              <a:t>kesehatan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komprehensif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mempertimbangkan</a:t>
            </a:r>
            <a:r>
              <a:rPr lang="en-ID" sz="2400" dirty="0"/>
              <a:t> data </a:t>
            </a:r>
            <a:r>
              <a:rPr lang="en-ID" sz="2400" dirty="0" err="1"/>
              <a:t>pemakaian</a:t>
            </a:r>
            <a:r>
              <a:rPr lang="en-ID" sz="2400" dirty="0"/>
              <a:t> </a:t>
            </a:r>
            <a:r>
              <a:rPr lang="en-ID" sz="2400" dirty="0" err="1"/>
              <a:t>perbekalan</a:t>
            </a:r>
            <a:r>
              <a:rPr lang="en-ID" sz="2400" dirty="0"/>
              <a:t> </a:t>
            </a:r>
            <a:r>
              <a:rPr lang="en-ID" sz="2400" dirty="0" err="1"/>
              <a:t>kesehatan</a:t>
            </a:r>
            <a:r>
              <a:rPr lang="en-ID" sz="2400" dirty="0"/>
              <a:t> </a:t>
            </a:r>
            <a:r>
              <a:rPr lang="en-ID" sz="2400" dirty="0" err="1"/>
              <a:t>dan</a:t>
            </a:r>
            <a:r>
              <a:rPr lang="en-ID" sz="2400" dirty="0"/>
              <a:t> </a:t>
            </a:r>
            <a:r>
              <a:rPr lang="en-ID" sz="2400" dirty="0" err="1"/>
              <a:t>jumlah</a:t>
            </a:r>
            <a:r>
              <a:rPr lang="en-ID" sz="2400" dirty="0"/>
              <a:t> </a:t>
            </a:r>
            <a:r>
              <a:rPr lang="en-ID" sz="2400" dirty="0" err="1"/>
              <a:t>sisa</a:t>
            </a:r>
            <a:r>
              <a:rPr lang="en-ID" sz="2400" dirty="0"/>
              <a:t> </a:t>
            </a:r>
            <a:r>
              <a:rPr lang="en-ID" sz="2400" dirty="0" err="1"/>
              <a:t>stok</a:t>
            </a:r>
            <a:r>
              <a:rPr lang="en-ID" sz="2400" dirty="0"/>
              <a:t> </a:t>
            </a:r>
            <a:r>
              <a:rPr lang="en-ID" sz="2400" dirty="0" err="1"/>
              <a:t>pada</a:t>
            </a:r>
            <a:r>
              <a:rPr lang="en-ID" sz="2400" dirty="0"/>
              <a:t> </a:t>
            </a:r>
            <a:r>
              <a:rPr lang="en-ID" sz="2400" dirty="0" err="1"/>
              <a:t>periode</a:t>
            </a:r>
            <a:r>
              <a:rPr lang="en-ID" sz="2400" dirty="0"/>
              <a:t> yang </a:t>
            </a:r>
            <a:r>
              <a:rPr lang="en-ID" sz="2400" dirty="0" err="1"/>
              <a:t>masih</a:t>
            </a:r>
            <a:r>
              <a:rPr lang="en-ID" sz="2400" dirty="0"/>
              <a:t> </a:t>
            </a:r>
            <a:r>
              <a:rPr lang="en-ID" sz="2400" dirty="0" err="1"/>
              <a:t>berjalan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berbagai</a:t>
            </a:r>
            <a:r>
              <a:rPr lang="en-ID" sz="2400" dirty="0"/>
              <a:t> </a:t>
            </a:r>
            <a:r>
              <a:rPr lang="en-ID" sz="2400" dirty="0" err="1"/>
              <a:t>sumber</a:t>
            </a:r>
            <a:r>
              <a:rPr lang="en-ID" sz="2400" dirty="0"/>
              <a:t> </a:t>
            </a:r>
            <a:r>
              <a:rPr lang="en-ID" sz="2400" dirty="0" err="1"/>
              <a:t>anggaran.Pada</a:t>
            </a:r>
            <a:r>
              <a:rPr lang="en-ID" sz="2400" dirty="0"/>
              <a:t> </a:t>
            </a:r>
            <a:r>
              <a:rPr lang="en-ID" sz="2400" dirty="0" err="1"/>
              <a:t>tahap</a:t>
            </a:r>
            <a:r>
              <a:rPr lang="en-ID" sz="2400" dirty="0"/>
              <a:t> </a:t>
            </a:r>
            <a:r>
              <a:rPr lang="en-ID" sz="2400" dirty="0" err="1"/>
              <a:t>ini</a:t>
            </a:r>
            <a:r>
              <a:rPr lang="en-ID" sz="2400" dirty="0"/>
              <a:t> </a:t>
            </a:r>
            <a:r>
              <a:rPr lang="en-ID" sz="2400" dirty="0" err="1"/>
              <a:t>kegiatan</a:t>
            </a:r>
            <a:r>
              <a:rPr lang="en-ID" sz="2400" dirty="0"/>
              <a:t> yang </a:t>
            </a:r>
            <a:r>
              <a:rPr lang="en-ID" sz="2400" dirty="0" err="1"/>
              <a:t>dilakukan</a:t>
            </a:r>
            <a:r>
              <a:rPr lang="en-ID" sz="2400" dirty="0"/>
              <a:t> </a:t>
            </a:r>
            <a:r>
              <a:rPr lang="en-ID" sz="2400" dirty="0" err="1"/>
              <a:t>adalah</a:t>
            </a:r>
            <a:r>
              <a:rPr lang="en-ID" sz="2400" dirty="0"/>
              <a:t> : </a:t>
            </a:r>
          </a:p>
          <a:p>
            <a:pPr lvl="0"/>
            <a:r>
              <a:rPr lang="en-ID" sz="2400" dirty="0" err="1"/>
              <a:t>Menetapkan</a:t>
            </a:r>
            <a:r>
              <a:rPr lang="en-ID" sz="2400" dirty="0"/>
              <a:t> </a:t>
            </a:r>
            <a:r>
              <a:rPr lang="en-ID" sz="2400" dirty="0" err="1"/>
              <a:t>perkiraan</a:t>
            </a:r>
            <a:r>
              <a:rPr lang="en-ID" sz="2400" dirty="0"/>
              <a:t> </a:t>
            </a:r>
            <a:r>
              <a:rPr lang="en-ID" sz="2400" dirty="0" err="1"/>
              <a:t>stok</a:t>
            </a:r>
            <a:r>
              <a:rPr lang="en-ID" sz="2400" dirty="0"/>
              <a:t> </a:t>
            </a:r>
            <a:r>
              <a:rPr lang="en-ID" sz="2400" dirty="0" err="1"/>
              <a:t>akhir</a:t>
            </a:r>
            <a:r>
              <a:rPr lang="en-ID" sz="2400" dirty="0"/>
              <a:t> </a:t>
            </a:r>
            <a:r>
              <a:rPr lang="en-ID" sz="2400" dirty="0" err="1"/>
              <a:t>periode</a:t>
            </a:r>
            <a:r>
              <a:rPr lang="en-ID" sz="2400" dirty="0"/>
              <a:t> yang </a:t>
            </a:r>
            <a:r>
              <a:rPr lang="en-ID" sz="2400" dirty="0" err="1"/>
              <a:t>akan</a:t>
            </a:r>
            <a:r>
              <a:rPr lang="en-ID" sz="2400" dirty="0"/>
              <a:t> </a:t>
            </a:r>
            <a:r>
              <a:rPr lang="en-ID" sz="2400" dirty="0" err="1"/>
              <a:t>datang</a:t>
            </a:r>
            <a:r>
              <a:rPr lang="en-ID" sz="2400" dirty="0"/>
              <a:t>. Stok </a:t>
            </a:r>
            <a:r>
              <a:rPr lang="en-ID" sz="2400" dirty="0" err="1"/>
              <a:t>akhir</a:t>
            </a:r>
            <a:r>
              <a:rPr lang="en-ID" sz="2400" dirty="0"/>
              <a:t> </a:t>
            </a:r>
            <a:r>
              <a:rPr lang="en-ID" sz="2400" dirty="0" err="1"/>
              <a:t>diperkirakan</a:t>
            </a:r>
            <a:r>
              <a:rPr lang="en-ID" sz="2400" dirty="0"/>
              <a:t> </a:t>
            </a:r>
            <a:r>
              <a:rPr lang="en-ID" sz="2400" dirty="0" err="1"/>
              <a:t>sama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hasil</a:t>
            </a:r>
            <a:r>
              <a:rPr lang="en-ID" sz="2400" dirty="0"/>
              <a:t> </a:t>
            </a:r>
            <a:r>
              <a:rPr lang="en-ID" sz="2400" dirty="0" err="1"/>
              <a:t>perkalian</a:t>
            </a:r>
            <a:r>
              <a:rPr lang="en-ID" sz="2400" dirty="0"/>
              <a:t> </a:t>
            </a:r>
            <a:r>
              <a:rPr lang="en-ID" sz="2400" dirty="0" err="1"/>
              <a:t>antara</a:t>
            </a:r>
            <a:r>
              <a:rPr lang="en-ID" sz="2400" dirty="0"/>
              <a:t> </a:t>
            </a:r>
            <a:r>
              <a:rPr lang="en-ID" sz="2400" dirty="0" err="1"/>
              <a:t>waktu</a:t>
            </a:r>
            <a:r>
              <a:rPr lang="en-ID" sz="2400" dirty="0"/>
              <a:t> </a:t>
            </a:r>
            <a:r>
              <a:rPr lang="en-ID" sz="2400" dirty="0" err="1"/>
              <a:t>tunggu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estimasi</a:t>
            </a:r>
            <a:r>
              <a:rPr lang="en-ID" sz="2400" dirty="0"/>
              <a:t> </a:t>
            </a:r>
            <a:r>
              <a:rPr lang="en-ID" sz="2400" dirty="0" err="1"/>
              <a:t>pemakaian</a:t>
            </a:r>
            <a:r>
              <a:rPr lang="en-ID" sz="2400" dirty="0"/>
              <a:t> rata-rata/</a:t>
            </a:r>
            <a:r>
              <a:rPr lang="en-ID" sz="2400" dirty="0" err="1"/>
              <a:t>bulan</a:t>
            </a:r>
            <a:r>
              <a:rPr lang="en-ID" sz="2400" dirty="0"/>
              <a:t> </a:t>
            </a:r>
            <a:r>
              <a:rPr lang="en-ID" sz="2400" dirty="0" err="1"/>
              <a:t>ditambah</a:t>
            </a:r>
            <a:r>
              <a:rPr lang="en-ID" sz="2400" dirty="0"/>
              <a:t> </a:t>
            </a:r>
            <a:r>
              <a:rPr lang="en-ID" sz="2400" dirty="0" err="1"/>
              <a:t>stok</a:t>
            </a:r>
            <a:r>
              <a:rPr lang="en-ID" sz="2400" dirty="0"/>
              <a:t> </a:t>
            </a:r>
            <a:r>
              <a:rPr lang="en-ID" sz="2400" dirty="0" err="1"/>
              <a:t>pengaman</a:t>
            </a:r>
            <a:r>
              <a:rPr lang="en-ID" sz="2400" dirty="0"/>
              <a:t>.</a:t>
            </a:r>
          </a:p>
          <a:p>
            <a:pPr lvl="0"/>
            <a:r>
              <a:rPr lang="en-ID" sz="2400" dirty="0" err="1"/>
              <a:t>Menghitung</a:t>
            </a:r>
            <a:r>
              <a:rPr lang="en-ID" sz="2400" dirty="0"/>
              <a:t> </a:t>
            </a:r>
            <a:r>
              <a:rPr lang="en-ID" sz="2400" dirty="0" err="1"/>
              <a:t>perkiraan</a:t>
            </a:r>
            <a:r>
              <a:rPr lang="en-ID" sz="2400" dirty="0"/>
              <a:t> </a:t>
            </a:r>
            <a:r>
              <a:rPr lang="en-ID" sz="2400" dirty="0" err="1"/>
              <a:t>kebutuhan</a:t>
            </a:r>
            <a:r>
              <a:rPr lang="en-ID" sz="2400" dirty="0"/>
              <a:t> </a:t>
            </a:r>
            <a:r>
              <a:rPr lang="en-ID" sz="2400" dirty="0" err="1"/>
              <a:t>pengadaan</a:t>
            </a:r>
            <a:r>
              <a:rPr lang="en-ID" sz="2400" dirty="0"/>
              <a:t> </a:t>
            </a:r>
            <a:r>
              <a:rPr lang="en-ID" sz="2400" dirty="0" err="1"/>
              <a:t>perbekalan</a:t>
            </a:r>
            <a:r>
              <a:rPr lang="en-ID" sz="2400" dirty="0"/>
              <a:t> </a:t>
            </a:r>
            <a:r>
              <a:rPr lang="en-ID" sz="2400" dirty="0" err="1"/>
              <a:t>kesehatan</a:t>
            </a:r>
            <a:r>
              <a:rPr lang="en-ID" sz="2400" dirty="0"/>
              <a:t> </a:t>
            </a:r>
            <a:r>
              <a:rPr lang="en-ID" sz="2400" dirty="0" err="1"/>
              <a:t>periode</a:t>
            </a:r>
            <a:r>
              <a:rPr lang="en-ID" sz="2400" dirty="0"/>
              <a:t> </a:t>
            </a:r>
            <a:r>
              <a:rPr lang="en-ID" sz="2400" dirty="0" err="1"/>
              <a:t>tahun</a:t>
            </a:r>
            <a:r>
              <a:rPr lang="en-ID" sz="2400" dirty="0"/>
              <a:t> yang </a:t>
            </a:r>
            <a:r>
              <a:rPr lang="en-ID" sz="2400" dirty="0" err="1"/>
              <a:t>akan</a:t>
            </a:r>
            <a:r>
              <a:rPr lang="en-ID" sz="2400" dirty="0"/>
              <a:t> </a:t>
            </a:r>
            <a:r>
              <a:rPr lang="en-ID" sz="2400" dirty="0" err="1"/>
              <a:t>datang</a:t>
            </a:r>
            <a:r>
              <a:rPr lang="en-ID" sz="2400" dirty="0"/>
              <a:t>.</a:t>
            </a:r>
            <a:r>
              <a:rPr lang="en-ID" dirty="0"/>
              <a:t> </a:t>
            </a:r>
            <a:endParaRPr lang="en-ID" sz="2000" dirty="0"/>
          </a:p>
          <a:p>
            <a:pPr marL="0" indent="0">
              <a:buNone/>
            </a:pPr>
            <a:endParaRPr lang="en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1AF4D0-098F-724D-BC84-F49000710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B55CF-566C-C144-BDD5-055F6AE44942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033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B2279-9FA5-8D44-9D40-E35A39FEF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D" sz="1800" dirty="0"/>
            </a:br>
            <a:r>
              <a:rPr lang="en-ID" sz="1800" dirty="0" err="1"/>
              <a:t>Perkiraan</a:t>
            </a:r>
            <a:r>
              <a:rPr lang="en-ID" sz="1800" dirty="0"/>
              <a:t> </a:t>
            </a:r>
            <a:r>
              <a:rPr lang="en-ID" sz="1800" dirty="0" err="1"/>
              <a:t>kebutuhan</a:t>
            </a:r>
            <a:r>
              <a:rPr lang="en-ID" sz="1800" dirty="0"/>
              <a:t> </a:t>
            </a:r>
            <a:r>
              <a:rPr lang="en-ID" sz="1800" dirty="0" err="1"/>
              <a:t>pengadaan</a:t>
            </a:r>
            <a:r>
              <a:rPr lang="en-ID" sz="1800" dirty="0"/>
              <a:t> </a:t>
            </a:r>
            <a:r>
              <a:rPr lang="en-ID" sz="1800" dirty="0" err="1"/>
              <a:t>perbekalan</a:t>
            </a:r>
            <a:r>
              <a:rPr lang="en-ID" sz="1800" dirty="0"/>
              <a:t> </a:t>
            </a:r>
            <a:r>
              <a:rPr lang="en-ID" sz="1800" dirty="0" err="1"/>
              <a:t>kesehatan</a:t>
            </a:r>
            <a:r>
              <a:rPr lang="en-ID" sz="1800" dirty="0"/>
              <a:t> </a:t>
            </a:r>
            <a:r>
              <a:rPr lang="en-ID" sz="1800" dirty="0" err="1"/>
              <a:t>tahun</a:t>
            </a:r>
            <a:r>
              <a:rPr lang="en-ID" sz="1800" dirty="0"/>
              <a:t> yang </a:t>
            </a:r>
            <a:r>
              <a:rPr lang="en-ID" sz="1800" dirty="0" err="1"/>
              <a:t>akan</a:t>
            </a:r>
            <a:r>
              <a:rPr lang="en-ID" sz="1800" dirty="0"/>
              <a:t> </a:t>
            </a:r>
            <a:r>
              <a:rPr lang="en-ID" sz="1800" dirty="0" err="1"/>
              <a:t>datang</a:t>
            </a:r>
            <a:r>
              <a:rPr lang="en-ID" sz="1800" dirty="0"/>
              <a:t> </a:t>
            </a:r>
            <a:r>
              <a:rPr lang="en-ID" sz="1800" dirty="0" err="1"/>
              <a:t>dapat</a:t>
            </a:r>
            <a:r>
              <a:rPr lang="en-ID" sz="1800" dirty="0"/>
              <a:t> </a:t>
            </a:r>
            <a:r>
              <a:rPr lang="en-ID" sz="1800" dirty="0" err="1"/>
              <a:t>dirumuskan</a:t>
            </a:r>
            <a:r>
              <a:rPr lang="en-ID" sz="1800" dirty="0"/>
              <a:t> </a:t>
            </a:r>
            <a:r>
              <a:rPr lang="en-ID" sz="1800" dirty="0" err="1"/>
              <a:t>sebagai</a:t>
            </a:r>
            <a:r>
              <a:rPr lang="en-ID" sz="1800" dirty="0"/>
              <a:t> </a:t>
            </a:r>
            <a:r>
              <a:rPr lang="en-ID" sz="1800" dirty="0" err="1"/>
              <a:t>berikut</a:t>
            </a:r>
            <a:r>
              <a:rPr lang="en-ID" sz="1800" dirty="0"/>
              <a:t>: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CEDCE-B2C2-5F4B-8F5C-4567382CE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1800" dirty="0"/>
              <a:t> a=</a:t>
            </a:r>
            <a:r>
              <a:rPr lang="en-ID" sz="1800" dirty="0" err="1"/>
              <a:t>b+c+d</a:t>
            </a:r>
            <a:r>
              <a:rPr lang="en-ID" sz="1800" dirty="0"/>
              <a:t>–e-f </a:t>
            </a:r>
          </a:p>
          <a:p>
            <a:r>
              <a:rPr lang="en-ID" sz="1800" dirty="0"/>
              <a:t>a =    </a:t>
            </a:r>
            <a:r>
              <a:rPr lang="en-ID" sz="1800" dirty="0" err="1"/>
              <a:t>Perkiraan</a:t>
            </a:r>
            <a:r>
              <a:rPr lang="en-ID" sz="1800" dirty="0"/>
              <a:t> </a:t>
            </a:r>
            <a:r>
              <a:rPr lang="en-ID" sz="1800" dirty="0" err="1"/>
              <a:t>kebutuhan</a:t>
            </a:r>
            <a:r>
              <a:rPr lang="en-ID" sz="1800" dirty="0"/>
              <a:t> </a:t>
            </a:r>
            <a:r>
              <a:rPr lang="en-ID" sz="1800" dirty="0" err="1"/>
              <a:t>pengadaan</a:t>
            </a:r>
            <a:r>
              <a:rPr lang="en-ID" sz="1800" dirty="0"/>
              <a:t> </a:t>
            </a:r>
            <a:r>
              <a:rPr lang="en-ID" sz="1800" dirty="0" err="1"/>
              <a:t>perbekalan</a:t>
            </a:r>
            <a:r>
              <a:rPr lang="en-ID" sz="1800" dirty="0"/>
              <a:t> </a:t>
            </a:r>
            <a:r>
              <a:rPr lang="en-ID" sz="1800" dirty="0" err="1"/>
              <a:t>kesehatan</a:t>
            </a:r>
            <a:r>
              <a:rPr lang="en-ID" sz="1800" dirty="0"/>
              <a:t> </a:t>
            </a:r>
            <a:r>
              <a:rPr lang="en-ID" sz="1800" dirty="0" err="1"/>
              <a:t>tahun</a:t>
            </a:r>
            <a:r>
              <a:rPr lang="en-ID" sz="1800" dirty="0"/>
              <a:t> yang </a:t>
            </a:r>
            <a:r>
              <a:rPr lang="en-ID" sz="1800" dirty="0" err="1"/>
              <a:t>akan</a:t>
            </a:r>
            <a:r>
              <a:rPr lang="en-ID" sz="1800" dirty="0"/>
              <a:t>    </a:t>
            </a:r>
            <a:r>
              <a:rPr lang="en-ID" sz="1800" dirty="0" err="1"/>
              <a:t>datang</a:t>
            </a:r>
            <a:endParaRPr lang="en-ID" sz="1800" dirty="0"/>
          </a:p>
          <a:p>
            <a:r>
              <a:rPr lang="en-ID" sz="1800" dirty="0"/>
              <a:t>b =    </a:t>
            </a:r>
            <a:r>
              <a:rPr lang="en-ID" sz="1800" dirty="0" err="1"/>
              <a:t>Kebutuhan</a:t>
            </a:r>
            <a:r>
              <a:rPr lang="en-ID" sz="1800" dirty="0"/>
              <a:t> </a:t>
            </a:r>
            <a:r>
              <a:rPr lang="en-ID" sz="1800" dirty="0" err="1"/>
              <a:t>obat</a:t>
            </a:r>
            <a:r>
              <a:rPr lang="en-ID" sz="1800" dirty="0"/>
              <a:t> </a:t>
            </a:r>
            <a:r>
              <a:rPr lang="en-ID" sz="1800" dirty="0" err="1"/>
              <a:t>dan</a:t>
            </a:r>
            <a:r>
              <a:rPr lang="en-ID" sz="1800" dirty="0"/>
              <a:t> </a:t>
            </a:r>
            <a:r>
              <a:rPr lang="en-ID" sz="1800" dirty="0" err="1"/>
              <a:t>perbekalan</a:t>
            </a:r>
            <a:r>
              <a:rPr lang="en-ID" sz="1800" dirty="0"/>
              <a:t> </a:t>
            </a:r>
            <a:r>
              <a:rPr lang="en-ID" sz="1800" dirty="0" err="1"/>
              <a:t>kesehatan</a:t>
            </a:r>
            <a:r>
              <a:rPr lang="en-ID" sz="1800" dirty="0"/>
              <a:t> </a:t>
            </a:r>
            <a:r>
              <a:rPr lang="en-ID" sz="1800" dirty="0" err="1"/>
              <a:t>untuk</a:t>
            </a:r>
            <a:r>
              <a:rPr lang="en-ID" sz="1800" dirty="0"/>
              <a:t> </a:t>
            </a:r>
            <a:r>
              <a:rPr lang="en-ID" sz="1800" dirty="0" err="1"/>
              <a:t>sisa</a:t>
            </a:r>
            <a:r>
              <a:rPr lang="en-ID" sz="1800" dirty="0"/>
              <a:t> </a:t>
            </a:r>
            <a:r>
              <a:rPr lang="en-ID" sz="1800" dirty="0" err="1"/>
              <a:t>periode</a:t>
            </a:r>
            <a:r>
              <a:rPr lang="en-ID" sz="1800" dirty="0"/>
              <a:t> </a:t>
            </a:r>
            <a:r>
              <a:rPr lang="en-ID" sz="1800" dirty="0" err="1"/>
              <a:t>berjalan</a:t>
            </a:r>
            <a:r>
              <a:rPr lang="en-ID" sz="1800" dirty="0"/>
              <a:t>  (</a:t>
            </a:r>
            <a:r>
              <a:rPr lang="en-ID" sz="1800" dirty="0" err="1"/>
              <a:t>sesuai</a:t>
            </a:r>
            <a:r>
              <a:rPr lang="en-ID" sz="1800" dirty="0"/>
              <a:t> </a:t>
            </a:r>
            <a:r>
              <a:rPr lang="en-ID" sz="1800" dirty="0" err="1"/>
              <a:t>tahun</a:t>
            </a:r>
            <a:r>
              <a:rPr lang="en-ID" sz="1800" dirty="0"/>
              <a:t> </a:t>
            </a:r>
            <a:r>
              <a:rPr lang="en-ID" sz="1800" dirty="0" err="1"/>
              <a:t>anggaran</a:t>
            </a:r>
            <a:r>
              <a:rPr lang="en-ID" sz="1800" dirty="0"/>
              <a:t> yang </a:t>
            </a:r>
            <a:r>
              <a:rPr lang="en-ID" sz="1800" dirty="0" err="1"/>
              <a:t>bersangkutan</a:t>
            </a:r>
            <a:r>
              <a:rPr lang="en-ID" sz="1800" dirty="0"/>
              <a:t>) </a:t>
            </a:r>
          </a:p>
          <a:p>
            <a:r>
              <a:rPr lang="en-ID" sz="1800" dirty="0"/>
              <a:t>c =     </a:t>
            </a:r>
            <a:r>
              <a:rPr lang="en-ID" sz="1800" dirty="0" err="1"/>
              <a:t>Kebutuhan</a:t>
            </a:r>
            <a:r>
              <a:rPr lang="en-ID" sz="1800" dirty="0"/>
              <a:t> </a:t>
            </a:r>
            <a:r>
              <a:rPr lang="en-ID" sz="1800" dirty="0" err="1"/>
              <a:t>perbekalan</a:t>
            </a:r>
            <a:r>
              <a:rPr lang="en-ID" sz="1800" dirty="0"/>
              <a:t> </a:t>
            </a:r>
            <a:r>
              <a:rPr lang="en-ID" sz="1800" dirty="0" err="1"/>
              <a:t>kesehatan</a:t>
            </a:r>
            <a:r>
              <a:rPr lang="en-ID" sz="1800" dirty="0"/>
              <a:t> </a:t>
            </a:r>
            <a:r>
              <a:rPr lang="en-ID" sz="1800" dirty="0" err="1"/>
              <a:t>untuk</a:t>
            </a:r>
            <a:r>
              <a:rPr lang="en-ID" sz="1800" dirty="0"/>
              <a:t> </a:t>
            </a:r>
            <a:r>
              <a:rPr lang="en-ID" sz="1800" dirty="0" err="1"/>
              <a:t>tahun</a:t>
            </a:r>
            <a:r>
              <a:rPr lang="en-ID" sz="1800" dirty="0"/>
              <a:t> yang </a:t>
            </a:r>
            <a:r>
              <a:rPr lang="en-ID" sz="1800" dirty="0" err="1"/>
              <a:t>akan</a:t>
            </a:r>
            <a:r>
              <a:rPr lang="en-ID" sz="1800" dirty="0"/>
              <a:t> </a:t>
            </a:r>
            <a:r>
              <a:rPr lang="en-ID" sz="1800" dirty="0" err="1"/>
              <a:t>datang</a:t>
            </a:r>
            <a:r>
              <a:rPr lang="en-ID" sz="1800" dirty="0"/>
              <a:t> </a:t>
            </a:r>
          </a:p>
          <a:p>
            <a:r>
              <a:rPr lang="en-ID" sz="1800" dirty="0"/>
              <a:t>d =     </a:t>
            </a:r>
            <a:r>
              <a:rPr lang="en-ID" sz="1800" dirty="0" err="1"/>
              <a:t>Perkiraan</a:t>
            </a:r>
            <a:r>
              <a:rPr lang="en-ID" sz="1800" dirty="0"/>
              <a:t> </a:t>
            </a:r>
            <a:r>
              <a:rPr lang="en-ID" sz="1800" dirty="0" err="1"/>
              <a:t>stok</a:t>
            </a:r>
            <a:r>
              <a:rPr lang="en-ID" sz="1800" dirty="0"/>
              <a:t> </a:t>
            </a:r>
            <a:r>
              <a:rPr lang="en-ID" sz="1800" dirty="0" err="1"/>
              <a:t>akhir</a:t>
            </a:r>
            <a:r>
              <a:rPr lang="en-ID" sz="1800" dirty="0"/>
              <a:t> </a:t>
            </a:r>
            <a:r>
              <a:rPr lang="en-ID" sz="1800" dirty="0" err="1"/>
              <a:t>tahun</a:t>
            </a:r>
            <a:r>
              <a:rPr lang="en-ID" sz="1800" dirty="0"/>
              <a:t> (</a:t>
            </a:r>
            <a:r>
              <a:rPr lang="en-ID" sz="1800" dirty="0" err="1"/>
              <a:t>waktu</a:t>
            </a:r>
            <a:r>
              <a:rPr lang="en-ID" sz="1800" dirty="0"/>
              <a:t> </a:t>
            </a:r>
            <a:r>
              <a:rPr lang="en-ID" sz="1800" dirty="0" err="1"/>
              <a:t>tunggu</a:t>
            </a:r>
            <a:r>
              <a:rPr lang="en-ID" sz="1800" dirty="0"/>
              <a:t> </a:t>
            </a:r>
            <a:r>
              <a:rPr lang="en-ID" sz="1800" dirty="0" err="1"/>
              <a:t>dan</a:t>
            </a:r>
            <a:r>
              <a:rPr lang="en-ID" sz="1800" dirty="0"/>
              <a:t> </a:t>
            </a:r>
            <a:r>
              <a:rPr lang="en-ID" sz="1800" dirty="0" err="1"/>
              <a:t>stok</a:t>
            </a:r>
            <a:r>
              <a:rPr lang="en-ID" sz="1800" dirty="0"/>
              <a:t> </a:t>
            </a:r>
            <a:r>
              <a:rPr lang="en-ID" sz="1800" dirty="0" err="1"/>
              <a:t>pengaman</a:t>
            </a:r>
            <a:r>
              <a:rPr lang="en-ID" sz="1800" dirty="0"/>
              <a:t>) </a:t>
            </a:r>
          </a:p>
          <a:p>
            <a:r>
              <a:rPr lang="en-ID" sz="1800" dirty="0"/>
              <a:t>e = Stok </a:t>
            </a:r>
            <a:r>
              <a:rPr lang="en-ID" sz="1800" dirty="0" err="1"/>
              <a:t>awal</a:t>
            </a:r>
            <a:r>
              <a:rPr lang="en-ID" sz="1800" dirty="0"/>
              <a:t> </a:t>
            </a:r>
            <a:r>
              <a:rPr lang="en-ID" sz="1800" dirty="0" err="1"/>
              <a:t>periode</a:t>
            </a:r>
            <a:r>
              <a:rPr lang="en-ID" sz="1800" dirty="0"/>
              <a:t> </a:t>
            </a:r>
            <a:r>
              <a:rPr lang="en-ID" sz="1800" dirty="0" err="1"/>
              <a:t>berjalan</a:t>
            </a:r>
            <a:r>
              <a:rPr lang="en-ID" sz="1800" dirty="0"/>
              <a:t> </a:t>
            </a:r>
            <a:r>
              <a:rPr lang="en-ID" sz="1800" dirty="0" err="1"/>
              <a:t>atau</a:t>
            </a:r>
            <a:r>
              <a:rPr lang="en-ID" sz="1800" dirty="0"/>
              <a:t> </a:t>
            </a:r>
            <a:r>
              <a:rPr lang="en-ID" sz="1800" dirty="0" err="1"/>
              <a:t>sisa</a:t>
            </a:r>
            <a:r>
              <a:rPr lang="en-ID" sz="1800" dirty="0"/>
              <a:t> </a:t>
            </a:r>
            <a:r>
              <a:rPr lang="en-ID" sz="1800" dirty="0" err="1"/>
              <a:t>stok</a:t>
            </a:r>
            <a:r>
              <a:rPr lang="en-ID" sz="1800" dirty="0"/>
              <a:t> per 31 </a:t>
            </a:r>
            <a:r>
              <a:rPr lang="en-ID" sz="1800" dirty="0" err="1"/>
              <a:t>Desember</a:t>
            </a:r>
            <a:r>
              <a:rPr lang="en-ID" sz="1800" dirty="0"/>
              <a:t>   </a:t>
            </a:r>
            <a:r>
              <a:rPr lang="en-ID" sz="1800" dirty="0" err="1"/>
              <a:t>tahunsebelumnya</a:t>
            </a:r>
            <a:r>
              <a:rPr lang="en-ID" sz="1800" dirty="0"/>
              <a:t> di unit </a:t>
            </a:r>
            <a:r>
              <a:rPr lang="en-ID" sz="1800" dirty="0" err="1"/>
              <a:t>pengelola</a:t>
            </a:r>
            <a:r>
              <a:rPr lang="en-ID" sz="1800" dirty="0"/>
              <a:t> </a:t>
            </a:r>
            <a:r>
              <a:rPr lang="en-ID" sz="1800" dirty="0" err="1"/>
              <a:t>perbekalan</a:t>
            </a:r>
            <a:r>
              <a:rPr lang="en-ID" sz="1800" dirty="0"/>
              <a:t> </a:t>
            </a:r>
            <a:r>
              <a:rPr lang="en-ID" sz="1800" dirty="0" err="1"/>
              <a:t>kesehatan</a:t>
            </a:r>
            <a:endParaRPr lang="en-ID" sz="1800" dirty="0"/>
          </a:p>
          <a:p>
            <a:r>
              <a:rPr lang="en-ID" sz="1800" dirty="0"/>
              <a:t>f =  </a:t>
            </a:r>
            <a:r>
              <a:rPr lang="en-ID" sz="1800" dirty="0" err="1"/>
              <a:t>Rencana</a:t>
            </a:r>
            <a:r>
              <a:rPr lang="en-ID" sz="1800" dirty="0"/>
              <a:t> </a:t>
            </a:r>
            <a:r>
              <a:rPr lang="en-ID" sz="1800" dirty="0" err="1"/>
              <a:t>penerimaan</a:t>
            </a:r>
            <a:r>
              <a:rPr lang="en-ID" sz="1800" dirty="0"/>
              <a:t> </a:t>
            </a:r>
            <a:r>
              <a:rPr lang="en-ID" sz="1800" dirty="0" err="1"/>
              <a:t>perbekalan</a:t>
            </a:r>
            <a:r>
              <a:rPr lang="en-ID" sz="1800" dirty="0"/>
              <a:t> </a:t>
            </a:r>
            <a:r>
              <a:rPr lang="en-ID" sz="1800" dirty="0" err="1"/>
              <a:t>kesehatan</a:t>
            </a:r>
            <a:r>
              <a:rPr lang="en-ID" sz="1800" dirty="0"/>
              <a:t> </a:t>
            </a:r>
            <a:r>
              <a:rPr lang="en-ID" sz="1800" dirty="0" err="1"/>
              <a:t>pada</a:t>
            </a:r>
            <a:r>
              <a:rPr lang="en-ID" sz="1800" dirty="0"/>
              <a:t> </a:t>
            </a:r>
            <a:r>
              <a:rPr lang="en-ID" sz="1800" dirty="0" err="1"/>
              <a:t>periode</a:t>
            </a:r>
            <a:r>
              <a:rPr lang="en-ID" sz="1800" dirty="0"/>
              <a:t> </a:t>
            </a:r>
            <a:r>
              <a:rPr lang="en-ID" sz="1800" dirty="0" err="1"/>
              <a:t>berjalan</a:t>
            </a:r>
            <a:r>
              <a:rPr lang="en-ID" sz="1800" dirty="0"/>
              <a:t>  (</a:t>
            </a:r>
            <a:r>
              <a:rPr lang="en-ID" sz="1800" dirty="0" err="1"/>
              <a:t>Januari</a:t>
            </a:r>
            <a:r>
              <a:rPr lang="en-ID" sz="1800" dirty="0"/>
              <a:t> s/d </a:t>
            </a:r>
            <a:r>
              <a:rPr lang="en-ID" sz="1800" dirty="0" err="1"/>
              <a:t>Desember</a:t>
            </a:r>
            <a:r>
              <a:rPr lang="en-ID" sz="1800" dirty="0"/>
              <a:t> ) 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969F6C-F011-BA42-9A2E-EA6DE565B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B55CF-566C-C144-BDD5-055F6AE44942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8959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indent="-173736" eaLnBrk="1" fontAlgn="auto" hangingPunct="1">
              <a:spcAft>
                <a:spcPts val="0"/>
              </a:spcAft>
              <a:defRPr/>
            </a:pPr>
            <a:r>
              <a:rPr lang="en-US" sz="2400" dirty="0" err="1">
                <a:latin typeface="ITC Avant Garde Gothic" pitchFamily="34" charset="0"/>
              </a:rPr>
              <a:t>Proyeksi</a:t>
            </a:r>
            <a:r>
              <a:rPr lang="en-US" sz="2400" dirty="0">
                <a:latin typeface="ITC Avant Garde Gothic" pitchFamily="34" charset="0"/>
              </a:rPr>
              <a:t> </a:t>
            </a:r>
            <a:r>
              <a:rPr lang="en-US" sz="2400" dirty="0" err="1">
                <a:latin typeface="ITC Avant Garde Gothic" pitchFamily="34" charset="0"/>
              </a:rPr>
              <a:t>kebutuhan</a:t>
            </a:r>
            <a:r>
              <a:rPr lang="en-US" sz="2400" dirty="0">
                <a:latin typeface="ITC Avant Garde Gothic" pitchFamily="34" charset="0"/>
              </a:rPr>
              <a:t> </a:t>
            </a:r>
            <a:r>
              <a:rPr lang="en-US" sz="2400" dirty="0" err="1">
                <a:latin typeface="ITC Avant Garde Gothic" pitchFamily="34" charset="0"/>
              </a:rPr>
              <a:t>untuk</a:t>
            </a:r>
            <a:r>
              <a:rPr lang="en-US" sz="2400" dirty="0">
                <a:latin typeface="ITC Avant Garde Gothic" pitchFamily="34" charset="0"/>
              </a:rPr>
              <a:t> </a:t>
            </a:r>
            <a:r>
              <a:rPr lang="en-US" sz="2400" dirty="0" err="1">
                <a:latin typeface="ITC Avant Garde Gothic" pitchFamily="34" charset="0"/>
              </a:rPr>
              <a:t>tahun</a:t>
            </a:r>
            <a:r>
              <a:rPr lang="en-US" sz="2400" dirty="0">
                <a:latin typeface="ITC Avant Garde Gothic" pitchFamily="34" charset="0"/>
              </a:rPr>
              <a:t> yang </a:t>
            </a:r>
            <a:r>
              <a:rPr lang="en-US" sz="2400" dirty="0" err="1">
                <a:latin typeface="ITC Avant Garde Gothic" pitchFamily="34" charset="0"/>
              </a:rPr>
              <a:t>akan</a:t>
            </a:r>
            <a:r>
              <a:rPr lang="en-US" sz="2400" dirty="0">
                <a:latin typeface="ITC Avant Garde Gothic" pitchFamily="34" charset="0"/>
              </a:rPr>
              <a:t> </a:t>
            </a:r>
            <a:r>
              <a:rPr lang="en-US" sz="2400" dirty="0" err="1">
                <a:latin typeface="ITC Avant Garde Gothic" pitchFamily="34" charset="0"/>
              </a:rPr>
              <a:t>datang</a:t>
            </a:r>
            <a:r>
              <a:rPr lang="en-US" sz="2400" dirty="0">
                <a:latin typeface="ITC Avant Garde Gothic" pitchFamily="34" charset="0"/>
              </a:rPr>
              <a:t> </a:t>
            </a:r>
            <a:r>
              <a:rPr lang="en-US" sz="2400" dirty="0" err="1">
                <a:latin typeface="ITC Avant Garde Gothic" pitchFamily="34" charset="0"/>
              </a:rPr>
              <a:t>dengan</a:t>
            </a:r>
            <a:r>
              <a:rPr lang="en-US" sz="2400" dirty="0">
                <a:latin typeface="ITC Avant Garde Gothic" pitchFamily="34" charset="0"/>
              </a:rPr>
              <a:t> </a:t>
            </a:r>
            <a:r>
              <a:rPr lang="en-US" sz="2400" dirty="0" err="1">
                <a:latin typeface="ITC Avant Garde Gothic" pitchFamily="34" charset="0"/>
              </a:rPr>
              <a:t>menggunakan</a:t>
            </a:r>
            <a:r>
              <a:rPr lang="en-US" sz="2400" dirty="0">
                <a:latin typeface="ITC Avant Garde Gothic" pitchFamily="34" charset="0"/>
              </a:rPr>
              <a:t> </a:t>
            </a:r>
            <a:r>
              <a:rPr lang="en-US" sz="2400" dirty="0" err="1">
                <a:latin typeface="ITC Avant Garde Gothic" pitchFamily="34" charset="0"/>
              </a:rPr>
              <a:t>metode</a:t>
            </a:r>
            <a:r>
              <a:rPr lang="en-US" sz="2400" dirty="0">
                <a:latin typeface="ITC Avant Garde Gothic" pitchFamily="34" charset="0"/>
              </a:rPr>
              <a:t> </a:t>
            </a:r>
            <a:r>
              <a:rPr lang="en-US" sz="2400" dirty="0" err="1">
                <a:latin typeface="ITC Avant Garde Gothic" pitchFamily="34" charset="0"/>
              </a:rPr>
              <a:t>konsumsi</a:t>
            </a:r>
            <a:r>
              <a:rPr lang="en-US" sz="2400" dirty="0">
                <a:latin typeface="ITC Avant Garde Gothic" pitchFamily="34" charset="0"/>
              </a:rPr>
              <a:t> </a:t>
            </a:r>
            <a:r>
              <a:rPr lang="en-US" sz="2400" dirty="0" err="1">
                <a:latin typeface="ITC Avant Garde Gothic" pitchFamily="34" charset="0"/>
              </a:rPr>
              <a:t>maupun</a:t>
            </a:r>
            <a:r>
              <a:rPr lang="en-US" sz="2400" dirty="0">
                <a:latin typeface="ITC Avant Garde Gothic" pitchFamily="34" charset="0"/>
              </a:rPr>
              <a:t> </a:t>
            </a:r>
            <a:r>
              <a:rPr lang="en-US" sz="2400" dirty="0" err="1">
                <a:latin typeface="ITC Avant Garde Gothic" pitchFamily="34" charset="0"/>
              </a:rPr>
              <a:t>morbiditas</a:t>
            </a:r>
            <a:r>
              <a:rPr lang="en-US" sz="2400" dirty="0">
                <a:latin typeface="ITC Avant Garde Gothic" pitchFamily="34" charset="0"/>
              </a:rPr>
              <a:t> </a:t>
            </a:r>
            <a:r>
              <a:rPr lang="en-US" sz="2400" dirty="0" err="1">
                <a:latin typeface="ITC Avant Garde Gothic" pitchFamily="34" charset="0"/>
              </a:rPr>
              <a:t>setelah</a:t>
            </a:r>
            <a:r>
              <a:rPr lang="en-US" sz="2400" dirty="0">
                <a:latin typeface="ITC Avant Garde Gothic" pitchFamily="34" charset="0"/>
              </a:rPr>
              <a:t> </a:t>
            </a:r>
            <a:r>
              <a:rPr lang="en-US" sz="2400" dirty="0" err="1">
                <a:latin typeface="ITC Avant Garde Gothic" pitchFamily="34" charset="0"/>
              </a:rPr>
              <a:t>memperhatikan</a:t>
            </a:r>
            <a:r>
              <a:rPr lang="en-US" sz="2400" dirty="0">
                <a:latin typeface="ITC Avant Garde Gothic" pitchFamily="34" charset="0"/>
              </a:rPr>
              <a:t> Safety stock </a:t>
            </a:r>
            <a:r>
              <a:rPr lang="en-US" sz="2400" dirty="0" err="1">
                <a:latin typeface="ITC Avant Garde Gothic" pitchFamily="34" charset="0"/>
              </a:rPr>
              <a:t>dan</a:t>
            </a:r>
            <a:r>
              <a:rPr lang="en-US" sz="2400" dirty="0">
                <a:latin typeface="ITC Avant Garde Gothic" pitchFamily="34" charset="0"/>
              </a:rPr>
              <a:t> lead time  </a:t>
            </a:r>
            <a:r>
              <a:rPr lang="en-US" sz="2400" dirty="0" err="1">
                <a:latin typeface="ITC Avant Garde Gothic" pitchFamily="34" charset="0"/>
              </a:rPr>
              <a:t>seringkali</a:t>
            </a:r>
            <a:r>
              <a:rPr lang="en-US" sz="2400" dirty="0">
                <a:latin typeface="ITC Avant Garde Gothic" pitchFamily="34" charset="0"/>
              </a:rPr>
              <a:t> </a:t>
            </a:r>
            <a:r>
              <a:rPr lang="en-US" sz="2400" dirty="0" err="1">
                <a:latin typeface="ITC Avant Garde Gothic" pitchFamily="34" charset="0"/>
              </a:rPr>
              <a:t>terlampau</a:t>
            </a:r>
            <a:r>
              <a:rPr lang="en-US" sz="2400" dirty="0">
                <a:latin typeface="ITC Avant Garde Gothic" pitchFamily="34" charset="0"/>
              </a:rPr>
              <a:t> </a:t>
            </a:r>
            <a:r>
              <a:rPr lang="en-US" sz="2400" dirty="0" err="1">
                <a:latin typeface="ITC Avant Garde Gothic" pitchFamily="34" charset="0"/>
              </a:rPr>
              <a:t>besar</a:t>
            </a:r>
            <a:r>
              <a:rPr lang="en-US" sz="2400" dirty="0">
                <a:latin typeface="ITC Avant Garde Gothic" pitchFamily="34" charset="0"/>
              </a:rPr>
              <a:t> . </a:t>
            </a:r>
            <a:r>
              <a:rPr lang="en-US" sz="2400" dirty="0" err="1">
                <a:latin typeface="ITC Avant Garde Gothic" pitchFamily="34" charset="0"/>
              </a:rPr>
              <a:t>Oleh</a:t>
            </a:r>
            <a:r>
              <a:rPr lang="en-US" sz="2400" dirty="0">
                <a:latin typeface="ITC Avant Garde Gothic" pitchFamily="34" charset="0"/>
              </a:rPr>
              <a:t> </a:t>
            </a:r>
            <a:r>
              <a:rPr lang="en-US" sz="2400" dirty="0" err="1">
                <a:latin typeface="ITC Avant Garde Gothic" pitchFamily="34" charset="0"/>
              </a:rPr>
              <a:t>karena</a:t>
            </a:r>
            <a:r>
              <a:rPr lang="en-US" sz="2400" dirty="0">
                <a:latin typeface="ITC Avant Garde Gothic" pitchFamily="34" charset="0"/>
              </a:rPr>
              <a:t> </a:t>
            </a:r>
            <a:r>
              <a:rPr lang="en-US" sz="2400" dirty="0" err="1">
                <a:latin typeface="ITC Avant Garde Gothic" pitchFamily="34" charset="0"/>
              </a:rPr>
              <a:t>itu</a:t>
            </a:r>
            <a:r>
              <a:rPr lang="en-US" sz="2400" dirty="0">
                <a:latin typeface="ITC Avant Garde Gothic" pitchFamily="34" charset="0"/>
              </a:rPr>
              <a:t> </a:t>
            </a:r>
            <a:r>
              <a:rPr lang="en-US" sz="2400" dirty="0" err="1">
                <a:latin typeface="ITC Avant Garde Gothic" pitchFamily="34" charset="0"/>
              </a:rPr>
              <a:t>dilakukan</a:t>
            </a:r>
            <a:r>
              <a:rPr lang="en-US" sz="2400" dirty="0">
                <a:latin typeface="ITC Avant Garde Gothic" pitchFamily="34" charset="0"/>
              </a:rPr>
              <a:t> </a:t>
            </a:r>
            <a:r>
              <a:rPr lang="en-US" sz="2400" dirty="0" err="1">
                <a:latin typeface="ITC Avant Garde Gothic" pitchFamily="34" charset="0"/>
              </a:rPr>
              <a:t>penyesuaian</a:t>
            </a:r>
            <a:r>
              <a:rPr lang="en-US" sz="2400" dirty="0">
                <a:latin typeface="ITC Avant Garde Gothic" pitchFamily="34" charset="0"/>
              </a:rPr>
              <a:t> </a:t>
            </a:r>
            <a:r>
              <a:rPr lang="en-US" sz="2400" dirty="0" err="1">
                <a:latin typeface="ITC Avant Garde Gothic" pitchFamily="34" charset="0"/>
              </a:rPr>
              <a:t>dengan</a:t>
            </a:r>
            <a:r>
              <a:rPr lang="en-US" sz="2400" dirty="0">
                <a:latin typeface="ITC Avant Garde Gothic" pitchFamily="34" charset="0"/>
              </a:rPr>
              <a:t> </a:t>
            </a:r>
            <a:r>
              <a:rPr lang="en-US" sz="2400" dirty="0" err="1">
                <a:latin typeface="ITC Avant Garde Gothic" pitchFamily="34" charset="0"/>
              </a:rPr>
              <a:t>memotong</a:t>
            </a:r>
            <a:r>
              <a:rPr lang="en-US" sz="2400" dirty="0">
                <a:latin typeface="ITC Avant Garde Gothic" pitchFamily="34" charset="0"/>
              </a:rPr>
              <a:t> </a:t>
            </a:r>
            <a:r>
              <a:rPr lang="en-US" sz="2400" dirty="0" err="1">
                <a:latin typeface="ITC Avant Garde Gothic" pitchFamily="34" charset="0"/>
              </a:rPr>
              <a:t>dan</a:t>
            </a:r>
            <a:r>
              <a:rPr lang="en-US" sz="2400" dirty="0">
                <a:latin typeface="ITC Avant Garde Gothic" pitchFamily="34" charset="0"/>
              </a:rPr>
              <a:t> </a:t>
            </a:r>
            <a:r>
              <a:rPr lang="en-US" sz="2400" dirty="0" err="1">
                <a:latin typeface="ITC Avant Garde Gothic" pitchFamily="34" charset="0"/>
              </a:rPr>
              <a:t>mengurangi</a:t>
            </a:r>
            <a:r>
              <a:rPr lang="en-US" sz="2400" dirty="0">
                <a:latin typeface="ITC Avant Garde Gothic" pitchFamily="34" charset="0"/>
              </a:rPr>
              <a:t> </a:t>
            </a:r>
            <a:r>
              <a:rPr lang="en-US" sz="2400" dirty="0" err="1">
                <a:latin typeface="ITC Avant Garde Gothic" pitchFamily="34" charset="0"/>
              </a:rPr>
              <a:t>melalui</a:t>
            </a:r>
            <a:r>
              <a:rPr lang="en-US" sz="2400" dirty="0">
                <a:latin typeface="ITC Avant Garde Gothic" pitchFamily="34" charset="0"/>
              </a:rPr>
              <a:t> </a:t>
            </a:r>
            <a:r>
              <a:rPr lang="en-US" sz="2400" dirty="0" err="1">
                <a:latin typeface="ITC Avant Garde Gothic" pitchFamily="34" charset="0"/>
              </a:rPr>
              <a:t>tehnik</a:t>
            </a:r>
            <a:r>
              <a:rPr lang="en-US" sz="2400" dirty="0">
                <a:latin typeface="ITC Avant Garde Gothic" pitchFamily="34" charset="0"/>
              </a:rPr>
              <a:t> </a:t>
            </a:r>
            <a:r>
              <a:rPr lang="en-US" sz="2400" dirty="0" err="1">
                <a:latin typeface="ITC Avant Garde Gothic" pitchFamily="34" charset="0"/>
              </a:rPr>
              <a:t>analisa</a:t>
            </a:r>
            <a:endParaRPr lang="en-US" sz="2400" dirty="0">
              <a:latin typeface="ITC Avant Garde Gothic" pitchFamily="34" charset="0"/>
            </a:endParaRPr>
          </a:p>
          <a:p>
            <a:pPr indent="-173736" eaLnBrk="1" fontAlgn="auto" hangingPunct="1">
              <a:spcAft>
                <a:spcPts val="0"/>
              </a:spcAft>
              <a:defRPr/>
            </a:pPr>
            <a:r>
              <a:rPr lang="en-US" sz="2400" dirty="0" err="1">
                <a:latin typeface="ITC Avant Garde Gothic" pitchFamily="34" charset="0"/>
              </a:rPr>
              <a:t>Ada</a:t>
            </a:r>
            <a:r>
              <a:rPr lang="en-US" sz="2400" dirty="0">
                <a:latin typeface="ITC Avant Garde Gothic" pitchFamily="34" charset="0"/>
              </a:rPr>
              <a:t> 3 </a:t>
            </a:r>
            <a:r>
              <a:rPr lang="en-US" sz="2400" dirty="0" err="1">
                <a:latin typeface="ITC Avant Garde Gothic" pitchFamily="34" charset="0"/>
              </a:rPr>
              <a:t>jenis</a:t>
            </a:r>
            <a:r>
              <a:rPr lang="en-US" sz="2400" dirty="0">
                <a:latin typeface="ITC Avant Garde Gothic" pitchFamily="34" charset="0"/>
              </a:rPr>
              <a:t> </a:t>
            </a:r>
            <a:r>
              <a:rPr lang="en-US" sz="2400" dirty="0" err="1">
                <a:latin typeface="ITC Avant Garde Gothic" pitchFamily="34" charset="0"/>
              </a:rPr>
              <a:t>Analisa</a:t>
            </a:r>
            <a:r>
              <a:rPr lang="en-US" sz="2400" dirty="0">
                <a:latin typeface="ITC Avant Garde Gothic" pitchFamily="34" charset="0"/>
              </a:rPr>
              <a:t> </a:t>
            </a:r>
            <a:r>
              <a:rPr lang="en-US" sz="2400" dirty="0" err="1">
                <a:latin typeface="ITC Avant Garde Gothic" pitchFamily="34" charset="0"/>
              </a:rPr>
              <a:t>prioritas</a:t>
            </a:r>
            <a:r>
              <a:rPr lang="en-US" sz="2400" dirty="0">
                <a:latin typeface="ITC Avant Garde Gothic" pitchFamily="34" charset="0"/>
              </a:rPr>
              <a:t> :</a:t>
            </a:r>
          </a:p>
          <a:p>
            <a:pPr lvl="2" indent="-173736" eaLnBrk="1" fontAlgn="auto" hangingPunct="1">
              <a:spcAft>
                <a:spcPts val="0"/>
              </a:spcAft>
              <a:defRPr/>
            </a:pPr>
            <a:r>
              <a:rPr lang="en-US" dirty="0" err="1">
                <a:latin typeface="ITC Avant Garde Gothic" pitchFamily="34" charset="0"/>
              </a:rPr>
              <a:t>Analisa</a:t>
            </a:r>
            <a:r>
              <a:rPr lang="en-US" dirty="0">
                <a:latin typeface="ITC Avant Garde Gothic" pitchFamily="34" charset="0"/>
              </a:rPr>
              <a:t> VEN</a:t>
            </a:r>
          </a:p>
          <a:p>
            <a:pPr lvl="2" indent="-173736" eaLnBrk="1" fontAlgn="auto" hangingPunct="1">
              <a:spcAft>
                <a:spcPts val="0"/>
              </a:spcAft>
              <a:defRPr/>
            </a:pPr>
            <a:r>
              <a:rPr lang="en-US" dirty="0" err="1">
                <a:latin typeface="ITC Avant Garde Gothic" pitchFamily="34" charset="0"/>
              </a:rPr>
              <a:t>Analisa</a:t>
            </a:r>
            <a:r>
              <a:rPr lang="en-US" dirty="0">
                <a:latin typeface="ITC Avant Garde Gothic" pitchFamily="34" charset="0"/>
              </a:rPr>
              <a:t> </a:t>
            </a:r>
            <a:r>
              <a:rPr lang="en-US" dirty="0" err="1">
                <a:latin typeface="ITC Avant Garde Gothic" pitchFamily="34" charset="0"/>
              </a:rPr>
              <a:t>Nilai</a:t>
            </a:r>
            <a:r>
              <a:rPr lang="en-US" dirty="0">
                <a:latin typeface="ITC Avant Garde Gothic" pitchFamily="34" charset="0"/>
              </a:rPr>
              <a:t> ABC</a:t>
            </a:r>
          </a:p>
          <a:p>
            <a:pPr lvl="2" indent="-173736" eaLnBrk="1" fontAlgn="auto" hangingPunct="1">
              <a:spcAft>
                <a:spcPts val="0"/>
              </a:spcAft>
              <a:defRPr/>
            </a:pPr>
            <a:r>
              <a:rPr lang="en-US" dirty="0" err="1">
                <a:latin typeface="ITC Avant Garde Gothic" pitchFamily="34" charset="0"/>
              </a:rPr>
              <a:t>Analisa</a:t>
            </a:r>
            <a:r>
              <a:rPr lang="en-US" dirty="0">
                <a:latin typeface="ITC Avant Garde Gothic" pitchFamily="34" charset="0"/>
              </a:rPr>
              <a:t> </a:t>
            </a:r>
            <a:r>
              <a:rPr lang="en-US" dirty="0" err="1">
                <a:latin typeface="ITC Avant Garde Gothic" pitchFamily="34" charset="0"/>
              </a:rPr>
              <a:t>Kombinasi</a:t>
            </a:r>
            <a:r>
              <a:rPr lang="en-US" dirty="0">
                <a:latin typeface="ITC Avant Garde Gothic" pitchFamily="34" charset="0"/>
              </a:rPr>
              <a:t> VEN-ABC</a:t>
            </a:r>
          </a:p>
          <a:p>
            <a:pPr lvl="2" indent="-173736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>
              <a:latin typeface="ITC Avant Garde Gothic" pitchFamily="34" charset="0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CG Omega" pitchFamily="34" charset="0"/>
                <a:cs typeface="Tunga" pitchFamily="34" charset="0"/>
              </a:rPr>
              <a:t>5. Analisa </a:t>
            </a:r>
            <a:r>
              <a:rPr lang="en-US" sz="3200" dirty="0" err="1">
                <a:latin typeface="CG Omega" pitchFamily="34" charset="0"/>
                <a:cs typeface="Tunga" pitchFamily="34" charset="0"/>
              </a:rPr>
              <a:t>Prioritas</a:t>
            </a:r>
            <a:endParaRPr lang="en-US" sz="3200" dirty="0">
              <a:latin typeface="CG Omega" pitchFamily="34" charset="0"/>
              <a:cs typeface="Tunga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138D30E-AB67-6848-8BA7-ACB01E43A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B55CF-566C-C144-BDD5-055F6AE44942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77106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173736" eaLnBrk="1" fontAlgn="auto" hangingPunct="1">
              <a:spcAft>
                <a:spcPts val="0"/>
              </a:spcAft>
              <a:defRPr/>
            </a:pPr>
            <a:r>
              <a:rPr lang="en-US" sz="2800" b="1">
                <a:latin typeface="Century Gothic" pitchFamily="34" charset="0"/>
              </a:rPr>
              <a:t>VEN</a:t>
            </a:r>
            <a:r>
              <a:rPr lang="en-US" sz="2800"/>
              <a:t> </a:t>
            </a:r>
            <a:r>
              <a:rPr lang="en-US" sz="2000">
                <a:latin typeface="CG Omega" pitchFamily="34" charset="0"/>
              </a:rPr>
              <a:t>adalah pengelompokan obat kedalam kategori Vital,Esensial dan Non Esensial</a:t>
            </a:r>
          </a:p>
          <a:p>
            <a:pPr indent="-173736" eaLnBrk="1" fontAlgn="auto" hangingPunct="1">
              <a:spcAft>
                <a:spcPts val="0"/>
              </a:spcAft>
              <a:defRPr/>
            </a:pPr>
            <a:r>
              <a:rPr lang="en-US" sz="2000">
                <a:latin typeface="CG Omega" pitchFamily="34" charset="0"/>
              </a:rPr>
              <a:t>Kelompok obat </a:t>
            </a:r>
            <a:r>
              <a:rPr lang="en-US" sz="2000" b="1">
                <a:latin typeface="CG Omega" pitchFamily="34" charset="0"/>
              </a:rPr>
              <a:t>Vital </a:t>
            </a:r>
            <a:r>
              <a:rPr lang="en-US" sz="2000">
                <a:latin typeface="CG Omega" pitchFamily="34" charset="0"/>
              </a:rPr>
              <a:t>adalah kelompok obat yang digunakan untuk menanggulangi 10 penyakit penyebab kematian terbanyak  atau obat-obat yang dapat mengurangi bahaya kematian yang relatif terjadi dalam waktu pendek /Akut misalnya keracunan,diare hebat , penyakit yang menyebabkan kematian Juga seperti  vaksin, serum, obat gawat-darurat, dan obat untuk penyakit yang menyebabkan kecacatan </a:t>
            </a:r>
          </a:p>
          <a:p>
            <a:pPr indent="-173736" eaLnBrk="1" fontAlgn="auto" hangingPunct="1">
              <a:spcAft>
                <a:spcPts val="0"/>
              </a:spcAft>
              <a:defRPr/>
            </a:pPr>
            <a:r>
              <a:rPr lang="en-US" sz="2000">
                <a:latin typeface="CG Omega" pitchFamily="34" charset="0"/>
              </a:rPr>
              <a:t>Beberapa informasi yang diperlukan dalam analisa VEN :</a:t>
            </a:r>
          </a:p>
          <a:p>
            <a:pPr lvl="2" indent="-173736" eaLnBrk="1" fontAlgn="auto" hangingPunct="1">
              <a:spcAft>
                <a:spcPts val="0"/>
              </a:spcAft>
              <a:defRPr/>
            </a:pPr>
            <a:r>
              <a:rPr lang="en-US" sz="1600">
                <a:latin typeface="CG Omega" pitchFamily="34" charset="0"/>
              </a:rPr>
              <a:t>Daftar penyakit penyebab kematian terbanyak termasuk 1o penyakit penyakit penyebab kematian</a:t>
            </a:r>
          </a:p>
          <a:p>
            <a:pPr lvl="2" indent="-173736" eaLnBrk="1" fontAlgn="auto" hangingPunct="1">
              <a:spcAft>
                <a:spcPts val="0"/>
              </a:spcAft>
              <a:defRPr/>
            </a:pPr>
            <a:r>
              <a:rPr lang="en-US" sz="1600">
                <a:latin typeface="CG Omega" pitchFamily="34" charset="0"/>
              </a:rPr>
              <a:t>Pedoman pengobatan setempat</a:t>
            </a:r>
          </a:p>
          <a:p>
            <a:pPr lvl="2" indent="-173736" eaLnBrk="1" fontAlgn="auto" hangingPunct="1">
              <a:spcAft>
                <a:spcPts val="0"/>
              </a:spcAft>
              <a:defRPr/>
            </a:pPr>
            <a:r>
              <a:rPr lang="en-US" sz="1600">
                <a:latin typeface="CG Omega" pitchFamily="34" charset="0"/>
              </a:rPr>
              <a:t>Daftar Obat</a:t>
            </a:r>
          </a:p>
          <a:p>
            <a:pPr lvl="2" indent="-173736" eaLnBrk="1" fontAlgn="auto" hangingPunct="1">
              <a:spcAft>
                <a:spcPts val="0"/>
              </a:spcAft>
              <a:defRPr/>
            </a:pPr>
            <a:r>
              <a:rPr lang="en-US" sz="1600">
                <a:latin typeface="CG Omega" pitchFamily="34" charset="0"/>
              </a:rPr>
              <a:t>Program Depkes/Dinkes  </a:t>
            </a:r>
            <a:r>
              <a:rPr lang="en-US" sz="1600" b="1">
                <a:latin typeface="CG Omega" pitchFamily="34" charset="0"/>
              </a:rPr>
              <a:t> </a:t>
            </a:r>
          </a:p>
          <a:p>
            <a:pPr indent="-173736" eaLnBrk="1" fontAlgn="auto" hangingPunct="1">
              <a:spcAft>
                <a:spcPts val="0"/>
              </a:spcAft>
              <a:defRPr/>
            </a:pPr>
            <a:endParaRPr lang="en-US" sz="2000">
              <a:latin typeface="CG Omega" pitchFamily="34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pPr eaLnBrk="1" hangingPunct="1"/>
            <a:r>
              <a:rPr lang="en-US" sz="3200" b="1" dirty="0">
                <a:latin typeface="Albertus Extra Bold" pitchFamily="34" charset="0"/>
                <a:cs typeface="Tunga" pitchFamily="34" charset="0"/>
              </a:rPr>
              <a:t>Analisa VEN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4CC47E6-511E-7949-BC50-1DA9C4CA0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B55CF-566C-C144-BDD5-055F6AE44942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428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Users\arsil\Desktop\Smartcreative2.jpg">
            <a:extLst>
              <a:ext uri="{FF2B5EF4-FFF2-40B4-BE49-F238E27FC236}">
                <a16:creationId xmlns:a16="http://schemas.microsoft.com/office/drawing/2014/main" id="{80DE1D44-6FA7-0E4B-BA95-C95AF212B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itle 5">
            <a:extLst>
              <a:ext uri="{FF2B5EF4-FFF2-40B4-BE49-F238E27FC236}">
                <a16:creationId xmlns:a16="http://schemas.microsoft.com/office/drawing/2014/main" id="{4096F518-ED71-1B49-860C-D646DC1B108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33400" y="685800"/>
            <a:ext cx="82296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</a:p>
        </p:txBody>
      </p:sp>
      <p:sp>
        <p:nvSpPr>
          <p:cNvPr id="15363" name="Content Placeholder 5">
            <a:extLst>
              <a:ext uri="{FF2B5EF4-FFF2-40B4-BE49-F238E27FC236}">
                <a16:creationId xmlns:a16="http://schemas.microsoft.com/office/drawing/2014/main" id="{A148C77D-8BCF-D047-89FF-E24326944B4C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524000"/>
            <a:ext cx="8229600" cy="4602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17373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:</a:t>
            </a:r>
          </a:p>
          <a:p>
            <a:pPr marL="626364" indent="-457200" eaLnBrk="1" fontAlgn="auto" hangingPunct="1">
              <a:spcAft>
                <a:spcPts val="0"/>
              </a:spcAft>
              <a:defRPr/>
            </a:pPr>
            <a:r>
              <a:rPr lang="en-US" sz="2400" dirty="0" err="1"/>
              <a:t>Memahami</a:t>
            </a:r>
            <a:r>
              <a:rPr lang="en-US" sz="2400" dirty="0"/>
              <a:t> proses </a:t>
            </a:r>
            <a:r>
              <a:rPr lang="en-US" sz="2400" dirty="0" err="1"/>
              <a:t>perencanaan</a:t>
            </a:r>
            <a:r>
              <a:rPr lang="en-US" sz="2400" dirty="0"/>
              <a:t> </a:t>
            </a:r>
            <a:r>
              <a:rPr lang="en-US" sz="2400" dirty="0" err="1"/>
              <a:t>barang-barang</a:t>
            </a:r>
            <a:r>
              <a:rPr lang="en-US" sz="2400" dirty="0"/>
              <a:t> </a:t>
            </a:r>
            <a:r>
              <a:rPr lang="en-US" sz="2400" dirty="0" err="1"/>
              <a:t>logistik</a:t>
            </a:r>
            <a:r>
              <a:rPr lang="en-US" sz="2400" dirty="0"/>
              <a:t> </a:t>
            </a:r>
            <a:r>
              <a:rPr lang="en-US" sz="2400" dirty="0" err="1"/>
              <a:t>farmasi</a:t>
            </a:r>
            <a:r>
              <a:rPr lang="en-US" sz="2400" dirty="0"/>
              <a:t> di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endParaRPr lang="en-ID" sz="2400" dirty="0"/>
          </a:p>
          <a:p>
            <a:pPr marL="635000" lvl="0" indent="-493713"/>
            <a:r>
              <a:rPr lang="en-US" sz="2400" dirty="0" err="1"/>
              <a:t>Menyebutkan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yang </a:t>
            </a:r>
            <a:r>
              <a:rPr lang="en-US" sz="2400" dirty="0" err="1"/>
              <a:t>mempengaruhi</a:t>
            </a:r>
            <a:r>
              <a:rPr lang="en-US" sz="2400" dirty="0"/>
              <a:t> </a:t>
            </a:r>
            <a:r>
              <a:rPr lang="en-US" sz="2400" dirty="0" err="1"/>
              <a:t>perencanaan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barang-barang</a:t>
            </a:r>
            <a:r>
              <a:rPr lang="en-US" sz="2400" dirty="0"/>
              <a:t> </a:t>
            </a:r>
            <a:r>
              <a:rPr lang="en-US" sz="2400" dirty="0" err="1"/>
              <a:t>logistik</a:t>
            </a:r>
            <a:r>
              <a:rPr lang="en-US" sz="2400" dirty="0"/>
              <a:t> </a:t>
            </a:r>
            <a:r>
              <a:rPr lang="en-US" sz="2400" dirty="0" err="1"/>
              <a:t>farmasi</a:t>
            </a:r>
            <a:r>
              <a:rPr lang="en-US" sz="2400" dirty="0"/>
              <a:t> di </a:t>
            </a:r>
            <a:r>
              <a:rPr lang="en-US" sz="2400" dirty="0" err="1"/>
              <a:t>rumah</a:t>
            </a:r>
            <a:r>
              <a:rPr lang="en-US" sz="2400" dirty="0"/>
              <a:t> </a:t>
            </a:r>
            <a:r>
              <a:rPr lang="en-US" sz="2400" dirty="0" err="1"/>
              <a:t>sakit</a:t>
            </a:r>
            <a:endParaRPr lang="en-ID" sz="2400" dirty="0"/>
          </a:p>
          <a:p>
            <a:pPr marL="582613" lvl="0" indent="-441325"/>
            <a:r>
              <a:rPr lang="en-US" sz="2400" dirty="0" err="1"/>
              <a:t>Menjelaskan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tahapan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perencanaan</a:t>
            </a:r>
            <a:r>
              <a:rPr lang="en-US" sz="2400" dirty="0"/>
              <a:t> </a:t>
            </a:r>
            <a:r>
              <a:rPr lang="en-US" sz="2400" dirty="0" err="1"/>
              <a:t>barang-barang</a:t>
            </a:r>
            <a:r>
              <a:rPr lang="en-US" sz="2400" dirty="0"/>
              <a:t> </a:t>
            </a:r>
            <a:r>
              <a:rPr lang="en-US" sz="2400" dirty="0" err="1"/>
              <a:t>farmasi</a:t>
            </a:r>
            <a:endParaRPr lang="en-ID" sz="2400" dirty="0"/>
          </a:p>
          <a:p>
            <a:pPr marL="582613" lvl="0" indent="-441325"/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perencanaan</a:t>
            </a:r>
            <a:r>
              <a:rPr lang="en-US" sz="2400" dirty="0"/>
              <a:t> 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barang-barang</a:t>
            </a:r>
            <a:r>
              <a:rPr lang="en-US" sz="2400" dirty="0"/>
              <a:t> </a:t>
            </a:r>
            <a:r>
              <a:rPr lang="en-US" sz="2400" dirty="0" err="1"/>
              <a:t>farmasi</a:t>
            </a:r>
            <a:r>
              <a:rPr lang="en-US" sz="2400" dirty="0"/>
              <a:t> </a:t>
            </a:r>
            <a:r>
              <a:rPr lang="en-US" sz="2400" dirty="0" err="1"/>
              <a:t>rumah</a:t>
            </a:r>
            <a:r>
              <a:rPr lang="en-US" sz="2400" dirty="0"/>
              <a:t> </a:t>
            </a:r>
            <a:r>
              <a:rPr lang="en-US" sz="2400" dirty="0" err="1"/>
              <a:t>sakit</a:t>
            </a:r>
            <a:r>
              <a:rPr lang="en-US" sz="2400" dirty="0"/>
              <a:t> </a:t>
            </a:r>
            <a:endParaRPr lang="en-ID" sz="2400" dirty="0"/>
          </a:p>
          <a:p>
            <a:pPr lvl="2" indent="-173736"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hangingPunct="1"/>
            <a:endParaRPr lang="id-ID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1B01DF-DF0A-AD4E-B262-05C0B9EC4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2133600" cy="625475"/>
          </a:xfrm>
        </p:spPr>
        <p:txBody>
          <a:bodyPr/>
          <a:lstStyle/>
          <a:p>
            <a:pPr>
              <a:defRPr/>
            </a:pPr>
            <a:fld id="{526B55CF-566C-C144-BDD5-055F6AE44942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2974068"/>
      </p:ext>
    </p:extLst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9DC08-2FA5-8A4F-9433-A253FCB1D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C48F8-A42B-694A-BBA1-D83885588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Kelompok</a:t>
            </a:r>
            <a:r>
              <a:rPr lang="en-ID" dirty="0"/>
              <a:t> E :</a:t>
            </a:r>
            <a:br>
              <a:rPr lang="en-ID" dirty="0"/>
            </a:b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kelompok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yang </a:t>
            </a:r>
            <a:r>
              <a:rPr lang="en-ID" dirty="0" err="1"/>
              <a:t>bekerja</a:t>
            </a:r>
            <a:r>
              <a:rPr lang="en-ID" dirty="0"/>
              <a:t> </a:t>
            </a:r>
            <a:r>
              <a:rPr lang="en-ID" dirty="0" err="1"/>
              <a:t>kausal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yang </a:t>
            </a:r>
            <a:r>
              <a:rPr lang="en-ID" dirty="0" err="1"/>
              <a:t>bekerja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sumber</a:t>
            </a:r>
            <a:r>
              <a:rPr lang="en-ID" dirty="0"/>
              <a:t> </a:t>
            </a:r>
            <a:r>
              <a:rPr lang="en-ID" dirty="0" err="1"/>
              <a:t>penyebab</a:t>
            </a:r>
            <a:r>
              <a:rPr lang="en-ID" dirty="0"/>
              <a:t> </a:t>
            </a:r>
            <a:r>
              <a:rPr lang="en-ID" dirty="0" err="1"/>
              <a:t>penyakit</a:t>
            </a:r>
            <a:r>
              <a:rPr lang="en-ID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E0037-F51E-2346-BB68-719D7E205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B55CF-566C-C144-BDD5-055F6AE44942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61321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indent="-173736" eaLnBrk="1" fontAlgn="auto" hangingPunct="1">
              <a:spcAft>
                <a:spcPts val="0"/>
              </a:spcAft>
              <a:defRPr/>
            </a:pPr>
            <a:r>
              <a:rPr lang="en-US" sz="2000" dirty="0">
                <a:latin typeface="Antique Olive" pitchFamily="34" charset="0"/>
              </a:rPr>
              <a:t>Analisa ABC </a:t>
            </a:r>
            <a:r>
              <a:rPr lang="en-US" sz="2000" dirty="0" err="1">
                <a:latin typeface="Antique Olive" pitchFamily="34" charset="0"/>
              </a:rPr>
              <a:t>dimaksudkan</a:t>
            </a:r>
            <a:r>
              <a:rPr lang="en-US" sz="2000" dirty="0">
                <a:latin typeface="Antique Olive" pitchFamily="34" charset="0"/>
              </a:rPr>
              <a:t> </a:t>
            </a:r>
            <a:r>
              <a:rPr lang="en-US" sz="2000" dirty="0" err="1">
                <a:latin typeface="Antique Olive" pitchFamily="34" charset="0"/>
              </a:rPr>
              <a:t>untuk</a:t>
            </a:r>
            <a:r>
              <a:rPr lang="en-US" sz="2000" dirty="0">
                <a:latin typeface="Antique Olive" pitchFamily="34" charset="0"/>
              </a:rPr>
              <a:t> </a:t>
            </a:r>
            <a:r>
              <a:rPr lang="en-US" sz="2000" dirty="0" err="1">
                <a:latin typeface="Antique Olive" pitchFamily="34" charset="0"/>
              </a:rPr>
              <a:t>mengidentifikasi</a:t>
            </a:r>
            <a:r>
              <a:rPr lang="en-US" sz="2000" dirty="0">
                <a:latin typeface="Antique Olive" pitchFamily="34" charset="0"/>
              </a:rPr>
              <a:t> </a:t>
            </a:r>
            <a:r>
              <a:rPr lang="en-US" sz="2000" dirty="0" err="1">
                <a:latin typeface="Antique Olive" pitchFamily="34" charset="0"/>
              </a:rPr>
              <a:t>obat-obat</a:t>
            </a:r>
            <a:r>
              <a:rPr lang="en-US" sz="2000" dirty="0">
                <a:latin typeface="Antique Olive" pitchFamily="34" charset="0"/>
              </a:rPr>
              <a:t> yang </a:t>
            </a:r>
            <a:r>
              <a:rPr lang="en-US" sz="2000" dirty="0" err="1">
                <a:latin typeface="Antique Olive" pitchFamily="34" charset="0"/>
              </a:rPr>
              <a:t>menyerap</a:t>
            </a:r>
            <a:r>
              <a:rPr lang="en-US" sz="2000" dirty="0">
                <a:latin typeface="Antique Olive" pitchFamily="34" charset="0"/>
              </a:rPr>
              <a:t> </a:t>
            </a:r>
            <a:r>
              <a:rPr lang="en-US" sz="2000" dirty="0" err="1">
                <a:latin typeface="Antique Olive" pitchFamily="34" charset="0"/>
              </a:rPr>
              <a:t>anggaran</a:t>
            </a:r>
            <a:r>
              <a:rPr lang="en-US" sz="2000" dirty="0">
                <a:latin typeface="Antique Olive" pitchFamily="34" charset="0"/>
              </a:rPr>
              <a:t> </a:t>
            </a:r>
            <a:r>
              <a:rPr lang="en-US" sz="2000" dirty="0" err="1">
                <a:latin typeface="Antique Olive" pitchFamily="34" charset="0"/>
              </a:rPr>
              <a:t>terbesar</a:t>
            </a:r>
            <a:r>
              <a:rPr lang="en-US" sz="2000" dirty="0">
                <a:latin typeface="Antique Olive" pitchFamily="34" charset="0"/>
              </a:rPr>
              <a:t> </a:t>
            </a:r>
            <a:r>
              <a:rPr lang="en-US" sz="2000" dirty="0" err="1">
                <a:latin typeface="Antique Olive" pitchFamily="34" charset="0"/>
              </a:rPr>
              <a:t>untuk</a:t>
            </a:r>
            <a:r>
              <a:rPr lang="en-US" sz="2000" dirty="0">
                <a:latin typeface="Antique Olive" pitchFamily="34" charset="0"/>
              </a:rPr>
              <a:t> </a:t>
            </a:r>
            <a:r>
              <a:rPr lang="en-US" sz="2000" dirty="0" err="1">
                <a:latin typeface="Antique Olive" pitchFamily="34" charset="0"/>
              </a:rPr>
              <a:t>dikendalikan</a:t>
            </a:r>
            <a:r>
              <a:rPr lang="en-US" sz="2000" dirty="0">
                <a:latin typeface="Antique Olive" pitchFamily="34" charset="0"/>
              </a:rPr>
              <a:t> </a:t>
            </a:r>
            <a:r>
              <a:rPr lang="en-US" sz="2000" dirty="0" err="1">
                <a:latin typeface="Antique Olive" pitchFamily="34" charset="0"/>
              </a:rPr>
              <a:t>penggunaan</a:t>
            </a:r>
            <a:r>
              <a:rPr lang="en-US" sz="2000" dirty="0">
                <a:latin typeface="Antique Olive" pitchFamily="34" charset="0"/>
              </a:rPr>
              <a:t> </a:t>
            </a:r>
            <a:r>
              <a:rPr lang="en-US" sz="2000" dirty="0" err="1">
                <a:latin typeface="Antique Olive" pitchFamily="34" charset="0"/>
              </a:rPr>
              <a:t>dan</a:t>
            </a:r>
            <a:r>
              <a:rPr lang="en-US" sz="2000" dirty="0">
                <a:latin typeface="Antique Olive" pitchFamily="34" charset="0"/>
              </a:rPr>
              <a:t> </a:t>
            </a:r>
            <a:r>
              <a:rPr lang="en-US" sz="2000" dirty="0" err="1">
                <a:latin typeface="Antique Olive" pitchFamily="34" charset="0"/>
              </a:rPr>
              <a:t>ditingkatkan</a:t>
            </a:r>
            <a:r>
              <a:rPr lang="en-US" sz="2000" dirty="0">
                <a:latin typeface="Antique Olive" pitchFamily="34" charset="0"/>
              </a:rPr>
              <a:t> </a:t>
            </a:r>
            <a:r>
              <a:rPr lang="en-US" sz="2000" dirty="0" err="1">
                <a:latin typeface="Antique Olive" pitchFamily="34" charset="0"/>
              </a:rPr>
              <a:t>pengawasannya</a:t>
            </a:r>
            <a:r>
              <a:rPr lang="en-US" sz="2000" dirty="0">
                <a:latin typeface="Antique Olive" pitchFamily="34" charset="0"/>
              </a:rPr>
              <a:t> </a:t>
            </a:r>
          </a:p>
          <a:p>
            <a:pPr indent="-173736" eaLnBrk="1" fontAlgn="auto" hangingPunct="1">
              <a:spcAft>
                <a:spcPts val="0"/>
              </a:spcAft>
              <a:defRPr/>
            </a:pPr>
            <a:r>
              <a:rPr lang="en-US" sz="2000" dirty="0">
                <a:latin typeface="Antique Olive" pitchFamily="34" charset="0"/>
              </a:rPr>
              <a:t>Analisa ABC </a:t>
            </a:r>
            <a:r>
              <a:rPr lang="en-US" sz="2000" dirty="0" err="1">
                <a:latin typeface="Antique Olive" pitchFamily="34" charset="0"/>
              </a:rPr>
              <a:t>mengelompokan</a:t>
            </a:r>
            <a:r>
              <a:rPr lang="en-US" sz="2000" dirty="0">
                <a:latin typeface="Antique Olive" pitchFamily="34" charset="0"/>
              </a:rPr>
              <a:t> </a:t>
            </a:r>
            <a:r>
              <a:rPr lang="en-US" sz="2000" dirty="0" err="1">
                <a:latin typeface="Antique Olive" pitchFamily="34" charset="0"/>
              </a:rPr>
              <a:t>obat</a:t>
            </a:r>
            <a:r>
              <a:rPr lang="en-US" sz="2000" dirty="0">
                <a:latin typeface="Antique Olive" pitchFamily="34" charset="0"/>
              </a:rPr>
              <a:t> </a:t>
            </a:r>
            <a:r>
              <a:rPr lang="en-US" sz="2000" dirty="0" err="1">
                <a:latin typeface="Antique Olive" pitchFamily="34" charset="0"/>
              </a:rPr>
              <a:t>kedalam</a:t>
            </a:r>
            <a:r>
              <a:rPr lang="en-US" sz="2000" dirty="0">
                <a:latin typeface="Antique Olive" pitchFamily="34" charset="0"/>
              </a:rPr>
              <a:t> 3 </a:t>
            </a:r>
            <a:r>
              <a:rPr lang="en-US" sz="2000" dirty="0" err="1">
                <a:latin typeface="Antique Olive" pitchFamily="34" charset="0"/>
              </a:rPr>
              <a:t>kelompok</a:t>
            </a:r>
            <a:r>
              <a:rPr lang="en-US" sz="2000" dirty="0">
                <a:latin typeface="Antique Olive" pitchFamily="34" charset="0"/>
              </a:rPr>
              <a:t> </a:t>
            </a:r>
            <a:r>
              <a:rPr lang="en-US" sz="2000" dirty="0" err="1">
                <a:latin typeface="Antique Olive" pitchFamily="34" charset="0"/>
              </a:rPr>
              <a:t>besar</a:t>
            </a:r>
            <a:r>
              <a:rPr lang="en-US" sz="2000" dirty="0">
                <a:latin typeface="Antique Olive" pitchFamily="34" charset="0"/>
              </a:rPr>
              <a:t> ; </a:t>
            </a:r>
          </a:p>
          <a:p>
            <a:pPr lvl="2" indent="-173736" eaLnBrk="1" fontAlgn="auto" hangingPunct="1">
              <a:spcAft>
                <a:spcPts val="0"/>
              </a:spcAft>
              <a:defRPr/>
            </a:pPr>
            <a:r>
              <a:rPr lang="en-US" sz="1600" b="1" dirty="0" err="1">
                <a:latin typeface="Antique Olive" pitchFamily="34" charset="0"/>
              </a:rPr>
              <a:t>Kelompok</a:t>
            </a:r>
            <a:r>
              <a:rPr lang="en-US" sz="1600" b="1" dirty="0">
                <a:latin typeface="Antique Olive" pitchFamily="34" charset="0"/>
              </a:rPr>
              <a:t> A yang </a:t>
            </a:r>
            <a:r>
              <a:rPr lang="en-US" sz="1600" b="1" dirty="0" err="1">
                <a:latin typeface="Antique Olive" pitchFamily="34" charset="0"/>
              </a:rPr>
              <a:t>menyerap</a:t>
            </a:r>
            <a:r>
              <a:rPr lang="en-US" sz="1600" b="1" dirty="0">
                <a:latin typeface="Antique Olive" pitchFamily="34" charset="0"/>
              </a:rPr>
              <a:t> </a:t>
            </a:r>
            <a:r>
              <a:rPr lang="en-US" sz="1600" b="1" dirty="0" err="1">
                <a:latin typeface="Antique Olive" pitchFamily="34" charset="0"/>
              </a:rPr>
              <a:t>anggaran</a:t>
            </a:r>
            <a:r>
              <a:rPr lang="en-US" sz="1600" b="1" dirty="0">
                <a:latin typeface="Antique Olive" pitchFamily="34" charset="0"/>
              </a:rPr>
              <a:t> 70 %</a:t>
            </a:r>
          </a:p>
          <a:p>
            <a:pPr lvl="2" indent="-173736" eaLnBrk="1" fontAlgn="auto" hangingPunct="1">
              <a:spcAft>
                <a:spcPts val="0"/>
              </a:spcAft>
              <a:defRPr/>
            </a:pPr>
            <a:r>
              <a:rPr lang="en-US" sz="1600" b="1" dirty="0" err="1">
                <a:latin typeface="Antique Olive" pitchFamily="34" charset="0"/>
              </a:rPr>
              <a:t>Kelompok</a:t>
            </a:r>
            <a:r>
              <a:rPr lang="en-US" sz="1600" b="1" dirty="0">
                <a:latin typeface="Antique Olive" pitchFamily="34" charset="0"/>
              </a:rPr>
              <a:t> B 20 %</a:t>
            </a:r>
          </a:p>
          <a:p>
            <a:pPr lvl="2" indent="-173736" eaLnBrk="1" fontAlgn="auto" hangingPunct="1">
              <a:spcAft>
                <a:spcPts val="0"/>
              </a:spcAft>
              <a:defRPr/>
            </a:pPr>
            <a:r>
              <a:rPr lang="en-US" sz="1600" b="1" dirty="0" err="1">
                <a:latin typeface="Antique Olive" pitchFamily="34" charset="0"/>
              </a:rPr>
              <a:t>Kelompok</a:t>
            </a:r>
            <a:r>
              <a:rPr lang="en-US" sz="1600" b="1" dirty="0">
                <a:latin typeface="Antique Olive" pitchFamily="34" charset="0"/>
              </a:rPr>
              <a:t> C   10 % 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pPr eaLnBrk="1" hangingPunct="1"/>
            <a:r>
              <a:rPr lang="en-US" sz="2800" dirty="0">
                <a:cs typeface="Tunga" pitchFamily="34" charset="0"/>
              </a:rPr>
              <a:t>Analisa ABC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8726326-63F2-784E-BB2E-CBAF60A3A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B55CF-566C-C144-BDD5-055F6AE44942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87139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914400"/>
            <a:ext cx="7793037" cy="76200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Arial Black" pitchFamily="34" charset="0"/>
                <a:cs typeface="Tunga" pitchFamily="34" charset="0"/>
              </a:rPr>
              <a:t>Analisa ABC-VEN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057399"/>
            <a:ext cx="4572000" cy="4075113"/>
          </a:xfrm>
        </p:spPr>
        <p:txBody>
          <a:bodyPr/>
          <a:lstStyle/>
          <a:p>
            <a:pPr marL="533400" indent="-533400" eaLnBrk="1" fontAlgn="auto" hangingPunct="1">
              <a:spcAft>
                <a:spcPts val="0"/>
              </a:spcAft>
              <a:defRPr/>
            </a:pPr>
            <a:r>
              <a:rPr lang="en-US" sz="1800" dirty="0" err="1">
                <a:latin typeface="Century Gothic" pitchFamily="34" charset="0"/>
              </a:rPr>
              <a:t>Untuk</a:t>
            </a:r>
            <a:r>
              <a:rPr lang="en-US" sz="1800" dirty="0">
                <a:latin typeface="Century Gothic" pitchFamily="34" charset="0"/>
              </a:rPr>
              <a:t> </a:t>
            </a:r>
            <a:r>
              <a:rPr lang="en-US" sz="1800" dirty="0" err="1">
                <a:latin typeface="Century Gothic" pitchFamily="34" charset="0"/>
              </a:rPr>
              <a:t>lebih</a:t>
            </a:r>
            <a:r>
              <a:rPr lang="en-US" sz="1800" dirty="0">
                <a:latin typeface="Century Gothic" pitchFamily="34" charset="0"/>
              </a:rPr>
              <a:t> </a:t>
            </a:r>
            <a:r>
              <a:rPr lang="en-US" sz="1800" dirty="0" err="1">
                <a:latin typeface="Century Gothic" pitchFamily="34" charset="0"/>
              </a:rPr>
              <a:t>mempertajam</a:t>
            </a:r>
            <a:r>
              <a:rPr lang="en-US" sz="1800" dirty="0">
                <a:latin typeface="Century Gothic" pitchFamily="34" charset="0"/>
              </a:rPr>
              <a:t> </a:t>
            </a:r>
            <a:r>
              <a:rPr lang="en-US" sz="1800" dirty="0" err="1">
                <a:latin typeface="Century Gothic" pitchFamily="34" charset="0"/>
              </a:rPr>
              <a:t>prioritas`penentuan</a:t>
            </a:r>
            <a:r>
              <a:rPr lang="en-US" sz="1800" dirty="0">
                <a:latin typeface="Century Gothic" pitchFamily="34" charset="0"/>
              </a:rPr>
              <a:t> </a:t>
            </a:r>
            <a:r>
              <a:rPr lang="en-US" sz="1800" dirty="0" err="1">
                <a:latin typeface="Century Gothic" pitchFamily="34" charset="0"/>
              </a:rPr>
              <a:t>kebutuhan</a:t>
            </a:r>
            <a:r>
              <a:rPr lang="en-US" sz="1800" dirty="0">
                <a:latin typeface="Century Gothic" pitchFamily="34" charset="0"/>
              </a:rPr>
              <a:t> </a:t>
            </a:r>
            <a:r>
              <a:rPr lang="en-US" sz="1800" dirty="0" err="1">
                <a:latin typeface="Century Gothic" pitchFamily="34" charset="0"/>
              </a:rPr>
              <a:t>obat</a:t>
            </a:r>
            <a:r>
              <a:rPr lang="en-US" sz="1800" dirty="0">
                <a:latin typeface="Century Gothic" pitchFamily="34" charset="0"/>
              </a:rPr>
              <a:t> </a:t>
            </a:r>
            <a:r>
              <a:rPr lang="en-US" sz="1800" dirty="0" err="1">
                <a:latin typeface="Century Gothic" pitchFamily="34" charset="0"/>
              </a:rPr>
              <a:t>digunakan</a:t>
            </a:r>
            <a:r>
              <a:rPr lang="en-US" sz="1800" dirty="0">
                <a:latin typeface="Century Gothic" pitchFamily="34" charset="0"/>
              </a:rPr>
              <a:t> </a:t>
            </a:r>
            <a:r>
              <a:rPr lang="en-US" sz="1800" dirty="0" err="1">
                <a:latin typeface="Century Gothic" pitchFamily="34" charset="0"/>
              </a:rPr>
              <a:t>analisa</a:t>
            </a:r>
            <a:r>
              <a:rPr lang="en-US" sz="1800" dirty="0">
                <a:latin typeface="Century Gothic" pitchFamily="34" charset="0"/>
              </a:rPr>
              <a:t> </a:t>
            </a:r>
            <a:r>
              <a:rPr lang="en-US" sz="1800" dirty="0" err="1">
                <a:latin typeface="Century Gothic" pitchFamily="34" charset="0"/>
              </a:rPr>
              <a:t>kombinasi</a:t>
            </a:r>
            <a:r>
              <a:rPr lang="en-US" sz="1800" dirty="0">
                <a:latin typeface="Century Gothic" pitchFamily="34" charset="0"/>
              </a:rPr>
              <a:t> </a:t>
            </a:r>
            <a:r>
              <a:rPr lang="en-US" sz="1800" b="1" dirty="0">
                <a:latin typeface="Century Gothic" pitchFamily="34" charset="0"/>
              </a:rPr>
              <a:t>ABC-VEN</a:t>
            </a:r>
          </a:p>
          <a:p>
            <a:pPr marL="533400" indent="-5334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800" b="1" dirty="0">
                <a:latin typeface="Century Gothic" pitchFamily="34" charset="0"/>
              </a:rPr>
              <a:t>	Analisa ABC-VEN </a:t>
            </a:r>
            <a:r>
              <a:rPr lang="en-US" sz="1800" b="1" dirty="0" err="1">
                <a:latin typeface="Century Gothic" pitchFamily="34" charset="0"/>
              </a:rPr>
              <a:t>umumnya</a:t>
            </a:r>
            <a:r>
              <a:rPr lang="en-US" sz="1800" b="1" dirty="0">
                <a:latin typeface="Century Gothic" pitchFamily="34" charset="0"/>
              </a:rPr>
              <a:t> </a:t>
            </a:r>
            <a:r>
              <a:rPr lang="en-US" sz="1800" b="1" dirty="0" err="1">
                <a:latin typeface="Century Gothic" pitchFamily="34" charset="0"/>
              </a:rPr>
              <a:t>menggunakan</a:t>
            </a:r>
            <a:r>
              <a:rPr lang="en-US" sz="1800" b="1" dirty="0">
                <a:latin typeface="Century Gothic" pitchFamily="34" charset="0"/>
              </a:rPr>
              <a:t> </a:t>
            </a:r>
            <a:r>
              <a:rPr lang="en-US" sz="1800" b="1" dirty="0" err="1">
                <a:latin typeface="Century Gothic" pitchFamily="34" charset="0"/>
              </a:rPr>
              <a:t>matiks</a:t>
            </a:r>
            <a:r>
              <a:rPr lang="en-US" sz="1800" b="1" dirty="0">
                <a:latin typeface="Century Gothic" pitchFamily="34" charset="0"/>
              </a:rPr>
              <a:t> </a:t>
            </a:r>
          </a:p>
          <a:p>
            <a:pPr marL="533400" indent="-533400" eaLnBrk="1" fontAlgn="auto" hangingPunct="1">
              <a:spcAft>
                <a:spcPts val="0"/>
              </a:spcAft>
              <a:defRPr/>
            </a:pPr>
            <a:r>
              <a:rPr lang="en-US" sz="1800" b="1" dirty="0">
                <a:latin typeface="Century Gothic" pitchFamily="34" charset="0"/>
              </a:rPr>
              <a:t>Dari </a:t>
            </a:r>
            <a:r>
              <a:rPr lang="en-US" sz="1800" b="1" dirty="0" err="1">
                <a:latin typeface="Century Gothic" pitchFamily="34" charset="0"/>
              </a:rPr>
              <a:t>matrik</a:t>
            </a:r>
            <a:r>
              <a:rPr lang="en-US" sz="1800" b="1" dirty="0">
                <a:latin typeface="Century Gothic" pitchFamily="34" charset="0"/>
              </a:rPr>
              <a:t> </a:t>
            </a:r>
            <a:r>
              <a:rPr lang="en-US" sz="1800" b="1" dirty="0" err="1">
                <a:latin typeface="Century Gothic" pitchFamily="34" charset="0"/>
              </a:rPr>
              <a:t>disamping</a:t>
            </a:r>
            <a:r>
              <a:rPr lang="en-US" sz="1800" b="1" dirty="0">
                <a:latin typeface="Century Gothic" pitchFamily="34" charset="0"/>
              </a:rPr>
              <a:t> </a:t>
            </a:r>
            <a:r>
              <a:rPr lang="en-US" sz="1800" b="1" dirty="0" err="1">
                <a:latin typeface="Century Gothic" pitchFamily="34" charset="0"/>
              </a:rPr>
              <a:t>maka</a:t>
            </a:r>
            <a:r>
              <a:rPr lang="en-US" sz="1800" b="1" dirty="0">
                <a:latin typeface="Century Gothic" pitchFamily="34" charset="0"/>
              </a:rPr>
              <a:t> </a:t>
            </a:r>
            <a:r>
              <a:rPr lang="en-US" sz="1800" b="1" dirty="0" err="1">
                <a:latin typeface="Century Gothic" pitchFamily="34" charset="0"/>
              </a:rPr>
              <a:t>jika</a:t>
            </a:r>
            <a:r>
              <a:rPr lang="en-US" sz="1800" b="1" dirty="0">
                <a:latin typeface="Century Gothic" pitchFamily="34" charset="0"/>
              </a:rPr>
              <a:t> </a:t>
            </a:r>
            <a:r>
              <a:rPr lang="en-US" sz="1800" b="1" dirty="0" err="1">
                <a:latin typeface="Century Gothic" pitchFamily="34" charset="0"/>
              </a:rPr>
              <a:t>ingin</a:t>
            </a:r>
            <a:r>
              <a:rPr lang="en-US" sz="1800" b="1" dirty="0">
                <a:latin typeface="Century Gothic" pitchFamily="34" charset="0"/>
              </a:rPr>
              <a:t> </a:t>
            </a:r>
            <a:r>
              <a:rPr lang="en-US" sz="1800" b="1" dirty="0" err="1">
                <a:latin typeface="Century Gothic" pitchFamily="34" charset="0"/>
              </a:rPr>
              <a:t>melakukan</a:t>
            </a:r>
            <a:r>
              <a:rPr lang="en-US" sz="1800" b="1" dirty="0">
                <a:latin typeface="Century Gothic" pitchFamily="34" charset="0"/>
              </a:rPr>
              <a:t> </a:t>
            </a:r>
            <a:r>
              <a:rPr lang="en-US" sz="1800" b="1" dirty="0" err="1">
                <a:latin typeface="Century Gothic" pitchFamily="34" charset="0"/>
              </a:rPr>
              <a:t>pengurangan</a:t>
            </a:r>
            <a:r>
              <a:rPr lang="en-US" sz="1800" b="1" dirty="0">
                <a:latin typeface="Century Gothic" pitchFamily="34" charset="0"/>
              </a:rPr>
              <a:t> </a:t>
            </a:r>
            <a:r>
              <a:rPr lang="en-US" sz="1800" b="1" dirty="0" err="1">
                <a:latin typeface="Century Gothic" pitchFamily="34" charset="0"/>
              </a:rPr>
              <a:t>anggaran</a:t>
            </a:r>
            <a:r>
              <a:rPr lang="en-US" sz="1800" b="1" dirty="0">
                <a:latin typeface="Century Gothic" pitchFamily="34" charset="0"/>
              </a:rPr>
              <a:t> </a:t>
            </a:r>
            <a:r>
              <a:rPr lang="en-US" sz="1800" b="1" dirty="0" err="1">
                <a:latin typeface="Century Gothic" pitchFamily="34" charset="0"/>
              </a:rPr>
              <a:t>dimulai</a:t>
            </a:r>
            <a:r>
              <a:rPr lang="en-US" sz="1800" b="1" dirty="0">
                <a:latin typeface="Century Gothic" pitchFamily="34" charset="0"/>
              </a:rPr>
              <a:t> </a:t>
            </a:r>
            <a:r>
              <a:rPr lang="en-US" sz="1800" b="1" dirty="0" err="1">
                <a:latin typeface="Century Gothic" pitchFamily="34" charset="0"/>
              </a:rPr>
              <a:t>pengurangan</a:t>
            </a:r>
            <a:r>
              <a:rPr lang="en-US" sz="1800" b="1" dirty="0">
                <a:latin typeface="Century Gothic" pitchFamily="34" charset="0"/>
              </a:rPr>
              <a:t> </a:t>
            </a:r>
            <a:r>
              <a:rPr lang="en-US" sz="1800" b="1" dirty="0" err="1">
                <a:latin typeface="Century Gothic" pitchFamily="34" charset="0"/>
              </a:rPr>
              <a:t>anggaran</a:t>
            </a:r>
            <a:r>
              <a:rPr lang="en-US" sz="1800" b="1" dirty="0">
                <a:latin typeface="Century Gothic" pitchFamily="34" charset="0"/>
              </a:rPr>
              <a:t> </a:t>
            </a:r>
            <a:r>
              <a:rPr lang="en-US" sz="1800" b="1" dirty="0" err="1">
                <a:latin typeface="Century Gothic" pitchFamily="34" charset="0"/>
              </a:rPr>
              <a:t>berurutan</a:t>
            </a:r>
            <a:r>
              <a:rPr lang="en-US" sz="1800" b="1" dirty="0">
                <a:latin typeface="Century Gothic" pitchFamily="34" charset="0"/>
              </a:rPr>
              <a:t>  </a:t>
            </a:r>
          </a:p>
          <a:p>
            <a:pPr marL="1295400" lvl="2" indent="-3810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sz="1400" b="1" dirty="0">
                <a:latin typeface="Century Gothic" pitchFamily="34" charset="0"/>
              </a:rPr>
              <a:t>CN,</a:t>
            </a:r>
          </a:p>
          <a:p>
            <a:pPr marL="1295400" lvl="2" indent="-3810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sz="1400" b="1">
                <a:latin typeface="Century Gothic" pitchFamily="34" charset="0"/>
              </a:rPr>
              <a:t>BN</a:t>
            </a:r>
          </a:p>
          <a:p>
            <a:pPr marL="1295400" lvl="2" indent="-3810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sz="1400" b="1" dirty="0">
                <a:latin typeface="Century Gothic" pitchFamily="34" charset="0"/>
              </a:rPr>
              <a:t>AN</a:t>
            </a:r>
          </a:p>
          <a:p>
            <a:pPr marL="533400" indent="-53340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1800" b="1" dirty="0">
              <a:latin typeface="Century Gothic" pitchFamily="34" charset="0"/>
            </a:endParaRPr>
          </a:p>
        </p:txBody>
      </p:sp>
      <p:graphicFrame>
        <p:nvGraphicFramePr>
          <p:cNvPr id="8196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95768729"/>
              </p:ext>
            </p:extLst>
          </p:nvPr>
        </p:nvGraphicFramePr>
        <p:xfrm>
          <a:off x="4724400" y="1828800"/>
          <a:ext cx="4038600" cy="3733800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44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4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4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77AAF10-2D6D-5444-B063-DBFF6AE7F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E828A8-0BA7-B949-8A6F-0E154517782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29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1"/>
          <p:cNvGraphicFramePr>
            <a:graphicFrameLocks noChangeAspect="1"/>
          </p:cNvGraphicFramePr>
          <p:nvPr/>
        </p:nvGraphicFramePr>
        <p:xfrm>
          <a:off x="1428750" y="1492250"/>
          <a:ext cx="6286500" cy="387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97" name="Bitmap Image" r:id="rId3" imgW="0" imgH="0" progId="PBrush">
                  <p:embed/>
                </p:oleObj>
              </mc:Choice>
              <mc:Fallback>
                <p:oleObj name="Bitmap Image" r:id="rId3" imgW="0" imgH="0" progId="PBrush">
                  <p:embed/>
                  <p:pic>
                    <p:nvPicPr>
                      <p:cNvPr id="24578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1492250"/>
                        <a:ext cx="6286500" cy="3871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958147" y="2967335"/>
            <a:ext cx="522771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TERIMAKASIH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B22702E-D3BB-EE40-A8DD-9BCDB2A85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1C91C1-A625-BB45-A52D-000D098465AE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3024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indent="-173736" eaLnBrk="1" fontAlgn="auto" hangingPunct="1">
              <a:spcAft>
                <a:spcPts val="0"/>
              </a:spcAft>
              <a:defRPr/>
            </a:pPr>
            <a:r>
              <a:rPr lang="en-US" sz="2000" dirty="0" err="1"/>
              <a:t>Perencanaan</a:t>
            </a:r>
            <a:r>
              <a:rPr lang="en-US" sz="2000" dirty="0"/>
              <a:t> </a:t>
            </a:r>
            <a:r>
              <a:rPr lang="en-US" sz="2000" dirty="0" err="1"/>
              <a:t>kebutuhan</a:t>
            </a:r>
            <a:r>
              <a:rPr lang="en-US" sz="2000" dirty="0"/>
              <a:t> </a:t>
            </a:r>
            <a:r>
              <a:rPr lang="en-US" sz="2000" dirty="0" err="1"/>
              <a:t>barang</a:t>
            </a:r>
            <a:r>
              <a:rPr lang="en-US" sz="2000" dirty="0"/>
              <a:t> </a:t>
            </a:r>
            <a:r>
              <a:rPr lang="en-US" sz="2000" dirty="0" err="1"/>
              <a:t>farmasi</a:t>
            </a:r>
            <a:r>
              <a:rPr lang="en-US" sz="2000" dirty="0"/>
              <a:t>  di </a:t>
            </a:r>
            <a:r>
              <a:rPr lang="en-US" sz="2000" dirty="0" err="1"/>
              <a:t>rumah</a:t>
            </a:r>
            <a:r>
              <a:rPr lang="en-US" sz="2000" dirty="0"/>
              <a:t> </a:t>
            </a:r>
            <a:r>
              <a:rPr lang="en-US" sz="2000" dirty="0" err="1"/>
              <a:t>sakit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mempengaruhi</a:t>
            </a:r>
            <a:r>
              <a:rPr lang="en-US" sz="2000" dirty="0"/>
              <a:t> </a:t>
            </a:r>
            <a:r>
              <a:rPr lang="en-US" sz="2000" dirty="0" err="1"/>
              <a:t>pengadaan</a:t>
            </a:r>
            <a:r>
              <a:rPr lang="en-US" sz="2000" dirty="0"/>
              <a:t>, </a:t>
            </a:r>
            <a:r>
              <a:rPr lang="en-US" sz="2000" dirty="0" err="1"/>
              <a:t>pendistribusian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pemakaian</a:t>
            </a:r>
            <a:r>
              <a:rPr lang="en-US" sz="2000" dirty="0"/>
              <a:t>  </a:t>
            </a:r>
            <a:r>
              <a:rPr lang="en-US" sz="2000" dirty="0" err="1"/>
              <a:t>obat</a:t>
            </a:r>
            <a:endParaRPr lang="en-US" sz="2000" dirty="0"/>
          </a:p>
          <a:p>
            <a:pPr indent="-173736" eaLnBrk="1" fontAlgn="auto" hangingPunct="1">
              <a:spcAft>
                <a:spcPts val="0"/>
              </a:spcAft>
              <a:defRPr/>
            </a:pPr>
            <a:r>
              <a:rPr lang="en-US" sz="2000" dirty="0" err="1"/>
              <a:t>Perencanaan</a:t>
            </a:r>
            <a:r>
              <a:rPr lang="en-US" sz="2000" dirty="0"/>
              <a:t> </a:t>
            </a:r>
            <a:r>
              <a:rPr lang="en-US" sz="2000" dirty="0" err="1"/>
              <a:t>kebutuhan</a:t>
            </a:r>
            <a:r>
              <a:rPr lang="en-US" sz="2000" dirty="0"/>
              <a:t> </a:t>
            </a:r>
            <a:r>
              <a:rPr lang="en-US" sz="2000" dirty="0" err="1"/>
              <a:t>dibuat</a:t>
            </a:r>
            <a:r>
              <a:rPr lang="en-US" sz="2000" dirty="0"/>
              <a:t> </a:t>
            </a:r>
            <a:r>
              <a:rPr lang="en-US" sz="2000" dirty="0" err="1"/>
              <a:t>terutama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menjamin</a:t>
            </a:r>
            <a:r>
              <a:rPr lang="en-US" sz="2000" dirty="0"/>
              <a:t> </a:t>
            </a:r>
            <a:r>
              <a:rPr lang="en-US" sz="2000" dirty="0" err="1"/>
              <a:t>tersedianya</a:t>
            </a:r>
            <a:r>
              <a:rPr lang="en-US" sz="2000" dirty="0"/>
              <a:t> </a:t>
            </a:r>
            <a:r>
              <a:rPr lang="en-US" sz="2000" dirty="0" err="1"/>
              <a:t>obat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jenis</a:t>
            </a:r>
            <a:r>
              <a:rPr lang="en-US" sz="2000" dirty="0"/>
              <a:t> yang </a:t>
            </a:r>
            <a:r>
              <a:rPr lang="en-US" sz="2000" dirty="0" err="1"/>
              <a:t>tepat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kebutuhan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mutu</a:t>
            </a:r>
            <a:r>
              <a:rPr lang="en-US" sz="2000" dirty="0"/>
              <a:t> yang </a:t>
            </a:r>
            <a:r>
              <a:rPr lang="en-US" sz="2000" dirty="0" err="1"/>
              <a:t>terjamin</a:t>
            </a:r>
            <a:r>
              <a:rPr lang="en-US" sz="2000" dirty="0"/>
              <a:t>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mudah</a:t>
            </a:r>
            <a:r>
              <a:rPr lang="en-US" sz="2000" dirty="0"/>
              <a:t> </a:t>
            </a:r>
            <a:r>
              <a:rPr lang="en-US" sz="2000" dirty="0" err="1"/>
              <a:t>diperoleh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tempat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r>
              <a:rPr lang="en-US" sz="2000" dirty="0"/>
              <a:t> yang </a:t>
            </a:r>
            <a:r>
              <a:rPr lang="en-US" sz="2000" dirty="0" err="1"/>
              <a:t>tepat</a:t>
            </a:r>
            <a:endParaRPr lang="en-US" sz="2000" dirty="0"/>
          </a:p>
          <a:p>
            <a:pPr indent="-173736" eaLnBrk="1" fontAlgn="auto" hangingPunct="1">
              <a:spcAft>
                <a:spcPts val="0"/>
              </a:spcAft>
              <a:defRPr/>
            </a:pPr>
            <a:r>
              <a:rPr lang="en-US" sz="2000" dirty="0"/>
              <a:t>Arti </a:t>
            </a:r>
            <a:r>
              <a:rPr lang="en-US" sz="2000" dirty="0" err="1"/>
              <a:t>penting</a:t>
            </a:r>
            <a:r>
              <a:rPr lang="en-US" sz="2000" dirty="0"/>
              <a:t> </a:t>
            </a:r>
            <a:r>
              <a:rPr lang="en-US" sz="2000" dirty="0" err="1"/>
              <a:t>perencanaan</a:t>
            </a:r>
            <a:r>
              <a:rPr lang="en-US" sz="2000" dirty="0"/>
              <a:t> ;</a:t>
            </a:r>
          </a:p>
          <a:p>
            <a:pPr lvl="1" indent="-173736" eaLnBrk="1" fontAlgn="auto" hangingPunct="1">
              <a:spcAft>
                <a:spcPts val="0"/>
              </a:spcAft>
              <a:defRPr/>
            </a:pPr>
            <a:r>
              <a:rPr lang="en-US" sz="1800" b="1" dirty="0" err="1"/>
              <a:t>Mengurangi</a:t>
            </a:r>
            <a:r>
              <a:rPr lang="en-US" sz="1800" b="1" dirty="0"/>
              <a:t> </a:t>
            </a:r>
            <a:r>
              <a:rPr lang="en-US" sz="1800" b="1" dirty="0" err="1"/>
              <a:t>ketidak</a:t>
            </a:r>
            <a:r>
              <a:rPr lang="en-US" sz="1800" b="1" dirty="0"/>
              <a:t> </a:t>
            </a:r>
            <a:r>
              <a:rPr lang="en-US" sz="1800" b="1" dirty="0" err="1"/>
              <a:t>pastian</a:t>
            </a:r>
            <a:endParaRPr lang="en-US" sz="1800" b="1" dirty="0"/>
          </a:p>
          <a:p>
            <a:pPr lvl="1" indent="-173736" eaLnBrk="1" fontAlgn="auto" hangingPunct="1">
              <a:spcAft>
                <a:spcPts val="0"/>
              </a:spcAft>
              <a:defRPr/>
            </a:pPr>
            <a:r>
              <a:rPr lang="en-US" sz="1800" b="1" dirty="0" err="1"/>
              <a:t>Meningkatkan</a:t>
            </a:r>
            <a:r>
              <a:rPr lang="en-US" sz="1800" b="1" dirty="0"/>
              <a:t> </a:t>
            </a:r>
            <a:r>
              <a:rPr lang="en-US" sz="1800" b="1" dirty="0" err="1"/>
              <a:t>efisiensi</a:t>
            </a:r>
            <a:r>
              <a:rPr lang="en-US" sz="1800" b="1" dirty="0"/>
              <a:t> </a:t>
            </a:r>
            <a:r>
              <a:rPr lang="en-US" sz="1800" b="1" dirty="0" err="1"/>
              <a:t>kerja</a:t>
            </a:r>
            <a:endParaRPr lang="en-US" sz="1800" b="1" dirty="0"/>
          </a:p>
          <a:p>
            <a:pPr lvl="1" indent="-173736" eaLnBrk="1" fontAlgn="auto" hangingPunct="1">
              <a:spcAft>
                <a:spcPts val="0"/>
              </a:spcAft>
              <a:defRPr/>
            </a:pPr>
            <a:r>
              <a:rPr lang="en-US" sz="1800" b="1" dirty="0" err="1"/>
              <a:t>Memperoleh</a:t>
            </a:r>
            <a:r>
              <a:rPr lang="en-US" sz="1800" b="1" dirty="0"/>
              <a:t> </a:t>
            </a:r>
            <a:r>
              <a:rPr lang="en-US" sz="1800" b="1" dirty="0" err="1"/>
              <a:t>kejelasan</a:t>
            </a:r>
            <a:r>
              <a:rPr lang="en-US" sz="1800" b="1" dirty="0"/>
              <a:t> yang </a:t>
            </a:r>
            <a:r>
              <a:rPr lang="en-US" sz="1800" b="1" dirty="0" err="1"/>
              <a:t>lebih</a:t>
            </a:r>
            <a:r>
              <a:rPr lang="en-US" sz="1800" b="1" dirty="0"/>
              <a:t> </a:t>
            </a:r>
            <a:r>
              <a:rPr lang="en-US" sz="1800" b="1" dirty="0" err="1"/>
              <a:t>baik</a:t>
            </a:r>
            <a:r>
              <a:rPr lang="en-US" sz="1800" b="1" dirty="0"/>
              <a:t> </a:t>
            </a:r>
            <a:r>
              <a:rPr lang="en-US" sz="1800" b="1" dirty="0" err="1"/>
              <a:t>tentang</a:t>
            </a:r>
            <a:r>
              <a:rPr lang="en-US" sz="1800" b="1" dirty="0"/>
              <a:t> </a:t>
            </a:r>
            <a:r>
              <a:rPr lang="en-US" sz="1800" b="1" dirty="0" err="1"/>
              <a:t>sasaran-sasaran</a:t>
            </a:r>
            <a:endParaRPr lang="en-US" sz="1800" b="1" dirty="0"/>
          </a:p>
          <a:p>
            <a:pPr lvl="1" indent="-173736" eaLnBrk="1" fontAlgn="auto" hangingPunct="1">
              <a:spcAft>
                <a:spcPts val="0"/>
              </a:spcAft>
              <a:defRPr/>
            </a:pPr>
            <a:r>
              <a:rPr lang="en-US" sz="1800" b="1" dirty="0" err="1"/>
              <a:t>Sebagai</a:t>
            </a:r>
            <a:r>
              <a:rPr lang="en-US" sz="1800" b="1" dirty="0"/>
              <a:t> </a:t>
            </a:r>
            <a:r>
              <a:rPr lang="en-US" sz="1800" b="1" dirty="0" err="1"/>
              <a:t>dasar</a:t>
            </a:r>
            <a:r>
              <a:rPr lang="en-US" sz="1800" b="1" dirty="0"/>
              <a:t> </a:t>
            </a:r>
            <a:r>
              <a:rPr lang="en-US" sz="1800" b="1" dirty="0" err="1"/>
              <a:t>untuk</a:t>
            </a:r>
            <a:r>
              <a:rPr lang="en-US" sz="1800" b="1" dirty="0"/>
              <a:t> </a:t>
            </a:r>
            <a:r>
              <a:rPr lang="en-US" sz="1800" b="1" dirty="0" err="1"/>
              <a:t>melakukan</a:t>
            </a:r>
            <a:r>
              <a:rPr lang="en-US" sz="1800" b="1" dirty="0"/>
              <a:t> </a:t>
            </a:r>
            <a:r>
              <a:rPr lang="en-US" sz="1800" b="1" dirty="0" err="1"/>
              <a:t>monev</a:t>
            </a:r>
            <a:r>
              <a:rPr lang="en-US" sz="1800" b="1" dirty="0"/>
              <a:t> </a:t>
            </a:r>
            <a:r>
              <a:rPr lang="en-US" sz="1800" b="1" dirty="0" err="1"/>
              <a:t>kegiatan</a:t>
            </a:r>
            <a:r>
              <a:rPr lang="en-US" sz="1800" b="1" dirty="0"/>
              <a:t> </a:t>
            </a:r>
            <a:r>
              <a:rPr lang="en-US" sz="1800" b="1" dirty="0" err="1"/>
              <a:t>dan</a:t>
            </a:r>
            <a:r>
              <a:rPr lang="en-US" sz="1800" b="1" dirty="0"/>
              <a:t> </a:t>
            </a:r>
            <a:r>
              <a:rPr lang="en-US" sz="1800" b="1" dirty="0" err="1"/>
              <a:t>penyusunan</a:t>
            </a:r>
            <a:r>
              <a:rPr lang="en-US" sz="1800" b="1" dirty="0"/>
              <a:t>  </a:t>
            </a:r>
            <a:r>
              <a:rPr lang="en-US" sz="1800" b="1" dirty="0" err="1"/>
              <a:t>akuntabilitas</a:t>
            </a:r>
            <a:r>
              <a:rPr lang="en-US" sz="1800" b="1" dirty="0"/>
              <a:t> </a:t>
            </a:r>
            <a:r>
              <a:rPr lang="en-US" sz="1800" b="1" dirty="0" err="1"/>
              <a:t>kinerja</a:t>
            </a:r>
            <a:endParaRPr lang="en-US" sz="1800" b="1" dirty="0"/>
          </a:p>
          <a:p>
            <a:pPr indent="-173736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000" b="1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990600"/>
          </a:xfrm>
        </p:spPr>
        <p:txBody>
          <a:bodyPr/>
          <a:lstStyle/>
          <a:p>
            <a:pPr algn="ctr" eaLnBrk="1" hangingPunct="1"/>
            <a:r>
              <a:rPr lang="en-US" sz="2400" b="1" dirty="0" err="1">
                <a:latin typeface="Century Gothic" pitchFamily="34" charset="0"/>
                <a:cs typeface="Tunga" pitchFamily="34" charset="0"/>
              </a:rPr>
              <a:t>Perencanaan</a:t>
            </a:r>
            <a:r>
              <a:rPr lang="en-US" sz="2400" b="1" dirty="0">
                <a:latin typeface="Century Gothic" pitchFamily="34" charset="0"/>
                <a:cs typeface="Tunga" pitchFamily="34" charset="0"/>
              </a:rPr>
              <a:t> </a:t>
            </a:r>
            <a:r>
              <a:rPr lang="en-US" sz="2400" b="1" dirty="0" err="1">
                <a:latin typeface="Century Gothic" pitchFamily="34" charset="0"/>
                <a:cs typeface="Tunga" pitchFamily="34" charset="0"/>
              </a:rPr>
              <a:t>Kebutuhan</a:t>
            </a:r>
            <a:r>
              <a:rPr lang="en-US" sz="2400" b="1" dirty="0">
                <a:latin typeface="Century Gothic" pitchFamily="34" charset="0"/>
                <a:cs typeface="Tunga" pitchFamily="34" charset="0"/>
              </a:rPr>
              <a:t> </a:t>
            </a:r>
            <a:r>
              <a:rPr lang="en-US" sz="2400" b="1" dirty="0" err="1">
                <a:latin typeface="Century Gothic" pitchFamily="34" charset="0"/>
                <a:cs typeface="Tunga" pitchFamily="34" charset="0"/>
              </a:rPr>
              <a:t>logistik</a:t>
            </a:r>
            <a:r>
              <a:rPr lang="en-US" sz="2400" b="1" dirty="0">
                <a:latin typeface="Century Gothic" pitchFamily="34" charset="0"/>
                <a:cs typeface="Tunga" pitchFamily="34" charset="0"/>
              </a:rPr>
              <a:t>  </a:t>
            </a:r>
            <a:r>
              <a:rPr lang="en-US" sz="2400" b="1" dirty="0" err="1">
                <a:latin typeface="Century Gothic" pitchFamily="34" charset="0"/>
                <a:cs typeface="Tunga" pitchFamily="34" charset="0"/>
              </a:rPr>
              <a:t>farmasi</a:t>
            </a:r>
            <a:r>
              <a:rPr lang="en-US" sz="2400" b="1" dirty="0">
                <a:latin typeface="Century Gothic" pitchFamily="34" charset="0"/>
                <a:cs typeface="Tunga" pitchFamily="34" charset="0"/>
              </a:rPr>
              <a:t>  </a:t>
            </a:r>
            <a:br>
              <a:rPr lang="en-US" sz="2400" b="1" dirty="0">
                <a:latin typeface="Century Gothic" pitchFamily="34" charset="0"/>
                <a:cs typeface="Tunga" pitchFamily="34" charset="0"/>
              </a:rPr>
            </a:br>
            <a:r>
              <a:rPr lang="en-US" sz="2400" b="1" dirty="0" err="1">
                <a:latin typeface="Century Gothic" pitchFamily="34" charset="0"/>
                <a:cs typeface="Tunga" pitchFamily="34" charset="0"/>
              </a:rPr>
              <a:t>Rumah</a:t>
            </a:r>
            <a:r>
              <a:rPr lang="en-US" sz="2400" b="1" dirty="0">
                <a:latin typeface="Century Gothic" pitchFamily="34" charset="0"/>
                <a:cs typeface="Tunga" pitchFamily="34" charset="0"/>
              </a:rPr>
              <a:t> </a:t>
            </a:r>
            <a:r>
              <a:rPr lang="en-US" sz="2400" b="1" dirty="0" err="1">
                <a:latin typeface="Century Gothic" pitchFamily="34" charset="0"/>
                <a:cs typeface="Tunga" pitchFamily="34" charset="0"/>
              </a:rPr>
              <a:t>Sakit</a:t>
            </a:r>
            <a:r>
              <a:rPr lang="en-US" sz="4000" dirty="0">
                <a:cs typeface="Tunga" pitchFamily="34" charset="0"/>
              </a:rPr>
              <a:t>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336EA8-7314-B347-84F8-AC9315A8A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5791200"/>
            <a:ext cx="2133600" cy="930275"/>
          </a:xfrm>
        </p:spPr>
        <p:txBody>
          <a:bodyPr/>
          <a:lstStyle/>
          <a:p>
            <a:pPr>
              <a:defRPr/>
            </a:pPr>
            <a:fld id="{526B55CF-566C-C144-BDD5-055F6AE44942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9835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5B756-157A-E94E-9C7D-7D3D83A5C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D" dirty="0"/>
            </a:br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perencanaan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: </a:t>
            </a:r>
            <a:br>
              <a:rPr lang="en-ID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76E78-9CC2-D645-B4F0-496019975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lvl="0"/>
            <a:r>
              <a:rPr lang="en-ID" dirty="0" err="1"/>
              <a:t>Mendapatkan</a:t>
            </a:r>
            <a:r>
              <a:rPr lang="en-ID" dirty="0"/>
              <a:t> </a:t>
            </a:r>
            <a:r>
              <a:rPr lang="en-ID" dirty="0" err="1"/>
              <a:t>jenis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</a:t>
            </a:r>
            <a:r>
              <a:rPr lang="en-ID" dirty="0" err="1"/>
              <a:t>tepat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kebutuhan</a:t>
            </a:r>
            <a:r>
              <a:rPr lang="en-ID" dirty="0"/>
              <a:t> </a:t>
            </a:r>
          </a:p>
          <a:p>
            <a:pPr lvl="0"/>
            <a:r>
              <a:rPr lang="en-ID" dirty="0" err="1"/>
              <a:t>Menghindari</a:t>
            </a:r>
            <a:r>
              <a:rPr lang="en-ID" dirty="0"/>
              <a:t> </a:t>
            </a:r>
            <a:r>
              <a:rPr lang="en-ID" dirty="0" err="1"/>
              <a:t>kekosongan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</a:t>
            </a:r>
          </a:p>
          <a:p>
            <a:pPr lvl="0"/>
            <a:r>
              <a:rPr lang="en-ID" dirty="0" err="1"/>
              <a:t>Meningkatkan</a:t>
            </a:r>
            <a:r>
              <a:rPr lang="en-ID" dirty="0"/>
              <a:t> </a:t>
            </a:r>
            <a:r>
              <a:rPr lang="en-ID" dirty="0" err="1"/>
              <a:t>penggunaan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rasional</a:t>
            </a:r>
            <a:r>
              <a:rPr lang="en-ID" dirty="0"/>
              <a:t> </a:t>
            </a:r>
          </a:p>
          <a:p>
            <a:pPr lvl="0"/>
            <a:r>
              <a:rPr lang="en-ID" dirty="0" err="1"/>
              <a:t>Meningkatkan</a:t>
            </a:r>
            <a:r>
              <a:rPr lang="en-ID" dirty="0"/>
              <a:t> </a:t>
            </a:r>
            <a:r>
              <a:rPr lang="en-ID" dirty="0" err="1"/>
              <a:t>efisiensi</a:t>
            </a:r>
            <a:r>
              <a:rPr lang="en-ID" dirty="0"/>
              <a:t> </a:t>
            </a:r>
            <a:r>
              <a:rPr lang="en-ID" dirty="0" err="1"/>
              <a:t>penggunaan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904AD1-A1A9-3041-A918-6036D9F24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5791200"/>
            <a:ext cx="2133600" cy="930275"/>
          </a:xfrm>
        </p:spPr>
        <p:txBody>
          <a:bodyPr/>
          <a:lstStyle/>
          <a:p>
            <a:pPr>
              <a:defRPr/>
            </a:pPr>
            <a:fld id="{526B55CF-566C-C144-BDD5-055F6AE44942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5319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sz="2000">
                <a:latin typeface="Antique Olive" pitchFamily="34" charset="0"/>
              </a:rPr>
              <a:t>Kelengkapan dan mutu informasi </a:t>
            </a:r>
          </a:p>
          <a:p>
            <a:pPr marL="609600" indent="-6096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sz="2000">
                <a:latin typeface="Antique Olive" pitchFamily="34" charset="0"/>
              </a:rPr>
              <a:t>Kepatuhan terhadap standar terapi</a:t>
            </a:r>
          </a:p>
          <a:p>
            <a:pPr marL="609600" indent="-6096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sz="2000">
                <a:latin typeface="Antique Olive" pitchFamily="34" charset="0"/>
              </a:rPr>
              <a:t>Proyeksi kebutuhan</a:t>
            </a:r>
          </a:p>
          <a:p>
            <a:pPr marL="609600" indent="-6096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sz="2000">
                <a:latin typeface="Antique Olive" pitchFamily="34" charset="0"/>
              </a:rPr>
              <a:t>Periode pengadaan dan cakupa waktu perencanaan</a:t>
            </a:r>
          </a:p>
          <a:p>
            <a:pPr marL="609600" indent="-6096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sz="2000">
                <a:latin typeface="Antique Olive" pitchFamily="34" charset="0"/>
              </a:rPr>
              <a:t>Prioritas ekonomis, medis dan farmakologis</a:t>
            </a:r>
          </a:p>
          <a:p>
            <a:pPr marL="609600" indent="-6096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sz="2000">
                <a:latin typeface="Antique Olive" pitchFamily="34" charset="0"/>
              </a:rPr>
              <a:t>Alokasi anggaran</a:t>
            </a:r>
          </a:p>
          <a:p>
            <a:pPr marL="609600" indent="-6096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sz="2000">
                <a:latin typeface="Antique Olive" pitchFamily="34" charset="0"/>
              </a:rPr>
              <a:t>Strategi Pengadaan</a:t>
            </a:r>
          </a:p>
          <a:p>
            <a:pPr marL="609600" indent="-6096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sz="2000">
                <a:latin typeface="Antique Olive" pitchFamily="34" charset="0"/>
              </a:rPr>
              <a:t>Status data awal persediaan </a:t>
            </a:r>
          </a:p>
          <a:p>
            <a:pPr marL="609600" indent="-6096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sz="2000">
                <a:latin typeface="Antique Olive" pitchFamily="34" charset="0"/>
              </a:rPr>
              <a:t>Penyusunan Daftar Belanja Obat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/>
            <a:r>
              <a:rPr lang="en-US" sz="2400">
                <a:latin typeface="Antique Olive" pitchFamily="34" charset="0"/>
                <a:cs typeface="Tunga" pitchFamily="34" charset="0"/>
              </a:rPr>
              <a:t>Masalah-Masalah dalam Perencanaan Kebutuhan</a:t>
            </a:r>
            <a:r>
              <a:rPr lang="en-US" sz="4000">
                <a:cs typeface="Tunga" pitchFamily="34" charset="0"/>
              </a:rPr>
              <a:t>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A2BA11-D757-2243-AB72-9DA4823C6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5791200"/>
            <a:ext cx="2133600" cy="930275"/>
          </a:xfrm>
        </p:spPr>
        <p:txBody>
          <a:bodyPr/>
          <a:lstStyle/>
          <a:p>
            <a:pPr>
              <a:defRPr/>
            </a:pPr>
            <a:fld id="{526B55CF-566C-C144-BDD5-055F6AE44942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0116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5612" indent="-457200" eaLnBrk="1" hangingPunct="1">
              <a:buFont typeface="+mj-lt"/>
              <a:buAutoNum type="arabicPeriod"/>
              <a:defRPr/>
            </a:pPr>
            <a:r>
              <a:rPr lang="en-US" sz="1800" dirty="0" err="1"/>
              <a:t>Perencanaan</a:t>
            </a:r>
            <a:r>
              <a:rPr lang="en-US" sz="1800" dirty="0"/>
              <a:t> </a:t>
            </a:r>
            <a:r>
              <a:rPr lang="en-US" sz="1800" dirty="0" err="1"/>
              <a:t>obat</a:t>
            </a:r>
            <a:r>
              <a:rPr lang="en-US" sz="1800" dirty="0"/>
              <a:t> /</a:t>
            </a:r>
            <a:r>
              <a:rPr lang="en-US" sz="1800" dirty="0" err="1"/>
              <a:t>alkes</a:t>
            </a:r>
            <a:r>
              <a:rPr lang="en-US" sz="1800" dirty="0"/>
              <a:t> </a:t>
            </a:r>
            <a:r>
              <a:rPr lang="en-US" sz="1800" dirty="0" err="1"/>
              <a:t>dibuat</a:t>
            </a:r>
            <a:r>
              <a:rPr lang="en-US" sz="1800" dirty="0"/>
              <a:t> </a:t>
            </a:r>
            <a:r>
              <a:rPr lang="en-US" sz="1800" dirty="0" err="1"/>
              <a:t>berdasarkan</a:t>
            </a:r>
            <a:r>
              <a:rPr lang="en-US" sz="1800" dirty="0"/>
              <a:t> </a:t>
            </a:r>
            <a:r>
              <a:rPr lang="en-US" sz="1800" dirty="0" err="1"/>
              <a:t>perhitungan</a:t>
            </a:r>
            <a:r>
              <a:rPr lang="en-US" sz="1800" dirty="0"/>
              <a:t> </a:t>
            </a:r>
            <a:r>
              <a:rPr lang="en-US" sz="1800" dirty="0" err="1"/>
              <a:t>kebutuhan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ruangan</a:t>
            </a:r>
            <a:r>
              <a:rPr lang="en-US" sz="1800" dirty="0"/>
              <a:t> / </a:t>
            </a:r>
            <a:r>
              <a:rPr lang="en-US" sz="1800" dirty="0" err="1"/>
              <a:t>instalasi</a:t>
            </a:r>
            <a:r>
              <a:rPr lang="en-US" sz="1800" dirty="0"/>
              <a:t> </a:t>
            </a:r>
            <a:r>
              <a:rPr lang="en-US" sz="1800" dirty="0" err="1"/>
              <a:t>sesuai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sasaran</a:t>
            </a:r>
            <a:r>
              <a:rPr lang="en-US" sz="1800" dirty="0"/>
              <a:t> ( </a:t>
            </a:r>
            <a:r>
              <a:rPr lang="en-US" sz="1800" dirty="0" err="1"/>
              <a:t>perkiraan</a:t>
            </a:r>
            <a:r>
              <a:rPr lang="en-US" sz="1800" dirty="0"/>
              <a:t> </a:t>
            </a:r>
            <a:r>
              <a:rPr lang="en-US" sz="1800" dirty="0" err="1"/>
              <a:t>jumlah</a:t>
            </a:r>
            <a:r>
              <a:rPr lang="en-US" sz="1800" dirty="0"/>
              <a:t> </a:t>
            </a:r>
            <a:r>
              <a:rPr lang="en-US" sz="1800" dirty="0" err="1"/>
              <a:t>pasien</a:t>
            </a:r>
            <a:r>
              <a:rPr lang="en-US" sz="1800" dirty="0"/>
              <a:t>, </a:t>
            </a:r>
            <a:r>
              <a:rPr lang="en-US" sz="1800" dirty="0" err="1"/>
              <a:t>diagnosa</a:t>
            </a:r>
            <a:r>
              <a:rPr lang="en-US" sz="1800" dirty="0"/>
              <a:t>,  </a:t>
            </a:r>
            <a:r>
              <a:rPr lang="en-US" sz="1800" dirty="0" err="1"/>
              <a:t>standar</a:t>
            </a:r>
            <a:r>
              <a:rPr lang="en-US" sz="1800" dirty="0"/>
              <a:t> </a:t>
            </a:r>
            <a:r>
              <a:rPr lang="en-US" sz="1800" dirty="0" err="1"/>
              <a:t>pengobatan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lama </a:t>
            </a:r>
            <a:r>
              <a:rPr lang="en-US" sz="1800" dirty="0" err="1"/>
              <a:t>rawat</a:t>
            </a:r>
            <a:r>
              <a:rPr lang="en-US" sz="1800" dirty="0"/>
              <a:t> )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memperhatikan</a:t>
            </a:r>
            <a:r>
              <a:rPr lang="en-US" sz="1800" dirty="0"/>
              <a:t> </a:t>
            </a:r>
            <a:r>
              <a:rPr lang="en-US" sz="1800" dirty="0" err="1"/>
              <a:t>pemakaian</a:t>
            </a:r>
            <a:r>
              <a:rPr lang="en-US" sz="1800" dirty="0"/>
              <a:t> </a:t>
            </a:r>
            <a:r>
              <a:rPr lang="en-US" sz="1800" dirty="0" err="1"/>
              <a:t>obat</a:t>
            </a:r>
            <a:r>
              <a:rPr lang="en-US" sz="1800" dirty="0"/>
              <a:t>/</a:t>
            </a:r>
            <a:r>
              <a:rPr lang="en-US" sz="1800" dirty="0" err="1"/>
              <a:t>alkes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depo-depo</a:t>
            </a:r>
            <a:r>
              <a:rPr lang="en-US" sz="1800" dirty="0"/>
              <a:t> </a:t>
            </a:r>
            <a:r>
              <a:rPr lang="en-US" sz="1800" dirty="0" err="1"/>
              <a:t>farmasi</a:t>
            </a:r>
            <a:endParaRPr lang="en-US" sz="1800" dirty="0"/>
          </a:p>
          <a:p>
            <a:pPr marL="455612" indent="-457200" eaLnBrk="1" hangingPunct="1">
              <a:buFont typeface="+mj-lt"/>
              <a:buAutoNum type="arabicPeriod"/>
              <a:defRPr/>
            </a:pPr>
            <a:r>
              <a:rPr lang="en-US" sz="1800" dirty="0" err="1"/>
              <a:t>Jenis</a:t>
            </a:r>
            <a:r>
              <a:rPr lang="en-US" sz="1800" dirty="0"/>
              <a:t> </a:t>
            </a:r>
            <a:r>
              <a:rPr lang="en-US" sz="1800" dirty="0" err="1"/>
              <a:t>obat</a:t>
            </a:r>
            <a:r>
              <a:rPr lang="en-US" sz="1800" dirty="0"/>
              <a:t>/</a:t>
            </a:r>
            <a:r>
              <a:rPr lang="en-US" sz="1800" dirty="0" err="1"/>
              <a:t>alkes</a:t>
            </a:r>
            <a:r>
              <a:rPr lang="en-US" sz="1800" dirty="0"/>
              <a:t> </a:t>
            </a:r>
            <a:r>
              <a:rPr lang="en-US" sz="1800" dirty="0" err="1"/>
              <a:t>ditentukan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SMF </a:t>
            </a:r>
            <a:r>
              <a:rPr lang="en-US" sz="1800" dirty="0" err="1"/>
              <a:t>dan</a:t>
            </a:r>
            <a:r>
              <a:rPr lang="en-US" sz="1800" dirty="0"/>
              <a:t> PFT </a:t>
            </a:r>
            <a:r>
              <a:rPr lang="en-US" sz="1800" dirty="0" err="1"/>
              <a:t>serta</a:t>
            </a:r>
            <a:r>
              <a:rPr lang="en-US" sz="1800" dirty="0"/>
              <a:t> </a:t>
            </a:r>
            <a:r>
              <a:rPr lang="en-US" sz="1800" dirty="0" err="1"/>
              <a:t>dokter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mengacu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formularium</a:t>
            </a:r>
            <a:r>
              <a:rPr lang="en-US" sz="1800" dirty="0"/>
              <a:t> RS </a:t>
            </a:r>
            <a:r>
              <a:rPr lang="en-US" sz="1800" dirty="0" err="1"/>
              <a:t>sedangkan</a:t>
            </a:r>
            <a:r>
              <a:rPr lang="en-US" sz="1800" dirty="0"/>
              <a:t> </a:t>
            </a:r>
            <a:r>
              <a:rPr lang="en-US" sz="1800" dirty="0" err="1"/>
              <a:t>jumlah</a:t>
            </a:r>
            <a:r>
              <a:rPr lang="en-US" sz="1800" dirty="0"/>
              <a:t> </a:t>
            </a:r>
            <a:r>
              <a:rPr lang="en-US" sz="1800" dirty="0" err="1"/>
              <a:t>kebutuhan</a:t>
            </a:r>
            <a:r>
              <a:rPr lang="en-US" sz="1800" dirty="0"/>
              <a:t> </a:t>
            </a:r>
            <a:r>
              <a:rPr lang="en-US" sz="1800" dirty="0" err="1"/>
              <a:t>ditentukan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i="1" dirty="0"/>
              <a:t>user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hal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unit </a:t>
            </a:r>
            <a:r>
              <a:rPr lang="en-US" sz="1800" dirty="0" err="1"/>
              <a:t>kerja</a:t>
            </a:r>
            <a:r>
              <a:rPr lang="en-US" sz="1800" dirty="0"/>
              <a:t> </a:t>
            </a:r>
            <a:r>
              <a:rPr lang="en-US" sz="1800" dirty="0" err="1"/>
              <a:t>pemakai</a:t>
            </a:r>
            <a:endParaRPr lang="en-US" sz="1800" dirty="0"/>
          </a:p>
          <a:p>
            <a:pPr marL="455612" indent="-457200" eaLnBrk="1" hangingPunct="1">
              <a:buFont typeface="+mj-lt"/>
              <a:buAutoNum type="arabicPeriod"/>
              <a:defRPr/>
            </a:pPr>
            <a:r>
              <a:rPr lang="en-US" sz="1800" dirty="0" err="1"/>
              <a:t>Instalasi</a:t>
            </a:r>
            <a:r>
              <a:rPr lang="en-US" sz="1800" dirty="0"/>
              <a:t> </a:t>
            </a:r>
            <a:r>
              <a:rPr lang="en-US" sz="1800" dirty="0" err="1"/>
              <a:t>farmasi</a:t>
            </a:r>
            <a:r>
              <a:rPr lang="en-US" sz="1800" dirty="0"/>
              <a:t> </a:t>
            </a:r>
            <a:r>
              <a:rPr lang="en-US" sz="1800" dirty="0" err="1"/>
              <a:t>hanya</a:t>
            </a:r>
            <a:r>
              <a:rPr lang="en-US" sz="1800" dirty="0"/>
              <a:t> </a:t>
            </a:r>
            <a:r>
              <a:rPr lang="en-US" sz="1800" dirty="0" err="1"/>
              <a:t>merekap</a:t>
            </a:r>
            <a:r>
              <a:rPr lang="en-US" sz="1800" dirty="0"/>
              <a:t> </a:t>
            </a:r>
            <a:r>
              <a:rPr lang="en-US" sz="1800" dirty="0" err="1"/>
              <a:t>rencana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seluruh</a:t>
            </a:r>
            <a:r>
              <a:rPr lang="en-US" sz="1800" dirty="0"/>
              <a:t> </a:t>
            </a:r>
            <a:r>
              <a:rPr lang="en-US" sz="1800" dirty="0" err="1"/>
              <a:t>kebutuhan</a:t>
            </a:r>
            <a:r>
              <a:rPr lang="en-US" sz="1800" dirty="0"/>
              <a:t> point 1 </a:t>
            </a:r>
            <a:r>
              <a:rPr lang="en-US" sz="1800" dirty="0" err="1"/>
              <a:t>dan</a:t>
            </a:r>
            <a:r>
              <a:rPr lang="en-US" sz="1800" dirty="0"/>
              <a:t> 2 </a:t>
            </a:r>
          </a:p>
          <a:p>
            <a:pPr marL="455612" indent="-457200" eaLnBrk="1" hangingPunct="1">
              <a:buFont typeface="+mj-lt"/>
              <a:buAutoNum type="arabicPeriod"/>
              <a:defRPr/>
            </a:pPr>
            <a:r>
              <a:rPr lang="en-US" sz="1800" dirty="0" err="1"/>
              <a:t>Perencanaan</a:t>
            </a:r>
            <a:r>
              <a:rPr lang="en-US" sz="1800" dirty="0"/>
              <a:t> </a:t>
            </a:r>
            <a:r>
              <a:rPr lang="en-US" sz="1800" dirty="0" err="1"/>
              <a:t>dibuat</a:t>
            </a:r>
            <a:r>
              <a:rPr lang="en-US" sz="1800" dirty="0"/>
              <a:t> </a:t>
            </a:r>
            <a:r>
              <a:rPr lang="en-US" sz="1800" dirty="0" err="1"/>
              <a:t>setiap</a:t>
            </a:r>
            <a:r>
              <a:rPr lang="en-US" sz="1800" dirty="0"/>
              <a:t> </a:t>
            </a:r>
            <a:r>
              <a:rPr lang="en-US" sz="1800" dirty="0" err="1"/>
              <a:t>tahun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periode</a:t>
            </a:r>
            <a:r>
              <a:rPr lang="en-US" sz="1800" dirty="0"/>
              <a:t> </a:t>
            </a:r>
            <a:r>
              <a:rPr lang="en-US" sz="1800" dirty="0" err="1"/>
              <a:t>anggaran</a:t>
            </a:r>
            <a:r>
              <a:rPr lang="en-US" sz="1800" dirty="0"/>
              <a:t> </a:t>
            </a:r>
            <a:r>
              <a:rPr lang="en-US" sz="1800" dirty="0" err="1"/>
              <a:t>yad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bentuk</a:t>
            </a:r>
            <a:r>
              <a:rPr lang="en-US" sz="1800" dirty="0"/>
              <a:t> Master Budget yang </a:t>
            </a:r>
            <a:r>
              <a:rPr lang="en-US" sz="1800" dirty="0" err="1"/>
              <a:t>selanjutnya</a:t>
            </a:r>
            <a:r>
              <a:rPr lang="en-US" sz="1800" dirty="0"/>
              <a:t> </a:t>
            </a:r>
            <a:r>
              <a:rPr lang="en-US" sz="1800" dirty="0" err="1"/>
              <a:t>digunakan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acuan</a:t>
            </a:r>
            <a:r>
              <a:rPr lang="en-US" sz="1800" dirty="0"/>
              <a:t> </a:t>
            </a:r>
            <a:r>
              <a:rPr lang="en-US" sz="1800" dirty="0" err="1"/>
              <a:t>pengadaan</a:t>
            </a:r>
            <a:r>
              <a:rPr lang="en-US" sz="1800" dirty="0"/>
              <a:t> </a:t>
            </a:r>
            <a:r>
              <a:rPr lang="en-US" sz="1800" dirty="0" err="1"/>
              <a:t>kebutuhan</a:t>
            </a:r>
            <a:r>
              <a:rPr lang="en-US" sz="1800" dirty="0"/>
              <a:t> </a:t>
            </a:r>
            <a:r>
              <a:rPr lang="en-US" sz="1800" dirty="0" err="1"/>
              <a:t>triwulanan</a:t>
            </a:r>
            <a:endParaRPr lang="en-US" sz="1800" dirty="0"/>
          </a:p>
          <a:p>
            <a:pPr marL="455612" indent="-457200" eaLnBrk="1" hangingPunct="1">
              <a:buFont typeface="+mj-lt"/>
              <a:buAutoNum type="arabicPeriod"/>
              <a:defRPr/>
            </a:pPr>
            <a:r>
              <a:rPr lang="en-US" sz="1800" dirty="0" err="1"/>
              <a:t>Rencana</a:t>
            </a:r>
            <a:r>
              <a:rPr lang="en-US" sz="1800" dirty="0"/>
              <a:t> </a:t>
            </a:r>
            <a:r>
              <a:rPr lang="en-US" sz="1800" dirty="0" err="1"/>
              <a:t>kebutuhan</a:t>
            </a:r>
            <a:r>
              <a:rPr lang="en-US" sz="1800" dirty="0"/>
              <a:t> </a:t>
            </a:r>
            <a:r>
              <a:rPr lang="en-US" sz="1800" dirty="0" err="1"/>
              <a:t>anggaran</a:t>
            </a:r>
            <a:r>
              <a:rPr lang="en-US" sz="1800" dirty="0"/>
              <a:t> </a:t>
            </a:r>
            <a:r>
              <a:rPr lang="en-US" sz="1800" dirty="0" err="1"/>
              <a:t>dibuat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didistribusikan</a:t>
            </a:r>
            <a:r>
              <a:rPr lang="en-US" sz="1800" dirty="0"/>
              <a:t> </a:t>
            </a:r>
            <a:r>
              <a:rPr lang="en-US" sz="1800" dirty="0" err="1"/>
              <a:t>kepada</a:t>
            </a:r>
            <a:r>
              <a:rPr lang="en-US" sz="1800" dirty="0"/>
              <a:t> </a:t>
            </a:r>
            <a:r>
              <a:rPr lang="en-US" sz="1800" dirty="0" err="1"/>
              <a:t>bagian</a:t>
            </a:r>
            <a:r>
              <a:rPr lang="en-US" sz="1800" dirty="0"/>
              <a:t> </a:t>
            </a:r>
            <a:r>
              <a:rPr lang="en-US" sz="1800" dirty="0" err="1"/>
              <a:t>perencana</a:t>
            </a:r>
            <a:r>
              <a:rPr lang="en-US" sz="1800" dirty="0"/>
              <a:t> </a:t>
            </a:r>
            <a:r>
              <a:rPr lang="en-US" sz="1800" dirty="0" err="1"/>
              <a:t>anggaran</a:t>
            </a:r>
            <a:r>
              <a:rPr lang="en-US" sz="1800" dirty="0"/>
              <a:t> </a:t>
            </a:r>
            <a:r>
              <a:rPr lang="en-US" sz="1800" dirty="0" err="1"/>
              <a:t>rumah</a:t>
            </a:r>
            <a:r>
              <a:rPr lang="en-US" sz="1800" dirty="0"/>
              <a:t> </a:t>
            </a:r>
            <a:r>
              <a:rPr lang="en-US" sz="1800" dirty="0" err="1"/>
              <a:t>sakit</a:t>
            </a:r>
            <a:r>
              <a:rPr lang="en-US" sz="1800" dirty="0"/>
              <a:t>, </a:t>
            </a:r>
            <a:r>
              <a:rPr lang="en-US" sz="1800" dirty="0" err="1"/>
              <a:t>keuangan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direksi</a:t>
            </a:r>
            <a:endParaRPr lang="en-US" sz="1800" dirty="0"/>
          </a:p>
          <a:p>
            <a:pPr marL="455612" indent="-457200" eaLnBrk="1" hangingPunct="1">
              <a:buFont typeface="+mj-lt"/>
              <a:buAutoNum type="arabicPeriod"/>
              <a:defRPr/>
            </a:pPr>
            <a:r>
              <a:rPr lang="en-US" sz="1800" dirty="0" err="1"/>
              <a:t>Instalasi</a:t>
            </a:r>
            <a:r>
              <a:rPr lang="en-US" sz="1800" dirty="0"/>
              <a:t> </a:t>
            </a:r>
            <a:r>
              <a:rPr lang="en-US" sz="1800" dirty="0" err="1"/>
              <a:t>farmasi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melaksanakan</a:t>
            </a:r>
            <a:r>
              <a:rPr lang="en-US" sz="1800" dirty="0"/>
              <a:t> </a:t>
            </a:r>
            <a:r>
              <a:rPr lang="en-US" sz="1800" dirty="0" err="1"/>
              <a:t>tugasnya</a:t>
            </a:r>
            <a:r>
              <a:rPr lang="en-US" sz="1800" dirty="0"/>
              <a:t> </a:t>
            </a:r>
            <a:r>
              <a:rPr lang="en-US" sz="1800" dirty="0" err="1"/>
              <a:t>terikat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rencana</a:t>
            </a:r>
            <a:r>
              <a:rPr lang="en-US" sz="1800" dirty="0"/>
              <a:t>  </a:t>
            </a:r>
            <a:r>
              <a:rPr lang="en-US" sz="1800" dirty="0" err="1"/>
              <a:t>kebutuhan</a:t>
            </a:r>
            <a:r>
              <a:rPr lang="en-US" sz="1800" dirty="0"/>
              <a:t> yang </a:t>
            </a:r>
            <a:r>
              <a:rPr lang="en-US" sz="1800" dirty="0" err="1"/>
              <a:t>telah</a:t>
            </a:r>
            <a:r>
              <a:rPr lang="en-US" sz="1800" dirty="0"/>
              <a:t> </a:t>
            </a:r>
            <a:r>
              <a:rPr lang="en-US" sz="1800" dirty="0" err="1"/>
              <a:t>disepakati</a:t>
            </a:r>
            <a:r>
              <a:rPr lang="en-US" sz="1800" dirty="0"/>
              <a:t> </a:t>
            </a:r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pPr algn="ctr" eaLnBrk="1" hangingPunct="1"/>
            <a:r>
              <a:rPr lang="en-US" sz="2800" dirty="0">
                <a:cs typeface="Tunga" pitchFamily="34" charset="0"/>
              </a:rPr>
              <a:t>Proses </a:t>
            </a:r>
            <a:r>
              <a:rPr lang="en-US" sz="2800" dirty="0" err="1">
                <a:cs typeface="Tunga" pitchFamily="34" charset="0"/>
              </a:rPr>
              <a:t>Perencanaan</a:t>
            </a:r>
            <a:endParaRPr lang="en-US" sz="2800" dirty="0">
              <a:cs typeface="Tunga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C6C15BE-20C6-3A46-9071-6613855C3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B55CF-566C-C144-BDD5-055F6AE44942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2608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173736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fi-FI" sz="2800"/>
              <a:t>1. Tahap Pemilihan  </a:t>
            </a:r>
          </a:p>
          <a:p>
            <a:pPr lvl="1" indent="-173736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fi-FI" sz="2400"/>
              <a:t>Pemilihan adalah untuk menentukan apakah logistik farmasi benar-benar diperlukan sesuai dengan jumlah pasien / kunjungan dan pola penyakit di RS,</a:t>
            </a:r>
          </a:p>
          <a:p>
            <a:pPr lvl="1" indent="-173736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fi-FI" sz="2400"/>
              <a:t>Prinsip pemilihan kebutuhan obat  harus memperhatikan :</a:t>
            </a:r>
          </a:p>
          <a:p>
            <a:pPr lvl="2" indent="-173736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fi-FI" sz="2000"/>
              <a:t>Jenis obat yang dipilih seminimal mungkin </a:t>
            </a:r>
          </a:p>
          <a:p>
            <a:pPr lvl="2" indent="-173736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fi-FI" sz="2000"/>
              <a:t>Hindari pilihan obat kombinasi, kecuali jika obat kombinasi mempunyai efek yang lebih baik dibanding obat tunggal.</a:t>
            </a:r>
          </a:p>
          <a:p>
            <a:pPr lvl="2" indent="-173736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fi-FI" sz="2000"/>
              <a:t>Apabila jenis obat banyak , maka dipilih berdasar berdasarkan  obat pilihan </a:t>
            </a:r>
            <a:r>
              <a:rPr lang="fi-FI" sz="2000" i="1"/>
              <a:t>(drug of choice)</a:t>
            </a:r>
            <a:r>
              <a:rPr lang="fi-FI" sz="2000"/>
              <a:t> dari penyakit yang prevalensinya tinggi.</a:t>
            </a:r>
            <a:endParaRPr lang="en-US" sz="200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/>
            <a:r>
              <a:rPr lang="en-US" sz="2800" dirty="0" err="1">
                <a:cs typeface="Tunga" pitchFamily="34" charset="0"/>
              </a:rPr>
              <a:t>Tahapan</a:t>
            </a:r>
            <a:r>
              <a:rPr lang="en-US" sz="2800" dirty="0">
                <a:cs typeface="Tunga" pitchFamily="34" charset="0"/>
              </a:rPr>
              <a:t> </a:t>
            </a:r>
            <a:r>
              <a:rPr lang="en-US" sz="2800" dirty="0" err="1">
                <a:cs typeface="Tunga" pitchFamily="34" charset="0"/>
              </a:rPr>
              <a:t>Perencanaan</a:t>
            </a:r>
            <a:r>
              <a:rPr lang="en-US" sz="2800" dirty="0">
                <a:cs typeface="Tunga" pitchFamily="34" charset="0"/>
              </a:rPr>
              <a:t> </a:t>
            </a:r>
            <a:r>
              <a:rPr lang="en-US" sz="2800" dirty="0" err="1">
                <a:cs typeface="Tunga" pitchFamily="34" charset="0"/>
              </a:rPr>
              <a:t>Logistik</a:t>
            </a:r>
            <a:r>
              <a:rPr lang="en-US" sz="2800" dirty="0">
                <a:cs typeface="Tunga" pitchFamily="34" charset="0"/>
              </a:rPr>
              <a:t> </a:t>
            </a:r>
            <a:r>
              <a:rPr lang="en-US" sz="2800" dirty="0" err="1">
                <a:cs typeface="Tunga" pitchFamily="34" charset="0"/>
              </a:rPr>
              <a:t>Farmasi</a:t>
            </a:r>
            <a:endParaRPr lang="en-US" sz="2800" dirty="0">
              <a:cs typeface="Tunga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80A5738-F921-A741-AECB-912CA7A40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B55CF-566C-C144-BDD5-055F6AE44942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4937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 fontScale="70000" lnSpcReduction="20000"/>
          </a:bodyPr>
          <a:lstStyle/>
          <a:p>
            <a:pPr marL="455612" indent="-457200" eaLnBrk="1" hangingPunct="1">
              <a:buFont typeface="+mj-lt"/>
              <a:buAutoNum type="arabicPeriod"/>
              <a:defRPr/>
            </a:pPr>
            <a:endParaRPr lang="en-US" dirty="0"/>
          </a:p>
          <a:p>
            <a:pPr marL="0" indent="0" eaLnBrk="1" hangingPunct="1">
              <a:buNone/>
              <a:defRPr/>
            </a:pPr>
            <a:r>
              <a:rPr lang="en-US" dirty="0"/>
              <a:t>2. TAHAP KOMPILASI</a:t>
            </a:r>
          </a:p>
          <a:p>
            <a:pPr marL="455612" indent="-457200" eaLnBrk="1" hangingPunct="1">
              <a:defRPr/>
            </a:pP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Instalasi</a:t>
            </a:r>
            <a:r>
              <a:rPr lang="en-US" dirty="0"/>
              <a:t> </a:t>
            </a:r>
            <a:r>
              <a:rPr lang="en-US" dirty="0" err="1"/>
              <a:t>farmasi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analisa</a:t>
            </a:r>
            <a:r>
              <a:rPr lang="en-US" dirty="0"/>
              <a:t> data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,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depo-depo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sisa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di </a:t>
            </a:r>
            <a:r>
              <a:rPr lang="en-US" dirty="0" err="1"/>
              <a:t>gudang</a:t>
            </a:r>
            <a:endParaRPr lang="en-US" dirty="0"/>
          </a:p>
          <a:p>
            <a:pPr marL="455612" indent="-457200" eaLnBrk="1" hangingPunct="1">
              <a:defRPr/>
            </a:pPr>
            <a:r>
              <a:rPr lang="en-US" dirty="0" err="1"/>
              <a:t>Berdasarkan</a:t>
            </a:r>
            <a:r>
              <a:rPr lang="en-US" dirty="0"/>
              <a:t> point 1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didapat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perhitungan</a:t>
            </a:r>
            <a:endParaRPr lang="en-US" dirty="0"/>
          </a:p>
          <a:p>
            <a:pPr marL="973137" lvl="3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RATA-RATA PENGELUARAN TIAP BULAN DAN STOCK MINIMAL</a:t>
            </a:r>
          </a:p>
          <a:p>
            <a:pPr marL="973137" lvl="3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 err="1"/>
              <a:t>Pengelompokkan</a:t>
            </a:r>
            <a:r>
              <a:rPr lang="en-US" dirty="0"/>
              <a:t>  </a:t>
            </a:r>
            <a:r>
              <a:rPr lang="en-US" dirty="0" err="1"/>
              <a:t>obat</a:t>
            </a:r>
            <a:r>
              <a:rPr lang="en-US" dirty="0"/>
              <a:t>/</a:t>
            </a:r>
            <a:r>
              <a:rPr lang="en-US" dirty="0" err="1"/>
              <a:t>alkes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pareto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ABC </a:t>
            </a:r>
            <a:r>
              <a:rPr lang="en-US" dirty="0" err="1"/>
              <a:t>dan</a:t>
            </a:r>
            <a:r>
              <a:rPr lang="en-US" dirty="0"/>
              <a:t> VEN</a:t>
            </a:r>
          </a:p>
          <a:p>
            <a:pPr marL="455612" indent="-457200" eaLnBrk="1" hangingPunct="1">
              <a:defRPr/>
            </a:pP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analisa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tahunan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faktor-faktor</a:t>
            </a:r>
            <a:r>
              <a:rPr lang="en-US" dirty="0"/>
              <a:t> </a:t>
            </a:r>
            <a:r>
              <a:rPr lang="en-US" dirty="0" err="1"/>
              <a:t>sbb</a:t>
            </a:r>
            <a:endParaRPr lang="en-US" dirty="0"/>
          </a:p>
          <a:p>
            <a:pPr marL="973137" lvl="3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Stock minimal/ rata-rata </a:t>
            </a:r>
            <a:r>
              <a:rPr lang="en-US" dirty="0" err="1"/>
              <a:t>pengeluaran</a:t>
            </a:r>
            <a:endParaRPr lang="en-US" dirty="0"/>
          </a:p>
          <a:p>
            <a:pPr marL="973137" lvl="3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 err="1"/>
              <a:t>Sisa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di </a:t>
            </a:r>
            <a:r>
              <a:rPr lang="en-US" dirty="0" err="1"/>
              <a:t>gudang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depo-depo</a:t>
            </a:r>
            <a:endParaRPr lang="en-US" dirty="0"/>
          </a:p>
          <a:p>
            <a:pPr marL="973137" lvl="3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 err="1"/>
              <a:t>Kenaikan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 ( % )</a:t>
            </a:r>
          </a:p>
          <a:p>
            <a:pPr marL="973137" lvl="3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pengelompokan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ABC-VEN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/>
              <a:t>pengadaannya</a:t>
            </a:r>
            <a:r>
              <a:rPr lang="en-US" dirty="0"/>
              <a:t> </a:t>
            </a:r>
          </a:p>
          <a:p>
            <a:pPr marL="973137" lvl="3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pengadaan</a:t>
            </a:r>
            <a:r>
              <a:rPr lang="en-US" dirty="0"/>
              <a:t> VA,VB,VC,EA,EB </a:t>
            </a:r>
            <a:r>
              <a:rPr lang="en-US" dirty="0" err="1"/>
              <a:t>dan</a:t>
            </a:r>
            <a:r>
              <a:rPr lang="en-US" dirty="0"/>
              <a:t> EC</a:t>
            </a:r>
          </a:p>
          <a:p>
            <a:pPr marL="973137" lvl="3" indent="-457200" eaLnBrk="1" hangingPunct="1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973137" lvl="3" indent="-457200" eaLnBrk="1" hangingPunct="1">
              <a:buFont typeface="+mj-lt"/>
              <a:buAutoNum type="arabicPeriod"/>
              <a:defRPr/>
            </a:pPr>
            <a:endParaRPr lang="en-US" dirty="0"/>
          </a:p>
          <a:p>
            <a:pPr marL="973137" lvl="3" indent="-457200" eaLnBrk="1" hangingPunct="1">
              <a:buFont typeface="+mj-lt"/>
              <a:buAutoNum type="arabicPeriod"/>
              <a:defRPr/>
            </a:pPr>
            <a:endParaRPr lang="en-US" dirty="0"/>
          </a:p>
        </p:txBody>
      </p:sp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/>
          <a:lstStyle/>
          <a:p>
            <a:pPr algn="ctr" eaLnBrk="1" hangingPunct="1"/>
            <a:endParaRPr lang="en-US" sz="2800" b="1" dirty="0">
              <a:cs typeface="Tunga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9B152B2-ABFB-E84E-A22E-9D5889CEC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B55CF-566C-C144-BDD5-055F6AE44942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7830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683125"/>
          </a:xfrm>
        </p:spPr>
        <p:txBody>
          <a:bodyPr/>
          <a:lstStyle/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000" dirty="0"/>
              <a:t>	</a:t>
            </a:r>
            <a:r>
              <a:rPr lang="en-US" sz="1600" b="1" dirty="0">
                <a:latin typeface="ITC Avant Garde Gothic" pitchFamily="34" charset="0"/>
              </a:rPr>
              <a:t>Ada 2 </a:t>
            </a:r>
            <a:r>
              <a:rPr lang="en-US" sz="1600" b="1" dirty="0" err="1">
                <a:latin typeface="ITC Avant Garde Gothic" pitchFamily="34" charset="0"/>
              </a:rPr>
              <a:t>metode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estimasi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kebutuhan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obat</a:t>
            </a:r>
            <a:r>
              <a:rPr lang="en-US" sz="1600" b="1" dirty="0">
                <a:latin typeface="ITC Avant Garde Gothic" pitchFamily="34" charset="0"/>
              </a:rPr>
              <a:t> :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600" b="1" dirty="0">
              <a:latin typeface="ITC Avant Garde Gothic" pitchFamily="34" charset="0"/>
            </a:endParaRPr>
          </a:p>
          <a:p>
            <a:pPr marL="990600" lvl="1" indent="-5334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sz="1600" b="1" dirty="0" err="1">
                <a:latin typeface="ITC Avant Garde Gothic" pitchFamily="34" charset="0"/>
              </a:rPr>
              <a:t>Metode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Estimasi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menggunakan</a:t>
            </a:r>
            <a:r>
              <a:rPr lang="en-US" sz="1600" b="1" dirty="0">
                <a:latin typeface="ITC Avant Garde Gothic" pitchFamily="34" charset="0"/>
              </a:rPr>
              <a:t> Data </a:t>
            </a:r>
            <a:r>
              <a:rPr lang="en-US" sz="1600" b="1" dirty="0" err="1">
                <a:latin typeface="ITC Avant Garde Gothic" pitchFamily="34" charset="0"/>
              </a:rPr>
              <a:t>Konsumsi</a:t>
            </a:r>
            <a:r>
              <a:rPr lang="en-US" sz="1600" b="1" dirty="0">
                <a:latin typeface="ITC Avant Garde Gothic" pitchFamily="34" charset="0"/>
              </a:rPr>
              <a:t> </a:t>
            </a:r>
          </a:p>
          <a:p>
            <a:pPr marL="990600" lvl="1" indent="-533400" eaLnBrk="1" fontAlgn="auto" hangingPunct="1">
              <a:lnSpc>
                <a:spcPct val="80000"/>
              </a:lnSpc>
              <a:spcAft>
                <a:spcPts val="0"/>
              </a:spcAft>
              <a:buFont typeface="Tahoma" pitchFamily="34" charset="0"/>
              <a:buNone/>
              <a:defRPr/>
            </a:pPr>
            <a:endParaRPr lang="en-US" sz="1600" b="1" dirty="0">
              <a:latin typeface="ITC Avant Garde Gothic" pitchFamily="34" charset="0"/>
            </a:endParaRPr>
          </a:p>
          <a:p>
            <a:pPr marL="990600" lvl="1" indent="-533400" eaLnBrk="1" fontAlgn="auto" hangingPunct="1">
              <a:lnSpc>
                <a:spcPct val="80000"/>
              </a:lnSpc>
              <a:spcAft>
                <a:spcPts val="0"/>
              </a:spcAft>
              <a:buFont typeface="Tahoma" pitchFamily="34" charset="0"/>
              <a:buNone/>
              <a:defRPr/>
            </a:pPr>
            <a:r>
              <a:rPr lang="en-US" sz="1600" dirty="0">
                <a:latin typeface="ITC Avant Garde Gothic" pitchFamily="34" charset="0"/>
              </a:rPr>
              <a:t>	</a:t>
            </a:r>
            <a:r>
              <a:rPr lang="en-US" sz="1600" b="1" dirty="0" err="1">
                <a:latin typeface="ITC Avant Garde Gothic" pitchFamily="34" charset="0"/>
              </a:rPr>
              <a:t>Prinsip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dasar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metode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konsumsi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adalah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menghitung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kebutuhan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obat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tahun</a:t>
            </a:r>
            <a:r>
              <a:rPr lang="en-US" sz="1600" b="1" dirty="0">
                <a:latin typeface="ITC Avant Garde Gothic" pitchFamily="34" charset="0"/>
              </a:rPr>
              <a:t> yang </a:t>
            </a:r>
            <a:r>
              <a:rPr lang="en-US" sz="1600" b="1" dirty="0" err="1">
                <a:latin typeface="ITC Avant Garde Gothic" pitchFamily="34" charset="0"/>
              </a:rPr>
              <a:t>akan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datang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berdasarkan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pola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konsumsi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tahun-tahun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sebelumnya</a:t>
            </a:r>
            <a:r>
              <a:rPr lang="en-US" sz="1600" b="1" dirty="0">
                <a:latin typeface="ITC Avant Garde Gothic" pitchFamily="34" charset="0"/>
              </a:rPr>
              <a:t>   </a:t>
            </a:r>
            <a:r>
              <a:rPr lang="en-US" sz="1600" b="1" dirty="0" err="1">
                <a:latin typeface="ITC Avant Garde Gothic" pitchFamily="34" charset="0"/>
              </a:rPr>
              <a:t>Metode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ini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mendasarkan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atas</a:t>
            </a:r>
            <a:r>
              <a:rPr lang="en-US" sz="1600" b="1" dirty="0">
                <a:latin typeface="ITC Avant Garde Gothic" pitchFamily="34" charset="0"/>
              </a:rPr>
              <a:t>  </a:t>
            </a:r>
            <a:r>
              <a:rPr lang="en-US" sz="1600" b="1" dirty="0" err="1">
                <a:latin typeface="ITC Avant Garde Gothic" pitchFamily="34" charset="0"/>
              </a:rPr>
              <a:t>asumsi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bahwa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pemakaian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obat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oleh</a:t>
            </a:r>
            <a:r>
              <a:rPr lang="en-US" sz="1600" b="1" dirty="0">
                <a:latin typeface="ITC Avant Garde Gothic" pitchFamily="34" charset="0"/>
              </a:rPr>
              <a:t> unit-unit </a:t>
            </a:r>
            <a:r>
              <a:rPr lang="en-US" sz="1600" b="1" dirty="0" err="1">
                <a:latin typeface="ITC Avant Garde Gothic" pitchFamily="34" charset="0"/>
              </a:rPr>
              <a:t>pelayanan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kesehatan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untuk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menanggulangi</a:t>
            </a:r>
            <a:r>
              <a:rPr lang="en-US" sz="1600" b="1" dirty="0">
                <a:latin typeface="ITC Avant Garde Gothic" pitchFamily="34" charset="0"/>
              </a:rPr>
              <a:t>  </a:t>
            </a:r>
            <a:r>
              <a:rPr lang="en-US" sz="1600" b="1" dirty="0" err="1">
                <a:latin typeface="ITC Avant Garde Gothic" pitchFamily="34" charset="0"/>
              </a:rPr>
              <a:t>kasus-kasus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tertentu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selama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periode</a:t>
            </a:r>
            <a:r>
              <a:rPr lang="en-US" sz="1600" b="1" dirty="0">
                <a:latin typeface="ITC Avant Garde Gothic" pitchFamily="34" charset="0"/>
              </a:rPr>
              <a:t> yang </a:t>
            </a:r>
            <a:r>
              <a:rPr lang="en-US" sz="1600" b="1" dirty="0" err="1">
                <a:latin typeface="ITC Avant Garde Gothic" pitchFamily="34" charset="0"/>
              </a:rPr>
              <a:t>telah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berjalan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tidak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banyak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berubah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karena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terekam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dengan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baik</a:t>
            </a:r>
            <a:endParaRPr lang="en-US" sz="1600" b="1" dirty="0">
              <a:latin typeface="ITC Avant Garde Gothic" pitchFamily="34" charset="0"/>
            </a:endParaRPr>
          </a:p>
          <a:p>
            <a:pPr marL="1371600" lvl="2" indent="-4572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b="1" dirty="0">
                <a:latin typeface="ITC Avant Garde Gothic" pitchFamily="34" charset="0"/>
              </a:rPr>
              <a:t>	</a:t>
            </a:r>
          </a:p>
          <a:p>
            <a:pPr marL="990600" lvl="1" indent="-5334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AutoNum type="arabicPeriod" startAt="2"/>
              <a:defRPr/>
            </a:pPr>
            <a:r>
              <a:rPr lang="en-US" sz="1600" b="1" dirty="0" err="1">
                <a:latin typeface="ITC Avant Garde Gothic" pitchFamily="34" charset="0"/>
              </a:rPr>
              <a:t>Metode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Estimasi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menggunakan</a:t>
            </a:r>
            <a:r>
              <a:rPr lang="en-US" sz="1600" b="1" dirty="0">
                <a:latin typeface="ITC Avant Garde Gothic" pitchFamily="34" charset="0"/>
              </a:rPr>
              <a:t> Data </a:t>
            </a:r>
            <a:r>
              <a:rPr lang="en-US" sz="1600" b="1" dirty="0" err="1">
                <a:latin typeface="ITC Avant Garde Gothic" pitchFamily="34" charset="0"/>
              </a:rPr>
              <a:t>Morbiditas</a:t>
            </a:r>
            <a:endParaRPr lang="en-US" sz="1600" b="1" dirty="0">
              <a:latin typeface="ITC Avant Garde Gothic" pitchFamily="34" charset="0"/>
            </a:endParaRPr>
          </a:p>
          <a:p>
            <a:pPr marL="990600" lvl="1" indent="-533400" eaLnBrk="1" fontAlgn="auto" hangingPunct="1">
              <a:lnSpc>
                <a:spcPct val="80000"/>
              </a:lnSpc>
              <a:spcAft>
                <a:spcPts val="0"/>
              </a:spcAft>
              <a:buFont typeface="Tahoma" pitchFamily="34" charset="0"/>
              <a:buNone/>
              <a:defRPr/>
            </a:pPr>
            <a:r>
              <a:rPr lang="en-US" sz="1600" dirty="0">
                <a:latin typeface="ITC Avant Garde Gothic" pitchFamily="34" charset="0"/>
              </a:rPr>
              <a:t>	</a:t>
            </a:r>
          </a:p>
          <a:p>
            <a:pPr marL="990600" lvl="1" indent="-533400" eaLnBrk="1" fontAlgn="auto" hangingPunct="1">
              <a:lnSpc>
                <a:spcPct val="80000"/>
              </a:lnSpc>
              <a:spcAft>
                <a:spcPts val="0"/>
              </a:spcAft>
              <a:buFont typeface="Tahoma" pitchFamily="34" charset="0"/>
              <a:buNone/>
              <a:defRPr/>
            </a:pPr>
            <a:r>
              <a:rPr lang="en-US" sz="1600" dirty="0">
                <a:latin typeface="ITC Avant Garde Gothic" pitchFamily="34" charset="0"/>
              </a:rPr>
              <a:t>	</a:t>
            </a:r>
            <a:r>
              <a:rPr lang="en-US" sz="1600" b="1" dirty="0" err="1">
                <a:latin typeface="ITC Avant Garde Gothic" pitchFamily="34" charset="0"/>
              </a:rPr>
              <a:t>Prinsip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dasar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metode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morbiditas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adalah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menghitung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kebutuhan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obat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berdasarkan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jenis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penyakit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dan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banyaknya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kasus</a:t>
            </a:r>
            <a:r>
              <a:rPr lang="en-US" sz="1600" b="1" dirty="0">
                <a:latin typeface="ITC Avant Garde Gothic" pitchFamily="34" charset="0"/>
              </a:rPr>
              <a:t> yang </a:t>
            </a:r>
            <a:r>
              <a:rPr lang="en-US" sz="1600" b="1" dirty="0" err="1">
                <a:latin typeface="ITC Avant Garde Gothic" pitchFamily="34" charset="0"/>
              </a:rPr>
              <a:t>akan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dihadapi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serta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pedoman</a:t>
            </a:r>
            <a:r>
              <a:rPr lang="en-US" sz="1600" b="1" dirty="0">
                <a:latin typeface="ITC Avant Garde Gothic" pitchFamily="34" charset="0"/>
              </a:rPr>
              <a:t> </a:t>
            </a:r>
            <a:r>
              <a:rPr lang="en-US" sz="1600" b="1" dirty="0" err="1">
                <a:latin typeface="ITC Avant Garde Gothic" pitchFamily="34" charset="0"/>
              </a:rPr>
              <a:t>pengobatan</a:t>
            </a:r>
            <a:r>
              <a:rPr lang="en-US" sz="1600" b="1" dirty="0">
                <a:latin typeface="ITC Avant Garde Gothic" pitchFamily="34" charset="0"/>
              </a:rPr>
              <a:t> yang </a:t>
            </a:r>
            <a:r>
              <a:rPr lang="en-US" sz="1600" b="1" dirty="0" err="1">
                <a:latin typeface="ITC Avant Garde Gothic" pitchFamily="34" charset="0"/>
              </a:rPr>
              <a:t>tersedia</a:t>
            </a:r>
            <a:r>
              <a:rPr lang="en-US" sz="1600" b="1" dirty="0">
                <a:latin typeface="ITC Avant Garde Gothic" pitchFamily="34" charset="0"/>
              </a:rPr>
              <a:t> 	</a:t>
            </a:r>
          </a:p>
          <a:p>
            <a:pPr marL="1371600" lvl="2" indent="-4572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b="1" dirty="0">
                <a:latin typeface="ITC Avant Garde Gothic" pitchFamily="34" charset="0"/>
              </a:rPr>
              <a:t>	</a:t>
            </a:r>
          </a:p>
          <a:p>
            <a:pPr marL="1371600" lvl="2" indent="-4572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600" b="1" dirty="0">
              <a:latin typeface="ITC Avant Garde Gothic" pitchFamily="34" charset="0"/>
            </a:endParaRPr>
          </a:p>
          <a:p>
            <a:pPr marL="1371600" lvl="2" indent="-4572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700" dirty="0"/>
              <a:t>	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685800"/>
            <a:ext cx="6019800" cy="808038"/>
          </a:xfrm>
        </p:spPr>
        <p:txBody>
          <a:bodyPr/>
          <a:lstStyle/>
          <a:p>
            <a:pPr eaLnBrk="1" hangingPunct="1"/>
            <a:endParaRPr lang="en-US" sz="2800" dirty="0">
              <a:latin typeface="Albertus Extra Bold" pitchFamily="34" charset="0"/>
              <a:cs typeface="Tunga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93BC561-77F9-874F-903B-A9CC1ABF0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B55CF-566C-C144-BDD5-055F6AE44942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CAF542-7E73-C048-AD85-62B70D2D245E}"/>
              </a:ext>
            </a:extLst>
          </p:cNvPr>
          <p:cNvSpPr txBox="1"/>
          <p:nvPr/>
        </p:nvSpPr>
        <p:spPr>
          <a:xfrm>
            <a:off x="609600" y="901337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>
                <a:solidFill>
                  <a:srgbClr val="000000"/>
                </a:solidFill>
              </a:rPr>
              <a:t>3. </a:t>
            </a:r>
            <a:r>
              <a:rPr lang="en-US" altLang="en-US" dirty="0" err="1">
                <a:solidFill>
                  <a:srgbClr val="000000"/>
                </a:solidFill>
              </a:rPr>
              <a:t>Tahap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perhitungan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kebutuhan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obat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830648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PT UEU Pertemuan 1 - Copy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UEU Pertemuan 1 - Copy 1</Template>
  <TotalTime>4117</TotalTime>
  <Words>1025</Words>
  <Application>Microsoft Macintosh PowerPoint</Application>
  <PresentationFormat>On-screen Show (4:3)</PresentationFormat>
  <Paragraphs>181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8" baseType="lpstr">
      <vt:lpstr>Albertus Extra Bold</vt:lpstr>
      <vt:lpstr>Antique Olive</vt:lpstr>
      <vt:lpstr>Arial</vt:lpstr>
      <vt:lpstr>Arial Black</vt:lpstr>
      <vt:lpstr>Calibri</vt:lpstr>
      <vt:lpstr>Century Gothic</vt:lpstr>
      <vt:lpstr>CG Omega</vt:lpstr>
      <vt:lpstr>Felix Titling</vt:lpstr>
      <vt:lpstr>ITC Avant Garde Gothic</vt:lpstr>
      <vt:lpstr>Tahoma</vt:lpstr>
      <vt:lpstr>Tunga</vt:lpstr>
      <vt:lpstr>Verdana</vt:lpstr>
      <vt:lpstr>Wingdings</vt:lpstr>
      <vt:lpstr>Template PPT UEU Pertemuan 1 - Copy 1</vt:lpstr>
      <vt:lpstr>Bitmap Image</vt:lpstr>
      <vt:lpstr>PowerPoint Presentation</vt:lpstr>
      <vt:lpstr>KEMAMPUAN AKHIR YANG DIHARAPKAN</vt:lpstr>
      <vt:lpstr>Perencanaan Kebutuhan logistik  farmasi   Rumah Sakit </vt:lpstr>
      <vt:lpstr> Tujuan perencanaan obat:  </vt:lpstr>
      <vt:lpstr>Masalah-Masalah dalam Perencanaan Kebutuhan </vt:lpstr>
      <vt:lpstr>Proses Perencanaan</vt:lpstr>
      <vt:lpstr>Tahapan Perencanaan Logistik Farmasi</vt:lpstr>
      <vt:lpstr>PowerPoint Presentation</vt:lpstr>
      <vt:lpstr>PowerPoint Presentation</vt:lpstr>
      <vt:lpstr>Pola perhitungan Metode Konsumsi</vt:lpstr>
      <vt:lpstr>Data yang perlu dipersiapkan untuk perhitungan dengan metode konsumsi:  </vt:lpstr>
      <vt:lpstr>Metode Morbiditas</vt:lpstr>
      <vt:lpstr>PowerPoint Presentation</vt:lpstr>
      <vt:lpstr>Pemilihan  Jenis Obat</vt:lpstr>
      <vt:lpstr> Metode Gabungan/kombinasi: </vt:lpstr>
      <vt:lpstr>4. Tahap Proyeksi Kebutuhan Perbekalan Kesehatan. </vt:lpstr>
      <vt:lpstr> Perkiraan kebutuhan pengadaan perbekalan kesehatan tahun yang akan datang dapat dirumuskan sebagai berikut:</vt:lpstr>
      <vt:lpstr>5. Analisa Prioritas</vt:lpstr>
      <vt:lpstr>Analisa VEN</vt:lpstr>
      <vt:lpstr>PowerPoint Presentation</vt:lpstr>
      <vt:lpstr>Analisa ABC</vt:lpstr>
      <vt:lpstr>Analisa ABC-VEN</vt:lpstr>
      <vt:lpstr>PowerPoint Presentation</vt:lpstr>
    </vt:vector>
  </TitlesOfParts>
  <Company>signDesign Communications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afre raya</cp:lastModifiedBy>
  <cp:revision>247</cp:revision>
  <dcterms:created xsi:type="dcterms:W3CDTF">2010-08-24T06:47:44Z</dcterms:created>
  <dcterms:modified xsi:type="dcterms:W3CDTF">2018-09-28T08:49:04Z</dcterms:modified>
</cp:coreProperties>
</file>