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316" r:id="rId2"/>
    <p:sldId id="256" r:id="rId3"/>
    <p:sldId id="335" r:id="rId4"/>
    <p:sldId id="258" r:id="rId5"/>
    <p:sldId id="269" r:id="rId6"/>
    <p:sldId id="338" r:id="rId7"/>
    <p:sldId id="261" r:id="rId8"/>
    <p:sldId id="337" r:id="rId9"/>
    <p:sldId id="339" r:id="rId10"/>
    <p:sldId id="279" r:id="rId11"/>
    <p:sldId id="341" r:id="rId12"/>
    <p:sldId id="274" r:id="rId13"/>
    <p:sldId id="275" r:id="rId14"/>
    <p:sldId id="340" r:id="rId15"/>
    <p:sldId id="349" r:id="rId16"/>
    <p:sldId id="344" r:id="rId17"/>
    <p:sldId id="346" r:id="rId18"/>
    <p:sldId id="347" r:id="rId19"/>
    <p:sldId id="342" r:id="rId20"/>
    <p:sldId id="276" r:id="rId21"/>
    <p:sldId id="343" r:id="rId22"/>
    <p:sldId id="345" r:id="rId23"/>
    <p:sldId id="272"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588" autoAdjust="0"/>
    <p:restoredTop sz="93088" autoAdjust="0"/>
  </p:normalViewPr>
  <p:slideViewPr>
    <p:cSldViewPr showGuides="1">
      <p:cViewPr varScale="1">
        <p:scale>
          <a:sx n="98" d="100"/>
          <a:sy n="98" d="100"/>
        </p:scale>
        <p:origin x="1864" y="1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9754F7D-CCAD-6646-ACB9-F299D0AB236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id-ID"/>
          </a:p>
        </p:txBody>
      </p:sp>
      <p:sp>
        <p:nvSpPr>
          <p:cNvPr id="3" name="Date Placeholder 2">
            <a:extLst>
              <a:ext uri="{FF2B5EF4-FFF2-40B4-BE49-F238E27FC236}">
                <a16:creationId xmlns:a16="http://schemas.microsoft.com/office/drawing/2014/main" id="{25B6C97E-5C0A-3E4B-B9DD-4D0D4AAB28FD}"/>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6543080B-2D72-6149-A8A0-2F4194617D35}" type="datetimeFigureOut">
              <a:rPr lang="id-ID"/>
              <a:pPr>
                <a:defRPr/>
              </a:pPr>
              <a:t>11/11/18</a:t>
            </a:fld>
            <a:endParaRPr lang="id-ID"/>
          </a:p>
        </p:txBody>
      </p:sp>
      <p:sp>
        <p:nvSpPr>
          <p:cNvPr id="4" name="Slide Image Placeholder 3">
            <a:extLst>
              <a:ext uri="{FF2B5EF4-FFF2-40B4-BE49-F238E27FC236}">
                <a16:creationId xmlns:a16="http://schemas.microsoft.com/office/drawing/2014/main" id="{9A889461-E46E-584D-B753-1FACD98D15AB}"/>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a:extLst>
              <a:ext uri="{FF2B5EF4-FFF2-40B4-BE49-F238E27FC236}">
                <a16:creationId xmlns:a16="http://schemas.microsoft.com/office/drawing/2014/main" id="{016BBA6A-5326-DD40-9CC6-C209D9DF2EB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id-ID" noProof="0"/>
          </a:p>
        </p:txBody>
      </p:sp>
      <p:sp>
        <p:nvSpPr>
          <p:cNvPr id="6" name="Footer Placeholder 5">
            <a:extLst>
              <a:ext uri="{FF2B5EF4-FFF2-40B4-BE49-F238E27FC236}">
                <a16:creationId xmlns:a16="http://schemas.microsoft.com/office/drawing/2014/main" id="{91D5FE7B-B85C-6C4C-9B32-3CDA05CD40A8}"/>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id-ID"/>
          </a:p>
        </p:txBody>
      </p:sp>
      <p:sp>
        <p:nvSpPr>
          <p:cNvPr id="7" name="Slide Number Placeholder 6">
            <a:extLst>
              <a:ext uri="{FF2B5EF4-FFF2-40B4-BE49-F238E27FC236}">
                <a16:creationId xmlns:a16="http://schemas.microsoft.com/office/drawing/2014/main" id="{43EA5086-51D0-5E4E-8156-1477ACAE1B5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6DD121EB-F6FE-2047-8B90-8A7955238C4C}" type="slidenum">
              <a:rPr lang="id-ID" altLang="en-US"/>
              <a:pPr>
                <a:defRPr/>
              </a:pPr>
              <a:t>‹#›</a:t>
            </a:fld>
            <a:endParaRPr lang="id-ID"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a:extLst>
              <a:ext uri="{FF2B5EF4-FFF2-40B4-BE49-F238E27FC236}">
                <a16:creationId xmlns:a16="http://schemas.microsoft.com/office/drawing/2014/main" id="{708BD9B1-CD01-6C46-8DB8-34FF4516409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a:extLst>
              <a:ext uri="{FF2B5EF4-FFF2-40B4-BE49-F238E27FC236}">
                <a16:creationId xmlns:a16="http://schemas.microsoft.com/office/drawing/2014/main" id="{AE78D0D8-C82F-4246-8F60-BA1B00568CE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altLang="en-US"/>
          </a:p>
        </p:txBody>
      </p:sp>
      <p:sp>
        <p:nvSpPr>
          <p:cNvPr id="16387" name="Slide Number Placeholder 3">
            <a:extLst>
              <a:ext uri="{FF2B5EF4-FFF2-40B4-BE49-F238E27FC236}">
                <a16:creationId xmlns:a16="http://schemas.microsoft.com/office/drawing/2014/main" id="{F337F98E-A361-2040-BDA5-9F5846C3254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8BF15BE-8413-3742-AFD9-2D5597407045}" type="slidenum">
              <a:rPr lang="id-ID" altLang="en-US"/>
              <a:pPr>
                <a:spcBef>
                  <a:spcPct val="0"/>
                </a:spcBef>
              </a:pPr>
              <a:t>3</a:t>
            </a:fld>
            <a:endParaRPr lang="id-ID" altLang="en-US"/>
          </a:p>
        </p:txBody>
      </p:sp>
    </p:spTree>
    <p:extLst>
      <p:ext uri="{BB962C8B-B14F-4D97-AF65-F5344CB8AC3E}">
        <p14:creationId xmlns:p14="http://schemas.microsoft.com/office/powerpoint/2010/main" val="14848830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26F2B4E0-4486-8C43-AF58-924A5E227D7B}"/>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9F39C72D-FBFA-3142-9E09-5B49B81E2E71}" type="datetime1">
              <a:rPr lang="en-ID" smtClean="0"/>
              <a:t>11/11/18</a:t>
            </a:fld>
            <a:endParaRPr lang="en-US"/>
          </a:p>
        </p:txBody>
      </p:sp>
      <p:sp>
        <p:nvSpPr>
          <p:cNvPr id="5" name="Footer Placeholder 4">
            <a:extLst>
              <a:ext uri="{FF2B5EF4-FFF2-40B4-BE49-F238E27FC236}">
                <a16:creationId xmlns:a16="http://schemas.microsoft.com/office/drawing/2014/main" id="{52909EE2-AB2C-BD43-94CD-498DB8F76A6B}"/>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AF42ABD8-EAEE-524F-94B5-2C43A46EAC47}"/>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0F22F8FC-025D-D74A-B723-C5183F13B070}" type="slidenum">
              <a:rPr lang="en-US" altLang="en-US"/>
              <a:pPr>
                <a:defRPr/>
              </a:pPr>
              <a:t>‹#›</a:t>
            </a:fld>
            <a:endParaRPr lang="en-US" altLang="en-US"/>
          </a:p>
        </p:txBody>
      </p:sp>
    </p:spTree>
    <p:extLst>
      <p:ext uri="{BB962C8B-B14F-4D97-AF65-F5344CB8AC3E}">
        <p14:creationId xmlns:p14="http://schemas.microsoft.com/office/powerpoint/2010/main" val="2343172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86C0AB-31D3-0B4C-8AE8-E45CF8C06C7F}"/>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98960F79-EC9F-1148-9F9F-5168932D9718}" type="datetime1">
              <a:rPr lang="en-ID" smtClean="0"/>
              <a:t>11/11/18</a:t>
            </a:fld>
            <a:endParaRPr lang="en-US"/>
          </a:p>
        </p:txBody>
      </p:sp>
      <p:sp>
        <p:nvSpPr>
          <p:cNvPr id="5" name="Footer Placeholder 4">
            <a:extLst>
              <a:ext uri="{FF2B5EF4-FFF2-40B4-BE49-F238E27FC236}">
                <a16:creationId xmlns:a16="http://schemas.microsoft.com/office/drawing/2014/main" id="{B62DAE94-2F91-A849-A8AE-FFBE5E381352}"/>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C7D5C2E2-892B-8A45-A9E2-A65C6E7321F8}"/>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5CEA0E5D-1DAF-984A-AFAC-861D9BE3CCBB}" type="slidenum">
              <a:rPr lang="en-US" altLang="en-US"/>
              <a:pPr>
                <a:defRPr/>
              </a:pPr>
              <a:t>‹#›</a:t>
            </a:fld>
            <a:endParaRPr lang="en-US" altLang="en-US"/>
          </a:p>
        </p:txBody>
      </p:sp>
    </p:spTree>
    <p:extLst>
      <p:ext uri="{BB962C8B-B14F-4D97-AF65-F5344CB8AC3E}">
        <p14:creationId xmlns:p14="http://schemas.microsoft.com/office/powerpoint/2010/main" val="3343849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156DB0-4FF7-264F-A11D-B1FA3FA84B87}"/>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5B4B8F08-FAF3-E141-B612-65867F8A43B9}" type="datetime1">
              <a:rPr lang="en-ID" smtClean="0"/>
              <a:t>11/11/18</a:t>
            </a:fld>
            <a:endParaRPr lang="en-US"/>
          </a:p>
        </p:txBody>
      </p:sp>
      <p:sp>
        <p:nvSpPr>
          <p:cNvPr id="5" name="Footer Placeholder 4">
            <a:extLst>
              <a:ext uri="{FF2B5EF4-FFF2-40B4-BE49-F238E27FC236}">
                <a16:creationId xmlns:a16="http://schemas.microsoft.com/office/drawing/2014/main" id="{9C71F884-664C-4D4E-B550-3F7A18B7BEF2}"/>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4CD1CC2F-E92D-1341-A9BA-5A0A1D0627BE}"/>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AFFD98DC-E3BB-AA4B-BF79-DDF45E2BE06D}" type="slidenum">
              <a:rPr lang="en-US" altLang="en-US"/>
              <a:pPr>
                <a:defRPr/>
              </a:pPr>
              <a:t>‹#›</a:t>
            </a:fld>
            <a:endParaRPr lang="en-US" altLang="en-US"/>
          </a:p>
        </p:txBody>
      </p:sp>
    </p:spTree>
    <p:extLst>
      <p:ext uri="{BB962C8B-B14F-4D97-AF65-F5344CB8AC3E}">
        <p14:creationId xmlns:p14="http://schemas.microsoft.com/office/powerpoint/2010/main" val="2753656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551BFA-170C-E348-A10C-8525E30C1AE2}"/>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4BFC7D5E-BEE2-2548-BE0E-0EAF131BEA74}" type="datetime1">
              <a:rPr lang="en-ID" smtClean="0"/>
              <a:t>11/11/18</a:t>
            </a:fld>
            <a:endParaRPr lang="en-US"/>
          </a:p>
        </p:txBody>
      </p:sp>
      <p:sp>
        <p:nvSpPr>
          <p:cNvPr id="5" name="Footer Placeholder 4">
            <a:extLst>
              <a:ext uri="{FF2B5EF4-FFF2-40B4-BE49-F238E27FC236}">
                <a16:creationId xmlns:a16="http://schemas.microsoft.com/office/drawing/2014/main" id="{07C87C36-29DF-214F-941F-64FD1CC852C8}"/>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540E2528-4A77-D940-B3F2-BB85B830501C}"/>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526B55CF-566C-C144-BDD5-055F6AE44942}" type="slidenum">
              <a:rPr lang="en-US" altLang="en-US"/>
              <a:pPr>
                <a:defRPr/>
              </a:pPr>
              <a:t>‹#›</a:t>
            </a:fld>
            <a:endParaRPr lang="en-US" altLang="en-US"/>
          </a:p>
        </p:txBody>
      </p:sp>
    </p:spTree>
    <p:extLst>
      <p:ext uri="{BB962C8B-B14F-4D97-AF65-F5344CB8AC3E}">
        <p14:creationId xmlns:p14="http://schemas.microsoft.com/office/powerpoint/2010/main" val="2518049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D94E512-01E5-1E48-ACA8-C39301A5B0DC}"/>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CDD6486E-D576-2446-AAA8-1BD35153C69E}" type="datetime1">
              <a:rPr lang="en-ID" smtClean="0"/>
              <a:t>11/11/18</a:t>
            </a:fld>
            <a:endParaRPr lang="en-US"/>
          </a:p>
        </p:txBody>
      </p:sp>
      <p:sp>
        <p:nvSpPr>
          <p:cNvPr id="5" name="Footer Placeholder 4">
            <a:extLst>
              <a:ext uri="{FF2B5EF4-FFF2-40B4-BE49-F238E27FC236}">
                <a16:creationId xmlns:a16="http://schemas.microsoft.com/office/drawing/2014/main" id="{C8F40858-BA16-8F46-B29D-33F585BEEA07}"/>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8C3836AB-776B-A74B-8FFF-6C6C380B31D9}"/>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EF122098-E2DD-4B42-822E-D057982E2102}" type="slidenum">
              <a:rPr lang="en-US" altLang="en-US"/>
              <a:pPr>
                <a:defRPr/>
              </a:pPr>
              <a:t>‹#›</a:t>
            </a:fld>
            <a:endParaRPr lang="en-US" altLang="en-US"/>
          </a:p>
        </p:txBody>
      </p:sp>
    </p:spTree>
    <p:extLst>
      <p:ext uri="{BB962C8B-B14F-4D97-AF65-F5344CB8AC3E}">
        <p14:creationId xmlns:p14="http://schemas.microsoft.com/office/powerpoint/2010/main" val="1020166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C20AB539-34E8-C04D-96C7-0FB4B84A53D6}"/>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AF33AB56-1883-2349-A36A-8B4DA8C8832D}" type="datetime1">
              <a:rPr lang="en-ID" smtClean="0"/>
              <a:t>11/11/18</a:t>
            </a:fld>
            <a:endParaRPr lang="en-US"/>
          </a:p>
        </p:txBody>
      </p:sp>
      <p:sp>
        <p:nvSpPr>
          <p:cNvPr id="6" name="Footer Placeholder 4">
            <a:extLst>
              <a:ext uri="{FF2B5EF4-FFF2-40B4-BE49-F238E27FC236}">
                <a16:creationId xmlns:a16="http://schemas.microsoft.com/office/drawing/2014/main" id="{6C1807BA-66C4-EF49-9045-AE88073DCC2F}"/>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a:extLst>
              <a:ext uri="{FF2B5EF4-FFF2-40B4-BE49-F238E27FC236}">
                <a16:creationId xmlns:a16="http://schemas.microsoft.com/office/drawing/2014/main" id="{7581FE82-92D0-5149-B5C0-1C420BCCB669}"/>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06074996-FC55-D346-B435-2856E48845EC}" type="slidenum">
              <a:rPr lang="en-US" altLang="en-US"/>
              <a:pPr>
                <a:defRPr/>
              </a:pPr>
              <a:t>‹#›</a:t>
            </a:fld>
            <a:endParaRPr lang="en-US" altLang="en-US"/>
          </a:p>
        </p:txBody>
      </p:sp>
    </p:spTree>
    <p:extLst>
      <p:ext uri="{BB962C8B-B14F-4D97-AF65-F5344CB8AC3E}">
        <p14:creationId xmlns:p14="http://schemas.microsoft.com/office/powerpoint/2010/main" val="1114675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E6587BEA-833C-2D4D-B1D9-E40F39353DAA}"/>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E7849EB8-EA55-A04B-AC39-D4AADC7A368F}" type="datetime1">
              <a:rPr lang="en-ID" smtClean="0"/>
              <a:t>11/11/18</a:t>
            </a:fld>
            <a:endParaRPr lang="en-US"/>
          </a:p>
        </p:txBody>
      </p:sp>
      <p:sp>
        <p:nvSpPr>
          <p:cNvPr id="8" name="Footer Placeholder 4">
            <a:extLst>
              <a:ext uri="{FF2B5EF4-FFF2-40B4-BE49-F238E27FC236}">
                <a16:creationId xmlns:a16="http://schemas.microsoft.com/office/drawing/2014/main" id="{E0C89BCA-1316-9F48-BB34-66A082E419C3}"/>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9" name="Slide Number Placeholder 5">
            <a:extLst>
              <a:ext uri="{FF2B5EF4-FFF2-40B4-BE49-F238E27FC236}">
                <a16:creationId xmlns:a16="http://schemas.microsoft.com/office/drawing/2014/main" id="{88296241-B63B-BE49-BD98-ACE4E4D83AEF}"/>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71313F7E-1307-6746-9EC8-8219D26A4D5E}" type="slidenum">
              <a:rPr lang="en-US" altLang="en-US"/>
              <a:pPr>
                <a:defRPr/>
              </a:pPr>
              <a:t>‹#›</a:t>
            </a:fld>
            <a:endParaRPr lang="en-US" altLang="en-US"/>
          </a:p>
        </p:txBody>
      </p:sp>
    </p:spTree>
    <p:extLst>
      <p:ext uri="{BB962C8B-B14F-4D97-AF65-F5344CB8AC3E}">
        <p14:creationId xmlns:p14="http://schemas.microsoft.com/office/powerpoint/2010/main" val="2363050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3">
            <a:extLst>
              <a:ext uri="{FF2B5EF4-FFF2-40B4-BE49-F238E27FC236}">
                <a16:creationId xmlns:a16="http://schemas.microsoft.com/office/drawing/2014/main" id="{B273C68E-7924-154E-A68C-CD39E1D81649}"/>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7FD4CCE6-8167-724F-B23C-BFF341011568}" type="datetime1">
              <a:rPr lang="en-ID" smtClean="0"/>
              <a:t>11/11/18</a:t>
            </a:fld>
            <a:endParaRPr lang="en-US"/>
          </a:p>
        </p:txBody>
      </p:sp>
      <p:sp>
        <p:nvSpPr>
          <p:cNvPr id="4" name="Footer Placeholder 4">
            <a:extLst>
              <a:ext uri="{FF2B5EF4-FFF2-40B4-BE49-F238E27FC236}">
                <a16:creationId xmlns:a16="http://schemas.microsoft.com/office/drawing/2014/main" id="{354E30A6-0BD2-F449-9691-2FD9279E5C71}"/>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5" name="Slide Number Placeholder 5">
            <a:extLst>
              <a:ext uri="{FF2B5EF4-FFF2-40B4-BE49-F238E27FC236}">
                <a16:creationId xmlns:a16="http://schemas.microsoft.com/office/drawing/2014/main" id="{1EDFE178-0DFD-414F-83FE-5850EC6E6AEF}"/>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F2572BEC-699F-8948-83A4-BD1B88F65BFC}" type="slidenum">
              <a:rPr lang="en-US" altLang="en-US"/>
              <a:pPr>
                <a:defRPr/>
              </a:pPr>
              <a:t>‹#›</a:t>
            </a:fld>
            <a:endParaRPr lang="en-US" altLang="en-US"/>
          </a:p>
        </p:txBody>
      </p:sp>
    </p:spTree>
    <p:extLst>
      <p:ext uri="{BB962C8B-B14F-4D97-AF65-F5344CB8AC3E}">
        <p14:creationId xmlns:p14="http://schemas.microsoft.com/office/powerpoint/2010/main" val="2899718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212FC8DC-BEEA-AA4D-93FD-4D6D8DCCB236}"/>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0590E2F5-51DB-7649-A1CB-84A8394F4F3E}" type="datetime1">
              <a:rPr lang="en-ID" smtClean="0"/>
              <a:t>11/11/18</a:t>
            </a:fld>
            <a:endParaRPr lang="en-US"/>
          </a:p>
        </p:txBody>
      </p:sp>
      <p:sp>
        <p:nvSpPr>
          <p:cNvPr id="3" name="Footer Placeholder 4">
            <a:extLst>
              <a:ext uri="{FF2B5EF4-FFF2-40B4-BE49-F238E27FC236}">
                <a16:creationId xmlns:a16="http://schemas.microsoft.com/office/drawing/2014/main" id="{A2AAD2E4-21C9-3649-9A78-D29B6D911553}"/>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4" name="Slide Number Placeholder 5">
            <a:extLst>
              <a:ext uri="{FF2B5EF4-FFF2-40B4-BE49-F238E27FC236}">
                <a16:creationId xmlns:a16="http://schemas.microsoft.com/office/drawing/2014/main" id="{125E6B47-85E6-4D4E-A445-CA9EDFC6D937}"/>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0F1C91C1-A625-BB45-A52D-000D098465AE}" type="slidenum">
              <a:rPr lang="en-US" altLang="en-US"/>
              <a:pPr>
                <a:defRPr/>
              </a:pPr>
              <a:t>‹#›</a:t>
            </a:fld>
            <a:endParaRPr lang="en-US" altLang="en-US"/>
          </a:p>
        </p:txBody>
      </p:sp>
    </p:spTree>
    <p:extLst>
      <p:ext uri="{BB962C8B-B14F-4D97-AF65-F5344CB8AC3E}">
        <p14:creationId xmlns:p14="http://schemas.microsoft.com/office/powerpoint/2010/main" val="1908255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594AC34B-507E-5947-B2D3-958A2C1A05FC}"/>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03EF3E9E-6478-8E4F-85B7-79A3CDC98BA8}" type="datetime1">
              <a:rPr lang="en-ID" smtClean="0"/>
              <a:t>11/11/18</a:t>
            </a:fld>
            <a:endParaRPr lang="en-US"/>
          </a:p>
        </p:txBody>
      </p:sp>
      <p:sp>
        <p:nvSpPr>
          <p:cNvPr id="6" name="Footer Placeholder 4">
            <a:extLst>
              <a:ext uri="{FF2B5EF4-FFF2-40B4-BE49-F238E27FC236}">
                <a16:creationId xmlns:a16="http://schemas.microsoft.com/office/drawing/2014/main" id="{96F8DD1D-C163-1A45-BBE7-5D7F56CD5510}"/>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a:extLst>
              <a:ext uri="{FF2B5EF4-FFF2-40B4-BE49-F238E27FC236}">
                <a16:creationId xmlns:a16="http://schemas.microsoft.com/office/drawing/2014/main" id="{C2298AE7-26D3-1D4A-B916-0AE1ADE06185}"/>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31622BEA-A668-7349-9676-70FBDBAC12C5}" type="slidenum">
              <a:rPr lang="en-US" altLang="en-US"/>
              <a:pPr>
                <a:defRPr/>
              </a:pPr>
              <a:t>‹#›</a:t>
            </a:fld>
            <a:endParaRPr lang="en-US" altLang="en-US"/>
          </a:p>
        </p:txBody>
      </p:sp>
    </p:spTree>
    <p:extLst>
      <p:ext uri="{BB962C8B-B14F-4D97-AF65-F5344CB8AC3E}">
        <p14:creationId xmlns:p14="http://schemas.microsoft.com/office/powerpoint/2010/main" val="199475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41DBE61F-B044-8848-8287-FE2036741F90}"/>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6AF985BA-4E72-0048-87F3-C3119965CB88}" type="datetime1">
              <a:rPr lang="en-ID" smtClean="0"/>
              <a:t>11/11/18</a:t>
            </a:fld>
            <a:endParaRPr lang="en-US"/>
          </a:p>
        </p:txBody>
      </p:sp>
      <p:sp>
        <p:nvSpPr>
          <p:cNvPr id="6" name="Footer Placeholder 4">
            <a:extLst>
              <a:ext uri="{FF2B5EF4-FFF2-40B4-BE49-F238E27FC236}">
                <a16:creationId xmlns:a16="http://schemas.microsoft.com/office/drawing/2014/main" id="{AEC06131-7502-BF42-8CE1-4615396A141B}"/>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a:extLst>
              <a:ext uri="{FF2B5EF4-FFF2-40B4-BE49-F238E27FC236}">
                <a16:creationId xmlns:a16="http://schemas.microsoft.com/office/drawing/2014/main" id="{E9024CB2-657B-0443-9EBB-9423A6AB79EF}"/>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E2B4CE02-E992-9C4A-8A0C-1CE03BFBCA5B}" type="slidenum">
              <a:rPr lang="en-US" altLang="en-US"/>
              <a:pPr>
                <a:defRPr/>
              </a:pPr>
              <a:t>‹#›</a:t>
            </a:fld>
            <a:endParaRPr lang="en-US" altLang="en-US"/>
          </a:p>
        </p:txBody>
      </p:sp>
    </p:spTree>
    <p:extLst>
      <p:ext uri="{BB962C8B-B14F-4D97-AF65-F5344CB8AC3E}">
        <p14:creationId xmlns:p14="http://schemas.microsoft.com/office/powerpoint/2010/main" val="370634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
            <a:extLst>
              <a:ext uri="{FF2B5EF4-FFF2-40B4-BE49-F238E27FC236}">
                <a16:creationId xmlns:a16="http://schemas.microsoft.com/office/drawing/2014/main" id="{6DE23F86-E41F-C341-AA4F-00B42BBCA6F6}"/>
              </a:ext>
            </a:extLst>
          </p:cNvPr>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11113"/>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2" descr="C:\Users\arsil\Desktop\Smartcreative.jpg">
            <a:extLst>
              <a:ext uri="{FF2B5EF4-FFF2-40B4-BE49-F238E27FC236}">
                <a16:creationId xmlns:a16="http://schemas.microsoft.com/office/drawing/2014/main" id="{58ABF55E-F0E8-E04B-9141-97D01CDDA7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30480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8" name="TextBox 1">
            <a:extLst>
              <a:ext uri="{FF2B5EF4-FFF2-40B4-BE49-F238E27FC236}">
                <a16:creationId xmlns:a16="http://schemas.microsoft.com/office/drawing/2014/main" id="{9037CCDC-4C1C-FB40-B7A8-6CABDBBC7C99}"/>
              </a:ext>
            </a:extLst>
          </p:cNvPr>
          <p:cNvSpPr txBox="1">
            <a:spLocks noChangeArrowheads="1"/>
          </p:cNvSpPr>
          <p:nvPr/>
        </p:nvSpPr>
        <p:spPr bwMode="auto">
          <a:xfrm>
            <a:off x="3222625" y="3657600"/>
            <a:ext cx="56388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000" b="1" dirty="0">
              <a:solidFill>
                <a:schemeClr val="bg1"/>
              </a:solidFill>
            </a:endParaRPr>
          </a:p>
          <a:p>
            <a:pPr algn="ctr" eaLnBrk="1" hangingPunct="1"/>
            <a:r>
              <a:rPr lang="en-US" altLang="en-US" sz="2000" b="1" dirty="0">
                <a:solidFill>
                  <a:schemeClr val="bg1"/>
                </a:solidFill>
              </a:rPr>
              <a:t>PERTEMUAN  </a:t>
            </a:r>
            <a:r>
              <a:rPr lang="en-US" altLang="en-US" sz="2000" b="1" dirty="0" err="1">
                <a:solidFill>
                  <a:schemeClr val="bg1"/>
                </a:solidFill>
              </a:rPr>
              <a:t>ke</a:t>
            </a:r>
            <a:r>
              <a:rPr lang="en-US" altLang="en-US" sz="2000" b="1" dirty="0">
                <a:solidFill>
                  <a:schemeClr val="bg1"/>
                </a:solidFill>
              </a:rPr>
              <a:t> 5</a:t>
            </a:r>
          </a:p>
          <a:p>
            <a:pPr algn="ctr" eaLnBrk="1" hangingPunct="1"/>
            <a:r>
              <a:rPr lang="en-US" altLang="en-US" sz="2000" b="1" dirty="0">
                <a:solidFill>
                  <a:schemeClr val="bg1"/>
                </a:solidFill>
              </a:rPr>
              <a:t>Dra </a:t>
            </a:r>
            <a:r>
              <a:rPr lang="en-US" altLang="en-US" sz="2000" b="1" dirty="0" err="1">
                <a:solidFill>
                  <a:schemeClr val="bg1"/>
                </a:solidFill>
              </a:rPr>
              <a:t>Ratih</a:t>
            </a:r>
            <a:r>
              <a:rPr lang="en-US" altLang="en-US" sz="2000" b="1" dirty="0">
                <a:solidFill>
                  <a:schemeClr val="bg1"/>
                </a:solidFill>
              </a:rPr>
              <a:t> </a:t>
            </a:r>
            <a:r>
              <a:rPr lang="en-US" altLang="en-US" sz="2000" b="1" dirty="0" err="1">
                <a:solidFill>
                  <a:schemeClr val="bg1"/>
                </a:solidFill>
              </a:rPr>
              <a:t>Dyah</a:t>
            </a:r>
            <a:r>
              <a:rPr lang="en-US" altLang="en-US" sz="2000" b="1" dirty="0">
                <a:solidFill>
                  <a:schemeClr val="bg1"/>
                </a:solidFill>
              </a:rPr>
              <a:t> </a:t>
            </a:r>
            <a:r>
              <a:rPr lang="en-US" altLang="en-US" sz="2000" b="1" dirty="0" err="1">
                <a:solidFill>
                  <a:schemeClr val="bg1"/>
                </a:solidFill>
              </a:rPr>
              <a:t>Pertiwi,M.Farm,Apt</a:t>
            </a:r>
            <a:endParaRPr lang="en-US" altLang="en-US" sz="2000" b="1" dirty="0">
              <a:solidFill>
                <a:schemeClr val="bg1"/>
              </a:solidFill>
            </a:endParaRPr>
          </a:p>
          <a:p>
            <a:pPr algn="ctr" eaLnBrk="1" hangingPunct="1"/>
            <a:r>
              <a:rPr lang="en-US" altLang="en-US" sz="2000" b="1" dirty="0">
                <a:solidFill>
                  <a:schemeClr val="bg1"/>
                </a:solidFill>
              </a:rPr>
              <a:t>NAMA PRODI : </a:t>
            </a:r>
            <a:r>
              <a:rPr lang="en-US" altLang="en-US" sz="2000" b="1" dirty="0" err="1">
                <a:solidFill>
                  <a:schemeClr val="bg1"/>
                </a:solidFill>
              </a:rPr>
              <a:t>Kesehatan</a:t>
            </a:r>
            <a:r>
              <a:rPr lang="en-US" altLang="en-US" sz="2000" b="1" dirty="0">
                <a:solidFill>
                  <a:schemeClr val="bg1"/>
                </a:solidFill>
              </a:rPr>
              <a:t> Masyarakat</a:t>
            </a:r>
          </a:p>
          <a:p>
            <a:pPr algn="ctr" eaLnBrk="1" hangingPunct="1"/>
            <a:r>
              <a:rPr lang="en-US" altLang="en-US" sz="2000" b="1" dirty="0" err="1">
                <a:solidFill>
                  <a:schemeClr val="bg1"/>
                </a:solidFill>
              </a:rPr>
              <a:t>Fakultas</a:t>
            </a:r>
            <a:r>
              <a:rPr lang="en-US" altLang="en-US" sz="2000" b="1" dirty="0">
                <a:solidFill>
                  <a:schemeClr val="bg1"/>
                </a:solidFill>
              </a:rPr>
              <a:t> </a:t>
            </a:r>
            <a:r>
              <a:rPr lang="en-US" altLang="en-US" sz="2000" b="1" dirty="0" err="1">
                <a:solidFill>
                  <a:schemeClr val="bg1"/>
                </a:solidFill>
              </a:rPr>
              <a:t>Ilmu</a:t>
            </a:r>
            <a:r>
              <a:rPr lang="en-US" altLang="en-US" sz="2000" b="1" dirty="0">
                <a:solidFill>
                  <a:schemeClr val="bg1"/>
                </a:solidFill>
              </a:rPr>
              <a:t> </a:t>
            </a:r>
            <a:r>
              <a:rPr lang="en-US" altLang="en-US" sz="2000" b="1" dirty="0" err="1">
                <a:solidFill>
                  <a:schemeClr val="bg1"/>
                </a:solidFill>
              </a:rPr>
              <a:t>Ilmu</a:t>
            </a:r>
            <a:r>
              <a:rPr lang="en-US" altLang="en-US" sz="2000" b="1" dirty="0">
                <a:solidFill>
                  <a:schemeClr val="bg1"/>
                </a:solidFill>
              </a:rPr>
              <a:t> </a:t>
            </a:r>
            <a:r>
              <a:rPr lang="en-US" altLang="en-US" sz="2000" b="1" dirty="0" err="1">
                <a:solidFill>
                  <a:schemeClr val="bg1"/>
                </a:solidFill>
              </a:rPr>
              <a:t>Kesehatan</a:t>
            </a:r>
            <a:endParaRPr lang="en-US" altLang="en-US" sz="2000" b="1" dirty="0">
              <a:solidFill>
                <a:schemeClr val="bg1"/>
              </a:solidFill>
            </a:endParaRPr>
          </a:p>
          <a:p>
            <a:pPr algn="ctr" eaLnBrk="1" hangingPunct="1"/>
            <a:endParaRPr lang="en-US" altLang="en-US" sz="2000" b="1" dirty="0">
              <a:solidFill>
                <a:schemeClr val="bg1"/>
              </a:solidFill>
            </a:endParaRPr>
          </a:p>
        </p:txBody>
      </p:sp>
      <p:sp>
        <p:nvSpPr>
          <p:cNvPr id="2" name="Slide Number Placeholder 1">
            <a:extLst>
              <a:ext uri="{FF2B5EF4-FFF2-40B4-BE49-F238E27FC236}">
                <a16:creationId xmlns:a16="http://schemas.microsoft.com/office/drawing/2014/main" id="{E4C59608-982A-0E49-8247-F06491BF2889}"/>
              </a:ext>
            </a:extLst>
          </p:cNvPr>
          <p:cNvSpPr>
            <a:spLocks noGrp="1"/>
          </p:cNvSpPr>
          <p:nvPr>
            <p:ph type="sldNum" sz="quarter" idx="12"/>
          </p:nvPr>
        </p:nvSpPr>
        <p:spPr/>
        <p:txBody>
          <a:bodyPr/>
          <a:lstStyle/>
          <a:p>
            <a:pPr>
              <a:defRPr/>
            </a:pPr>
            <a:fld id="{0F22F8FC-025D-D74A-B723-C5183F13B070}" type="slidenum">
              <a:rPr lang="en-US" altLang="en-US" smtClean="0"/>
              <a:pPr>
                <a:defRPr/>
              </a:pPr>
              <a:t>1</a:t>
            </a:fld>
            <a:endParaRPr lang="en-US" altLang="en-US"/>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defRPr/>
            </a:pPr>
            <a:r>
              <a:rPr lang="id-ID" sz="2000" dirty="0"/>
              <a:t>Pengadaan adalah semua kegiataan dan usaha untuk menambah dan memenuhi kebutuhan barang dan jasa berdasarkan peraturan yang berlaku dengan menciptakan sesuatu yang tadinya belum ada menjadi ada. Kegiatan ini termasuk dalam usaha untuk tetap mempertahankan sesuatu yang telah ada dalam batas-batas efisiensi </a:t>
            </a:r>
          </a:p>
          <a:p>
            <a:pPr>
              <a:buFont typeface="Wingdings 2" pitchFamily="18" charset="2"/>
              <a:buNone/>
              <a:defRPr/>
            </a:pPr>
            <a:r>
              <a:rPr lang="id-ID" sz="2000" dirty="0"/>
              <a:t>	(Subagya, 1994). </a:t>
            </a:r>
          </a:p>
          <a:p>
            <a:pPr>
              <a:buFont typeface="Wingdings 2" pitchFamily="18" charset="2"/>
              <a:buNone/>
              <a:defRPr/>
            </a:pPr>
            <a:r>
              <a:rPr lang="id-ID" sz="2000" dirty="0"/>
              <a:t>Fungsi pengadaan meliputi:</a:t>
            </a:r>
          </a:p>
          <a:p>
            <a:pPr lvl="1">
              <a:defRPr/>
            </a:pPr>
            <a:r>
              <a:rPr lang="id-ID" sz="1600" dirty="0"/>
              <a:t>a.       Pembelian</a:t>
            </a:r>
          </a:p>
          <a:p>
            <a:pPr lvl="1">
              <a:defRPr/>
            </a:pPr>
            <a:r>
              <a:rPr lang="id-ID" sz="1600" dirty="0"/>
              <a:t>b.      Penyewaan</a:t>
            </a:r>
          </a:p>
          <a:p>
            <a:pPr lvl="1">
              <a:defRPr/>
            </a:pPr>
            <a:r>
              <a:rPr lang="id-ID" sz="1600" dirty="0"/>
              <a:t>c.       Peminjaman</a:t>
            </a:r>
          </a:p>
          <a:p>
            <a:pPr lvl="1">
              <a:defRPr/>
            </a:pPr>
            <a:r>
              <a:rPr lang="id-ID" sz="1600" dirty="0"/>
              <a:t>d.      Pemberian ( hibah )</a:t>
            </a:r>
          </a:p>
          <a:p>
            <a:pPr lvl="1">
              <a:defRPr/>
            </a:pPr>
            <a:r>
              <a:rPr lang="id-ID" sz="1600" dirty="0"/>
              <a:t>e.       Penukaran</a:t>
            </a:r>
          </a:p>
          <a:p>
            <a:pPr lvl="1">
              <a:defRPr/>
            </a:pPr>
            <a:r>
              <a:rPr lang="id-ID" sz="1600" dirty="0"/>
              <a:t>f.       Pembuatan</a:t>
            </a:r>
          </a:p>
          <a:p>
            <a:pPr lvl="1">
              <a:defRPr/>
            </a:pPr>
            <a:r>
              <a:rPr lang="id-ID" sz="1600" dirty="0" err="1"/>
              <a:t>g</a:t>
            </a:r>
            <a:r>
              <a:rPr lang="id-ID" sz="1600" dirty="0"/>
              <a:t>.      Perbaikan</a:t>
            </a:r>
          </a:p>
          <a:p>
            <a:pPr>
              <a:defRPr/>
            </a:pPr>
            <a:endParaRPr lang="id-ID" sz="2000" dirty="0"/>
          </a:p>
          <a:p>
            <a:pPr>
              <a:buFont typeface="Wingdings 2" pitchFamily="18" charset="2"/>
              <a:buNone/>
              <a:defRPr/>
            </a:pPr>
            <a:endParaRPr lang="id-ID" sz="2000" dirty="0"/>
          </a:p>
          <a:p>
            <a:pPr>
              <a:buFont typeface="Wingdings 2" pitchFamily="18" charset="2"/>
              <a:buNone/>
              <a:defRPr/>
            </a:pPr>
            <a:endParaRPr lang="id-ID" sz="2000" dirty="0"/>
          </a:p>
        </p:txBody>
      </p:sp>
      <p:sp>
        <p:nvSpPr>
          <p:cNvPr id="21507" name="Title 1"/>
          <p:cNvSpPr>
            <a:spLocks noGrp="1"/>
          </p:cNvSpPr>
          <p:nvPr>
            <p:ph type="title"/>
          </p:nvPr>
        </p:nvSpPr>
        <p:spPr>
          <a:xfrm>
            <a:off x="457200" y="762000"/>
            <a:ext cx="8229600" cy="655638"/>
          </a:xfrm>
        </p:spPr>
        <p:txBody>
          <a:bodyPr/>
          <a:lstStyle/>
          <a:p>
            <a:pPr algn="ctr"/>
            <a:r>
              <a:rPr lang="id-ID" sz="2800" dirty="0"/>
              <a:t> Pengadaan</a:t>
            </a:r>
          </a:p>
        </p:txBody>
      </p:sp>
    </p:spTree>
    <p:extLst>
      <p:ext uri="{BB962C8B-B14F-4D97-AF65-F5344CB8AC3E}">
        <p14:creationId xmlns:p14="http://schemas.microsoft.com/office/powerpoint/2010/main" val="3369339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116BD-2A91-E241-93D7-A4356F57009A}"/>
              </a:ext>
            </a:extLst>
          </p:cNvPr>
          <p:cNvSpPr>
            <a:spLocks noGrp="1"/>
          </p:cNvSpPr>
          <p:nvPr>
            <p:ph type="title"/>
          </p:nvPr>
        </p:nvSpPr>
        <p:spPr>
          <a:xfrm>
            <a:off x="457200" y="457200"/>
            <a:ext cx="8229600" cy="960438"/>
          </a:xfrm>
        </p:spPr>
        <p:txBody>
          <a:bodyPr/>
          <a:lstStyle/>
          <a:p>
            <a:r>
              <a:rPr lang="en-ID" sz="3600" dirty="0" err="1"/>
              <a:t>Tujuan</a:t>
            </a:r>
            <a:r>
              <a:rPr lang="en-ID" sz="3600" dirty="0"/>
              <a:t> </a:t>
            </a:r>
            <a:r>
              <a:rPr lang="en-ID" sz="3600" dirty="0" err="1"/>
              <a:t>pengadaan</a:t>
            </a:r>
            <a:r>
              <a:rPr lang="en-ID" sz="3600" dirty="0"/>
              <a:t> </a:t>
            </a:r>
            <a:r>
              <a:rPr lang="en-ID" sz="3600" dirty="0" err="1"/>
              <a:t>obat</a:t>
            </a:r>
            <a:r>
              <a:rPr lang="en-ID" sz="3600" dirty="0"/>
              <a:t> </a:t>
            </a:r>
            <a:r>
              <a:rPr lang="en-ID" sz="3600" dirty="0" err="1"/>
              <a:t>dan</a:t>
            </a:r>
            <a:r>
              <a:rPr lang="en-ID" sz="3600" dirty="0"/>
              <a:t> </a:t>
            </a:r>
            <a:r>
              <a:rPr lang="en-ID" sz="3600" dirty="0" err="1"/>
              <a:t>perbekalan</a:t>
            </a:r>
            <a:r>
              <a:rPr lang="en-ID" sz="3600" dirty="0"/>
              <a:t> </a:t>
            </a:r>
            <a:r>
              <a:rPr lang="en-ID" sz="3600" dirty="0" err="1"/>
              <a:t>kesehatan</a:t>
            </a:r>
            <a:r>
              <a:rPr lang="en-ID" sz="3600" dirty="0"/>
              <a:t> </a:t>
            </a:r>
            <a:r>
              <a:rPr lang="en-ID" sz="3600" dirty="0" err="1"/>
              <a:t>adalah</a:t>
            </a:r>
            <a:r>
              <a:rPr lang="en-ID" sz="3600" dirty="0"/>
              <a:t> : </a:t>
            </a:r>
            <a:br>
              <a:rPr lang="en-ID" sz="3600" dirty="0"/>
            </a:br>
            <a:endParaRPr lang="en-US" sz="3600" dirty="0"/>
          </a:p>
        </p:txBody>
      </p:sp>
      <p:sp>
        <p:nvSpPr>
          <p:cNvPr id="3" name="Content Placeholder 2">
            <a:extLst>
              <a:ext uri="{FF2B5EF4-FFF2-40B4-BE49-F238E27FC236}">
                <a16:creationId xmlns:a16="http://schemas.microsoft.com/office/drawing/2014/main" id="{AD3008EB-C7C2-C445-82A0-C99C924ADFF2}"/>
              </a:ext>
            </a:extLst>
          </p:cNvPr>
          <p:cNvSpPr>
            <a:spLocks noGrp="1"/>
          </p:cNvSpPr>
          <p:nvPr>
            <p:ph idx="1"/>
          </p:nvPr>
        </p:nvSpPr>
        <p:spPr/>
        <p:txBody>
          <a:bodyPr/>
          <a:lstStyle/>
          <a:p>
            <a:r>
              <a:rPr lang="en-ID" dirty="0" err="1"/>
              <a:t>Tersedianya</a:t>
            </a:r>
            <a:r>
              <a:rPr lang="en-ID" dirty="0"/>
              <a:t> </a:t>
            </a:r>
            <a:r>
              <a:rPr lang="en-ID" dirty="0" err="1"/>
              <a:t>obat</a:t>
            </a:r>
            <a:r>
              <a:rPr lang="en-ID" dirty="0"/>
              <a:t> </a:t>
            </a:r>
            <a:r>
              <a:rPr lang="en-ID" dirty="0" err="1"/>
              <a:t>dan</a:t>
            </a:r>
            <a:r>
              <a:rPr lang="en-ID" dirty="0"/>
              <a:t> </a:t>
            </a:r>
            <a:r>
              <a:rPr lang="en-ID" dirty="0" err="1"/>
              <a:t>perbekalan</a:t>
            </a:r>
            <a:r>
              <a:rPr lang="en-ID" dirty="0"/>
              <a:t> </a:t>
            </a:r>
            <a:r>
              <a:rPr lang="en-ID" dirty="0" err="1"/>
              <a:t>kesehatan</a:t>
            </a:r>
            <a:r>
              <a:rPr lang="en-ID" dirty="0"/>
              <a:t> </a:t>
            </a:r>
            <a:r>
              <a:rPr lang="en-ID" dirty="0" err="1"/>
              <a:t>dengan</a:t>
            </a:r>
            <a:r>
              <a:rPr lang="en-ID" dirty="0"/>
              <a:t> </a:t>
            </a:r>
            <a:r>
              <a:rPr lang="en-ID" dirty="0" err="1"/>
              <a:t>jenis</a:t>
            </a:r>
            <a:r>
              <a:rPr lang="en-ID" dirty="0"/>
              <a:t> </a:t>
            </a:r>
            <a:r>
              <a:rPr lang="en-ID" dirty="0" err="1"/>
              <a:t>dan</a:t>
            </a:r>
            <a:r>
              <a:rPr lang="en-ID" dirty="0"/>
              <a:t> </a:t>
            </a:r>
            <a:r>
              <a:rPr lang="en-ID" dirty="0" err="1"/>
              <a:t>jumlah</a:t>
            </a:r>
            <a:r>
              <a:rPr lang="en-ID" dirty="0"/>
              <a:t> yang </a:t>
            </a:r>
            <a:r>
              <a:rPr lang="en-ID" dirty="0" err="1"/>
              <a:t>cukup</a:t>
            </a:r>
            <a:r>
              <a:rPr lang="en-ID" dirty="0"/>
              <a:t> </a:t>
            </a:r>
            <a:r>
              <a:rPr lang="en-ID" dirty="0" err="1"/>
              <a:t>sesuai</a:t>
            </a:r>
            <a:r>
              <a:rPr lang="en-ID" dirty="0"/>
              <a:t> </a:t>
            </a:r>
            <a:r>
              <a:rPr lang="en-ID" dirty="0" err="1"/>
              <a:t>kebutuhan</a:t>
            </a:r>
            <a:r>
              <a:rPr lang="en-ID" dirty="0"/>
              <a:t> </a:t>
            </a:r>
            <a:r>
              <a:rPr lang="en-ID" dirty="0" err="1"/>
              <a:t>pelayanan</a:t>
            </a:r>
            <a:r>
              <a:rPr lang="en-ID" dirty="0"/>
              <a:t> </a:t>
            </a:r>
            <a:r>
              <a:rPr lang="en-ID" dirty="0" err="1"/>
              <a:t>kesehatan</a:t>
            </a:r>
            <a:r>
              <a:rPr lang="en-ID" dirty="0"/>
              <a:t>. </a:t>
            </a:r>
          </a:p>
          <a:p>
            <a:r>
              <a:rPr lang="en-ID" dirty="0" err="1"/>
              <a:t>Mutu</a:t>
            </a:r>
            <a:r>
              <a:rPr lang="en-ID" dirty="0"/>
              <a:t> </a:t>
            </a:r>
            <a:r>
              <a:rPr lang="en-ID" dirty="0" err="1"/>
              <a:t>obat</a:t>
            </a:r>
            <a:r>
              <a:rPr lang="en-ID" dirty="0"/>
              <a:t> </a:t>
            </a:r>
            <a:r>
              <a:rPr lang="en-ID" dirty="0" err="1"/>
              <a:t>dan</a:t>
            </a:r>
            <a:r>
              <a:rPr lang="en-ID" dirty="0"/>
              <a:t> </a:t>
            </a:r>
            <a:r>
              <a:rPr lang="en-ID" dirty="0" err="1"/>
              <a:t>perbekalan</a:t>
            </a:r>
            <a:r>
              <a:rPr lang="en-ID" dirty="0"/>
              <a:t> </a:t>
            </a:r>
            <a:r>
              <a:rPr lang="en-ID" dirty="0" err="1"/>
              <a:t>kesehatan</a:t>
            </a:r>
            <a:r>
              <a:rPr lang="en-ID" dirty="0"/>
              <a:t> </a:t>
            </a:r>
            <a:r>
              <a:rPr lang="en-ID" dirty="0" err="1"/>
              <a:t>terjamin</a:t>
            </a:r>
            <a:r>
              <a:rPr lang="en-ID" dirty="0"/>
              <a:t>. </a:t>
            </a:r>
          </a:p>
          <a:p>
            <a:r>
              <a:rPr lang="en-ID" dirty="0" err="1"/>
              <a:t>Obat</a:t>
            </a:r>
            <a:r>
              <a:rPr lang="en-ID" dirty="0"/>
              <a:t> </a:t>
            </a:r>
            <a:r>
              <a:rPr lang="en-ID" dirty="0" err="1"/>
              <a:t>dan</a:t>
            </a:r>
            <a:r>
              <a:rPr lang="en-ID" dirty="0"/>
              <a:t> </a:t>
            </a:r>
            <a:r>
              <a:rPr lang="en-ID" dirty="0" err="1"/>
              <a:t>perbekalan</a:t>
            </a:r>
            <a:r>
              <a:rPr lang="en-ID" dirty="0"/>
              <a:t> </a:t>
            </a:r>
            <a:r>
              <a:rPr lang="en-ID" dirty="0" err="1"/>
              <a:t>kesehatan</a:t>
            </a:r>
            <a:r>
              <a:rPr lang="en-ID" dirty="0"/>
              <a:t> </a:t>
            </a:r>
            <a:r>
              <a:rPr lang="en-ID" dirty="0" err="1"/>
              <a:t>dapat</a:t>
            </a:r>
            <a:r>
              <a:rPr lang="en-ID" dirty="0"/>
              <a:t> </a:t>
            </a:r>
            <a:r>
              <a:rPr lang="en-ID" dirty="0" err="1"/>
              <a:t>diperoleh</a:t>
            </a:r>
            <a:r>
              <a:rPr lang="en-ID" dirty="0"/>
              <a:t> </a:t>
            </a:r>
            <a:r>
              <a:rPr lang="en-ID" dirty="0" err="1"/>
              <a:t>pada</a:t>
            </a:r>
            <a:r>
              <a:rPr lang="en-ID" dirty="0"/>
              <a:t> </a:t>
            </a:r>
            <a:r>
              <a:rPr lang="en-ID" dirty="0" err="1"/>
              <a:t>saat</a:t>
            </a:r>
            <a:r>
              <a:rPr lang="en-ID" dirty="0"/>
              <a:t> </a:t>
            </a:r>
            <a:r>
              <a:rPr lang="en-ID" dirty="0" err="1"/>
              <a:t>diperlukan</a:t>
            </a:r>
            <a:r>
              <a:rPr lang="en-ID" dirty="0"/>
              <a:t>. </a:t>
            </a:r>
          </a:p>
          <a:p>
            <a:endParaRPr lang="en-US" dirty="0"/>
          </a:p>
        </p:txBody>
      </p:sp>
      <p:sp>
        <p:nvSpPr>
          <p:cNvPr id="4" name="Slide Number Placeholder 3">
            <a:extLst>
              <a:ext uri="{FF2B5EF4-FFF2-40B4-BE49-F238E27FC236}">
                <a16:creationId xmlns:a16="http://schemas.microsoft.com/office/drawing/2014/main" id="{E4239D75-1852-AF44-92FD-507A1C861E3C}"/>
              </a:ext>
            </a:extLst>
          </p:cNvPr>
          <p:cNvSpPr>
            <a:spLocks noGrp="1"/>
          </p:cNvSpPr>
          <p:nvPr>
            <p:ph type="sldNum" sz="quarter" idx="12"/>
          </p:nvPr>
        </p:nvSpPr>
        <p:spPr/>
        <p:txBody>
          <a:bodyPr/>
          <a:lstStyle/>
          <a:p>
            <a:pPr>
              <a:defRPr/>
            </a:pPr>
            <a:fld id="{526B55CF-566C-C144-BDD5-055F6AE44942}" type="slidenum">
              <a:rPr lang="en-US" altLang="en-US" smtClean="0"/>
              <a:pPr>
                <a:defRPr/>
              </a:pPr>
              <a:t>11</a:t>
            </a:fld>
            <a:endParaRPr lang="en-US" altLang="en-US"/>
          </a:p>
        </p:txBody>
      </p:sp>
    </p:spTree>
    <p:extLst>
      <p:ext uri="{BB962C8B-B14F-4D97-AF65-F5344CB8AC3E}">
        <p14:creationId xmlns:p14="http://schemas.microsoft.com/office/powerpoint/2010/main" val="1473225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762000"/>
            <a:ext cx="8229600" cy="655638"/>
          </a:xfrm>
        </p:spPr>
        <p:txBody>
          <a:bodyPr>
            <a:normAutofit fontScale="90000"/>
          </a:bodyPr>
          <a:lstStyle/>
          <a:p>
            <a:pPr eaLnBrk="1" fontAlgn="auto" hangingPunct="1">
              <a:spcAft>
                <a:spcPts val="0"/>
              </a:spcAft>
              <a:defRPr/>
            </a:pPr>
            <a:r>
              <a:rPr lang="en-US" sz="2800" dirty="0" err="1">
                <a:latin typeface="Rockwell" pitchFamily="18" charset="0"/>
              </a:rPr>
              <a:t>Pengadaan</a:t>
            </a:r>
            <a:r>
              <a:rPr lang="en-US" sz="2800" dirty="0">
                <a:latin typeface="Rockwell" pitchFamily="18" charset="0"/>
              </a:rPr>
              <a:t> </a:t>
            </a:r>
            <a:r>
              <a:rPr lang="en-US" sz="2800" dirty="0" err="1">
                <a:latin typeface="Rockwell" pitchFamily="18" charset="0"/>
              </a:rPr>
              <a:t>Logistik</a:t>
            </a:r>
            <a:r>
              <a:rPr lang="en-US" sz="2800" dirty="0">
                <a:latin typeface="Rockwell" pitchFamily="18" charset="0"/>
              </a:rPr>
              <a:t> </a:t>
            </a:r>
            <a:br>
              <a:rPr lang="en-US" sz="2800" dirty="0">
                <a:latin typeface="Rockwell" pitchFamily="18" charset="0"/>
              </a:rPr>
            </a:br>
            <a:r>
              <a:rPr lang="en-US" dirty="0"/>
              <a:t> </a:t>
            </a:r>
          </a:p>
        </p:txBody>
      </p:sp>
      <p:sp>
        <p:nvSpPr>
          <p:cNvPr id="18435" name="Rectangle 3"/>
          <p:cNvSpPr>
            <a:spLocks noGrp="1" noChangeArrowheads="1"/>
          </p:cNvSpPr>
          <p:nvPr>
            <p:ph idx="1"/>
          </p:nvPr>
        </p:nvSpPr>
        <p:spPr>
          <a:xfrm>
            <a:off x="457200" y="1752600"/>
            <a:ext cx="8229600" cy="4267200"/>
          </a:xfrm>
        </p:spPr>
        <p:txBody>
          <a:bodyPr/>
          <a:lstStyle/>
          <a:p>
            <a:pPr marL="609600" indent="-609600" eaLnBrk="1" hangingPunct="1">
              <a:buFontTx/>
              <a:buNone/>
            </a:pPr>
            <a:r>
              <a:rPr lang="en-US" sz="2000" dirty="0"/>
              <a:t>	</a:t>
            </a:r>
            <a:r>
              <a:rPr lang="en-US" sz="2400" dirty="0" err="1"/>
              <a:t>Pengadaan</a:t>
            </a:r>
            <a:r>
              <a:rPr lang="en-US" sz="2400" dirty="0"/>
              <a:t> </a:t>
            </a:r>
            <a:r>
              <a:rPr lang="en-US" sz="2400" dirty="0" err="1"/>
              <a:t>logistik</a:t>
            </a:r>
            <a:r>
              <a:rPr lang="en-US" sz="2400" dirty="0"/>
              <a:t> </a:t>
            </a:r>
            <a:r>
              <a:rPr lang="en-US" sz="2400" dirty="0" err="1"/>
              <a:t>menurut</a:t>
            </a:r>
            <a:r>
              <a:rPr lang="en-US" sz="2400" dirty="0"/>
              <a:t> Rourke, 1982  </a:t>
            </a:r>
            <a:r>
              <a:rPr lang="en-US" sz="2400" dirty="0" err="1"/>
              <a:t>dapat</a:t>
            </a:r>
            <a:r>
              <a:rPr lang="en-US" sz="2400" dirty="0"/>
              <a:t>  </a:t>
            </a:r>
            <a:r>
              <a:rPr lang="en-US" sz="2400" dirty="0" err="1"/>
              <a:t>dilakukan</a:t>
            </a:r>
            <a:r>
              <a:rPr lang="en-US" sz="2400" dirty="0"/>
              <a:t> </a:t>
            </a:r>
            <a:r>
              <a:rPr lang="en-US" sz="2400" dirty="0" err="1"/>
              <a:t>antara</a:t>
            </a:r>
            <a:r>
              <a:rPr lang="en-US" sz="2400" dirty="0"/>
              <a:t> lain </a:t>
            </a:r>
            <a:r>
              <a:rPr lang="en-US" sz="2400" dirty="0" err="1"/>
              <a:t>dengan</a:t>
            </a:r>
            <a:r>
              <a:rPr lang="en-US" sz="2400" dirty="0"/>
              <a:t> :</a:t>
            </a:r>
          </a:p>
          <a:p>
            <a:pPr marL="609600" indent="-609600" eaLnBrk="1" hangingPunct="1">
              <a:buFontTx/>
              <a:buNone/>
            </a:pPr>
            <a:endParaRPr lang="en-US" sz="2400" dirty="0"/>
          </a:p>
          <a:p>
            <a:pPr marL="1371600" lvl="2" indent="-457200" eaLnBrk="1" hangingPunct="1">
              <a:buFontTx/>
              <a:buAutoNum type="arabicPeriod"/>
            </a:pPr>
            <a:r>
              <a:rPr lang="en-US" sz="1600" b="1" dirty="0" err="1"/>
              <a:t>Pembelian</a:t>
            </a:r>
            <a:r>
              <a:rPr lang="en-US" sz="1600" b="1" dirty="0"/>
              <a:t> </a:t>
            </a:r>
            <a:r>
              <a:rPr lang="en-US" sz="1600" b="1" dirty="0" err="1"/>
              <a:t>langsung</a:t>
            </a:r>
            <a:endParaRPr lang="en-US" sz="1600" b="1" dirty="0"/>
          </a:p>
          <a:p>
            <a:pPr marL="1371600" lvl="2" indent="-457200" eaLnBrk="1" hangingPunct="1">
              <a:buFontTx/>
              <a:buAutoNum type="arabicPeriod"/>
            </a:pPr>
            <a:r>
              <a:rPr lang="en-US" sz="1600" b="1" dirty="0" err="1"/>
              <a:t>Pembelian</a:t>
            </a:r>
            <a:r>
              <a:rPr lang="en-US" sz="1600" b="1" dirty="0"/>
              <a:t> </a:t>
            </a:r>
            <a:r>
              <a:rPr lang="en-US" sz="1600" b="1" dirty="0" err="1"/>
              <a:t>melalui</a:t>
            </a:r>
            <a:r>
              <a:rPr lang="en-US" sz="1600" b="1" dirty="0"/>
              <a:t> </a:t>
            </a:r>
            <a:r>
              <a:rPr lang="en-US" sz="1600" b="1" dirty="0" err="1"/>
              <a:t>grosir</a:t>
            </a:r>
            <a:endParaRPr lang="en-US" sz="1600" b="1" dirty="0"/>
          </a:p>
          <a:p>
            <a:pPr marL="1371600" lvl="2" indent="-457200" eaLnBrk="1" hangingPunct="1">
              <a:buFontTx/>
              <a:buAutoNum type="arabicPeriod"/>
            </a:pPr>
            <a:r>
              <a:rPr lang="en-US" sz="1600" b="1" dirty="0" err="1"/>
              <a:t>Pembelian</a:t>
            </a:r>
            <a:r>
              <a:rPr lang="en-US" sz="1600" b="1" dirty="0"/>
              <a:t> </a:t>
            </a:r>
            <a:r>
              <a:rPr lang="en-US" sz="1600" b="1" dirty="0" err="1"/>
              <a:t>melalui</a:t>
            </a:r>
            <a:r>
              <a:rPr lang="en-US" sz="1600" b="1" dirty="0"/>
              <a:t> tender</a:t>
            </a:r>
          </a:p>
          <a:p>
            <a:pPr marL="1371600" lvl="2" indent="-457200" eaLnBrk="1" hangingPunct="1">
              <a:buFontTx/>
              <a:buAutoNum type="arabicPeriod"/>
            </a:pPr>
            <a:r>
              <a:rPr lang="en-US" sz="1600" b="1" dirty="0" err="1"/>
              <a:t>Penyewaan</a:t>
            </a:r>
            <a:r>
              <a:rPr lang="en-US" sz="1600" b="1" dirty="0"/>
              <a:t> </a:t>
            </a:r>
          </a:p>
          <a:p>
            <a:pPr marL="1371600" lvl="2" indent="-457200" eaLnBrk="1" hangingPunct="1">
              <a:buFontTx/>
              <a:buAutoNum type="arabicPeriod"/>
            </a:pPr>
            <a:r>
              <a:rPr lang="en-US" sz="1600" b="1" dirty="0" err="1"/>
              <a:t>Pembelian</a:t>
            </a:r>
            <a:r>
              <a:rPr lang="en-US" sz="1600" b="1" dirty="0"/>
              <a:t> </a:t>
            </a:r>
            <a:r>
              <a:rPr lang="en-US" sz="1600" b="1" dirty="0" err="1"/>
              <a:t>berkelompok</a:t>
            </a:r>
            <a:r>
              <a:rPr lang="en-US" sz="1600" b="1" dirty="0"/>
              <a:t> </a:t>
            </a:r>
          </a:p>
          <a:p>
            <a:pPr marL="1371600" lvl="2" indent="-457200" eaLnBrk="1" hangingPunct="1">
              <a:buFontTx/>
              <a:buAutoNum type="arabicPeriod"/>
            </a:pPr>
            <a:r>
              <a:rPr lang="en-US" sz="1600" b="1" dirty="0" err="1"/>
              <a:t>Konsinyasi</a:t>
            </a:r>
            <a:r>
              <a:rPr lang="en-US" sz="1600" b="1" dirty="0"/>
              <a:t> 	</a:t>
            </a:r>
          </a:p>
        </p:txBody>
      </p:sp>
    </p:spTree>
    <p:extLst>
      <p:ext uri="{BB962C8B-B14F-4D97-AF65-F5344CB8AC3E}">
        <p14:creationId xmlns:p14="http://schemas.microsoft.com/office/powerpoint/2010/main" val="3935476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685800"/>
            <a:ext cx="8229600" cy="731838"/>
          </a:xfrm>
        </p:spPr>
        <p:txBody>
          <a:bodyPr/>
          <a:lstStyle/>
          <a:p>
            <a:pPr eaLnBrk="1" hangingPunct="1"/>
            <a:r>
              <a:rPr lang="en-US" sz="2800" dirty="0">
                <a:latin typeface="Rockwell Extra Bold" pitchFamily="18" charset="0"/>
              </a:rPr>
              <a:t>Proses </a:t>
            </a:r>
            <a:r>
              <a:rPr lang="en-US" sz="2800" dirty="0" err="1">
                <a:latin typeface="Rockwell Extra Bold" pitchFamily="18" charset="0"/>
              </a:rPr>
              <a:t>Pembelian</a:t>
            </a:r>
            <a:r>
              <a:rPr lang="en-US" dirty="0"/>
              <a:t> </a:t>
            </a:r>
          </a:p>
        </p:txBody>
      </p:sp>
      <p:sp>
        <p:nvSpPr>
          <p:cNvPr id="19459" name="Rectangle 3"/>
          <p:cNvSpPr>
            <a:spLocks noGrp="1" noChangeArrowheads="1"/>
          </p:cNvSpPr>
          <p:nvPr>
            <p:ph idx="1"/>
          </p:nvPr>
        </p:nvSpPr>
        <p:spPr/>
        <p:txBody>
          <a:bodyPr/>
          <a:lstStyle/>
          <a:p>
            <a:pPr eaLnBrk="1" hangingPunct="1"/>
            <a:r>
              <a:rPr lang="en-US" dirty="0"/>
              <a:t>Proses </a:t>
            </a:r>
            <a:r>
              <a:rPr lang="en-US" dirty="0" err="1"/>
              <a:t>pembelian</a:t>
            </a:r>
            <a:r>
              <a:rPr lang="en-US" dirty="0"/>
              <a:t> </a:t>
            </a:r>
            <a:r>
              <a:rPr lang="en-US" dirty="0" err="1"/>
              <a:t>meliputi</a:t>
            </a:r>
            <a:r>
              <a:rPr lang="en-US" dirty="0"/>
              <a:t> :</a:t>
            </a:r>
          </a:p>
          <a:p>
            <a:pPr lvl="1" eaLnBrk="1" hangingPunct="1"/>
            <a:r>
              <a:rPr lang="en-US" dirty="0" err="1"/>
              <a:t>Menerima</a:t>
            </a:r>
            <a:r>
              <a:rPr lang="en-US" dirty="0"/>
              <a:t> Daftar </a:t>
            </a:r>
            <a:r>
              <a:rPr lang="en-US" dirty="0" err="1"/>
              <a:t>pembelian</a:t>
            </a:r>
            <a:r>
              <a:rPr lang="en-US" dirty="0"/>
              <a:t> (SPB)</a:t>
            </a:r>
          </a:p>
          <a:p>
            <a:pPr lvl="1" eaLnBrk="1" hangingPunct="1"/>
            <a:r>
              <a:rPr lang="en-US" dirty="0" err="1"/>
              <a:t>Meneliti</a:t>
            </a:r>
            <a:r>
              <a:rPr lang="en-US" dirty="0"/>
              <a:t> Daftar </a:t>
            </a:r>
            <a:r>
              <a:rPr lang="en-US" dirty="0" err="1"/>
              <a:t>Permintaan</a:t>
            </a:r>
            <a:r>
              <a:rPr lang="en-US" dirty="0"/>
              <a:t> </a:t>
            </a:r>
            <a:r>
              <a:rPr lang="en-US" dirty="0" err="1"/>
              <a:t>Barang</a:t>
            </a:r>
            <a:endParaRPr lang="en-US" dirty="0"/>
          </a:p>
          <a:p>
            <a:pPr lvl="1" eaLnBrk="1" hangingPunct="1"/>
            <a:r>
              <a:rPr lang="en-US" dirty="0" err="1"/>
              <a:t>Memilih</a:t>
            </a:r>
            <a:r>
              <a:rPr lang="en-US" dirty="0"/>
              <a:t> </a:t>
            </a:r>
            <a:r>
              <a:rPr lang="en-US" dirty="0" err="1"/>
              <a:t>Pemasok</a:t>
            </a:r>
            <a:r>
              <a:rPr lang="en-US" dirty="0"/>
              <a:t> </a:t>
            </a:r>
          </a:p>
          <a:p>
            <a:pPr lvl="1" eaLnBrk="1" hangingPunct="1"/>
            <a:r>
              <a:rPr lang="en-US" dirty="0" err="1"/>
              <a:t>Memasukkan</a:t>
            </a:r>
            <a:r>
              <a:rPr lang="en-US" dirty="0"/>
              <a:t> </a:t>
            </a:r>
            <a:r>
              <a:rPr lang="en-US" dirty="0" err="1"/>
              <a:t>pesanan</a:t>
            </a:r>
            <a:endParaRPr lang="en-US" dirty="0"/>
          </a:p>
          <a:p>
            <a:pPr lvl="1" eaLnBrk="1" hangingPunct="1"/>
            <a:r>
              <a:rPr lang="en-US" dirty="0" err="1"/>
              <a:t>Memantau</a:t>
            </a:r>
            <a:r>
              <a:rPr lang="en-US" dirty="0"/>
              <a:t> </a:t>
            </a:r>
            <a:r>
              <a:rPr lang="en-US" dirty="0" err="1"/>
              <a:t>pesanan</a:t>
            </a:r>
            <a:r>
              <a:rPr lang="en-US" dirty="0"/>
              <a:t> </a:t>
            </a:r>
          </a:p>
          <a:p>
            <a:pPr lvl="1" eaLnBrk="1" hangingPunct="1"/>
            <a:r>
              <a:rPr lang="en-US" dirty="0" err="1"/>
              <a:t>Menerima</a:t>
            </a:r>
            <a:r>
              <a:rPr lang="en-US" dirty="0"/>
              <a:t> </a:t>
            </a:r>
            <a:r>
              <a:rPr lang="en-US" dirty="0" err="1"/>
              <a:t>pesanan</a:t>
            </a:r>
            <a:r>
              <a:rPr lang="en-US" dirty="0"/>
              <a:t> </a:t>
            </a:r>
          </a:p>
        </p:txBody>
      </p:sp>
    </p:spTree>
    <p:extLst>
      <p:ext uri="{BB962C8B-B14F-4D97-AF65-F5344CB8AC3E}">
        <p14:creationId xmlns:p14="http://schemas.microsoft.com/office/powerpoint/2010/main" val="7028717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CFA39-F12B-9F4E-B27F-54EDBB559AB6}"/>
              </a:ext>
            </a:extLst>
          </p:cNvPr>
          <p:cNvSpPr>
            <a:spLocks noGrp="1"/>
          </p:cNvSpPr>
          <p:nvPr>
            <p:ph type="title"/>
          </p:nvPr>
        </p:nvSpPr>
        <p:spPr/>
        <p:txBody>
          <a:bodyPr/>
          <a:lstStyle/>
          <a:p>
            <a:br>
              <a:rPr lang="en-ID" dirty="0"/>
            </a:br>
            <a:r>
              <a:rPr lang="en-ID" dirty="0" err="1"/>
              <a:t>Kriteria</a:t>
            </a:r>
            <a:r>
              <a:rPr lang="en-ID" dirty="0"/>
              <a:t>/</a:t>
            </a:r>
            <a:r>
              <a:rPr lang="en-ID" dirty="0" err="1"/>
              <a:t>Persyaratan</a:t>
            </a:r>
            <a:r>
              <a:rPr lang="en-ID" dirty="0"/>
              <a:t> </a:t>
            </a:r>
            <a:r>
              <a:rPr lang="en-ID" dirty="0" err="1"/>
              <a:t>Pemasok</a:t>
            </a:r>
            <a:r>
              <a:rPr lang="en-ID" dirty="0"/>
              <a:t> </a:t>
            </a:r>
            <a:br>
              <a:rPr lang="en-ID" dirty="0"/>
            </a:br>
            <a:endParaRPr lang="en-US" dirty="0"/>
          </a:p>
        </p:txBody>
      </p:sp>
      <p:sp>
        <p:nvSpPr>
          <p:cNvPr id="3" name="Content Placeholder 2">
            <a:extLst>
              <a:ext uri="{FF2B5EF4-FFF2-40B4-BE49-F238E27FC236}">
                <a16:creationId xmlns:a16="http://schemas.microsoft.com/office/drawing/2014/main" id="{3139C00D-DCC0-C24F-9A9C-61D7E080EE8A}"/>
              </a:ext>
            </a:extLst>
          </p:cNvPr>
          <p:cNvSpPr>
            <a:spLocks noGrp="1"/>
          </p:cNvSpPr>
          <p:nvPr>
            <p:ph idx="1"/>
          </p:nvPr>
        </p:nvSpPr>
        <p:spPr/>
        <p:txBody>
          <a:bodyPr/>
          <a:lstStyle/>
          <a:p>
            <a:pPr marL="0" indent="0">
              <a:buNone/>
            </a:pPr>
            <a:r>
              <a:rPr lang="en-ID" sz="1800" dirty="0" err="1"/>
              <a:t>Pemilihan</a:t>
            </a:r>
            <a:r>
              <a:rPr lang="en-ID" sz="1800" dirty="0"/>
              <a:t> </a:t>
            </a:r>
            <a:r>
              <a:rPr lang="en-ID" sz="1800" dirty="0" err="1"/>
              <a:t>pemasok</a:t>
            </a:r>
            <a:r>
              <a:rPr lang="en-ID" sz="1800" dirty="0"/>
              <a:t> </a:t>
            </a:r>
            <a:r>
              <a:rPr lang="en-ID" sz="1800" dirty="0" err="1"/>
              <a:t>secara</a:t>
            </a:r>
            <a:r>
              <a:rPr lang="en-ID" sz="1800" dirty="0"/>
              <a:t> </a:t>
            </a:r>
            <a:r>
              <a:rPr lang="en-ID" sz="1800" dirty="0" err="1"/>
              <a:t>hati-hati</a:t>
            </a:r>
            <a:r>
              <a:rPr lang="en-ID" sz="1800" dirty="0"/>
              <a:t> </a:t>
            </a:r>
            <a:r>
              <a:rPr lang="en-ID" sz="1800" dirty="0" err="1"/>
              <a:t>adalah</a:t>
            </a:r>
            <a:r>
              <a:rPr lang="en-ID" sz="1800" dirty="0"/>
              <a:t> </a:t>
            </a:r>
            <a:r>
              <a:rPr lang="en-ID" sz="1800" dirty="0" err="1"/>
              <a:t>penting</a:t>
            </a:r>
            <a:r>
              <a:rPr lang="en-ID" sz="1800" dirty="0"/>
              <a:t> </a:t>
            </a:r>
            <a:r>
              <a:rPr lang="en-ID" sz="1800" dirty="0" err="1"/>
              <a:t>karena</a:t>
            </a:r>
            <a:r>
              <a:rPr lang="en-ID" sz="1800" dirty="0"/>
              <a:t> </a:t>
            </a:r>
            <a:r>
              <a:rPr lang="en-ID" sz="1800" dirty="0" err="1"/>
              <a:t>dapat</a:t>
            </a:r>
            <a:r>
              <a:rPr lang="en-ID" sz="1800" dirty="0"/>
              <a:t> </a:t>
            </a:r>
            <a:r>
              <a:rPr lang="en-ID" sz="1800" dirty="0" err="1"/>
              <a:t>mempengaruhi</a:t>
            </a:r>
            <a:r>
              <a:rPr lang="en-ID" sz="1800" dirty="0"/>
              <a:t> </a:t>
            </a:r>
            <a:r>
              <a:rPr lang="en-ID" sz="1800" dirty="0" err="1"/>
              <a:t>baik</a:t>
            </a:r>
            <a:r>
              <a:rPr lang="en-ID" sz="1800" dirty="0"/>
              <a:t> </a:t>
            </a:r>
            <a:r>
              <a:rPr lang="en-ID" sz="1800" dirty="0" err="1"/>
              <a:t>kualitas</a:t>
            </a:r>
            <a:r>
              <a:rPr lang="en-ID" sz="1800" dirty="0"/>
              <a:t> </a:t>
            </a:r>
            <a:r>
              <a:rPr lang="en-ID" sz="1800" dirty="0" err="1"/>
              <a:t>maupun</a:t>
            </a:r>
            <a:r>
              <a:rPr lang="en-ID" sz="1800" dirty="0"/>
              <a:t> </a:t>
            </a:r>
            <a:r>
              <a:rPr lang="en-ID" sz="1800" dirty="0" err="1"/>
              <a:t>biaya</a:t>
            </a:r>
            <a:r>
              <a:rPr lang="en-ID" sz="1800" dirty="0"/>
              <a:t> </a:t>
            </a:r>
            <a:r>
              <a:rPr lang="en-ID" sz="1800" dirty="0" err="1"/>
              <a:t>obat</a:t>
            </a:r>
            <a:r>
              <a:rPr lang="en-ID" sz="1800" dirty="0"/>
              <a:t> yang </a:t>
            </a:r>
            <a:r>
              <a:rPr lang="en-ID" sz="1800" dirty="0" err="1"/>
              <a:t>dibutuhkan</a:t>
            </a:r>
            <a:r>
              <a:rPr lang="en-ID" sz="1800" dirty="0"/>
              <a:t>. </a:t>
            </a:r>
            <a:r>
              <a:rPr lang="en-ID" sz="1800" dirty="0" err="1"/>
              <a:t>Untuk</a:t>
            </a:r>
            <a:r>
              <a:rPr lang="en-ID" sz="1800" dirty="0"/>
              <a:t> </a:t>
            </a:r>
            <a:r>
              <a:rPr lang="en-ID" sz="1800" dirty="0" err="1"/>
              <a:t>pemilihan</a:t>
            </a:r>
            <a:r>
              <a:rPr lang="en-ID" sz="1800" dirty="0"/>
              <a:t> </a:t>
            </a:r>
            <a:r>
              <a:rPr lang="en-ID" sz="1800" dirty="0" err="1"/>
              <a:t>pemasok</a:t>
            </a:r>
            <a:r>
              <a:rPr lang="en-ID" sz="1800" dirty="0"/>
              <a:t> </a:t>
            </a:r>
            <a:r>
              <a:rPr lang="en-ID" sz="1800" dirty="0" err="1"/>
              <a:t>perlu</a:t>
            </a:r>
            <a:r>
              <a:rPr lang="en-ID" sz="1800" dirty="0"/>
              <a:t> </a:t>
            </a:r>
            <a:r>
              <a:rPr lang="en-ID" sz="1800" dirty="0" err="1"/>
              <a:t>diperhatikan</a:t>
            </a:r>
            <a:r>
              <a:rPr lang="en-ID" sz="1800" dirty="0"/>
              <a:t> / </a:t>
            </a:r>
            <a:r>
              <a:rPr lang="en-ID" sz="1800" dirty="0" err="1"/>
              <a:t>dibatasi</a:t>
            </a:r>
            <a:r>
              <a:rPr lang="en-ID" sz="1800" dirty="0"/>
              <a:t> </a:t>
            </a:r>
            <a:r>
              <a:rPr lang="en-ID" sz="1800" dirty="0" err="1"/>
              <a:t>dengan</a:t>
            </a:r>
            <a:r>
              <a:rPr lang="en-ID" sz="1800" dirty="0"/>
              <a:t> </a:t>
            </a:r>
            <a:r>
              <a:rPr lang="en-ID" sz="1800" dirty="0" err="1"/>
              <a:t>hal-hal</a:t>
            </a:r>
            <a:r>
              <a:rPr lang="en-ID" sz="1800" dirty="0"/>
              <a:t> </a:t>
            </a:r>
            <a:r>
              <a:rPr lang="en-ID" sz="1800" dirty="0" err="1"/>
              <a:t>sebagai</a:t>
            </a:r>
            <a:r>
              <a:rPr lang="en-ID" sz="1800" dirty="0"/>
              <a:t> </a:t>
            </a:r>
            <a:r>
              <a:rPr lang="en-ID" sz="1800" dirty="0" err="1"/>
              <a:t>berikut</a:t>
            </a:r>
            <a:r>
              <a:rPr lang="en-ID" sz="1800" dirty="0"/>
              <a:t>: </a:t>
            </a:r>
          </a:p>
          <a:p>
            <a:pPr lvl="0"/>
            <a:r>
              <a:rPr lang="en-ID" sz="1800" dirty="0" err="1"/>
              <a:t>Memilih</a:t>
            </a:r>
            <a:r>
              <a:rPr lang="en-ID" sz="1800" dirty="0"/>
              <a:t> </a:t>
            </a:r>
            <a:r>
              <a:rPr lang="en-ID" sz="1800" dirty="0" err="1"/>
              <a:t>izin</a:t>
            </a:r>
            <a:r>
              <a:rPr lang="en-ID" sz="1800" dirty="0"/>
              <a:t> </a:t>
            </a:r>
            <a:r>
              <a:rPr lang="en-ID" sz="1800" dirty="0" err="1"/>
              <a:t>pedagang</a:t>
            </a:r>
            <a:r>
              <a:rPr lang="en-ID" sz="1800" dirty="0"/>
              <a:t> </a:t>
            </a:r>
            <a:r>
              <a:rPr lang="en-ID" sz="1800" dirty="0" err="1"/>
              <a:t>besar</a:t>
            </a:r>
            <a:r>
              <a:rPr lang="en-ID" sz="1800" dirty="0"/>
              <a:t> </a:t>
            </a:r>
            <a:r>
              <a:rPr lang="en-ID" sz="1800" dirty="0" err="1"/>
              <a:t>farmasi</a:t>
            </a:r>
            <a:r>
              <a:rPr lang="en-ID" sz="1800" dirty="0"/>
              <a:t> </a:t>
            </a:r>
            <a:r>
              <a:rPr lang="en-ID" sz="1800" dirty="0" err="1"/>
              <a:t>atau</a:t>
            </a:r>
            <a:r>
              <a:rPr lang="en-ID" sz="1800" dirty="0"/>
              <a:t> </a:t>
            </a:r>
            <a:r>
              <a:rPr lang="en-ID" sz="1800" dirty="0" err="1"/>
              <a:t>industri</a:t>
            </a:r>
            <a:r>
              <a:rPr lang="en-ID" sz="1800" dirty="0"/>
              <a:t> </a:t>
            </a:r>
            <a:r>
              <a:rPr lang="en-ID" sz="1800" dirty="0" err="1"/>
              <a:t>farmasi</a:t>
            </a:r>
            <a:r>
              <a:rPr lang="en-ID" sz="1800" dirty="0"/>
              <a:t> </a:t>
            </a:r>
          </a:p>
          <a:p>
            <a:pPr lvl="0"/>
            <a:r>
              <a:rPr lang="en-ID" sz="1800" dirty="0" err="1"/>
              <a:t>Bagi</a:t>
            </a:r>
            <a:r>
              <a:rPr lang="en-ID" sz="1800" dirty="0"/>
              <a:t> </a:t>
            </a:r>
            <a:r>
              <a:rPr lang="en-ID" sz="1800" dirty="0" err="1"/>
              <a:t>pedagang</a:t>
            </a:r>
            <a:r>
              <a:rPr lang="en-ID" sz="1800" dirty="0"/>
              <a:t> </a:t>
            </a:r>
            <a:r>
              <a:rPr lang="en-ID" sz="1800" dirty="0" err="1"/>
              <a:t>besar</a:t>
            </a:r>
            <a:r>
              <a:rPr lang="en-ID" sz="1800" dirty="0"/>
              <a:t> </a:t>
            </a:r>
            <a:r>
              <a:rPr lang="en-ID" sz="1800" dirty="0" err="1"/>
              <a:t>farmasi</a:t>
            </a:r>
            <a:r>
              <a:rPr lang="en-ID" sz="1800" dirty="0"/>
              <a:t> (PBF) </a:t>
            </a:r>
            <a:r>
              <a:rPr lang="en-ID" sz="1800" dirty="0" err="1"/>
              <a:t>harus</a:t>
            </a:r>
            <a:r>
              <a:rPr lang="en-ID" sz="1800" dirty="0"/>
              <a:t> </a:t>
            </a:r>
            <a:r>
              <a:rPr lang="en-ID" sz="1800" dirty="0" err="1"/>
              <a:t>mendapat</a:t>
            </a:r>
            <a:r>
              <a:rPr lang="en-ID" sz="1800" dirty="0"/>
              <a:t> </a:t>
            </a:r>
            <a:r>
              <a:rPr lang="en-ID" sz="1800" dirty="0" err="1"/>
              <a:t>dukungan</a:t>
            </a:r>
            <a:r>
              <a:rPr lang="en-ID" sz="1800" dirty="0"/>
              <a:t> </a:t>
            </a:r>
            <a:r>
              <a:rPr lang="en-ID" sz="1800" dirty="0" err="1"/>
              <a:t>dari</a:t>
            </a:r>
            <a:r>
              <a:rPr lang="en-ID" sz="1800" dirty="0"/>
              <a:t> </a:t>
            </a:r>
            <a:r>
              <a:rPr lang="en-ID" sz="1800" dirty="0" err="1"/>
              <a:t>industri</a:t>
            </a:r>
            <a:r>
              <a:rPr lang="en-ID" sz="1800" dirty="0"/>
              <a:t> </a:t>
            </a:r>
            <a:r>
              <a:rPr lang="en-ID" sz="1800" dirty="0" err="1"/>
              <a:t>farmasi</a:t>
            </a:r>
            <a:r>
              <a:rPr lang="en-ID" sz="1800" dirty="0"/>
              <a:t> yang </a:t>
            </a:r>
            <a:r>
              <a:rPr lang="en-ID" sz="1800" dirty="0" err="1"/>
              <a:t>memiliki</a:t>
            </a:r>
            <a:r>
              <a:rPr lang="en-ID" sz="1800" dirty="0"/>
              <a:t> </a:t>
            </a:r>
            <a:r>
              <a:rPr lang="en-ID" sz="1800" dirty="0" err="1"/>
              <a:t>sertifikat</a:t>
            </a:r>
            <a:r>
              <a:rPr lang="en-ID" sz="1800" dirty="0"/>
              <a:t> CPOB (Cara </a:t>
            </a:r>
            <a:r>
              <a:rPr lang="en-ID" sz="1800" dirty="0" err="1"/>
              <a:t>Pembuatan</a:t>
            </a:r>
            <a:r>
              <a:rPr lang="en-ID" sz="1800" dirty="0"/>
              <a:t> </a:t>
            </a:r>
            <a:r>
              <a:rPr lang="en-ID" sz="1800" dirty="0" err="1"/>
              <a:t>Obat</a:t>
            </a:r>
            <a:r>
              <a:rPr lang="en-ID" sz="1800" dirty="0"/>
              <a:t> yang </a:t>
            </a:r>
            <a:r>
              <a:rPr lang="en-ID" sz="1800" dirty="0" err="1"/>
              <a:t>Baik</a:t>
            </a:r>
            <a:r>
              <a:rPr lang="en-ID" sz="1800" dirty="0"/>
              <a:t>) </a:t>
            </a:r>
            <a:r>
              <a:rPr lang="en-ID" sz="1800" dirty="0" err="1"/>
              <a:t>atau</a:t>
            </a:r>
            <a:r>
              <a:rPr lang="en-ID" sz="1800" dirty="0"/>
              <a:t> c-GMP. </a:t>
            </a:r>
          </a:p>
          <a:p>
            <a:pPr lvl="0"/>
            <a:r>
              <a:rPr lang="en-ID" sz="1800" dirty="0" err="1"/>
              <a:t>Bagi</a:t>
            </a:r>
            <a:r>
              <a:rPr lang="en-ID" sz="1800" dirty="0"/>
              <a:t> </a:t>
            </a:r>
            <a:r>
              <a:rPr lang="en-ID" sz="1800" dirty="0" err="1"/>
              <a:t>industri</a:t>
            </a:r>
            <a:r>
              <a:rPr lang="en-ID" sz="1800" dirty="0"/>
              <a:t> </a:t>
            </a:r>
            <a:r>
              <a:rPr lang="en-ID" sz="1800" dirty="0" err="1"/>
              <a:t>farmasi</a:t>
            </a:r>
            <a:r>
              <a:rPr lang="en-ID" sz="1800" dirty="0"/>
              <a:t> </a:t>
            </a:r>
            <a:r>
              <a:rPr lang="en-ID" sz="1800" dirty="0" err="1"/>
              <a:t>harus</a:t>
            </a:r>
            <a:r>
              <a:rPr lang="en-ID" sz="1800" dirty="0"/>
              <a:t> yang </a:t>
            </a:r>
            <a:r>
              <a:rPr lang="en-ID" sz="1800" dirty="0" err="1"/>
              <a:t>telah</a:t>
            </a:r>
            <a:r>
              <a:rPr lang="en-ID" sz="1800" dirty="0"/>
              <a:t> </a:t>
            </a:r>
            <a:r>
              <a:rPr lang="en-ID" sz="1800" dirty="0" err="1"/>
              <a:t>memiliki</a:t>
            </a:r>
            <a:r>
              <a:rPr lang="en-ID" sz="1800" dirty="0"/>
              <a:t> </a:t>
            </a:r>
            <a:r>
              <a:rPr lang="en-ID" sz="1800" dirty="0" err="1"/>
              <a:t>sertifikat</a:t>
            </a:r>
            <a:r>
              <a:rPr lang="en-ID" sz="1800" dirty="0"/>
              <a:t> CPOB. </a:t>
            </a:r>
          </a:p>
          <a:p>
            <a:pPr lvl="0"/>
            <a:r>
              <a:rPr lang="en-ID" sz="1800" dirty="0" err="1"/>
              <a:t>Pedagang</a:t>
            </a:r>
            <a:r>
              <a:rPr lang="en-ID" sz="1800" dirty="0"/>
              <a:t> </a:t>
            </a:r>
            <a:r>
              <a:rPr lang="en-ID" sz="1800" dirty="0" err="1"/>
              <a:t>besar</a:t>
            </a:r>
            <a:r>
              <a:rPr lang="en-ID" sz="1800" dirty="0"/>
              <a:t> </a:t>
            </a:r>
            <a:r>
              <a:rPr lang="en-ID" sz="1800" dirty="0" err="1"/>
              <a:t>farmasi</a:t>
            </a:r>
            <a:r>
              <a:rPr lang="en-ID" sz="1800" dirty="0"/>
              <a:t> </a:t>
            </a:r>
            <a:r>
              <a:rPr lang="en-ID" sz="1800" dirty="0" err="1"/>
              <a:t>atau</a:t>
            </a:r>
            <a:r>
              <a:rPr lang="en-ID" sz="1800" dirty="0"/>
              <a:t> </a:t>
            </a:r>
            <a:r>
              <a:rPr lang="en-ID" sz="1800" dirty="0" err="1"/>
              <a:t>industri</a:t>
            </a:r>
            <a:r>
              <a:rPr lang="en-ID" sz="1800" dirty="0"/>
              <a:t> </a:t>
            </a:r>
            <a:r>
              <a:rPr lang="en-ID" sz="1800" dirty="0" err="1"/>
              <a:t>farmasi</a:t>
            </a:r>
            <a:r>
              <a:rPr lang="en-ID" sz="1800" dirty="0"/>
              <a:t> </a:t>
            </a:r>
            <a:r>
              <a:rPr lang="en-ID" sz="1800" dirty="0" err="1"/>
              <a:t>sebagai</a:t>
            </a:r>
            <a:r>
              <a:rPr lang="en-ID" sz="1800" dirty="0"/>
              <a:t> supplier </a:t>
            </a:r>
            <a:r>
              <a:rPr lang="en-ID" sz="1800" dirty="0" err="1"/>
              <a:t>harus</a:t>
            </a:r>
            <a:r>
              <a:rPr lang="en-ID" sz="1800" dirty="0"/>
              <a:t> </a:t>
            </a:r>
            <a:r>
              <a:rPr lang="en-ID" sz="1800" dirty="0" err="1"/>
              <a:t>memilki</a:t>
            </a:r>
            <a:r>
              <a:rPr lang="en-ID" sz="1800" dirty="0"/>
              <a:t> </a:t>
            </a:r>
            <a:r>
              <a:rPr lang="en-ID" sz="1800" dirty="0" err="1"/>
              <a:t>reputasi</a:t>
            </a:r>
            <a:r>
              <a:rPr lang="en-ID" sz="1800" dirty="0"/>
              <a:t> yang </a:t>
            </a:r>
            <a:r>
              <a:rPr lang="en-ID" sz="1800" dirty="0" err="1"/>
              <a:t>baik</a:t>
            </a:r>
            <a:r>
              <a:rPr lang="en-ID" sz="1800" dirty="0"/>
              <a:t> </a:t>
            </a:r>
            <a:r>
              <a:rPr lang="en-ID" sz="1800" dirty="0" err="1"/>
              <a:t>dalam</a:t>
            </a:r>
            <a:r>
              <a:rPr lang="en-ID" sz="1800" dirty="0"/>
              <a:t> </a:t>
            </a:r>
            <a:r>
              <a:rPr lang="en-ID" sz="1800" dirty="0" err="1"/>
              <a:t>bidang</a:t>
            </a:r>
            <a:r>
              <a:rPr lang="en-ID" sz="1800" dirty="0"/>
              <a:t> </a:t>
            </a:r>
            <a:r>
              <a:rPr lang="en-ID" sz="1800" dirty="0" err="1"/>
              <a:t>pengadaan</a:t>
            </a:r>
            <a:r>
              <a:rPr lang="en-ID" sz="1800" dirty="0"/>
              <a:t> </a:t>
            </a:r>
            <a:r>
              <a:rPr lang="en-ID" sz="1800" dirty="0" err="1"/>
              <a:t>obat</a:t>
            </a:r>
            <a:r>
              <a:rPr lang="en-ID" sz="1800" dirty="0"/>
              <a:t>. </a:t>
            </a:r>
          </a:p>
          <a:p>
            <a:pPr lvl="0"/>
            <a:r>
              <a:rPr lang="en-ID" sz="1800" dirty="0" err="1"/>
              <a:t>Pemilik</a:t>
            </a:r>
            <a:r>
              <a:rPr lang="en-ID" sz="1800" dirty="0"/>
              <a:t> </a:t>
            </a:r>
            <a:r>
              <a:rPr lang="en-ID" sz="1800" dirty="0" err="1"/>
              <a:t>dan</a:t>
            </a:r>
            <a:r>
              <a:rPr lang="en-ID" sz="1800" dirty="0"/>
              <a:t> </a:t>
            </a:r>
            <a:r>
              <a:rPr lang="en-ID" sz="1800" dirty="0" err="1"/>
              <a:t>atau</a:t>
            </a:r>
            <a:r>
              <a:rPr lang="en-ID" sz="1800" dirty="0"/>
              <a:t> </a:t>
            </a:r>
            <a:r>
              <a:rPr lang="en-ID" sz="1800" dirty="0" err="1"/>
              <a:t>apoteker</a:t>
            </a:r>
            <a:r>
              <a:rPr lang="en-ID" sz="1800" dirty="0"/>
              <a:t> </a:t>
            </a:r>
            <a:r>
              <a:rPr lang="en-ID" sz="1800" dirty="0" err="1"/>
              <a:t>penanggung</a:t>
            </a:r>
            <a:r>
              <a:rPr lang="en-ID" sz="1800" dirty="0"/>
              <a:t> </a:t>
            </a:r>
            <a:r>
              <a:rPr lang="en-ID" sz="1800" dirty="0" err="1"/>
              <a:t>jawab</a:t>
            </a:r>
            <a:r>
              <a:rPr lang="en-ID" sz="1800" dirty="0"/>
              <a:t> PBF, </a:t>
            </a:r>
            <a:r>
              <a:rPr lang="en-ID" sz="1800" dirty="0" err="1"/>
              <a:t>apoteker</a:t>
            </a:r>
            <a:r>
              <a:rPr lang="en-ID" sz="1800" dirty="0"/>
              <a:t> </a:t>
            </a:r>
            <a:r>
              <a:rPr lang="en-ID" sz="1800" dirty="0" err="1"/>
              <a:t>penanggung</a:t>
            </a:r>
            <a:r>
              <a:rPr lang="en-ID" sz="1800" dirty="0"/>
              <a:t> </a:t>
            </a:r>
            <a:r>
              <a:rPr lang="en-ID" sz="1800" dirty="0" err="1"/>
              <a:t>jawab</a:t>
            </a:r>
            <a:r>
              <a:rPr lang="en-ID" sz="1800" dirty="0"/>
              <a:t> </a:t>
            </a:r>
            <a:r>
              <a:rPr lang="en-ID" sz="1800" dirty="0" err="1"/>
              <a:t>produksi</a:t>
            </a:r>
            <a:r>
              <a:rPr lang="en-ID" sz="1800" dirty="0"/>
              <a:t> </a:t>
            </a:r>
            <a:r>
              <a:rPr lang="en-ID" sz="1800" dirty="0" err="1"/>
              <a:t>dan</a:t>
            </a:r>
            <a:r>
              <a:rPr lang="en-ID" sz="1800" dirty="0"/>
              <a:t> quality control </a:t>
            </a:r>
            <a:r>
              <a:rPr lang="en-ID" sz="1800" dirty="0" err="1"/>
              <a:t>industri</a:t>
            </a:r>
            <a:r>
              <a:rPr lang="en-ID" sz="1800" dirty="0"/>
              <a:t> </a:t>
            </a:r>
            <a:r>
              <a:rPr lang="en-ID" sz="1800" dirty="0" err="1"/>
              <a:t>farmasi</a:t>
            </a:r>
            <a:r>
              <a:rPr lang="en-ID" sz="1800" dirty="0"/>
              <a:t> </a:t>
            </a:r>
            <a:r>
              <a:rPr lang="en-ID" sz="1800" dirty="0" err="1"/>
              <a:t>tidak</a:t>
            </a:r>
            <a:r>
              <a:rPr lang="en-ID" sz="1800" dirty="0"/>
              <a:t> </a:t>
            </a:r>
            <a:r>
              <a:rPr lang="en-ID" sz="1800" dirty="0" err="1"/>
              <a:t>dalam</a:t>
            </a:r>
            <a:r>
              <a:rPr lang="en-ID" sz="1800" dirty="0"/>
              <a:t> proses </a:t>
            </a:r>
            <a:r>
              <a:rPr lang="en-ID" sz="1800" dirty="0" err="1"/>
              <a:t>pengadilan</a:t>
            </a:r>
            <a:r>
              <a:rPr lang="en-ID" sz="1800" dirty="0"/>
              <a:t> </a:t>
            </a:r>
            <a:r>
              <a:rPr lang="en-ID" sz="1800" dirty="0" err="1"/>
              <a:t>atau</a:t>
            </a:r>
            <a:r>
              <a:rPr lang="en-ID" sz="1800" dirty="0"/>
              <a:t> </a:t>
            </a:r>
            <a:r>
              <a:rPr lang="en-ID" sz="1800" dirty="0" err="1"/>
              <a:t>tindakan</a:t>
            </a:r>
            <a:r>
              <a:rPr lang="en-ID" sz="1800" dirty="0"/>
              <a:t> yang </a:t>
            </a:r>
            <a:r>
              <a:rPr lang="en-ID" sz="1800" dirty="0" err="1"/>
              <a:t>berkaitan</a:t>
            </a:r>
            <a:r>
              <a:rPr lang="en-ID" sz="1800" dirty="0"/>
              <a:t> </a:t>
            </a:r>
            <a:r>
              <a:rPr lang="en-ID" sz="1800" dirty="0" err="1"/>
              <a:t>dengan</a:t>
            </a:r>
            <a:r>
              <a:rPr lang="en-ID" sz="1800" dirty="0"/>
              <a:t> </a:t>
            </a:r>
            <a:r>
              <a:rPr lang="en-ID" sz="1800" dirty="0" err="1"/>
              <a:t>profesi</a:t>
            </a:r>
            <a:r>
              <a:rPr lang="en-ID" sz="1800" dirty="0"/>
              <a:t> </a:t>
            </a:r>
            <a:r>
              <a:rPr lang="en-ID" sz="1800" dirty="0" err="1"/>
              <a:t>kefarmasian</a:t>
            </a:r>
            <a:r>
              <a:rPr lang="en-ID" sz="1800" dirty="0"/>
              <a:t>. </a:t>
            </a:r>
          </a:p>
          <a:p>
            <a:pPr lvl="0"/>
            <a:r>
              <a:rPr lang="en-ID" sz="1800" dirty="0" err="1"/>
              <a:t>Penentuan</a:t>
            </a:r>
            <a:r>
              <a:rPr lang="en-ID" sz="1800" dirty="0"/>
              <a:t> </a:t>
            </a:r>
            <a:r>
              <a:rPr lang="en-ID" sz="1800" dirty="0" err="1"/>
              <a:t>Waktu</a:t>
            </a:r>
            <a:r>
              <a:rPr lang="en-ID" sz="1800" dirty="0"/>
              <a:t> </a:t>
            </a:r>
            <a:r>
              <a:rPr lang="en-ID" sz="1800" dirty="0" err="1"/>
              <a:t>Pengadaan</a:t>
            </a:r>
            <a:r>
              <a:rPr lang="en-ID" sz="1800" dirty="0"/>
              <a:t> </a:t>
            </a:r>
            <a:r>
              <a:rPr lang="en-ID" sz="1800" dirty="0" err="1"/>
              <a:t>dan</a:t>
            </a:r>
            <a:r>
              <a:rPr lang="en-ID" sz="1800" dirty="0"/>
              <a:t> </a:t>
            </a:r>
            <a:r>
              <a:rPr lang="en-ID" sz="1800" dirty="0" err="1"/>
              <a:t>Kedatangan</a:t>
            </a:r>
            <a:r>
              <a:rPr lang="en-ID" sz="1800" dirty="0"/>
              <a:t> </a:t>
            </a:r>
            <a:r>
              <a:rPr lang="en-ID" sz="1800" dirty="0" err="1"/>
              <a:t>Obat</a:t>
            </a:r>
            <a:r>
              <a:rPr lang="en-ID" sz="1800" dirty="0"/>
              <a:t> </a:t>
            </a:r>
          </a:p>
          <a:p>
            <a:pPr marL="0" indent="0">
              <a:buNone/>
            </a:pPr>
            <a:endParaRPr lang="en-US" dirty="0"/>
          </a:p>
        </p:txBody>
      </p:sp>
      <p:sp>
        <p:nvSpPr>
          <p:cNvPr id="4" name="Slide Number Placeholder 3">
            <a:extLst>
              <a:ext uri="{FF2B5EF4-FFF2-40B4-BE49-F238E27FC236}">
                <a16:creationId xmlns:a16="http://schemas.microsoft.com/office/drawing/2014/main" id="{01F326DA-74D7-EE46-9492-379994416622}"/>
              </a:ext>
            </a:extLst>
          </p:cNvPr>
          <p:cNvSpPr>
            <a:spLocks noGrp="1"/>
          </p:cNvSpPr>
          <p:nvPr>
            <p:ph type="sldNum" sz="quarter" idx="12"/>
          </p:nvPr>
        </p:nvSpPr>
        <p:spPr/>
        <p:txBody>
          <a:bodyPr/>
          <a:lstStyle/>
          <a:p>
            <a:pPr>
              <a:defRPr/>
            </a:pPr>
            <a:fld id="{526B55CF-566C-C144-BDD5-055F6AE44942}" type="slidenum">
              <a:rPr lang="en-US" altLang="en-US" smtClean="0"/>
              <a:pPr>
                <a:defRPr/>
              </a:pPr>
              <a:t>14</a:t>
            </a:fld>
            <a:endParaRPr lang="en-US" altLang="en-US"/>
          </a:p>
        </p:txBody>
      </p:sp>
    </p:spTree>
    <p:extLst>
      <p:ext uri="{BB962C8B-B14F-4D97-AF65-F5344CB8AC3E}">
        <p14:creationId xmlns:p14="http://schemas.microsoft.com/office/powerpoint/2010/main" val="2287996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62886-E9FB-F142-88EB-91F6668FEDC9}"/>
              </a:ext>
            </a:extLst>
          </p:cNvPr>
          <p:cNvSpPr>
            <a:spLocks noGrp="1"/>
          </p:cNvSpPr>
          <p:nvPr>
            <p:ph type="title"/>
          </p:nvPr>
        </p:nvSpPr>
        <p:spPr>
          <a:xfrm>
            <a:off x="457200" y="609600"/>
            <a:ext cx="8229600" cy="808038"/>
          </a:xfrm>
        </p:spPr>
        <p:txBody>
          <a:bodyPr/>
          <a:lstStyle/>
          <a:p>
            <a:r>
              <a:rPr lang="en-ID" dirty="0" err="1"/>
              <a:t>Penilaian</a:t>
            </a:r>
            <a:r>
              <a:rPr lang="en-ID" dirty="0"/>
              <a:t> </a:t>
            </a:r>
            <a:r>
              <a:rPr lang="en-ID" dirty="0" err="1"/>
              <a:t>Dokumen</a:t>
            </a:r>
            <a:r>
              <a:rPr lang="en-ID" dirty="0"/>
              <a:t> Data </a:t>
            </a:r>
            <a:r>
              <a:rPr lang="en-ID" dirty="0" err="1"/>
              <a:t>Teknis</a:t>
            </a:r>
            <a:r>
              <a:rPr lang="en-ID" dirty="0"/>
              <a:t>.</a:t>
            </a:r>
            <a:br>
              <a:rPr lang="en-ID" dirty="0"/>
            </a:br>
            <a:endParaRPr lang="en-US" dirty="0"/>
          </a:p>
        </p:txBody>
      </p:sp>
      <p:sp>
        <p:nvSpPr>
          <p:cNvPr id="3" name="Content Placeholder 2">
            <a:extLst>
              <a:ext uri="{FF2B5EF4-FFF2-40B4-BE49-F238E27FC236}">
                <a16:creationId xmlns:a16="http://schemas.microsoft.com/office/drawing/2014/main" id="{072D800C-7AFA-834A-8F42-F832C98204C5}"/>
              </a:ext>
            </a:extLst>
          </p:cNvPr>
          <p:cNvSpPr>
            <a:spLocks noGrp="1"/>
          </p:cNvSpPr>
          <p:nvPr>
            <p:ph idx="1"/>
          </p:nvPr>
        </p:nvSpPr>
        <p:spPr/>
        <p:txBody>
          <a:bodyPr/>
          <a:lstStyle/>
          <a:p>
            <a:pPr marL="0" indent="0">
              <a:buNone/>
            </a:pPr>
            <a:r>
              <a:rPr lang="en-ID" sz="2400" dirty="0" err="1"/>
              <a:t>Penilaian</a:t>
            </a:r>
            <a:r>
              <a:rPr lang="en-ID" sz="2400" dirty="0"/>
              <a:t> </a:t>
            </a:r>
            <a:r>
              <a:rPr lang="en-ID" sz="2400" dirty="0" err="1"/>
              <a:t>dokumen</a:t>
            </a:r>
            <a:r>
              <a:rPr lang="en-ID" sz="2400" dirty="0"/>
              <a:t> data </a:t>
            </a:r>
            <a:r>
              <a:rPr lang="en-ID" sz="2400" dirty="0" err="1"/>
              <a:t>teknis</a:t>
            </a:r>
            <a:r>
              <a:rPr lang="en-ID" sz="2400" dirty="0"/>
              <a:t> </a:t>
            </a:r>
            <a:r>
              <a:rPr lang="en-ID" sz="2400" dirty="0" err="1"/>
              <a:t>antara</a:t>
            </a:r>
            <a:r>
              <a:rPr lang="en-ID" sz="2400" dirty="0"/>
              <a:t> lain : </a:t>
            </a:r>
          </a:p>
          <a:p>
            <a:pPr lvl="1"/>
            <a:r>
              <a:rPr lang="en-ID" sz="1800" dirty="0"/>
              <a:t>Surat </a:t>
            </a:r>
            <a:r>
              <a:rPr lang="en-ID" sz="1800" dirty="0" err="1"/>
              <a:t>Ijin</a:t>
            </a:r>
            <a:r>
              <a:rPr lang="en-ID" sz="1800" dirty="0"/>
              <a:t> </a:t>
            </a:r>
            <a:r>
              <a:rPr lang="en-ID" sz="1800" dirty="0" err="1"/>
              <a:t>Edar</a:t>
            </a:r>
            <a:r>
              <a:rPr lang="en-ID" sz="1800" dirty="0"/>
              <a:t> (</a:t>
            </a:r>
            <a:r>
              <a:rPr lang="en-ID" sz="1800" dirty="0" err="1"/>
              <a:t>Nomor</a:t>
            </a:r>
            <a:r>
              <a:rPr lang="en-ID" sz="1800" dirty="0"/>
              <a:t> </a:t>
            </a:r>
            <a:r>
              <a:rPr lang="en-ID" sz="1800" dirty="0" err="1"/>
              <a:t>Registrasi</a:t>
            </a:r>
            <a:r>
              <a:rPr lang="en-ID" sz="1800" dirty="0"/>
              <a:t>) </a:t>
            </a:r>
            <a:r>
              <a:rPr lang="en-ID" sz="1800" dirty="0" err="1"/>
              <a:t>tiap</a:t>
            </a:r>
            <a:r>
              <a:rPr lang="en-ID" sz="1800" dirty="0"/>
              <a:t> </a:t>
            </a:r>
            <a:r>
              <a:rPr lang="en-ID" sz="1800" dirty="0" err="1"/>
              <a:t>produk</a:t>
            </a:r>
            <a:r>
              <a:rPr lang="en-ID" sz="1800" dirty="0"/>
              <a:t> yang </a:t>
            </a:r>
            <a:r>
              <a:rPr lang="en-ID" sz="1800" dirty="0" err="1"/>
              <a:t>ditawarkan</a:t>
            </a:r>
            <a:r>
              <a:rPr lang="en-ID" sz="1800" dirty="0"/>
              <a:t>. </a:t>
            </a:r>
            <a:r>
              <a:rPr lang="en-ID" sz="1800" dirty="0" err="1"/>
              <a:t>Penilaian</a:t>
            </a:r>
            <a:r>
              <a:rPr lang="en-ID" sz="1800" dirty="0"/>
              <a:t> </a:t>
            </a:r>
            <a:r>
              <a:rPr lang="en-ID" sz="1800" dirty="0" err="1"/>
              <a:t>didasarkan</a:t>
            </a:r>
            <a:r>
              <a:rPr lang="en-ID" sz="1800" dirty="0"/>
              <a:t> </a:t>
            </a:r>
            <a:r>
              <a:rPr lang="en-ID" sz="1800" dirty="0" err="1"/>
              <a:t>atas</a:t>
            </a:r>
            <a:r>
              <a:rPr lang="en-ID" sz="1800" dirty="0"/>
              <a:t> </a:t>
            </a:r>
            <a:r>
              <a:rPr lang="en-ID" sz="1800" dirty="0" err="1"/>
              <a:t>kebenaran</a:t>
            </a:r>
            <a:r>
              <a:rPr lang="en-ID" sz="1800" dirty="0"/>
              <a:t> </a:t>
            </a:r>
            <a:r>
              <a:rPr lang="en-ID" sz="1800" dirty="0" err="1"/>
              <a:t>dan</a:t>
            </a:r>
            <a:r>
              <a:rPr lang="en-ID" sz="1800" dirty="0"/>
              <a:t> </a:t>
            </a:r>
            <a:r>
              <a:rPr lang="en-ID" sz="1800" dirty="0" err="1"/>
              <a:t>keabsahan</a:t>
            </a:r>
            <a:r>
              <a:rPr lang="en-ID" sz="1800" dirty="0"/>
              <a:t> Surat </a:t>
            </a:r>
            <a:r>
              <a:rPr lang="en-ID" sz="1800" dirty="0" err="1"/>
              <a:t>Ijin</a:t>
            </a:r>
            <a:r>
              <a:rPr lang="en-ID" sz="1800" dirty="0"/>
              <a:t> </a:t>
            </a:r>
            <a:r>
              <a:rPr lang="en-ID" sz="1800" dirty="0" err="1"/>
              <a:t>Edar</a:t>
            </a:r>
            <a:r>
              <a:rPr lang="en-ID" sz="1800" dirty="0"/>
              <a:t> (</a:t>
            </a:r>
            <a:r>
              <a:rPr lang="en-ID" sz="1800" dirty="0" err="1"/>
              <a:t>Nomor</a:t>
            </a:r>
            <a:r>
              <a:rPr lang="en-ID" sz="1800" dirty="0"/>
              <a:t> </a:t>
            </a:r>
            <a:r>
              <a:rPr lang="en-ID" sz="1800" dirty="0" err="1"/>
              <a:t>Registrasi</a:t>
            </a:r>
            <a:r>
              <a:rPr lang="en-ID" sz="1800" dirty="0"/>
              <a:t>). </a:t>
            </a:r>
          </a:p>
          <a:p>
            <a:pPr lvl="1"/>
            <a:r>
              <a:rPr lang="en-ID" sz="1800" dirty="0" err="1"/>
              <a:t>Sertifikat</a:t>
            </a:r>
            <a:r>
              <a:rPr lang="en-ID" sz="1800" dirty="0"/>
              <a:t> CPOB </a:t>
            </a:r>
            <a:r>
              <a:rPr lang="en-ID" sz="1800" dirty="0" err="1"/>
              <a:t>untuk</a:t>
            </a:r>
            <a:r>
              <a:rPr lang="en-ID" sz="1800" dirty="0"/>
              <a:t> </a:t>
            </a:r>
            <a:r>
              <a:rPr lang="en-ID" sz="1800" dirty="0" err="1"/>
              <a:t>tiap</a:t>
            </a:r>
            <a:r>
              <a:rPr lang="en-ID" sz="1800" dirty="0"/>
              <a:t> </a:t>
            </a:r>
            <a:r>
              <a:rPr lang="en-ID" sz="1800" dirty="0" err="1"/>
              <a:t>bentuk</a:t>
            </a:r>
            <a:r>
              <a:rPr lang="en-ID" sz="1800" dirty="0"/>
              <a:t> </a:t>
            </a:r>
            <a:r>
              <a:rPr lang="en-ID" sz="1800" dirty="0" err="1"/>
              <a:t>masing-masing</a:t>
            </a:r>
            <a:r>
              <a:rPr lang="en-ID" sz="1800" dirty="0"/>
              <a:t> </a:t>
            </a:r>
            <a:r>
              <a:rPr lang="en-ID" sz="1800" dirty="0" err="1"/>
              <a:t>jenis</a:t>
            </a:r>
            <a:r>
              <a:rPr lang="en-ID" sz="1800" dirty="0"/>
              <a:t> </a:t>
            </a:r>
            <a:r>
              <a:rPr lang="en-ID" sz="1800" dirty="0" err="1"/>
              <a:t>sediaan</a:t>
            </a:r>
            <a:r>
              <a:rPr lang="en-ID" sz="1800" dirty="0"/>
              <a:t> yang </a:t>
            </a:r>
            <a:r>
              <a:rPr lang="en-ID" sz="1800" dirty="0" err="1"/>
              <a:t>ditawarkan</a:t>
            </a:r>
            <a:r>
              <a:rPr lang="en-ID" sz="1800" dirty="0"/>
              <a:t>. (</a:t>
            </a:r>
            <a:r>
              <a:rPr lang="en-ID" sz="1800" dirty="0" err="1"/>
              <a:t>Fotokopi</a:t>
            </a:r>
            <a:r>
              <a:rPr lang="en-ID" sz="1800" dirty="0"/>
              <a:t> yang </a:t>
            </a:r>
            <a:r>
              <a:rPr lang="en-ID" sz="1800" dirty="0" err="1"/>
              <a:t>dilegalisir</a:t>
            </a:r>
            <a:r>
              <a:rPr lang="en-ID" sz="1800" dirty="0"/>
              <a:t> </a:t>
            </a:r>
            <a:r>
              <a:rPr lang="en-ID" sz="1800" dirty="0" err="1"/>
              <a:t>oleh</a:t>
            </a:r>
            <a:r>
              <a:rPr lang="en-ID" sz="1800" dirty="0"/>
              <a:t> </a:t>
            </a:r>
            <a:r>
              <a:rPr lang="en-ID" sz="1800" dirty="0" err="1"/>
              <a:t>pejabat</a:t>
            </a:r>
            <a:r>
              <a:rPr lang="en-ID" sz="1800" dirty="0"/>
              <a:t> yang </a:t>
            </a:r>
            <a:r>
              <a:rPr lang="en-ID" sz="1800" dirty="0" err="1"/>
              <a:t>berwenang</a:t>
            </a:r>
            <a:r>
              <a:rPr lang="en-ID" sz="1800" dirty="0"/>
              <a:t> </a:t>
            </a:r>
            <a:r>
              <a:rPr lang="en-ID" sz="1800" dirty="0" err="1"/>
              <a:t>dari</a:t>
            </a:r>
            <a:r>
              <a:rPr lang="en-ID" sz="1800" dirty="0"/>
              <a:t> </a:t>
            </a:r>
            <a:r>
              <a:rPr lang="en-ID" sz="1800" dirty="0" err="1"/>
              <a:t>Industri</a:t>
            </a:r>
            <a:r>
              <a:rPr lang="en-ID" sz="1800" dirty="0"/>
              <a:t> </a:t>
            </a:r>
            <a:r>
              <a:rPr lang="en-ID" sz="1800" dirty="0" err="1"/>
              <a:t>Farmasi</a:t>
            </a:r>
            <a:r>
              <a:rPr lang="en-ID" sz="1800" dirty="0"/>
              <a:t>). Surat </a:t>
            </a:r>
            <a:r>
              <a:rPr lang="en-ID" sz="1800" dirty="0" err="1"/>
              <a:t>Dukungan</a:t>
            </a:r>
            <a:r>
              <a:rPr lang="en-ID" sz="1800" dirty="0"/>
              <a:t> </a:t>
            </a:r>
            <a:r>
              <a:rPr lang="en-ID" sz="1800" dirty="0" err="1"/>
              <a:t>dari</a:t>
            </a:r>
            <a:r>
              <a:rPr lang="en-ID" sz="1800" dirty="0"/>
              <a:t> </a:t>
            </a:r>
            <a:r>
              <a:rPr lang="en-ID" sz="1800" dirty="0" err="1"/>
              <a:t>Industri</a:t>
            </a:r>
            <a:r>
              <a:rPr lang="en-ID" sz="1800" dirty="0"/>
              <a:t> </a:t>
            </a:r>
            <a:r>
              <a:rPr lang="en-ID" sz="1800" dirty="0" err="1"/>
              <a:t>Farmasi</a:t>
            </a:r>
            <a:r>
              <a:rPr lang="en-ID" sz="1800" dirty="0"/>
              <a:t> </a:t>
            </a:r>
            <a:r>
              <a:rPr lang="en-ID" sz="1800" dirty="0" err="1"/>
              <a:t>untuk</a:t>
            </a:r>
            <a:r>
              <a:rPr lang="en-ID" sz="1800" dirty="0"/>
              <a:t> </a:t>
            </a:r>
            <a:r>
              <a:rPr lang="en-ID" sz="1800" dirty="0" err="1"/>
              <a:t>obat</a:t>
            </a:r>
            <a:r>
              <a:rPr lang="en-ID" sz="1800" dirty="0"/>
              <a:t> yang </a:t>
            </a:r>
            <a:r>
              <a:rPr lang="en-ID" sz="1800" dirty="0" err="1"/>
              <a:t>diproduksi</a:t>
            </a:r>
            <a:r>
              <a:rPr lang="en-ID" sz="1800" dirty="0"/>
              <a:t> </a:t>
            </a:r>
            <a:r>
              <a:rPr lang="en-ID" sz="1800" dirty="0" err="1"/>
              <a:t>dalam</a:t>
            </a:r>
            <a:r>
              <a:rPr lang="en-ID" sz="1800" dirty="0"/>
              <a:t> </a:t>
            </a:r>
            <a:r>
              <a:rPr lang="en-ID" sz="1800" dirty="0" err="1"/>
              <a:t>negeri</a:t>
            </a:r>
            <a:r>
              <a:rPr lang="en-ID" sz="1800" dirty="0"/>
              <a:t> yang </a:t>
            </a:r>
            <a:r>
              <a:rPr lang="en-ID" sz="1800" dirty="0" err="1"/>
              <a:t>ditandatangani</a:t>
            </a:r>
            <a:r>
              <a:rPr lang="en-ID" sz="1800" dirty="0"/>
              <a:t> </a:t>
            </a:r>
            <a:r>
              <a:rPr lang="en-ID" sz="1800" dirty="0" err="1"/>
              <a:t>oleh</a:t>
            </a:r>
            <a:r>
              <a:rPr lang="en-ID" sz="1800" dirty="0"/>
              <a:t> </a:t>
            </a:r>
            <a:r>
              <a:rPr lang="en-ID" sz="1800" dirty="0" err="1"/>
              <a:t>pejabat</a:t>
            </a:r>
            <a:r>
              <a:rPr lang="en-ID" sz="1800" dirty="0"/>
              <a:t> yang </a:t>
            </a:r>
            <a:r>
              <a:rPr lang="en-ID" sz="1800" dirty="0" err="1"/>
              <a:t>berwenang</a:t>
            </a:r>
            <a:r>
              <a:rPr lang="en-ID" sz="1800" dirty="0"/>
              <a:t> </a:t>
            </a:r>
            <a:r>
              <a:rPr lang="en-ID" sz="1800" dirty="0" err="1"/>
              <a:t>dari</a:t>
            </a:r>
            <a:r>
              <a:rPr lang="en-ID" sz="1800" dirty="0"/>
              <a:t> </a:t>
            </a:r>
            <a:r>
              <a:rPr lang="en-ID" sz="1800" dirty="0" err="1"/>
              <a:t>Industri</a:t>
            </a:r>
            <a:r>
              <a:rPr lang="en-ID" sz="1800" dirty="0"/>
              <a:t> </a:t>
            </a:r>
            <a:r>
              <a:rPr lang="en-ID" sz="1800" dirty="0" err="1"/>
              <a:t>farmasi</a:t>
            </a:r>
            <a:r>
              <a:rPr lang="en-ID" sz="1800" dirty="0"/>
              <a:t> (</a:t>
            </a:r>
            <a:r>
              <a:rPr lang="en-ID" sz="1800" dirty="0" err="1"/>
              <a:t>asli</a:t>
            </a:r>
            <a:r>
              <a:rPr lang="en-ID" sz="1800" dirty="0"/>
              <a:t>). </a:t>
            </a:r>
          </a:p>
          <a:p>
            <a:pPr lvl="1"/>
            <a:r>
              <a:rPr lang="en-ID" sz="1800" dirty="0"/>
              <a:t>Surat </a:t>
            </a:r>
            <a:r>
              <a:rPr lang="en-ID" sz="1800" dirty="0" err="1"/>
              <a:t>Dukungan</a:t>
            </a:r>
            <a:r>
              <a:rPr lang="en-ID" sz="1800" dirty="0"/>
              <a:t> </a:t>
            </a:r>
            <a:r>
              <a:rPr lang="en-ID" sz="1800" dirty="0" err="1"/>
              <a:t>dari</a:t>
            </a:r>
            <a:r>
              <a:rPr lang="en-ID" sz="1800" dirty="0"/>
              <a:t> </a:t>
            </a:r>
            <a:r>
              <a:rPr lang="en-ID" sz="1800" i="1" dirty="0"/>
              <a:t>sole agent </a:t>
            </a:r>
            <a:r>
              <a:rPr lang="en-ID" sz="1800" dirty="0" err="1"/>
              <a:t>untuk</a:t>
            </a:r>
            <a:r>
              <a:rPr lang="en-ID" sz="1800" dirty="0"/>
              <a:t> </a:t>
            </a:r>
            <a:r>
              <a:rPr lang="en-ID" sz="1800" dirty="0" err="1"/>
              <a:t>obat</a:t>
            </a:r>
            <a:r>
              <a:rPr lang="en-ID" sz="1800" dirty="0"/>
              <a:t> yang </a:t>
            </a:r>
            <a:r>
              <a:rPr lang="en-ID" sz="1800" dirty="0" err="1"/>
              <a:t>tidak</a:t>
            </a:r>
            <a:r>
              <a:rPr lang="en-ID" sz="1800" dirty="0"/>
              <a:t> </a:t>
            </a:r>
            <a:r>
              <a:rPr lang="en-ID" sz="1800" dirty="0" err="1"/>
              <a:t>diproduksi</a:t>
            </a:r>
            <a:r>
              <a:rPr lang="en-ID" sz="1800" dirty="0"/>
              <a:t> di </a:t>
            </a:r>
            <a:r>
              <a:rPr lang="en-ID" sz="1800" dirty="0" err="1"/>
              <a:t>dalam</a:t>
            </a:r>
            <a:r>
              <a:rPr lang="en-ID" sz="1800" dirty="0"/>
              <a:t> </a:t>
            </a:r>
            <a:r>
              <a:rPr lang="en-ID" sz="1800" dirty="0" err="1"/>
              <a:t>negeri</a:t>
            </a:r>
            <a:r>
              <a:rPr lang="en-ID" sz="1800" dirty="0"/>
              <a:t> yang </a:t>
            </a:r>
            <a:r>
              <a:rPr lang="en-ID" sz="1800" dirty="0" err="1"/>
              <a:t>ditandatangani</a:t>
            </a:r>
            <a:r>
              <a:rPr lang="en-ID" sz="1800" dirty="0"/>
              <a:t> </a:t>
            </a:r>
            <a:r>
              <a:rPr lang="en-ID" sz="1800" dirty="0" err="1"/>
              <a:t>oleh</a:t>
            </a:r>
            <a:r>
              <a:rPr lang="en-ID" sz="1800" dirty="0"/>
              <a:t> </a:t>
            </a:r>
            <a:r>
              <a:rPr lang="en-ID" sz="1800" dirty="0" err="1"/>
              <a:t>pejabat</a:t>
            </a:r>
            <a:r>
              <a:rPr lang="en-ID" sz="1800" dirty="0"/>
              <a:t> yang </a:t>
            </a:r>
            <a:r>
              <a:rPr lang="en-ID" sz="1800" dirty="0" err="1"/>
              <a:t>berwenang</a:t>
            </a:r>
            <a:r>
              <a:rPr lang="en-ID" sz="1800" dirty="0"/>
              <a:t> </a:t>
            </a:r>
            <a:r>
              <a:rPr lang="en-ID" sz="1800" dirty="0" err="1"/>
              <a:t>dari</a:t>
            </a:r>
            <a:r>
              <a:rPr lang="en-ID" sz="1800" dirty="0"/>
              <a:t> </a:t>
            </a:r>
            <a:r>
              <a:rPr lang="en-ID" sz="1800" i="1" dirty="0"/>
              <a:t>sole agent </a:t>
            </a:r>
            <a:r>
              <a:rPr lang="en-ID" sz="1800" dirty="0" err="1"/>
              <a:t>tersebut</a:t>
            </a:r>
            <a:r>
              <a:rPr lang="en-ID" sz="1800" dirty="0"/>
              <a:t> (</a:t>
            </a:r>
            <a:r>
              <a:rPr lang="en-ID" sz="1800" dirty="0" err="1"/>
              <a:t>asli</a:t>
            </a:r>
            <a:r>
              <a:rPr lang="en-ID" sz="1800" dirty="0"/>
              <a:t>). </a:t>
            </a:r>
          </a:p>
          <a:p>
            <a:pPr lvl="1"/>
            <a:r>
              <a:rPr lang="en-ID" sz="1800" dirty="0"/>
              <a:t>Surat </a:t>
            </a:r>
            <a:r>
              <a:rPr lang="en-ID" sz="1800" dirty="0" err="1"/>
              <a:t>pernyataan</a:t>
            </a:r>
            <a:r>
              <a:rPr lang="en-ID" sz="1800" dirty="0"/>
              <a:t> </a:t>
            </a:r>
            <a:r>
              <a:rPr lang="en-ID" sz="1800" dirty="0" err="1"/>
              <a:t>bersedia</a:t>
            </a:r>
            <a:r>
              <a:rPr lang="en-ID" sz="1800" dirty="0"/>
              <a:t> </a:t>
            </a:r>
            <a:r>
              <a:rPr lang="en-ID" sz="1800" dirty="0" err="1"/>
              <a:t>menyediakan</a:t>
            </a:r>
            <a:r>
              <a:rPr lang="en-ID" sz="1800" dirty="0"/>
              <a:t> </a:t>
            </a:r>
            <a:r>
              <a:rPr lang="en-ID" sz="1800" dirty="0" err="1"/>
              <a:t>obat</a:t>
            </a:r>
            <a:r>
              <a:rPr lang="en-ID" sz="1800" dirty="0"/>
              <a:t> </a:t>
            </a:r>
            <a:r>
              <a:rPr lang="en-ID" sz="1800" dirty="0" err="1"/>
              <a:t>dengan</a:t>
            </a:r>
            <a:r>
              <a:rPr lang="en-ID" sz="1800" dirty="0"/>
              <a:t> masa </a:t>
            </a:r>
            <a:r>
              <a:rPr lang="en-ID" sz="1800" dirty="0" err="1"/>
              <a:t>kadaluarsa</a:t>
            </a:r>
            <a:r>
              <a:rPr lang="en-ID" sz="1800" dirty="0"/>
              <a:t> minimal 24 (</a:t>
            </a:r>
            <a:r>
              <a:rPr lang="en-ID" sz="1800" dirty="0" err="1"/>
              <a:t>dua</a:t>
            </a:r>
            <a:r>
              <a:rPr lang="en-ID" sz="1800" dirty="0"/>
              <a:t> </a:t>
            </a:r>
            <a:r>
              <a:rPr lang="en-ID" sz="1800" dirty="0" err="1"/>
              <a:t>puluh</a:t>
            </a:r>
            <a:r>
              <a:rPr lang="en-ID" sz="1800" dirty="0"/>
              <a:t> </a:t>
            </a:r>
            <a:r>
              <a:rPr lang="en-ID" sz="1800" dirty="0" err="1"/>
              <a:t>empat</a:t>
            </a:r>
            <a:r>
              <a:rPr lang="en-ID" sz="1800" dirty="0"/>
              <a:t>) </a:t>
            </a:r>
            <a:r>
              <a:rPr lang="en-ID" sz="1800" dirty="0" err="1"/>
              <a:t>bulan</a:t>
            </a:r>
            <a:r>
              <a:rPr lang="en-ID" sz="1800" dirty="0"/>
              <a:t> </a:t>
            </a:r>
            <a:r>
              <a:rPr lang="en-ID" sz="1800" dirty="0" err="1"/>
              <a:t>sejak</a:t>
            </a:r>
            <a:r>
              <a:rPr lang="en-ID" sz="1800" dirty="0"/>
              <a:t> </a:t>
            </a:r>
            <a:r>
              <a:rPr lang="en-ID" sz="1800" dirty="0" err="1"/>
              <a:t>diterima</a:t>
            </a:r>
            <a:r>
              <a:rPr lang="en-ID" sz="1800" dirty="0"/>
              <a:t> </a:t>
            </a:r>
            <a:r>
              <a:rPr lang="en-ID" sz="1800" dirty="0" err="1"/>
              <a:t>oleh</a:t>
            </a:r>
            <a:r>
              <a:rPr lang="en-ID" sz="1800" dirty="0"/>
              <a:t> </a:t>
            </a:r>
            <a:r>
              <a:rPr lang="en-ID" sz="1800" dirty="0" err="1"/>
              <a:t>panitia</a:t>
            </a:r>
            <a:r>
              <a:rPr lang="en-ID" sz="1800" dirty="0"/>
              <a:t> </a:t>
            </a:r>
            <a:r>
              <a:rPr lang="en-ID" sz="1800" dirty="0" err="1"/>
              <a:t>penerimaan</a:t>
            </a:r>
            <a:r>
              <a:rPr lang="en-ID" sz="1800" dirty="0"/>
              <a:t>. </a:t>
            </a:r>
          </a:p>
          <a:p>
            <a:pPr lvl="1"/>
            <a:r>
              <a:rPr lang="en-ID" sz="1800" dirty="0"/>
              <a:t>Surat </a:t>
            </a:r>
            <a:r>
              <a:rPr lang="en-ID" sz="1800" dirty="0" err="1"/>
              <a:t>Keterangan</a:t>
            </a:r>
            <a:r>
              <a:rPr lang="en-ID" sz="1800" dirty="0"/>
              <a:t> (</a:t>
            </a:r>
            <a:r>
              <a:rPr lang="en-ID" sz="1800" dirty="0" err="1"/>
              <a:t>referensi</a:t>
            </a:r>
            <a:r>
              <a:rPr lang="en-ID" sz="1800" dirty="0"/>
              <a:t>) </a:t>
            </a:r>
            <a:r>
              <a:rPr lang="en-ID" sz="1800" dirty="0" err="1"/>
              <a:t>pekerjaan</a:t>
            </a:r>
            <a:r>
              <a:rPr lang="en-ID" sz="1800" dirty="0"/>
              <a:t> </a:t>
            </a:r>
            <a:r>
              <a:rPr lang="en-ID" sz="1800" dirty="0" err="1"/>
              <a:t>dari</a:t>
            </a:r>
            <a:r>
              <a:rPr lang="en-ID" sz="1800" dirty="0"/>
              <a:t> </a:t>
            </a:r>
            <a:r>
              <a:rPr lang="en-ID" sz="1800" dirty="0" err="1"/>
              <a:t>Instansi</a:t>
            </a:r>
            <a:r>
              <a:rPr lang="en-ID" sz="1800" dirty="0"/>
              <a:t> </a:t>
            </a:r>
            <a:r>
              <a:rPr lang="en-ID" sz="1800" dirty="0" err="1"/>
              <a:t>Pemerintah</a:t>
            </a:r>
            <a:r>
              <a:rPr lang="en-ID" sz="1800" dirty="0"/>
              <a:t>/</a:t>
            </a:r>
            <a:r>
              <a:rPr lang="en-ID" sz="1800" dirty="0" err="1"/>
              <a:t>swasta</a:t>
            </a:r>
            <a:r>
              <a:rPr lang="en-ID" sz="1800" dirty="0"/>
              <a:t> </a:t>
            </a:r>
            <a:r>
              <a:rPr lang="en-ID" sz="1800" dirty="0" err="1"/>
              <a:t>untuk</a:t>
            </a:r>
            <a:r>
              <a:rPr lang="en-ID" sz="1800" dirty="0"/>
              <a:t> </a:t>
            </a:r>
            <a:r>
              <a:rPr lang="en-ID" sz="1800" dirty="0" err="1"/>
              <a:t>pengadaan</a:t>
            </a:r>
            <a:r>
              <a:rPr lang="en-ID" sz="1800" dirty="0"/>
              <a:t> </a:t>
            </a:r>
            <a:r>
              <a:rPr lang="en-ID" sz="1800" dirty="0" err="1"/>
              <a:t>obat</a:t>
            </a:r>
            <a:r>
              <a:rPr lang="en-ID" sz="1800" dirty="0"/>
              <a:t>. </a:t>
            </a:r>
          </a:p>
          <a:p>
            <a:pPr lvl="1"/>
            <a:endParaRPr lang="en-ID" dirty="0"/>
          </a:p>
          <a:p>
            <a:endParaRPr lang="en-US" dirty="0"/>
          </a:p>
        </p:txBody>
      </p:sp>
      <p:sp>
        <p:nvSpPr>
          <p:cNvPr id="4" name="Slide Number Placeholder 3">
            <a:extLst>
              <a:ext uri="{FF2B5EF4-FFF2-40B4-BE49-F238E27FC236}">
                <a16:creationId xmlns:a16="http://schemas.microsoft.com/office/drawing/2014/main" id="{3CC61FB4-984C-FB41-9660-290ABEAB7859}"/>
              </a:ext>
            </a:extLst>
          </p:cNvPr>
          <p:cNvSpPr>
            <a:spLocks noGrp="1"/>
          </p:cNvSpPr>
          <p:nvPr>
            <p:ph type="sldNum" sz="quarter" idx="12"/>
          </p:nvPr>
        </p:nvSpPr>
        <p:spPr/>
        <p:txBody>
          <a:bodyPr/>
          <a:lstStyle/>
          <a:p>
            <a:pPr>
              <a:defRPr/>
            </a:pPr>
            <a:fld id="{526B55CF-566C-C144-BDD5-055F6AE44942}" type="slidenum">
              <a:rPr lang="en-US" altLang="en-US" smtClean="0"/>
              <a:pPr>
                <a:defRPr/>
              </a:pPr>
              <a:t>15</a:t>
            </a:fld>
            <a:endParaRPr lang="en-US" altLang="en-US"/>
          </a:p>
        </p:txBody>
      </p:sp>
    </p:spTree>
    <p:extLst>
      <p:ext uri="{BB962C8B-B14F-4D97-AF65-F5344CB8AC3E}">
        <p14:creationId xmlns:p14="http://schemas.microsoft.com/office/powerpoint/2010/main" val="37511456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B0B13-63A4-A544-AAD8-EAC524CBCFD7}"/>
              </a:ext>
            </a:extLst>
          </p:cNvPr>
          <p:cNvSpPr>
            <a:spLocks noGrp="1"/>
          </p:cNvSpPr>
          <p:nvPr>
            <p:ph type="title"/>
          </p:nvPr>
        </p:nvSpPr>
        <p:spPr>
          <a:xfrm>
            <a:off x="457200" y="609600"/>
            <a:ext cx="8229600" cy="808038"/>
          </a:xfrm>
        </p:spPr>
        <p:txBody>
          <a:bodyPr/>
          <a:lstStyle/>
          <a:p>
            <a:r>
              <a:rPr lang="en-ID" sz="2800" dirty="0" err="1"/>
              <a:t>Pengadaan</a:t>
            </a:r>
            <a:r>
              <a:rPr lang="en-ID" sz="2800" dirty="0"/>
              <a:t>/</a:t>
            </a:r>
            <a:r>
              <a:rPr lang="en-ID" sz="2800" dirty="0" err="1"/>
              <a:t>pembelian</a:t>
            </a:r>
            <a:r>
              <a:rPr lang="en-ID" sz="2800" dirty="0"/>
              <a:t> </a:t>
            </a:r>
            <a:r>
              <a:rPr lang="en-ID" sz="2800" dirty="0" err="1"/>
              <a:t>perbekalan</a:t>
            </a:r>
            <a:r>
              <a:rPr lang="en-ID" sz="2800" dirty="0"/>
              <a:t> </a:t>
            </a:r>
            <a:r>
              <a:rPr lang="en-ID" sz="2800" dirty="0" err="1"/>
              <a:t>farmasi</a:t>
            </a:r>
            <a:r>
              <a:rPr lang="en-ID" sz="2800" dirty="0"/>
              <a:t> </a:t>
            </a:r>
            <a:r>
              <a:rPr lang="en-ID" sz="2800" dirty="0" err="1"/>
              <a:t>dapat</a:t>
            </a:r>
            <a:r>
              <a:rPr lang="en-ID" sz="2800" dirty="0"/>
              <a:t> </a:t>
            </a:r>
            <a:r>
              <a:rPr lang="en-ID" sz="2800" dirty="0" err="1"/>
              <a:t>dilakukan</a:t>
            </a:r>
            <a:r>
              <a:rPr lang="en-ID" sz="2800" dirty="0"/>
              <a:t> </a:t>
            </a:r>
            <a:r>
              <a:rPr lang="en-ID" sz="2800" dirty="0" err="1"/>
              <a:t>melalui</a:t>
            </a:r>
            <a:r>
              <a:rPr lang="en-ID" sz="2800" dirty="0"/>
              <a:t> </a:t>
            </a:r>
            <a:r>
              <a:rPr lang="en-ID" sz="2800" dirty="0" err="1"/>
              <a:t>beberapa</a:t>
            </a:r>
            <a:r>
              <a:rPr lang="en-ID" sz="2800" dirty="0"/>
              <a:t> </a:t>
            </a:r>
            <a:r>
              <a:rPr lang="en-ID" sz="2800" dirty="0" err="1"/>
              <a:t>cara</a:t>
            </a:r>
            <a:r>
              <a:rPr lang="en-ID" sz="2800" dirty="0"/>
              <a:t> </a:t>
            </a:r>
            <a:r>
              <a:rPr lang="en-ID" sz="2800" dirty="0" err="1"/>
              <a:t>yaitu</a:t>
            </a:r>
            <a:r>
              <a:rPr lang="en-ID" dirty="0"/>
              <a:t>: </a:t>
            </a:r>
            <a:br>
              <a:rPr lang="en-ID" dirty="0"/>
            </a:br>
            <a:endParaRPr lang="en-US" dirty="0"/>
          </a:p>
        </p:txBody>
      </p:sp>
      <p:sp>
        <p:nvSpPr>
          <p:cNvPr id="3" name="Content Placeholder 2">
            <a:extLst>
              <a:ext uri="{FF2B5EF4-FFF2-40B4-BE49-F238E27FC236}">
                <a16:creationId xmlns:a16="http://schemas.microsoft.com/office/drawing/2014/main" id="{7EC24850-6A9E-604E-B215-FD7BB9E568A8}"/>
              </a:ext>
            </a:extLst>
          </p:cNvPr>
          <p:cNvSpPr>
            <a:spLocks noGrp="1"/>
          </p:cNvSpPr>
          <p:nvPr>
            <p:ph idx="1"/>
          </p:nvPr>
        </p:nvSpPr>
        <p:spPr/>
        <p:txBody>
          <a:bodyPr/>
          <a:lstStyle/>
          <a:p>
            <a:pPr lvl="0"/>
            <a:r>
              <a:rPr lang="en-ID" sz="2000" dirty="0" err="1"/>
              <a:t>Pembelian</a:t>
            </a:r>
            <a:r>
              <a:rPr lang="en-ID" sz="2000" dirty="0"/>
              <a:t> </a:t>
            </a:r>
            <a:r>
              <a:rPr lang="en-ID" sz="2000" dirty="0" err="1"/>
              <a:t>merupakan</a:t>
            </a:r>
            <a:r>
              <a:rPr lang="en-ID" sz="2000" dirty="0"/>
              <a:t> </a:t>
            </a:r>
            <a:r>
              <a:rPr lang="en-ID" sz="2000" dirty="0" err="1"/>
              <a:t>rangkaian</a:t>
            </a:r>
            <a:r>
              <a:rPr lang="en-ID" sz="2000" dirty="0"/>
              <a:t> proses </a:t>
            </a:r>
            <a:r>
              <a:rPr lang="en-ID" sz="2000" dirty="0" err="1"/>
              <a:t>pengadaan</a:t>
            </a:r>
            <a:r>
              <a:rPr lang="en-ID" sz="2000" dirty="0"/>
              <a:t> </a:t>
            </a:r>
            <a:r>
              <a:rPr lang="en-ID" sz="2000" dirty="0" err="1"/>
              <a:t>untuk</a:t>
            </a:r>
            <a:r>
              <a:rPr lang="en-ID" sz="2000" dirty="0"/>
              <a:t> </a:t>
            </a:r>
            <a:r>
              <a:rPr lang="en-ID" sz="2000" dirty="0" err="1"/>
              <a:t>mendapatkan</a:t>
            </a:r>
            <a:r>
              <a:rPr lang="en-ID" sz="2000" dirty="0"/>
              <a:t>                </a:t>
            </a:r>
            <a:r>
              <a:rPr lang="en-ID" sz="2000" dirty="0" err="1"/>
              <a:t>perbekalan</a:t>
            </a:r>
            <a:r>
              <a:rPr lang="en-ID" sz="2000" dirty="0"/>
              <a:t> </a:t>
            </a:r>
            <a:r>
              <a:rPr lang="en-ID" sz="2000" dirty="0" err="1"/>
              <a:t>farmasi</a:t>
            </a:r>
            <a:r>
              <a:rPr lang="en-ID" sz="2000" dirty="0"/>
              <a:t>.</a:t>
            </a:r>
          </a:p>
          <a:p>
            <a:pPr lvl="0"/>
            <a:r>
              <a:rPr lang="en-ID" sz="2000" dirty="0" err="1"/>
              <a:t>Melakukan</a:t>
            </a:r>
            <a:r>
              <a:rPr lang="en-ID" sz="2000" dirty="0"/>
              <a:t> </a:t>
            </a:r>
            <a:r>
              <a:rPr lang="en-ID" sz="2000" dirty="0" err="1"/>
              <a:t>negoisasi</a:t>
            </a:r>
            <a:r>
              <a:rPr lang="en-ID" sz="2000" dirty="0"/>
              <a:t> </a:t>
            </a:r>
            <a:r>
              <a:rPr lang="en-ID" sz="2000" dirty="0" err="1"/>
              <a:t>atas</a:t>
            </a:r>
            <a:r>
              <a:rPr lang="en-ID" sz="2000" dirty="0"/>
              <a:t> </a:t>
            </a:r>
            <a:r>
              <a:rPr lang="en-ID" sz="2000" dirty="0" err="1"/>
              <a:t>dasar</a:t>
            </a:r>
            <a:r>
              <a:rPr lang="en-ID" sz="2000" dirty="0"/>
              <a:t> </a:t>
            </a:r>
            <a:r>
              <a:rPr lang="en-ID" sz="2000" dirty="0" err="1"/>
              <a:t>kualitas</a:t>
            </a:r>
            <a:r>
              <a:rPr lang="en-ID" sz="2000" dirty="0"/>
              <a:t>, </a:t>
            </a:r>
            <a:r>
              <a:rPr lang="en-ID" sz="2000" dirty="0" err="1"/>
              <a:t>jaminan</a:t>
            </a:r>
            <a:r>
              <a:rPr lang="en-ID" sz="2000" dirty="0"/>
              <a:t> </a:t>
            </a:r>
            <a:r>
              <a:rPr lang="en-ID" sz="2000" dirty="0" err="1"/>
              <a:t>ketersediaan</a:t>
            </a:r>
            <a:r>
              <a:rPr lang="en-ID" sz="2000" dirty="0"/>
              <a:t>, </a:t>
            </a:r>
            <a:r>
              <a:rPr lang="en-ID" sz="2000" dirty="0" err="1"/>
              <a:t>pelayanan</a:t>
            </a:r>
            <a:r>
              <a:rPr lang="en-ID" sz="2000" dirty="0"/>
              <a:t> </a:t>
            </a:r>
          </a:p>
          <a:p>
            <a:r>
              <a:rPr lang="en-ID" sz="2000" dirty="0" err="1"/>
              <a:t>purna</a:t>
            </a:r>
            <a:r>
              <a:rPr lang="en-ID" sz="2000" dirty="0"/>
              <a:t> </a:t>
            </a:r>
            <a:r>
              <a:rPr lang="en-ID" sz="2000" dirty="0" err="1"/>
              <a:t>jual</a:t>
            </a:r>
            <a:r>
              <a:rPr lang="en-ID" sz="2000" dirty="0"/>
              <a:t>, </a:t>
            </a:r>
            <a:r>
              <a:rPr lang="en-ID" sz="2000" dirty="0" err="1"/>
              <a:t>dan</a:t>
            </a:r>
            <a:r>
              <a:rPr lang="en-ID" sz="2000" dirty="0"/>
              <a:t> </a:t>
            </a:r>
            <a:r>
              <a:rPr lang="en-ID" sz="2000" dirty="0" err="1"/>
              <a:t>harga</a:t>
            </a:r>
            <a:r>
              <a:rPr lang="en-ID" sz="2000" dirty="0"/>
              <a:t> yang </a:t>
            </a:r>
            <a:r>
              <a:rPr lang="en-ID" sz="2000" dirty="0" err="1"/>
              <a:t>wajar</a:t>
            </a:r>
            <a:r>
              <a:rPr lang="en-ID" sz="2000" dirty="0"/>
              <a:t>. </a:t>
            </a:r>
          </a:p>
          <a:p>
            <a:pPr lvl="0"/>
            <a:r>
              <a:rPr lang="en-ID" sz="2000" dirty="0" err="1"/>
              <a:t>Membuat</a:t>
            </a:r>
            <a:r>
              <a:rPr lang="en-ID" sz="2000" dirty="0"/>
              <a:t> </a:t>
            </a:r>
            <a:r>
              <a:rPr lang="en-ID" sz="2000" dirty="0" err="1"/>
              <a:t>kontrak</a:t>
            </a:r>
            <a:r>
              <a:rPr lang="en-ID" sz="2000" dirty="0"/>
              <a:t> yang </a:t>
            </a:r>
            <a:r>
              <a:rPr lang="en-ID" sz="2000" dirty="0" err="1"/>
              <a:t>spesifik</a:t>
            </a:r>
            <a:r>
              <a:rPr lang="en-ID" sz="2000" dirty="0"/>
              <a:t> </a:t>
            </a:r>
            <a:r>
              <a:rPr lang="en-ID" sz="2000" dirty="0" err="1"/>
              <a:t>sesuai</a:t>
            </a:r>
            <a:r>
              <a:rPr lang="en-ID" sz="2000" dirty="0"/>
              <a:t> </a:t>
            </a:r>
            <a:r>
              <a:rPr lang="en-ID" sz="2000" dirty="0" err="1"/>
              <a:t>hasil</a:t>
            </a:r>
            <a:r>
              <a:rPr lang="en-ID" sz="2000" dirty="0"/>
              <a:t> </a:t>
            </a:r>
            <a:r>
              <a:rPr lang="en-ID" sz="2000" dirty="0" err="1"/>
              <a:t>negoisasi</a:t>
            </a:r>
            <a:r>
              <a:rPr lang="en-ID" sz="2000" dirty="0"/>
              <a:t> </a:t>
            </a:r>
          </a:p>
          <a:p>
            <a:pPr lvl="0"/>
            <a:r>
              <a:rPr lang="en-ID" sz="2000" dirty="0" err="1"/>
              <a:t>Memonitor</a:t>
            </a:r>
            <a:r>
              <a:rPr lang="en-ID" sz="2000" dirty="0"/>
              <a:t> </a:t>
            </a:r>
            <a:r>
              <a:rPr lang="en-ID" sz="2000" dirty="0" err="1"/>
              <a:t>surat</a:t>
            </a:r>
            <a:r>
              <a:rPr lang="en-ID" sz="2000" dirty="0"/>
              <a:t> </a:t>
            </a:r>
            <a:r>
              <a:rPr lang="en-ID" sz="2000" dirty="0" err="1"/>
              <a:t>pesanan</a:t>
            </a:r>
            <a:r>
              <a:rPr lang="en-ID" sz="2000" dirty="0"/>
              <a:t> yang </a:t>
            </a:r>
            <a:r>
              <a:rPr lang="en-ID" sz="2000" dirty="0" err="1"/>
              <a:t>dibuat</a:t>
            </a:r>
            <a:r>
              <a:rPr lang="en-ID" sz="2000" dirty="0"/>
              <a:t> </a:t>
            </a:r>
          </a:p>
          <a:p>
            <a:pPr lvl="0"/>
            <a:r>
              <a:rPr lang="en-ID" sz="2000" dirty="0" err="1"/>
              <a:t>Memastikan</a:t>
            </a:r>
            <a:r>
              <a:rPr lang="en-ID" sz="2000" dirty="0"/>
              <a:t> </a:t>
            </a:r>
            <a:r>
              <a:rPr lang="en-ID" sz="2000" dirty="0" err="1"/>
              <a:t>kesesuaian</a:t>
            </a:r>
            <a:r>
              <a:rPr lang="en-ID" sz="2000" dirty="0"/>
              <a:t> </a:t>
            </a:r>
            <a:r>
              <a:rPr lang="en-ID" sz="2000" dirty="0" err="1"/>
              <a:t>antara</a:t>
            </a:r>
            <a:r>
              <a:rPr lang="en-ID" sz="2000" dirty="0"/>
              <a:t> </a:t>
            </a:r>
            <a:r>
              <a:rPr lang="en-ID" sz="2000" dirty="0" err="1"/>
              <a:t>surat</a:t>
            </a:r>
            <a:r>
              <a:rPr lang="en-ID" sz="2000" dirty="0"/>
              <a:t> </a:t>
            </a:r>
            <a:r>
              <a:rPr lang="en-ID" sz="2000" dirty="0" err="1"/>
              <a:t>pesanan</a:t>
            </a:r>
            <a:r>
              <a:rPr lang="en-ID" sz="2000" dirty="0"/>
              <a:t>, </a:t>
            </a:r>
            <a:r>
              <a:rPr lang="en-ID" sz="2000" dirty="0" err="1"/>
              <a:t>spesifikasi</a:t>
            </a:r>
            <a:r>
              <a:rPr lang="en-ID" sz="2000" dirty="0"/>
              <a:t> </a:t>
            </a:r>
            <a:r>
              <a:rPr lang="en-ID" sz="2000" dirty="0" err="1"/>
              <a:t>barang</a:t>
            </a:r>
            <a:r>
              <a:rPr lang="en-ID" sz="2000" dirty="0"/>
              <a:t> </a:t>
            </a:r>
            <a:r>
              <a:rPr lang="en-ID" sz="2000" dirty="0" err="1"/>
              <a:t>dan</a:t>
            </a:r>
            <a:r>
              <a:rPr lang="en-ID" sz="2000" dirty="0"/>
              <a:t> </a:t>
            </a:r>
            <a:r>
              <a:rPr lang="en-ID" sz="2000" dirty="0" err="1"/>
              <a:t>dokumen</a:t>
            </a:r>
            <a:r>
              <a:rPr lang="en-ID" sz="2000" dirty="0"/>
              <a:t> </a:t>
            </a:r>
          </a:p>
          <a:p>
            <a:r>
              <a:rPr lang="en-ID" sz="2000" dirty="0" err="1"/>
              <a:t>pendukung</a:t>
            </a:r>
            <a:r>
              <a:rPr lang="en-ID" sz="2000" dirty="0"/>
              <a:t> yang </a:t>
            </a:r>
            <a:r>
              <a:rPr lang="en-ID" sz="2000" dirty="0" err="1"/>
              <a:t>menyertai</a:t>
            </a:r>
            <a:r>
              <a:rPr lang="en-ID" sz="2000" dirty="0"/>
              <a:t> </a:t>
            </a:r>
          </a:p>
          <a:p>
            <a:pPr lvl="0"/>
            <a:r>
              <a:rPr lang="en-ID" sz="2000" dirty="0" err="1"/>
              <a:t>Melakukan</a:t>
            </a:r>
            <a:r>
              <a:rPr lang="en-ID" sz="2000" dirty="0"/>
              <a:t> </a:t>
            </a:r>
            <a:r>
              <a:rPr lang="en-ID" sz="2000" dirty="0" err="1"/>
              <a:t>pembayaran</a:t>
            </a:r>
            <a:r>
              <a:rPr lang="en-ID" sz="2000" dirty="0"/>
              <a:t> </a:t>
            </a:r>
            <a:r>
              <a:rPr lang="en-ID" sz="2000" dirty="0" err="1"/>
              <a:t>sesuai</a:t>
            </a:r>
            <a:r>
              <a:rPr lang="en-ID" sz="2000" dirty="0"/>
              <a:t> </a:t>
            </a:r>
            <a:r>
              <a:rPr lang="en-ID" sz="2000" dirty="0" err="1"/>
              <a:t>waktu</a:t>
            </a:r>
            <a:r>
              <a:rPr lang="en-ID" sz="2000" dirty="0"/>
              <a:t> yang </a:t>
            </a:r>
            <a:r>
              <a:rPr lang="en-ID" sz="2000" dirty="0" err="1"/>
              <a:t>telah</a:t>
            </a:r>
            <a:r>
              <a:rPr lang="en-ID" sz="2000" dirty="0"/>
              <a:t> </a:t>
            </a:r>
            <a:r>
              <a:rPr lang="en-ID" sz="2000" dirty="0" err="1"/>
              <a:t>disepakati</a:t>
            </a:r>
            <a:r>
              <a:rPr lang="en-ID" sz="2000" dirty="0"/>
              <a:t> (Quick, et al., </a:t>
            </a:r>
          </a:p>
          <a:p>
            <a:r>
              <a:rPr lang="en-ID" sz="2000" dirty="0"/>
              <a:t>2012) </a:t>
            </a:r>
          </a:p>
          <a:p>
            <a:endParaRPr lang="en-US" dirty="0"/>
          </a:p>
        </p:txBody>
      </p:sp>
      <p:sp>
        <p:nvSpPr>
          <p:cNvPr id="4" name="Slide Number Placeholder 3">
            <a:extLst>
              <a:ext uri="{FF2B5EF4-FFF2-40B4-BE49-F238E27FC236}">
                <a16:creationId xmlns:a16="http://schemas.microsoft.com/office/drawing/2014/main" id="{C75AC773-1385-E648-BA28-9ABE6566CFF1}"/>
              </a:ext>
            </a:extLst>
          </p:cNvPr>
          <p:cNvSpPr>
            <a:spLocks noGrp="1"/>
          </p:cNvSpPr>
          <p:nvPr>
            <p:ph type="sldNum" sz="quarter" idx="12"/>
          </p:nvPr>
        </p:nvSpPr>
        <p:spPr/>
        <p:txBody>
          <a:bodyPr/>
          <a:lstStyle/>
          <a:p>
            <a:pPr>
              <a:defRPr/>
            </a:pPr>
            <a:fld id="{526B55CF-566C-C144-BDD5-055F6AE44942}" type="slidenum">
              <a:rPr lang="en-US" altLang="en-US" smtClean="0"/>
              <a:pPr>
                <a:defRPr/>
              </a:pPr>
              <a:t>16</a:t>
            </a:fld>
            <a:endParaRPr lang="en-US" altLang="en-US"/>
          </a:p>
        </p:txBody>
      </p:sp>
    </p:spTree>
    <p:extLst>
      <p:ext uri="{BB962C8B-B14F-4D97-AF65-F5344CB8AC3E}">
        <p14:creationId xmlns:p14="http://schemas.microsoft.com/office/powerpoint/2010/main" val="1211454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3C1BC-21CD-F24B-8C9C-5D7545FBEE0D}"/>
              </a:ext>
            </a:extLst>
          </p:cNvPr>
          <p:cNvSpPr>
            <a:spLocks noGrp="1"/>
          </p:cNvSpPr>
          <p:nvPr>
            <p:ph type="title"/>
          </p:nvPr>
        </p:nvSpPr>
        <p:spPr>
          <a:xfrm>
            <a:off x="457200" y="457200"/>
            <a:ext cx="8229600" cy="960438"/>
          </a:xfrm>
        </p:spPr>
        <p:txBody>
          <a:bodyPr/>
          <a:lstStyle/>
          <a:p>
            <a:r>
              <a:rPr lang="en-ID" sz="3200" dirty="0"/>
              <a:t>Ada </a:t>
            </a:r>
            <a:r>
              <a:rPr lang="en-ID" sz="3200" dirty="0" err="1"/>
              <a:t>empat</a:t>
            </a:r>
            <a:r>
              <a:rPr lang="en-ID" sz="3200" dirty="0"/>
              <a:t> </a:t>
            </a:r>
            <a:r>
              <a:rPr lang="en-ID" sz="3200" dirty="0" err="1"/>
              <a:t>metode</a:t>
            </a:r>
            <a:r>
              <a:rPr lang="en-ID" sz="3200" dirty="0"/>
              <a:t> </a:t>
            </a:r>
            <a:r>
              <a:rPr lang="en-ID" sz="3200" dirty="0" err="1"/>
              <a:t>dalam</a:t>
            </a:r>
            <a:r>
              <a:rPr lang="en-ID" sz="3200" dirty="0"/>
              <a:t> </a:t>
            </a:r>
            <a:r>
              <a:rPr lang="en-ID" sz="3200" dirty="0" err="1"/>
              <a:t>pengadaan</a:t>
            </a:r>
            <a:r>
              <a:rPr lang="en-ID" sz="3200" dirty="0"/>
              <a:t> </a:t>
            </a:r>
            <a:r>
              <a:rPr lang="en-ID" sz="3200" dirty="0" err="1"/>
              <a:t>perbekalan</a:t>
            </a:r>
            <a:r>
              <a:rPr lang="en-ID" sz="3200" dirty="0"/>
              <a:t> </a:t>
            </a:r>
            <a:r>
              <a:rPr lang="en-ID" sz="3200" dirty="0" err="1"/>
              <a:t>farmasi</a:t>
            </a:r>
            <a:r>
              <a:rPr lang="en-ID" sz="3200" dirty="0"/>
              <a:t> </a:t>
            </a:r>
            <a:r>
              <a:rPr lang="en-ID" sz="3200" dirty="0" err="1"/>
              <a:t>yaitu</a:t>
            </a:r>
            <a:r>
              <a:rPr lang="en-ID" sz="3200" dirty="0"/>
              <a:t> </a:t>
            </a:r>
            <a:r>
              <a:rPr lang="en-ID" sz="3200" dirty="0" err="1"/>
              <a:t>sebagai</a:t>
            </a:r>
            <a:r>
              <a:rPr lang="en-ID" sz="3200" dirty="0"/>
              <a:t> </a:t>
            </a:r>
            <a:r>
              <a:rPr lang="en-ID" sz="3200" dirty="0" err="1"/>
              <a:t>berikut</a:t>
            </a:r>
            <a:r>
              <a:rPr lang="en-ID" sz="3200" dirty="0"/>
              <a:t>:</a:t>
            </a:r>
            <a:endParaRPr lang="en-US" sz="3200" dirty="0"/>
          </a:p>
        </p:txBody>
      </p:sp>
      <p:sp>
        <p:nvSpPr>
          <p:cNvPr id="3" name="Content Placeholder 2">
            <a:extLst>
              <a:ext uri="{FF2B5EF4-FFF2-40B4-BE49-F238E27FC236}">
                <a16:creationId xmlns:a16="http://schemas.microsoft.com/office/drawing/2014/main" id="{87230F45-F888-974A-B382-384A77E1CD42}"/>
              </a:ext>
            </a:extLst>
          </p:cNvPr>
          <p:cNvSpPr>
            <a:spLocks noGrp="1"/>
          </p:cNvSpPr>
          <p:nvPr>
            <p:ph idx="1"/>
          </p:nvPr>
        </p:nvSpPr>
        <p:spPr/>
        <p:txBody>
          <a:bodyPr/>
          <a:lstStyle/>
          <a:p>
            <a:r>
              <a:rPr lang="en-ID" dirty="0"/>
              <a:t>Open Tender (tender </a:t>
            </a:r>
            <a:r>
              <a:rPr lang="en-ID" dirty="0" err="1"/>
              <a:t>secara</a:t>
            </a:r>
            <a:r>
              <a:rPr lang="en-ID" dirty="0"/>
              <a:t> </a:t>
            </a:r>
            <a:r>
              <a:rPr lang="en-ID" dirty="0" err="1"/>
              <a:t>terbuka</a:t>
            </a:r>
            <a:r>
              <a:rPr lang="en-ID" dirty="0"/>
              <a:t>)</a:t>
            </a:r>
          </a:p>
          <a:p>
            <a:r>
              <a:rPr lang="en-ID" dirty="0"/>
              <a:t>Restricted tender</a:t>
            </a:r>
          </a:p>
          <a:p>
            <a:r>
              <a:rPr lang="en-ID" dirty="0"/>
              <a:t>Competitive Negotiation (</a:t>
            </a:r>
            <a:r>
              <a:rPr lang="en-ID" dirty="0" err="1"/>
              <a:t>kontrak</a:t>
            </a:r>
            <a:r>
              <a:rPr lang="en-ID" dirty="0"/>
              <a:t>)</a:t>
            </a:r>
          </a:p>
          <a:p>
            <a:r>
              <a:rPr lang="en-ID" dirty="0"/>
              <a:t>Direct Procurement</a:t>
            </a:r>
            <a:endParaRPr lang="en-US" dirty="0"/>
          </a:p>
        </p:txBody>
      </p:sp>
      <p:sp>
        <p:nvSpPr>
          <p:cNvPr id="4" name="Slide Number Placeholder 3">
            <a:extLst>
              <a:ext uri="{FF2B5EF4-FFF2-40B4-BE49-F238E27FC236}">
                <a16:creationId xmlns:a16="http://schemas.microsoft.com/office/drawing/2014/main" id="{EF1174A7-07C1-8440-9A17-CCE61C12B0FD}"/>
              </a:ext>
            </a:extLst>
          </p:cNvPr>
          <p:cNvSpPr>
            <a:spLocks noGrp="1"/>
          </p:cNvSpPr>
          <p:nvPr>
            <p:ph type="sldNum" sz="quarter" idx="12"/>
          </p:nvPr>
        </p:nvSpPr>
        <p:spPr/>
        <p:txBody>
          <a:bodyPr/>
          <a:lstStyle/>
          <a:p>
            <a:pPr>
              <a:defRPr/>
            </a:pPr>
            <a:fld id="{526B55CF-566C-C144-BDD5-055F6AE44942}" type="slidenum">
              <a:rPr lang="en-US" altLang="en-US" smtClean="0"/>
              <a:pPr>
                <a:defRPr/>
              </a:pPr>
              <a:t>17</a:t>
            </a:fld>
            <a:endParaRPr lang="en-US" altLang="en-US"/>
          </a:p>
        </p:txBody>
      </p:sp>
    </p:spTree>
    <p:extLst>
      <p:ext uri="{BB962C8B-B14F-4D97-AF65-F5344CB8AC3E}">
        <p14:creationId xmlns:p14="http://schemas.microsoft.com/office/powerpoint/2010/main" val="25617033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09FE6-489D-3A47-8EFB-5269A63E65BF}"/>
              </a:ext>
            </a:extLst>
          </p:cNvPr>
          <p:cNvSpPr>
            <a:spLocks noGrp="1"/>
          </p:cNvSpPr>
          <p:nvPr>
            <p:ph type="title"/>
          </p:nvPr>
        </p:nvSpPr>
        <p:spPr/>
        <p:txBody>
          <a:bodyPr/>
          <a:lstStyle/>
          <a:p>
            <a:endParaRPr lang="en-US"/>
          </a:p>
        </p:txBody>
      </p:sp>
      <p:graphicFrame>
        <p:nvGraphicFramePr>
          <p:cNvPr id="5" name="Content Placeholder 4">
            <a:extLst>
              <a:ext uri="{FF2B5EF4-FFF2-40B4-BE49-F238E27FC236}">
                <a16:creationId xmlns:a16="http://schemas.microsoft.com/office/drawing/2014/main" id="{6F05A9BE-57DE-5F45-A0B7-85B88864F87C}"/>
              </a:ext>
            </a:extLst>
          </p:cNvPr>
          <p:cNvGraphicFramePr>
            <a:graphicFrameLocks noGrp="1"/>
          </p:cNvGraphicFramePr>
          <p:nvPr>
            <p:ph idx="1"/>
            <p:extLst>
              <p:ext uri="{D42A27DB-BD31-4B8C-83A1-F6EECF244321}">
                <p14:modId xmlns:p14="http://schemas.microsoft.com/office/powerpoint/2010/main" val="2594879961"/>
              </p:ext>
            </p:extLst>
          </p:nvPr>
        </p:nvGraphicFramePr>
        <p:xfrm>
          <a:off x="152400" y="533400"/>
          <a:ext cx="8915402" cy="6096000"/>
        </p:xfrm>
        <a:graphic>
          <a:graphicData uri="http://schemas.openxmlformats.org/drawingml/2006/table">
            <a:tbl>
              <a:tblPr firstRow="1" bandRow="1">
                <a:tableStyleId>{5C22544A-7EE6-4342-B048-85BDC9FD1C3A}</a:tableStyleId>
              </a:tblPr>
              <a:tblGrid>
                <a:gridCol w="1104563">
                  <a:extLst>
                    <a:ext uri="{9D8B030D-6E8A-4147-A177-3AD203B41FA5}">
                      <a16:colId xmlns:a16="http://schemas.microsoft.com/office/drawing/2014/main" val="1325785060"/>
                    </a:ext>
                  </a:extLst>
                </a:gridCol>
                <a:gridCol w="1577947">
                  <a:extLst>
                    <a:ext uri="{9D8B030D-6E8A-4147-A177-3AD203B41FA5}">
                      <a16:colId xmlns:a16="http://schemas.microsoft.com/office/drawing/2014/main" val="369301863"/>
                    </a:ext>
                  </a:extLst>
                </a:gridCol>
                <a:gridCol w="710076">
                  <a:extLst>
                    <a:ext uri="{9D8B030D-6E8A-4147-A177-3AD203B41FA5}">
                      <a16:colId xmlns:a16="http://schemas.microsoft.com/office/drawing/2014/main" val="234851723"/>
                    </a:ext>
                  </a:extLst>
                </a:gridCol>
                <a:gridCol w="1183460">
                  <a:extLst>
                    <a:ext uri="{9D8B030D-6E8A-4147-A177-3AD203B41FA5}">
                      <a16:colId xmlns:a16="http://schemas.microsoft.com/office/drawing/2014/main" val="1724491939"/>
                    </a:ext>
                  </a:extLst>
                </a:gridCol>
                <a:gridCol w="867871">
                  <a:extLst>
                    <a:ext uri="{9D8B030D-6E8A-4147-A177-3AD203B41FA5}">
                      <a16:colId xmlns:a16="http://schemas.microsoft.com/office/drawing/2014/main" val="3594980636"/>
                    </a:ext>
                  </a:extLst>
                </a:gridCol>
                <a:gridCol w="788973">
                  <a:extLst>
                    <a:ext uri="{9D8B030D-6E8A-4147-A177-3AD203B41FA5}">
                      <a16:colId xmlns:a16="http://schemas.microsoft.com/office/drawing/2014/main" val="2107015362"/>
                    </a:ext>
                  </a:extLst>
                </a:gridCol>
                <a:gridCol w="2682512">
                  <a:extLst>
                    <a:ext uri="{9D8B030D-6E8A-4147-A177-3AD203B41FA5}">
                      <a16:colId xmlns:a16="http://schemas.microsoft.com/office/drawing/2014/main" val="542577677"/>
                    </a:ext>
                  </a:extLst>
                </a:gridCol>
              </a:tblGrid>
              <a:tr h="541796">
                <a:tc>
                  <a:txBody>
                    <a:bodyPr/>
                    <a:lstStyle/>
                    <a:p>
                      <a:pPr algn="just">
                        <a:spcAft>
                          <a:spcPts val="0"/>
                        </a:spcAft>
                      </a:pPr>
                      <a:r>
                        <a:rPr lang="en-ID" sz="1000" dirty="0" err="1">
                          <a:effectLst/>
                          <a:latin typeface="Times New Roman" panose="02020603050405020304" pitchFamily="18" charset="0"/>
                          <a:ea typeface="Times New Roman" panose="02020603050405020304" pitchFamily="18" charset="0"/>
                          <a:cs typeface="Times New Roman" panose="02020603050405020304" pitchFamily="18" charset="0"/>
                        </a:rPr>
                        <a:t>Metode</a:t>
                      </a:r>
                      <a:r>
                        <a:rPr lang="en-ID" sz="1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000" dirty="0" err="1">
                          <a:effectLst/>
                          <a:latin typeface="Times New Roman" panose="02020603050405020304" pitchFamily="18" charset="0"/>
                          <a:ea typeface="Times New Roman" panose="02020603050405020304" pitchFamily="18" charset="0"/>
                          <a:cs typeface="Times New Roman" panose="02020603050405020304" pitchFamily="18" charset="0"/>
                        </a:rPr>
                        <a:t>Pengadaan</a:t>
                      </a:r>
                      <a:r>
                        <a:rPr lang="en-ID" sz="1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D"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just">
                        <a:spcAft>
                          <a:spcPts val="0"/>
                        </a:spcAft>
                      </a:pPr>
                      <a:r>
                        <a:rPr lang="en-ID" sz="1000">
                          <a:effectLst/>
                          <a:latin typeface="Times New Roman" panose="02020603050405020304" pitchFamily="18" charset="0"/>
                          <a:ea typeface="Times New Roman" panose="02020603050405020304" pitchFamily="18" charset="0"/>
                          <a:cs typeface="Times New Roman" panose="02020603050405020304" pitchFamily="18" charset="0"/>
                        </a:rPr>
                        <a:t>Deskripsi Singkat </a:t>
                      </a:r>
                      <a:endParaRPr lang="en-ID" sz="12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just">
                        <a:spcAft>
                          <a:spcPts val="0"/>
                        </a:spcAft>
                      </a:pPr>
                      <a:r>
                        <a:rPr lang="en-ID" sz="1000">
                          <a:effectLst/>
                          <a:latin typeface="Times New Roman" panose="02020603050405020304" pitchFamily="18" charset="0"/>
                          <a:ea typeface="Times New Roman" panose="02020603050405020304" pitchFamily="18" charset="0"/>
                          <a:cs typeface="Times New Roman" panose="02020603050405020304" pitchFamily="18" charset="0"/>
                        </a:rPr>
                        <a:t>Biaya </a:t>
                      </a:r>
                      <a:endParaRPr lang="en-ID" sz="12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just">
                        <a:spcAft>
                          <a:spcPts val="0"/>
                        </a:spcAft>
                      </a:pPr>
                      <a:r>
                        <a:rPr lang="en-ID" sz="1000">
                          <a:effectLst/>
                          <a:latin typeface="Times New Roman" panose="02020603050405020304" pitchFamily="18" charset="0"/>
                          <a:ea typeface="Times New Roman" panose="02020603050405020304" pitchFamily="18" charset="0"/>
                          <a:cs typeface="Times New Roman" panose="02020603050405020304" pitchFamily="18" charset="0"/>
                        </a:rPr>
                        <a:t>Lead Time </a:t>
                      </a:r>
                      <a:endParaRPr lang="en-ID" sz="12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just">
                        <a:spcAft>
                          <a:spcPts val="0"/>
                        </a:spcAft>
                      </a:pPr>
                      <a:r>
                        <a:rPr lang="en-ID" sz="1000">
                          <a:effectLst/>
                          <a:latin typeface="Times New Roman" panose="02020603050405020304" pitchFamily="18" charset="0"/>
                          <a:ea typeface="Times New Roman" panose="02020603050405020304" pitchFamily="18" charset="0"/>
                          <a:cs typeface="Times New Roman" panose="02020603050405020304" pitchFamily="18" charset="0"/>
                        </a:rPr>
                        <a:t>Beban Kerja </a:t>
                      </a:r>
                      <a:endParaRPr lang="en-ID" sz="12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just">
                        <a:spcAft>
                          <a:spcPts val="0"/>
                        </a:spcAft>
                      </a:pPr>
                      <a:r>
                        <a:rPr lang="en-ID" sz="1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D" sz="120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ID" sz="1000">
                          <a:effectLst/>
                          <a:latin typeface="Times New Roman" panose="02020603050405020304" pitchFamily="18" charset="0"/>
                          <a:ea typeface="Times New Roman" panose="02020603050405020304" pitchFamily="18" charset="0"/>
                        </a:rPr>
                        <a:t>Evaluasi </a:t>
                      </a:r>
                      <a:endParaRPr lang="en-ID" sz="1200">
                        <a:effectLst/>
                        <a:latin typeface="Calibri" panose="020F0502020204030204" pitchFamily="34" charset="0"/>
                      </a:endParaRPr>
                    </a:p>
                    <a:p>
                      <a:pPr algn="just"/>
                      <a:r>
                        <a:rPr lang="en-ID" sz="1000">
                          <a:effectLst/>
                          <a:latin typeface="Times New Roman" panose="02020603050405020304" pitchFamily="18" charset="0"/>
                          <a:ea typeface="Times New Roman" panose="02020603050405020304" pitchFamily="18" charset="0"/>
                        </a:rPr>
                        <a:t>Supplier </a:t>
                      </a:r>
                      <a:endParaRPr lang="en-ID" sz="1200">
                        <a:effectLst/>
                        <a:latin typeface="Calibri" panose="020F0502020204030204" pitchFamily="34" charset="0"/>
                      </a:endParaRPr>
                    </a:p>
                  </a:txBody>
                  <a:tcPr marL="9525" marR="9525" marT="9525" marB="9525" anchor="ctr"/>
                </a:tc>
                <a:tc>
                  <a:txBody>
                    <a:bodyPr/>
                    <a:lstStyle/>
                    <a:p>
                      <a:pPr algn="just">
                        <a:spcAft>
                          <a:spcPts val="0"/>
                        </a:spcAft>
                      </a:pPr>
                      <a:r>
                        <a:rPr lang="en-ID" sz="1000">
                          <a:effectLst/>
                          <a:latin typeface="Times New Roman" panose="02020603050405020304" pitchFamily="18" charset="0"/>
                          <a:ea typeface="Times New Roman" panose="02020603050405020304" pitchFamily="18" charset="0"/>
                          <a:cs typeface="Times New Roman" panose="02020603050405020304" pitchFamily="18" charset="0"/>
                        </a:rPr>
                        <a:t>Kondisi metode dipilih </a:t>
                      </a:r>
                      <a:endParaRPr lang="en-ID" sz="12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472489302"/>
                  </a:ext>
                </a:extLst>
              </a:tr>
              <a:tr h="1235295">
                <a:tc>
                  <a:txBody>
                    <a:bodyPr/>
                    <a:lstStyle/>
                    <a:p>
                      <a:pPr algn="just">
                        <a:spcAft>
                          <a:spcPts val="0"/>
                        </a:spcAft>
                      </a:pPr>
                      <a:r>
                        <a:rPr lang="en-ID" sz="1000">
                          <a:effectLst/>
                          <a:latin typeface="Times New Roman" panose="02020603050405020304" pitchFamily="18" charset="0"/>
                          <a:ea typeface="Times New Roman" panose="02020603050405020304" pitchFamily="18" charset="0"/>
                          <a:cs typeface="Times New Roman" panose="02020603050405020304" pitchFamily="18" charset="0"/>
                        </a:rPr>
                        <a:t>Tender Terbuka </a:t>
                      </a:r>
                      <a:endParaRPr lang="en-ID" sz="12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just">
                        <a:spcAft>
                          <a:spcPts val="0"/>
                        </a:spcAft>
                      </a:pPr>
                      <a:r>
                        <a:rPr lang="en-ID" sz="1000">
                          <a:effectLst/>
                          <a:latin typeface="Times New Roman" panose="02020603050405020304" pitchFamily="18" charset="0"/>
                          <a:ea typeface="Times New Roman" panose="02020603050405020304" pitchFamily="18" charset="0"/>
                          <a:cs typeface="Times New Roman" panose="02020603050405020304" pitchFamily="18" charset="0"/>
                        </a:rPr>
                        <a:t>Melibatkan semua supplier yang tertarik </a:t>
                      </a:r>
                      <a:endParaRPr lang="en-ID" sz="12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just">
                        <a:spcAft>
                          <a:spcPts val="0"/>
                        </a:spcAft>
                      </a:pPr>
                      <a:r>
                        <a:rPr lang="en-ID" sz="1000">
                          <a:effectLst/>
                          <a:latin typeface="Times New Roman" panose="02020603050405020304" pitchFamily="18" charset="0"/>
                          <a:ea typeface="Times New Roman" panose="02020603050405020304" pitchFamily="18" charset="0"/>
                          <a:cs typeface="Times New Roman" panose="02020603050405020304" pitchFamily="18" charset="0"/>
                        </a:rPr>
                        <a:t>rendah </a:t>
                      </a:r>
                      <a:endParaRPr lang="en-ID" sz="12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just">
                        <a:spcAft>
                          <a:spcPts val="0"/>
                        </a:spcAft>
                      </a:pPr>
                      <a:r>
                        <a:rPr lang="en-ID" sz="1000">
                          <a:effectLst/>
                          <a:latin typeface="Times New Roman" panose="02020603050405020304" pitchFamily="18" charset="0"/>
                          <a:ea typeface="Times New Roman" panose="02020603050405020304" pitchFamily="18" charset="0"/>
                          <a:cs typeface="Times New Roman" panose="02020603050405020304" pitchFamily="18" charset="0"/>
                        </a:rPr>
                        <a:t>Sedang- panjang </a:t>
                      </a:r>
                      <a:endParaRPr lang="en-ID" sz="12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just">
                        <a:spcAft>
                          <a:spcPts val="0"/>
                        </a:spcAft>
                      </a:pPr>
                      <a:r>
                        <a:rPr lang="en-ID" sz="1000">
                          <a:effectLst/>
                          <a:latin typeface="Times New Roman" panose="02020603050405020304" pitchFamily="18" charset="0"/>
                          <a:ea typeface="Times New Roman" panose="02020603050405020304" pitchFamily="18" charset="0"/>
                          <a:cs typeface="Times New Roman" panose="02020603050405020304" pitchFamily="18" charset="0"/>
                        </a:rPr>
                        <a:t>Tinggi </a:t>
                      </a:r>
                      <a:endParaRPr lang="en-ID" sz="12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just">
                        <a:spcAft>
                          <a:spcPts val="0"/>
                        </a:spcAft>
                      </a:pPr>
                      <a:r>
                        <a:rPr lang="en-ID" sz="1000">
                          <a:effectLst/>
                          <a:latin typeface="Times New Roman" panose="02020603050405020304" pitchFamily="18" charset="0"/>
                          <a:ea typeface="Times New Roman" panose="02020603050405020304" pitchFamily="18" charset="0"/>
                          <a:cs typeface="Times New Roman" panose="02020603050405020304" pitchFamily="18" charset="0"/>
                        </a:rPr>
                        <a:t>Tinggi </a:t>
                      </a:r>
                      <a:endParaRPr lang="en-ID" sz="12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just">
                        <a:spcAft>
                          <a:spcPts val="0"/>
                        </a:spcAft>
                      </a:pPr>
                      <a:r>
                        <a:rPr lang="en-ID" sz="1000">
                          <a:effectLst/>
                          <a:latin typeface="Times New Roman" panose="02020603050405020304" pitchFamily="18" charset="0"/>
                          <a:ea typeface="Times New Roman" panose="02020603050405020304" pitchFamily="18" charset="0"/>
                          <a:cs typeface="Times New Roman" panose="02020603050405020304" pitchFamily="18" charset="0"/>
                        </a:rPr>
                        <a:t>Ketika pemasok yang berpartisipasi mempunyai reputasi baik. </a:t>
                      </a:r>
                      <a:endParaRPr lang="en-ID" sz="120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n-ID" sz="1000">
                          <a:effectLst/>
                          <a:latin typeface="Times New Roman" panose="02020603050405020304" pitchFamily="18" charset="0"/>
                          <a:ea typeface="Times New Roman" panose="02020603050405020304" pitchFamily="18" charset="0"/>
                          <a:cs typeface="Times New Roman" panose="02020603050405020304" pitchFamily="18" charset="0"/>
                        </a:rPr>
                        <a:t>Jika persyaratan yang diajukan tidak terpenuhi. </a:t>
                      </a:r>
                      <a:endParaRPr lang="en-ID" sz="12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343075531"/>
                  </a:ext>
                </a:extLst>
              </a:tr>
              <a:tr h="1061921">
                <a:tc>
                  <a:txBody>
                    <a:bodyPr/>
                    <a:lstStyle/>
                    <a:p>
                      <a:pPr algn="just">
                        <a:spcAft>
                          <a:spcPts val="0"/>
                        </a:spcAft>
                      </a:pPr>
                      <a:r>
                        <a:rPr lang="en-ID" sz="1000">
                          <a:effectLst/>
                          <a:latin typeface="Times New Roman" panose="02020603050405020304" pitchFamily="18" charset="0"/>
                          <a:ea typeface="Times New Roman" panose="02020603050405020304" pitchFamily="18" charset="0"/>
                          <a:cs typeface="Times New Roman" panose="02020603050405020304" pitchFamily="18" charset="0"/>
                        </a:rPr>
                        <a:t>Tender Terbatas </a:t>
                      </a:r>
                      <a:endParaRPr lang="en-ID" sz="12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just">
                        <a:spcAft>
                          <a:spcPts val="0"/>
                        </a:spcAft>
                      </a:pPr>
                      <a:r>
                        <a:rPr lang="en-ID" sz="1000">
                          <a:effectLst/>
                          <a:latin typeface="Times New Roman" panose="02020603050405020304" pitchFamily="18" charset="0"/>
                          <a:ea typeface="Times New Roman" panose="02020603050405020304" pitchFamily="18" charset="0"/>
                          <a:cs typeface="Times New Roman" panose="02020603050405020304" pitchFamily="18" charset="0"/>
                        </a:rPr>
                        <a:t>Partisipasi supplier terbatas, yaitu yang sudah terdaftar di pemerintahan atau yang telah memenuhi syarat </a:t>
                      </a:r>
                      <a:endParaRPr lang="en-ID" sz="12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just">
                        <a:spcAft>
                          <a:spcPts val="0"/>
                        </a:spcAft>
                      </a:pPr>
                      <a:r>
                        <a:rPr lang="en-ID" sz="1000">
                          <a:effectLst/>
                          <a:latin typeface="Times New Roman" panose="02020603050405020304" pitchFamily="18" charset="0"/>
                          <a:ea typeface="Times New Roman" panose="02020603050405020304" pitchFamily="18" charset="0"/>
                          <a:cs typeface="Times New Roman" panose="02020603050405020304" pitchFamily="18" charset="0"/>
                        </a:rPr>
                        <a:t>Favor-able </a:t>
                      </a:r>
                      <a:endParaRPr lang="en-ID" sz="12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just">
                        <a:spcAft>
                          <a:spcPts val="0"/>
                        </a:spcAft>
                      </a:pPr>
                      <a:r>
                        <a:rPr lang="en-ID" sz="1000">
                          <a:effectLst/>
                          <a:latin typeface="Times New Roman" panose="02020603050405020304" pitchFamily="18" charset="0"/>
                          <a:ea typeface="Times New Roman" panose="02020603050405020304" pitchFamily="18" charset="0"/>
                          <a:cs typeface="Times New Roman" panose="02020603050405020304" pitchFamily="18" charset="0"/>
                        </a:rPr>
                        <a:t>Sedang– panjang </a:t>
                      </a:r>
                      <a:endParaRPr lang="en-ID" sz="12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just">
                        <a:spcAft>
                          <a:spcPts val="0"/>
                        </a:spcAft>
                      </a:pPr>
                      <a:r>
                        <a:rPr lang="en-ID" sz="1000">
                          <a:effectLst/>
                          <a:latin typeface="Times New Roman" panose="02020603050405020304" pitchFamily="18" charset="0"/>
                          <a:ea typeface="Times New Roman" panose="02020603050405020304" pitchFamily="18" charset="0"/>
                          <a:cs typeface="Times New Roman" panose="02020603050405020304" pitchFamily="18" charset="0"/>
                        </a:rPr>
                        <a:t>Tinggi </a:t>
                      </a:r>
                      <a:endParaRPr lang="en-ID" sz="12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just">
                        <a:spcAft>
                          <a:spcPts val="0"/>
                        </a:spcAft>
                      </a:pPr>
                      <a:r>
                        <a:rPr lang="en-ID" sz="1000">
                          <a:effectLst/>
                          <a:latin typeface="Times New Roman" panose="02020603050405020304" pitchFamily="18" charset="0"/>
                          <a:ea typeface="Times New Roman" panose="02020603050405020304" pitchFamily="18" charset="0"/>
                          <a:cs typeface="Times New Roman" panose="02020603050405020304" pitchFamily="18" charset="0"/>
                        </a:rPr>
                        <a:t>Tinggi </a:t>
                      </a:r>
                      <a:endParaRPr lang="en-ID" sz="12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just">
                        <a:spcAft>
                          <a:spcPts val="0"/>
                        </a:spcAft>
                      </a:pPr>
                      <a:r>
                        <a:rPr lang="en-ID" sz="1000">
                          <a:effectLst/>
                          <a:latin typeface="Times New Roman" panose="02020603050405020304" pitchFamily="18" charset="0"/>
                          <a:ea typeface="Times New Roman" panose="02020603050405020304" pitchFamily="18" charset="0"/>
                          <a:cs typeface="Times New Roman" panose="02020603050405020304" pitchFamily="18" charset="0"/>
                        </a:rPr>
                        <a:t>Ketika daftar pemasok yang memenuhi syarat sudah diketahui. </a:t>
                      </a:r>
                      <a:endParaRPr lang="en-ID" sz="120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n-ID" sz="1000">
                          <a:effectLst/>
                          <a:latin typeface="Times New Roman" panose="02020603050405020304" pitchFamily="18" charset="0"/>
                          <a:ea typeface="Times New Roman" panose="02020603050405020304" pitchFamily="18" charset="0"/>
                          <a:cs typeface="Times New Roman" panose="02020603050405020304" pitchFamily="18" charset="0"/>
                        </a:rPr>
                        <a:t>Ketika ada pengaturan prekualifikasi dan monitoring supplier. </a:t>
                      </a:r>
                      <a:endParaRPr lang="en-ID" sz="12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511031284"/>
                  </a:ext>
                </a:extLst>
              </a:tr>
              <a:tr h="1928795">
                <a:tc>
                  <a:txBody>
                    <a:bodyPr/>
                    <a:lstStyle/>
                    <a:p>
                      <a:pPr algn="just">
                        <a:spcAft>
                          <a:spcPts val="0"/>
                        </a:spcAft>
                      </a:pPr>
                      <a:r>
                        <a:rPr lang="en-ID" sz="1000">
                          <a:effectLst/>
                          <a:latin typeface="Times New Roman" panose="02020603050405020304" pitchFamily="18" charset="0"/>
                          <a:ea typeface="Times New Roman" panose="02020603050405020304" pitchFamily="18" charset="0"/>
                          <a:cs typeface="Times New Roman" panose="02020603050405020304" pitchFamily="18" charset="0"/>
                        </a:rPr>
                        <a:t>Negosiasi Kompetitif </a:t>
                      </a:r>
                      <a:endParaRPr lang="en-ID" sz="12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just">
                        <a:spcAft>
                          <a:spcPts val="0"/>
                        </a:spcAft>
                      </a:pPr>
                      <a:r>
                        <a:rPr lang="en-ID" sz="1000">
                          <a:effectLst/>
                          <a:latin typeface="Times New Roman" panose="02020603050405020304" pitchFamily="18" charset="0"/>
                          <a:ea typeface="Times New Roman" panose="02020603050405020304" pitchFamily="18" charset="0"/>
                          <a:cs typeface="Times New Roman" panose="02020603050405020304" pitchFamily="18" charset="0"/>
                        </a:rPr>
                        <a:t>Pembeli melakukan pendekatan terhadap sejumlah kecil dari supplier yang potensial dan menawarkan harga yang spesifik atau penataan pelayanan </a:t>
                      </a:r>
                      <a:endParaRPr lang="en-ID" sz="12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just"/>
                      <a:r>
                        <a:rPr lang="en-ID" sz="1000" dirty="0" err="1">
                          <a:effectLst/>
                          <a:latin typeface="Times New Roman" panose="02020603050405020304" pitchFamily="18" charset="0"/>
                          <a:ea typeface="Times New Roman" panose="02020603050405020304" pitchFamily="18" charset="0"/>
                        </a:rPr>
                        <a:t>Dapat</a:t>
                      </a:r>
                      <a:r>
                        <a:rPr lang="en-ID" sz="1000" dirty="0">
                          <a:effectLst/>
                          <a:latin typeface="Times New Roman" panose="02020603050405020304" pitchFamily="18" charset="0"/>
                          <a:ea typeface="Times New Roman" panose="02020603050405020304" pitchFamily="18" charset="0"/>
                        </a:rPr>
                        <a:t> </a:t>
                      </a:r>
                      <a:endParaRPr lang="en-ID" sz="1200" dirty="0">
                        <a:effectLst/>
                        <a:latin typeface="Calibri" panose="020F0502020204030204" pitchFamily="34" charset="0"/>
                      </a:endParaRPr>
                    </a:p>
                    <a:p>
                      <a:pPr algn="just"/>
                      <a:r>
                        <a:rPr lang="en-ID" sz="1000" dirty="0" err="1">
                          <a:effectLst/>
                          <a:latin typeface="Times New Roman" panose="02020603050405020304" pitchFamily="18" charset="0"/>
                          <a:ea typeface="Times New Roman" panose="02020603050405020304" pitchFamily="18" charset="0"/>
                        </a:rPr>
                        <a:t>Favor</a:t>
                      </a:r>
                      <a:r>
                        <a:rPr lang="en-ID" sz="1000" dirty="0">
                          <a:effectLst/>
                          <a:latin typeface="Times New Roman" panose="02020603050405020304" pitchFamily="18" charset="0"/>
                          <a:ea typeface="Times New Roman" panose="02020603050405020304" pitchFamily="18" charset="0"/>
                        </a:rPr>
                        <a:t>-able </a:t>
                      </a:r>
                      <a:endParaRPr lang="en-ID" sz="1200" dirty="0">
                        <a:effectLst/>
                        <a:latin typeface="Calibri" panose="020F0502020204030204" pitchFamily="34" charset="0"/>
                      </a:endParaRPr>
                    </a:p>
                  </a:txBody>
                  <a:tcPr marL="9525" marR="9525" marT="9525" marB="9525" anchor="ctr"/>
                </a:tc>
                <a:tc>
                  <a:txBody>
                    <a:bodyPr/>
                    <a:lstStyle/>
                    <a:p>
                      <a:pPr algn="just">
                        <a:spcAft>
                          <a:spcPts val="0"/>
                        </a:spcAft>
                      </a:pPr>
                      <a:r>
                        <a:rPr lang="en-ID" sz="1000">
                          <a:effectLst/>
                          <a:latin typeface="Times New Roman" panose="02020603050405020304" pitchFamily="18" charset="0"/>
                          <a:ea typeface="Times New Roman" panose="02020603050405020304" pitchFamily="18" charset="0"/>
                          <a:cs typeface="Times New Roman" panose="02020603050405020304" pitchFamily="18" charset="0"/>
                        </a:rPr>
                        <a:t>Pendek- panjang </a:t>
                      </a:r>
                      <a:endParaRPr lang="en-ID" sz="12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just">
                        <a:spcAft>
                          <a:spcPts val="0"/>
                        </a:spcAft>
                      </a:pPr>
                      <a:r>
                        <a:rPr lang="en-ID" sz="1000">
                          <a:effectLst/>
                          <a:latin typeface="Times New Roman" panose="02020603050405020304" pitchFamily="18" charset="0"/>
                          <a:ea typeface="Times New Roman" panose="02020603050405020304" pitchFamily="18" charset="0"/>
                          <a:cs typeface="Times New Roman" panose="02020603050405020304" pitchFamily="18" charset="0"/>
                        </a:rPr>
                        <a:t>Sedang </a:t>
                      </a:r>
                      <a:endParaRPr lang="en-ID" sz="12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just">
                        <a:spcAft>
                          <a:spcPts val="0"/>
                        </a:spcAft>
                      </a:pPr>
                      <a:r>
                        <a:rPr lang="en-ID" sz="1000">
                          <a:effectLst/>
                          <a:latin typeface="Times New Roman" panose="02020603050405020304" pitchFamily="18" charset="0"/>
                          <a:ea typeface="Times New Roman" panose="02020603050405020304" pitchFamily="18" charset="0"/>
                          <a:cs typeface="Times New Roman" panose="02020603050405020304" pitchFamily="18" charset="0"/>
                        </a:rPr>
                        <a:t>Tinggi </a:t>
                      </a:r>
                      <a:endParaRPr lang="en-ID" sz="12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just">
                        <a:spcAft>
                          <a:spcPts val="0"/>
                        </a:spcAft>
                      </a:pPr>
                      <a:r>
                        <a:rPr lang="en-ID" sz="1000" dirty="0" err="1">
                          <a:effectLst/>
                          <a:latin typeface="Times New Roman" panose="02020603050405020304" pitchFamily="18" charset="0"/>
                          <a:ea typeface="Times New Roman" panose="02020603050405020304" pitchFamily="18" charset="0"/>
                          <a:cs typeface="Times New Roman" panose="02020603050405020304" pitchFamily="18" charset="0"/>
                        </a:rPr>
                        <a:t>Pengalaman</a:t>
                      </a:r>
                      <a:r>
                        <a:rPr lang="en-ID" sz="1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000" dirty="0" err="1">
                          <a:effectLst/>
                          <a:latin typeface="Times New Roman" panose="02020603050405020304" pitchFamily="18" charset="0"/>
                          <a:ea typeface="Times New Roman" panose="02020603050405020304" pitchFamily="18" charset="0"/>
                          <a:cs typeface="Times New Roman" panose="02020603050405020304" pitchFamily="18" charset="0"/>
                        </a:rPr>
                        <a:t>pembelian</a:t>
                      </a:r>
                      <a:r>
                        <a:rPr lang="en-ID" sz="1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000" dirty="0" err="1">
                          <a:effectLst/>
                          <a:latin typeface="Times New Roman" panose="02020603050405020304" pitchFamily="18" charset="0"/>
                          <a:ea typeface="Times New Roman" panose="02020603050405020304" pitchFamily="18" charset="0"/>
                          <a:cs typeface="Times New Roman" panose="02020603050405020304" pitchFamily="18" charset="0"/>
                        </a:rPr>
                        <a:t>dengan</a:t>
                      </a:r>
                      <a:r>
                        <a:rPr lang="en-ID" sz="1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000" dirty="0" err="1">
                          <a:effectLst/>
                          <a:latin typeface="Times New Roman" panose="02020603050405020304" pitchFamily="18" charset="0"/>
                          <a:ea typeface="Times New Roman" panose="02020603050405020304" pitchFamily="18" charset="0"/>
                          <a:cs typeface="Times New Roman" panose="02020603050405020304" pitchFamily="18" charset="0"/>
                        </a:rPr>
                        <a:t>akses</a:t>
                      </a:r>
                      <a:r>
                        <a:rPr lang="en-ID" sz="1000" dirty="0">
                          <a:effectLst/>
                          <a:latin typeface="Times New Roman" panose="02020603050405020304" pitchFamily="18" charset="0"/>
                          <a:ea typeface="Times New Roman" panose="02020603050405020304" pitchFamily="18" charset="0"/>
                          <a:cs typeface="Times New Roman" panose="02020603050405020304" pitchFamily="18" charset="0"/>
                        </a:rPr>
                        <a:t> yang </a:t>
                      </a:r>
                      <a:r>
                        <a:rPr lang="en-ID" sz="1000" dirty="0" err="1">
                          <a:effectLst/>
                          <a:latin typeface="Times New Roman" panose="02020603050405020304" pitchFamily="18" charset="0"/>
                          <a:ea typeface="Times New Roman" panose="02020603050405020304" pitchFamily="18" charset="0"/>
                          <a:cs typeface="Times New Roman" panose="02020603050405020304" pitchFamily="18" charset="0"/>
                        </a:rPr>
                        <a:t>baik</a:t>
                      </a:r>
                      <a:r>
                        <a:rPr lang="en-ID" sz="1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000" dirty="0" err="1">
                          <a:effectLst/>
                          <a:latin typeface="Times New Roman" panose="02020603050405020304" pitchFamily="18" charset="0"/>
                          <a:ea typeface="Times New Roman" panose="02020603050405020304" pitchFamily="18" charset="0"/>
                          <a:cs typeface="Times New Roman" panose="02020603050405020304" pitchFamily="18" charset="0"/>
                        </a:rPr>
                        <a:t>terhadap</a:t>
                      </a:r>
                      <a:r>
                        <a:rPr lang="en-ID" sz="1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000" dirty="0" err="1">
                          <a:effectLst/>
                          <a:latin typeface="Times New Roman" panose="02020603050405020304" pitchFamily="18" charset="0"/>
                          <a:ea typeface="Times New Roman" panose="02020603050405020304" pitchFamily="18" charset="0"/>
                          <a:cs typeface="Times New Roman" panose="02020603050405020304" pitchFamily="18" charset="0"/>
                        </a:rPr>
                        <a:t>pasar</a:t>
                      </a:r>
                      <a:r>
                        <a:rPr lang="en-ID" sz="1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D"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n-ID" sz="1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ID" sz="1000" dirty="0" err="1">
                          <a:effectLst/>
                          <a:latin typeface="Times New Roman" panose="02020603050405020304" pitchFamily="18" charset="0"/>
                          <a:ea typeface="Times New Roman" panose="02020603050405020304" pitchFamily="18" charset="0"/>
                          <a:cs typeface="Times New Roman" panose="02020603050405020304" pitchFamily="18" charset="0"/>
                        </a:rPr>
                        <a:t>Harga</a:t>
                      </a:r>
                      <a:r>
                        <a:rPr lang="en-ID" sz="1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000" dirty="0" err="1">
                          <a:effectLst/>
                          <a:latin typeface="Times New Roman" panose="02020603050405020304" pitchFamily="18" charset="0"/>
                          <a:ea typeface="Times New Roman" panose="02020603050405020304" pitchFamily="18" charset="0"/>
                          <a:cs typeface="Times New Roman" panose="02020603050405020304" pitchFamily="18" charset="0"/>
                        </a:rPr>
                        <a:t>barang</a:t>
                      </a:r>
                      <a:r>
                        <a:rPr lang="en-ID" sz="1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000" dirty="0" err="1">
                          <a:effectLst/>
                          <a:latin typeface="Times New Roman" panose="02020603050405020304" pitchFamily="18" charset="0"/>
                          <a:ea typeface="Times New Roman" panose="02020603050405020304" pitchFamily="18" charset="0"/>
                          <a:cs typeface="Times New Roman" panose="02020603050405020304" pitchFamily="18" charset="0"/>
                        </a:rPr>
                        <a:t>rendah</a:t>
                      </a:r>
                      <a:r>
                        <a:rPr lang="en-ID" sz="1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000" dirty="0" err="1">
                          <a:effectLst/>
                          <a:latin typeface="Times New Roman" panose="02020603050405020304" pitchFamily="18" charset="0"/>
                          <a:ea typeface="Times New Roman" panose="02020603050405020304" pitchFamily="18" charset="0"/>
                          <a:cs typeface="Times New Roman" panose="02020603050405020304" pitchFamily="18" charset="0"/>
                        </a:rPr>
                        <a:t>jumlah</a:t>
                      </a:r>
                      <a:r>
                        <a:rPr lang="en-ID" sz="1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000" dirty="0" err="1">
                          <a:effectLst/>
                          <a:latin typeface="Times New Roman" panose="02020603050405020304" pitchFamily="18" charset="0"/>
                          <a:ea typeface="Times New Roman" panose="02020603050405020304" pitchFamily="18" charset="0"/>
                          <a:cs typeface="Times New Roman" panose="02020603050405020304" pitchFamily="18" charset="0"/>
                        </a:rPr>
                        <a:t>pembelian</a:t>
                      </a:r>
                      <a:r>
                        <a:rPr lang="en-ID" sz="1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000" dirty="0" err="1">
                          <a:effectLst/>
                          <a:latin typeface="Times New Roman" panose="02020603050405020304" pitchFamily="18" charset="0"/>
                          <a:ea typeface="Times New Roman" panose="02020603050405020304" pitchFamily="18" charset="0"/>
                          <a:cs typeface="Times New Roman" panose="02020603050405020304" pitchFamily="18" charset="0"/>
                        </a:rPr>
                        <a:t>sedikit</a:t>
                      </a:r>
                      <a:r>
                        <a:rPr lang="en-ID" sz="1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D"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n-ID" sz="1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ID" sz="1000" dirty="0" err="1">
                          <a:effectLst/>
                          <a:latin typeface="Times New Roman" panose="02020603050405020304" pitchFamily="18" charset="0"/>
                          <a:ea typeface="Times New Roman" panose="02020603050405020304" pitchFamily="18" charset="0"/>
                          <a:cs typeface="Times New Roman" panose="02020603050405020304" pitchFamily="18" charset="0"/>
                        </a:rPr>
                        <a:t>Saat</a:t>
                      </a:r>
                      <a:r>
                        <a:rPr lang="en-ID" sz="1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000" dirty="0" err="1">
                          <a:effectLst/>
                          <a:latin typeface="Times New Roman" panose="02020603050405020304" pitchFamily="18" charset="0"/>
                          <a:ea typeface="Times New Roman" panose="02020603050405020304" pitchFamily="18" charset="0"/>
                          <a:cs typeface="Times New Roman" panose="02020603050405020304" pitchFamily="18" charset="0"/>
                        </a:rPr>
                        <a:t>spesifikasi</a:t>
                      </a:r>
                      <a:r>
                        <a:rPr lang="en-ID" sz="1000" dirty="0">
                          <a:effectLst/>
                          <a:latin typeface="Times New Roman" panose="02020603050405020304" pitchFamily="18" charset="0"/>
                          <a:ea typeface="Times New Roman" panose="02020603050405020304" pitchFamily="18" charset="0"/>
                          <a:cs typeface="Times New Roman" panose="02020603050405020304" pitchFamily="18" charset="0"/>
                        </a:rPr>
                        <a:t> yang </a:t>
                      </a:r>
                      <a:r>
                        <a:rPr lang="en-ID" sz="1000" dirty="0" err="1">
                          <a:effectLst/>
                          <a:latin typeface="Times New Roman" panose="02020603050405020304" pitchFamily="18" charset="0"/>
                          <a:ea typeface="Times New Roman" panose="02020603050405020304" pitchFamily="18" charset="0"/>
                          <a:cs typeface="Times New Roman" panose="02020603050405020304" pitchFamily="18" charset="0"/>
                        </a:rPr>
                        <a:t>dibutuhkan</a:t>
                      </a:r>
                      <a:r>
                        <a:rPr lang="en-ID" sz="1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D"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n-ID" sz="1000" dirty="0" err="1">
                          <a:effectLst/>
                          <a:latin typeface="Times New Roman" panose="02020603050405020304" pitchFamily="18" charset="0"/>
                          <a:ea typeface="Times New Roman" panose="02020603050405020304" pitchFamily="18" charset="0"/>
                          <a:cs typeface="Times New Roman" panose="02020603050405020304" pitchFamily="18" charset="0"/>
                        </a:rPr>
                        <a:t>pembeli</a:t>
                      </a:r>
                      <a:r>
                        <a:rPr lang="en-ID" sz="1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000" dirty="0" err="1">
                          <a:effectLst/>
                          <a:latin typeface="Times New Roman" panose="02020603050405020304" pitchFamily="18" charset="0"/>
                          <a:ea typeface="Times New Roman" panose="02020603050405020304" pitchFamily="18" charset="0"/>
                          <a:cs typeface="Times New Roman" panose="02020603050405020304" pitchFamily="18" charset="0"/>
                        </a:rPr>
                        <a:t>tidak</a:t>
                      </a:r>
                      <a:r>
                        <a:rPr lang="en-ID" sz="1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000" dirty="0" err="1">
                          <a:effectLst/>
                          <a:latin typeface="Times New Roman" panose="02020603050405020304" pitchFamily="18" charset="0"/>
                          <a:ea typeface="Times New Roman" panose="02020603050405020304" pitchFamily="18" charset="0"/>
                          <a:cs typeface="Times New Roman" panose="02020603050405020304" pitchFamily="18" charset="0"/>
                        </a:rPr>
                        <a:t>tersedia</a:t>
                      </a:r>
                      <a:r>
                        <a:rPr lang="en-ID" sz="1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000" dirty="0" err="1">
                          <a:effectLst/>
                          <a:latin typeface="Times New Roman" panose="02020603050405020304" pitchFamily="18" charset="0"/>
                          <a:ea typeface="Times New Roman" panose="02020603050405020304" pitchFamily="18" charset="0"/>
                          <a:cs typeface="Times New Roman" panose="02020603050405020304" pitchFamily="18" charset="0"/>
                        </a:rPr>
                        <a:t>secara</a:t>
                      </a:r>
                      <a:r>
                        <a:rPr lang="en-ID" sz="1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000" dirty="0" err="1">
                          <a:effectLst/>
                          <a:latin typeface="Times New Roman" panose="02020603050405020304" pitchFamily="18" charset="0"/>
                          <a:ea typeface="Times New Roman" panose="02020603050405020304" pitchFamily="18" charset="0"/>
                          <a:cs typeface="Times New Roman" panose="02020603050405020304" pitchFamily="18" charset="0"/>
                        </a:rPr>
                        <a:t>luas</a:t>
                      </a:r>
                      <a:r>
                        <a:rPr lang="en-ID" sz="1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D"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832991852"/>
                  </a:ext>
                </a:extLst>
              </a:tr>
              <a:tr h="1328193">
                <a:tc>
                  <a:txBody>
                    <a:bodyPr/>
                    <a:lstStyle/>
                    <a:p>
                      <a:pPr algn="just">
                        <a:spcAft>
                          <a:spcPts val="0"/>
                        </a:spcAft>
                      </a:pPr>
                      <a:r>
                        <a:rPr lang="en-ID" sz="1000">
                          <a:effectLst/>
                          <a:latin typeface="Times New Roman" panose="02020603050405020304" pitchFamily="18" charset="0"/>
                          <a:ea typeface="Times New Roman" panose="02020603050405020304" pitchFamily="18" charset="0"/>
                          <a:cs typeface="Times New Roman" panose="02020603050405020304" pitchFamily="18" charset="0"/>
                        </a:rPr>
                        <a:t>Langsung </a:t>
                      </a:r>
                      <a:endParaRPr lang="en-ID" sz="12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just">
                        <a:spcAft>
                          <a:spcPts val="0"/>
                        </a:spcAft>
                      </a:pPr>
                      <a:r>
                        <a:rPr lang="en-ID" sz="1000">
                          <a:effectLst/>
                          <a:latin typeface="Times New Roman" panose="02020603050405020304" pitchFamily="18" charset="0"/>
                          <a:ea typeface="Times New Roman" panose="02020603050405020304" pitchFamily="18" charset="0"/>
                          <a:cs typeface="Times New Roman" panose="02020603050405020304" pitchFamily="18" charset="0"/>
                        </a:rPr>
                        <a:t>Dapat membeli langsung ke supplier tunggal pada quoted price </a:t>
                      </a:r>
                      <a:endParaRPr lang="en-ID" sz="12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just"/>
                      <a:r>
                        <a:rPr lang="en-ID" sz="1000">
                          <a:effectLst/>
                          <a:latin typeface="Times New Roman" panose="02020603050405020304" pitchFamily="18" charset="0"/>
                          <a:ea typeface="Times New Roman" panose="02020603050405020304" pitchFamily="18" charset="0"/>
                        </a:rPr>
                        <a:t>Umum</a:t>
                      </a:r>
                      <a:endParaRPr lang="en-ID" sz="1200">
                        <a:effectLst/>
                        <a:latin typeface="Calibri" panose="020F0502020204030204" pitchFamily="34" charset="0"/>
                      </a:endParaRPr>
                    </a:p>
                    <a:p>
                      <a:pPr algn="just"/>
                      <a:r>
                        <a:rPr lang="en-ID" sz="1000">
                          <a:effectLst/>
                          <a:latin typeface="Times New Roman" panose="02020603050405020304" pitchFamily="18" charset="0"/>
                          <a:ea typeface="Times New Roman" panose="02020603050405020304" pitchFamily="18" charset="0"/>
                        </a:rPr>
                        <a:t>nya mahal </a:t>
                      </a:r>
                      <a:endParaRPr lang="en-ID" sz="1200">
                        <a:effectLst/>
                        <a:latin typeface="Calibri" panose="020F0502020204030204" pitchFamily="34" charset="0"/>
                      </a:endParaRPr>
                    </a:p>
                  </a:txBody>
                  <a:tcPr marL="9525" marR="9525" marT="9525" marB="9525" anchor="ctr"/>
                </a:tc>
                <a:tc>
                  <a:txBody>
                    <a:bodyPr/>
                    <a:lstStyle/>
                    <a:p>
                      <a:pPr algn="just">
                        <a:spcAft>
                          <a:spcPts val="0"/>
                        </a:spcAft>
                      </a:pPr>
                      <a:r>
                        <a:rPr lang="en-ID" sz="1000">
                          <a:effectLst/>
                          <a:latin typeface="Times New Roman" panose="02020603050405020304" pitchFamily="18" charset="0"/>
                          <a:ea typeface="Times New Roman" panose="02020603050405020304" pitchFamily="18" charset="0"/>
                          <a:cs typeface="Times New Roman" panose="02020603050405020304" pitchFamily="18" charset="0"/>
                        </a:rPr>
                        <a:t>Pendek- panjang </a:t>
                      </a:r>
                      <a:endParaRPr lang="en-ID" sz="12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just">
                        <a:spcAft>
                          <a:spcPts val="0"/>
                        </a:spcAft>
                      </a:pPr>
                      <a:r>
                        <a:rPr lang="en-ID" sz="1000">
                          <a:effectLst/>
                          <a:latin typeface="Times New Roman" panose="02020603050405020304" pitchFamily="18" charset="0"/>
                          <a:ea typeface="Times New Roman" panose="02020603050405020304" pitchFamily="18" charset="0"/>
                          <a:cs typeface="Times New Roman" panose="02020603050405020304" pitchFamily="18" charset="0"/>
                        </a:rPr>
                        <a:t>Rendah </a:t>
                      </a:r>
                      <a:endParaRPr lang="en-ID" sz="12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just">
                        <a:spcAft>
                          <a:spcPts val="0"/>
                        </a:spcAft>
                      </a:pPr>
                      <a:r>
                        <a:rPr lang="en-ID" sz="1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D" sz="120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n-ID" sz="1000">
                          <a:effectLst/>
                          <a:latin typeface="Times New Roman" panose="02020603050405020304" pitchFamily="18" charset="0"/>
                          <a:ea typeface="Times New Roman" panose="02020603050405020304" pitchFamily="18" charset="0"/>
                          <a:cs typeface="Times New Roman" panose="02020603050405020304" pitchFamily="18" charset="0"/>
                        </a:rPr>
                        <a:t>Tinggi </a:t>
                      </a:r>
                      <a:endParaRPr lang="en-ID" sz="12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just">
                        <a:spcAft>
                          <a:spcPts val="0"/>
                        </a:spcAft>
                      </a:pPr>
                      <a:r>
                        <a:rPr lang="en-ID" sz="1000" dirty="0" err="1">
                          <a:effectLst/>
                          <a:latin typeface="Times New Roman" panose="02020603050405020304" pitchFamily="18" charset="0"/>
                          <a:ea typeface="Times New Roman" panose="02020603050405020304" pitchFamily="18" charset="0"/>
                          <a:cs typeface="Times New Roman" panose="02020603050405020304" pitchFamily="18" charset="0"/>
                        </a:rPr>
                        <a:t>Barang-barang</a:t>
                      </a:r>
                      <a:r>
                        <a:rPr lang="en-ID" sz="1000" dirty="0">
                          <a:effectLst/>
                          <a:latin typeface="Times New Roman" panose="02020603050405020304" pitchFamily="18" charset="0"/>
                          <a:ea typeface="Times New Roman" panose="02020603050405020304" pitchFamily="18" charset="0"/>
                          <a:cs typeface="Times New Roman" panose="02020603050405020304" pitchFamily="18" charset="0"/>
                        </a:rPr>
                        <a:t> emergency, item </a:t>
                      </a:r>
                      <a:r>
                        <a:rPr lang="en-ID" sz="1000" dirty="0" err="1">
                          <a:effectLst/>
                          <a:latin typeface="Times New Roman" panose="02020603050405020304" pitchFamily="18" charset="0"/>
                          <a:ea typeface="Times New Roman" panose="02020603050405020304" pitchFamily="18" charset="0"/>
                          <a:cs typeface="Times New Roman" panose="02020603050405020304" pitchFamily="18" charset="0"/>
                        </a:rPr>
                        <a:t>obat</a:t>
                      </a:r>
                      <a:r>
                        <a:rPr lang="en-ID" sz="1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000" dirty="0" err="1">
                          <a:effectLst/>
                          <a:latin typeface="Times New Roman" panose="02020603050405020304" pitchFamily="18" charset="0"/>
                          <a:ea typeface="Times New Roman" panose="02020603050405020304" pitchFamily="18" charset="0"/>
                          <a:cs typeface="Times New Roman" panose="02020603050405020304" pitchFamily="18" charset="0"/>
                        </a:rPr>
                        <a:t>sedikit</a:t>
                      </a:r>
                      <a:r>
                        <a:rPr lang="en-ID" sz="1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000" dirty="0" err="1">
                          <a:effectLst/>
                          <a:latin typeface="Times New Roman" panose="02020603050405020304" pitchFamily="18" charset="0"/>
                          <a:ea typeface="Times New Roman" panose="02020603050405020304" pitchFamily="18" charset="0"/>
                          <a:cs typeface="Times New Roman" panose="02020603050405020304" pitchFamily="18" charset="0"/>
                        </a:rPr>
                        <a:t>dan</a:t>
                      </a:r>
                      <a:r>
                        <a:rPr lang="en-ID" sz="1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000" dirty="0" err="1">
                          <a:effectLst/>
                          <a:latin typeface="Times New Roman" panose="02020603050405020304" pitchFamily="18" charset="0"/>
                          <a:ea typeface="Times New Roman" panose="02020603050405020304" pitchFamily="18" charset="0"/>
                          <a:cs typeface="Times New Roman" panose="02020603050405020304" pitchFamily="18" charset="0"/>
                        </a:rPr>
                        <a:t>jika</a:t>
                      </a:r>
                      <a:r>
                        <a:rPr lang="en-ID" sz="1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000" dirty="0" err="1">
                          <a:effectLst/>
                          <a:latin typeface="Times New Roman" panose="02020603050405020304" pitchFamily="18" charset="0"/>
                          <a:ea typeface="Times New Roman" panose="02020603050405020304" pitchFamily="18" charset="0"/>
                          <a:cs typeface="Times New Roman" panose="02020603050405020304" pitchFamily="18" charset="0"/>
                        </a:rPr>
                        <a:t>tidak</a:t>
                      </a:r>
                      <a:r>
                        <a:rPr lang="en-ID" sz="1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000" dirty="0" err="1">
                          <a:effectLst/>
                          <a:latin typeface="Times New Roman" panose="02020603050405020304" pitchFamily="18" charset="0"/>
                          <a:ea typeface="Times New Roman" panose="02020603050405020304" pitchFamily="18" charset="0"/>
                          <a:cs typeface="Times New Roman" panose="02020603050405020304" pitchFamily="18" charset="0"/>
                        </a:rPr>
                        <a:t>mungkin</a:t>
                      </a:r>
                      <a:r>
                        <a:rPr lang="en-ID" sz="1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000" dirty="0" err="1">
                          <a:effectLst/>
                          <a:latin typeface="Times New Roman" panose="02020603050405020304" pitchFamily="18" charset="0"/>
                          <a:ea typeface="Times New Roman" panose="02020603050405020304" pitchFamily="18" charset="0"/>
                          <a:cs typeface="Times New Roman" panose="02020603050405020304" pitchFamily="18" charset="0"/>
                        </a:rPr>
                        <a:t>dilakukan</a:t>
                      </a:r>
                      <a:r>
                        <a:rPr lang="en-ID" sz="1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000" dirty="0" err="1">
                          <a:effectLst/>
                          <a:latin typeface="Times New Roman" panose="02020603050405020304" pitchFamily="18" charset="0"/>
                          <a:ea typeface="Times New Roman" panose="02020603050405020304" pitchFamily="18" charset="0"/>
                          <a:cs typeface="Times New Roman" panose="02020603050405020304" pitchFamily="18" charset="0"/>
                        </a:rPr>
                        <a:t>negosiasi</a:t>
                      </a:r>
                      <a:r>
                        <a:rPr lang="en-ID" sz="1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D"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n-ID" sz="1000" dirty="0" err="1">
                          <a:effectLst/>
                          <a:latin typeface="Times New Roman" panose="02020603050405020304" pitchFamily="18" charset="0"/>
                          <a:ea typeface="Times New Roman" panose="02020603050405020304" pitchFamily="18" charset="0"/>
                          <a:cs typeface="Times New Roman" panose="02020603050405020304" pitchFamily="18" charset="0"/>
                        </a:rPr>
                        <a:t>Pembelian</a:t>
                      </a:r>
                      <a:r>
                        <a:rPr lang="en-ID" sz="1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000" dirty="0" err="1">
                          <a:effectLst/>
                          <a:latin typeface="Times New Roman" panose="02020603050405020304" pitchFamily="18" charset="0"/>
                          <a:ea typeface="Times New Roman" panose="02020603050405020304" pitchFamily="18" charset="0"/>
                          <a:cs typeface="Times New Roman" panose="02020603050405020304" pitchFamily="18" charset="0"/>
                        </a:rPr>
                        <a:t>sumber</a:t>
                      </a:r>
                      <a:r>
                        <a:rPr lang="en-ID" sz="1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000" dirty="0" err="1">
                          <a:effectLst/>
                          <a:latin typeface="Times New Roman" panose="02020603050405020304" pitchFamily="18" charset="0"/>
                          <a:ea typeface="Times New Roman" panose="02020603050405020304" pitchFamily="18" charset="0"/>
                          <a:cs typeface="Times New Roman" panose="02020603050405020304" pitchFamily="18" charset="0"/>
                        </a:rPr>
                        <a:t>obat</a:t>
                      </a:r>
                      <a:r>
                        <a:rPr lang="en-ID" sz="1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000" dirty="0" err="1">
                          <a:effectLst/>
                          <a:latin typeface="Times New Roman" panose="02020603050405020304" pitchFamily="18" charset="0"/>
                          <a:ea typeface="Times New Roman" panose="02020603050405020304" pitchFamily="18" charset="0"/>
                          <a:cs typeface="Times New Roman" panose="02020603050405020304" pitchFamily="18" charset="0"/>
                        </a:rPr>
                        <a:t>tunggal</a:t>
                      </a:r>
                      <a:r>
                        <a:rPr lang="en-ID" sz="1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D"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n-ID" sz="1000" dirty="0" err="1">
                          <a:effectLst/>
                          <a:latin typeface="Times New Roman" panose="02020603050405020304" pitchFamily="18" charset="0"/>
                          <a:ea typeface="Times New Roman" panose="02020603050405020304" pitchFamily="18" charset="0"/>
                          <a:cs typeface="Times New Roman" panose="02020603050405020304" pitchFamily="18" charset="0"/>
                        </a:rPr>
                        <a:t>Barang</a:t>
                      </a:r>
                      <a:r>
                        <a:rPr lang="en-ID" sz="1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000" dirty="0" err="1">
                          <a:effectLst/>
                          <a:latin typeface="Times New Roman" panose="02020603050405020304" pitchFamily="18" charset="0"/>
                          <a:ea typeface="Times New Roman" panose="02020603050405020304" pitchFamily="18" charset="0"/>
                          <a:cs typeface="Times New Roman" panose="02020603050405020304" pitchFamily="18" charset="0"/>
                        </a:rPr>
                        <a:t>murah</a:t>
                      </a:r>
                      <a:r>
                        <a:rPr lang="en-ID" sz="1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000" dirty="0" err="1">
                          <a:effectLst/>
                          <a:latin typeface="Times New Roman" panose="02020603050405020304" pitchFamily="18" charset="0"/>
                          <a:ea typeface="Times New Roman" panose="02020603050405020304" pitchFamily="18" charset="0"/>
                          <a:cs typeface="Times New Roman" panose="02020603050405020304" pitchFamily="18" charset="0"/>
                        </a:rPr>
                        <a:t>atau</a:t>
                      </a:r>
                      <a:r>
                        <a:rPr lang="en-ID" sz="1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000" dirty="0" err="1">
                          <a:effectLst/>
                          <a:latin typeface="Times New Roman" panose="02020603050405020304" pitchFamily="18" charset="0"/>
                          <a:ea typeface="Times New Roman" panose="02020603050405020304" pitchFamily="18" charset="0"/>
                          <a:cs typeface="Times New Roman" panose="02020603050405020304" pitchFamily="18" charset="0"/>
                        </a:rPr>
                        <a:t>jumlahnya</a:t>
                      </a:r>
                      <a:r>
                        <a:rPr lang="en-ID" sz="1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000" dirty="0" err="1">
                          <a:effectLst/>
                          <a:latin typeface="Times New Roman" panose="02020603050405020304" pitchFamily="18" charset="0"/>
                          <a:ea typeface="Times New Roman" panose="02020603050405020304" pitchFamily="18" charset="0"/>
                          <a:cs typeface="Times New Roman" panose="02020603050405020304" pitchFamily="18" charset="0"/>
                        </a:rPr>
                        <a:t>sedikit</a:t>
                      </a:r>
                      <a:r>
                        <a:rPr lang="en-ID" sz="1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D"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720210660"/>
                  </a:ext>
                </a:extLst>
              </a:tr>
            </a:tbl>
          </a:graphicData>
        </a:graphic>
      </p:graphicFrame>
      <p:sp>
        <p:nvSpPr>
          <p:cNvPr id="4" name="Slide Number Placeholder 3">
            <a:extLst>
              <a:ext uri="{FF2B5EF4-FFF2-40B4-BE49-F238E27FC236}">
                <a16:creationId xmlns:a16="http://schemas.microsoft.com/office/drawing/2014/main" id="{E0256D63-C287-6C48-B5B7-7E4F651FFC22}"/>
              </a:ext>
            </a:extLst>
          </p:cNvPr>
          <p:cNvSpPr>
            <a:spLocks noGrp="1"/>
          </p:cNvSpPr>
          <p:nvPr>
            <p:ph type="sldNum" sz="quarter" idx="12"/>
          </p:nvPr>
        </p:nvSpPr>
        <p:spPr/>
        <p:txBody>
          <a:bodyPr/>
          <a:lstStyle/>
          <a:p>
            <a:pPr>
              <a:defRPr/>
            </a:pPr>
            <a:fld id="{526B55CF-566C-C144-BDD5-055F6AE44942}" type="slidenum">
              <a:rPr lang="en-US" altLang="en-US" smtClean="0"/>
              <a:pPr>
                <a:defRPr/>
              </a:pPr>
              <a:t>18</a:t>
            </a:fld>
            <a:endParaRPr lang="en-US" altLang="en-US"/>
          </a:p>
        </p:txBody>
      </p:sp>
    </p:spTree>
    <p:extLst>
      <p:ext uri="{BB962C8B-B14F-4D97-AF65-F5344CB8AC3E}">
        <p14:creationId xmlns:p14="http://schemas.microsoft.com/office/powerpoint/2010/main" val="2120088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EC2F6-8D5A-A248-B9D4-B2A0C09F025F}"/>
              </a:ext>
            </a:extLst>
          </p:cNvPr>
          <p:cNvSpPr>
            <a:spLocks noGrp="1"/>
          </p:cNvSpPr>
          <p:nvPr>
            <p:ph type="title"/>
          </p:nvPr>
        </p:nvSpPr>
        <p:spPr>
          <a:xfrm>
            <a:off x="457200" y="685800"/>
            <a:ext cx="8229600" cy="1600200"/>
          </a:xfrm>
        </p:spPr>
        <p:txBody>
          <a:bodyPr/>
          <a:lstStyle/>
          <a:p>
            <a:pPr defTabSz="57150"/>
            <a:r>
              <a:rPr lang="en-ID" sz="2400" dirty="0" err="1"/>
              <a:t>Waktu</a:t>
            </a:r>
            <a:r>
              <a:rPr lang="en-ID" sz="2400" dirty="0"/>
              <a:t> </a:t>
            </a:r>
            <a:r>
              <a:rPr lang="en-ID" sz="2400" dirty="0" err="1"/>
              <a:t>pengadaan</a:t>
            </a:r>
            <a:r>
              <a:rPr lang="en-ID" sz="2400" dirty="0"/>
              <a:t> </a:t>
            </a:r>
            <a:r>
              <a:rPr lang="en-ID" sz="2400" dirty="0" err="1"/>
              <a:t>dan</a:t>
            </a:r>
            <a:r>
              <a:rPr lang="en-ID" sz="2400" dirty="0"/>
              <a:t> </a:t>
            </a:r>
            <a:r>
              <a:rPr lang="en-ID" sz="2400" dirty="0" err="1"/>
              <a:t>waktu</a:t>
            </a:r>
            <a:r>
              <a:rPr lang="en-ID" sz="2400" dirty="0"/>
              <a:t> </a:t>
            </a:r>
            <a:r>
              <a:rPr lang="en-ID" sz="2400" dirty="0" err="1"/>
              <a:t>kedatangan</a:t>
            </a:r>
            <a:r>
              <a:rPr lang="en-ID" sz="2400" dirty="0"/>
              <a:t> </a:t>
            </a:r>
            <a:r>
              <a:rPr lang="en-ID" sz="2400" dirty="0" err="1"/>
              <a:t>obat</a:t>
            </a:r>
            <a:r>
              <a:rPr lang="en-ID" sz="2400" dirty="0"/>
              <a:t> </a:t>
            </a:r>
            <a:r>
              <a:rPr lang="en-ID" sz="2400" dirty="0" err="1"/>
              <a:t>dari</a:t>
            </a:r>
            <a:r>
              <a:rPr lang="en-ID" sz="2400" dirty="0"/>
              <a:t> </a:t>
            </a:r>
            <a:r>
              <a:rPr lang="en-ID" sz="2400" dirty="0" err="1"/>
              <a:t>berbagai</a:t>
            </a:r>
            <a:r>
              <a:rPr lang="en-ID" sz="2400" dirty="0"/>
              <a:t> </a:t>
            </a:r>
            <a:r>
              <a:rPr lang="en-ID" sz="2400" dirty="0" err="1"/>
              <a:t>sumber</a:t>
            </a:r>
            <a:r>
              <a:rPr lang="en-ID" sz="2400" dirty="0"/>
              <a:t> </a:t>
            </a:r>
            <a:r>
              <a:rPr lang="en-ID" sz="2400" dirty="0" err="1"/>
              <a:t>anggaran</a:t>
            </a:r>
            <a:r>
              <a:rPr lang="en-ID" sz="2400" dirty="0"/>
              <a:t> </a:t>
            </a:r>
            <a:r>
              <a:rPr lang="en-ID" sz="2400" dirty="0" err="1"/>
              <a:t>perlu</a:t>
            </a:r>
            <a:r>
              <a:rPr lang="en-ID" sz="2400" dirty="0"/>
              <a:t> </a:t>
            </a:r>
            <a:r>
              <a:rPr lang="en-ID" sz="2400" dirty="0" err="1"/>
              <a:t>ditetapkan</a:t>
            </a:r>
            <a:r>
              <a:rPr lang="en-ID" sz="2400" dirty="0"/>
              <a:t> </a:t>
            </a:r>
            <a:r>
              <a:rPr lang="en-ID" sz="2400" dirty="0" err="1"/>
              <a:t>atau</a:t>
            </a:r>
            <a:r>
              <a:rPr lang="en-ID" sz="2400" dirty="0"/>
              <a:t> </a:t>
            </a:r>
            <a:r>
              <a:rPr lang="en-ID" sz="2400" dirty="0" err="1"/>
              <a:t>diusulkan</a:t>
            </a:r>
            <a:r>
              <a:rPr lang="en-ID" sz="2400" dirty="0"/>
              <a:t> </a:t>
            </a:r>
            <a:r>
              <a:rPr lang="en-ID" sz="2400" dirty="0" err="1"/>
              <a:t>oleh</a:t>
            </a:r>
            <a:r>
              <a:rPr lang="en-ID" sz="2400" dirty="0"/>
              <a:t> Unit </a:t>
            </a:r>
            <a:r>
              <a:rPr lang="en-ID" sz="2400" dirty="0" err="1"/>
              <a:t>Pengelola</a:t>
            </a:r>
            <a:r>
              <a:rPr lang="en-ID" sz="2400" dirty="0"/>
              <a:t> </a:t>
            </a:r>
            <a:r>
              <a:rPr lang="en-ID" sz="2400" dirty="0" err="1"/>
              <a:t>Obat</a:t>
            </a:r>
            <a:r>
              <a:rPr lang="en-ID" sz="2400" dirty="0"/>
              <a:t> (UPO)/Gudang </a:t>
            </a:r>
            <a:r>
              <a:rPr lang="en-ID" sz="2400" dirty="0" err="1"/>
              <a:t>Farmasi</a:t>
            </a:r>
            <a:r>
              <a:rPr lang="en-ID" sz="2400" dirty="0"/>
              <a:t>, </a:t>
            </a:r>
            <a:r>
              <a:rPr lang="en-ID" sz="2400" dirty="0" err="1"/>
              <a:t>berdasarkan</a:t>
            </a:r>
            <a:r>
              <a:rPr lang="en-ID" sz="2400" dirty="0"/>
              <a:t> </a:t>
            </a:r>
            <a:r>
              <a:rPr lang="en-ID" sz="2400" dirty="0" err="1"/>
              <a:t>hasil</a:t>
            </a:r>
            <a:r>
              <a:rPr lang="en-ID" sz="2400" dirty="0"/>
              <a:t> </a:t>
            </a:r>
            <a:r>
              <a:rPr lang="en-ID" sz="2400" dirty="0" err="1"/>
              <a:t>analisis</a:t>
            </a:r>
            <a:r>
              <a:rPr lang="en-ID" sz="2400" dirty="0"/>
              <a:t> data:</a:t>
            </a:r>
            <a:endParaRPr lang="en-US" sz="2400" dirty="0"/>
          </a:p>
        </p:txBody>
      </p:sp>
      <p:sp>
        <p:nvSpPr>
          <p:cNvPr id="3" name="Content Placeholder 2">
            <a:extLst>
              <a:ext uri="{FF2B5EF4-FFF2-40B4-BE49-F238E27FC236}">
                <a16:creationId xmlns:a16="http://schemas.microsoft.com/office/drawing/2014/main" id="{15B35E97-5A44-1F4E-9B27-0CB01EFB7E2A}"/>
              </a:ext>
            </a:extLst>
          </p:cNvPr>
          <p:cNvSpPr>
            <a:spLocks noGrp="1"/>
          </p:cNvSpPr>
          <p:nvPr>
            <p:ph idx="1"/>
          </p:nvPr>
        </p:nvSpPr>
        <p:spPr/>
        <p:txBody>
          <a:bodyPr/>
          <a:lstStyle/>
          <a:p>
            <a:pPr marL="0" indent="0">
              <a:buNone/>
            </a:pPr>
            <a:endParaRPr lang="en-ID" dirty="0"/>
          </a:p>
          <a:p>
            <a:pPr lvl="0"/>
            <a:r>
              <a:rPr lang="en-ID" dirty="0" err="1"/>
              <a:t>Sisa</a:t>
            </a:r>
            <a:r>
              <a:rPr lang="en-ID" dirty="0"/>
              <a:t> </a:t>
            </a:r>
            <a:r>
              <a:rPr lang="en-ID" dirty="0" err="1"/>
              <a:t>stok</a:t>
            </a:r>
            <a:r>
              <a:rPr lang="en-ID" dirty="0"/>
              <a:t> </a:t>
            </a:r>
          </a:p>
          <a:p>
            <a:pPr lvl="0"/>
            <a:r>
              <a:rPr lang="en-ID" dirty="0" err="1"/>
              <a:t>Jumlah</a:t>
            </a:r>
            <a:r>
              <a:rPr lang="en-ID" dirty="0"/>
              <a:t> </a:t>
            </a:r>
            <a:r>
              <a:rPr lang="en-ID" dirty="0" err="1"/>
              <a:t>obat</a:t>
            </a:r>
            <a:r>
              <a:rPr lang="en-ID" dirty="0"/>
              <a:t> yang </a:t>
            </a:r>
            <a:r>
              <a:rPr lang="en-ID" dirty="0" err="1"/>
              <a:t>akan</a:t>
            </a:r>
            <a:r>
              <a:rPr lang="en-ID" dirty="0"/>
              <a:t> </a:t>
            </a:r>
            <a:r>
              <a:rPr lang="en-ID" dirty="0" err="1"/>
              <a:t>diterima</a:t>
            </a:r>
            <a:r>
              <a:rPr lang="en-ID" dirty="0"/>
              <a:t> </a:t>
            </a:r>
            <a:r>
              <a:rPr lang="en-ID" dirty="0" err="1"/>
              <a:t>sampai</a:t>
            </a:r>
            <a:r>
              <a:rPr lang="en-ID" dirty="0"/>
              <a:t> </a:t>
            </a:r>
            <a:r>
              <a:rPr lang="en-ID" dirty="0" err="1"/>
              <a:t>dengan</a:t>
            </a:r>
            <a:r>
              <a:rPr lang="en-ID" dirty="0"/>
              <a:t> </a:t>
            </a:r>
            <a:r>
              <a:rPr lang="en-ID" dirty="0" err="1"/>
              <a:t>akhir</a:t>
            </a:r>
            <a:r>
              <a:rPr lang="en-ID" dirty="0"/>
              <a:t> </a:t>
            </a:r>
            <a:r>
              <a:rPr lang="en-ID" dirty="0" err="1"/>
              <a:t>tahun</a:t>
            </a:r>
            <a:r>
              <a:rPr lang="en-ID" dirty="0"/>
              <a:t> </a:t>
            </a:r>
            <a:r>
              <a:rPr lang="en-ID" dirty="0" err="1"/>
              <a:t>anggaran</a:t>
            </a:r>
            <a:r>
              <a:rPr lang="en-ID" dirty="0"/>
              <a:t>. </a:t>
            </a:r>
          </a:p>
          <a:p>
            <a:pPr lvl="0"/>
            <a:r>
              <a:rPr lang="en-ID" dirty="0" err="1"/>
              <a:t>Frekuensi</a:t>
            </a:r>
            <a:r>
              <a:rPr lang="en-ID" dirty="0"/>
              <a:t> </a:t>
            </a:r>
            <a:r>
              <a:rPr lang="en-ID" dirty="0" err="1"/>
              <a:t>pemakaian</a:t>
            </a:r>
            <a:r>
              <a:rPr lang="en-ID" dirty="0"/>
              <a:t>/</a:t>
            </a:r>
            <a:r>
              <a:rPr lang="en-ID" dirty="0" err="1"/>
              <a:t>indeks</a:t>
            </a:r>
            <a:r>
              <a:rPr lang="en-ID" dirty="0"/>
              <a:t> </a:t>
            </a:r>
            <a:r>
              <a:rPr lang="en-ID" dirty="0" err="1"/>
              <a:t>musiman</a:t>
            </a:r>
            <a:r>
              <a:rPr lang="en-ID" dirty="0"/>
              <a:t> </a:t>
            </a:r>
          </a:p>
          <a:p>
            <a:pPr lvl="0"/>
            <a:r>
              <a:rPr lang="en-ID" dirty="0" err="1"/>
              <a:t>Waktu</a:t>
            </a:r>
            <a:r>
              <a:rPr lang="en-ID" dirty="0"/>
              <a:t> </a:t>
            </a:r>
            <a:r>
              <a:rPr lang="en-ID" dirty="0" err="1"/>
              <a:t>tunggu</a:t>
            </a:r>
            <a:r>
              <a:rPr lang="en-ID" dirty="0"/>
              <a:t>/lead time </a:t>
            </a:r>
          </a:p>
          <a:p>
            <a:endParaRPr lang="en-US" dirty="0"/>
          </a:p>
        </p:txBody>
      </p:sp>
      <p:sp>
        <p:nvSpPr>
          <p:cNvPr id="4" name="Slide Number Placeholder 3">
            <a:extLst>
              <a:ext uri="{FF2B5EF4-FFF2-40B4-BE49-F238E27FC236}">
                <a16:creationId xmlns:a16="http://schemas.microsoft.com/office/drawing/2014/main" id="{2823093D-407E-B14B-B241-DB73165DC8A5}"/>
              </a:ext>
            </a:extLst>
          </p:cNvPr>
          <p:cNvSpPr>
            <a:spLocks noGrp="1"/>
          </p:cNvSpPr>
          <p:nvPr>
            <p:ph type="sldNum" sz="quarter" idx="12"/>
          </p:nvPr>
        </p:nvSpPr>
        <p:spPr/>
        <p:txBody>
          <a:bodyPr/>
          <a:lstStyle/>
          <a:p>
            <a:pPr>
              <a:defRPr/>
            </a:pPr>
            <a:fld id="{526B55CF-566C-C144-BDD5-055F6AE44942}" type="slidenum">
              <a:rPr lang="en-US" altLang="en-US" smtClean="0"/>
              <a:pPr>
                <a:defRPr/>
              </a:pPr>
              <a:t>19</a:t>
            </a:fld>
            <a:endParaRPr lang="en-US" altLang="en-US"/>
          </a:p>
        </p:txBody>
      </p:sp>
    </p:spTree>
    <p:extLst>
      <p:ext uri="{BB962C8B-B14F-4D97-AF65-F5344CB8AC3E}">
        <p14:creationId xmlns:p14="http://schemas.microsoft.com/office/powerpoint/2010/main" val="380769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rtlCol="0"/>
          <a:lstStyle/>
          <a:p>
            <a:pPr algn="ctr" eaLnBrk="1" fontAlgn="auto" hangingPunct="1">
              <a:spcAft>
                <a:spcPts val="0"/>
              </a:spcAft>
              <a:defRPr/>
            </a:pPr>
            <a:r>
              <a:rPr lang="en-US" sz="2400" dirty="0" err="1">
                <a:latin typeface="Felix Titling" pitchFamily="82" charset="0"/>
                <a:ea typeface="+mj-ea"/>
              </a:rPr>
              <a:t>temu</a:t>
            </a:r>
            <a:r>
              <a:rPr lang="en-US" sz="2400" dirty="0">
                <a:latin typeface="Felix Titling" pitchFamily="82" charset="0"/>
                <a:ea typeface="+mj-ea"/>
              </a:rPr>
              <a:t> 5</a:t>
            </a:r>
            <a:br>
              <a:rPr lang="en-US" sz="2400" dirty="0">
                <a:latin typeface="Felix Titling" pitchFamily="82" charset="0"/>
                <a:ea typeface="+mj-ea"/>
              </a:rPr>
            </a:br>
            <a:br>
              <a:rPr lang="en-US" sz="2800" dirty="0">
                <a:latin typeface="Felix Titling" pitchFamily="82" charset="0"/>
                <a:ea typeface="+mj-ea"/>
              </a:rPr>
            </a:br>
            <a:r>
              <a:rPr lang="en-US" sz="2400" b="1" dirty="0" err="1">
                <a:latin typeface="Felix Titling" pitchFamily="82" charset="0"/>
                <a:ea typeface="+mj-ea"/>
              </a:rPr>
              <a:t>Manajemen</a:t>
            </a:r>
            <a:r>
              <a:rPr lang="en-US" sz="2400" b="1" dirty="0">
                <a:latin typeface="Felix Titling" pitchFamily="82" charset="0"/>
                <a:ea typeface="+mj-ea"/>
              </a:rPr>
              <a:t> </a:t>
            </a:r>
            <a:r>
              <a:rPr lang="en-US" sz="2400" b="1" dirty="0" err="1">
                <a:latin typeface="Felix Titling" pitchFamily="82" charset="0"/>
                <a:ea typeface="+mj-ea"/>
              </a:rPr>
              <a:t>Logistik</a:t>
            </a:r>
            <a:r>
              <a:rPr lang="en-US" sz="2400" b="1" dirty="0">
                <a:latin typeface="Felix Titling" pitchFamily="82" charset="0"/>
                <a:ea typeface="+mj-ea"/>
              </a:rPr>
              <a:t> </a:t>
            </a:r>
            <a:r>
              <a:rPr lang="en-US" sz="2400" b="1" dirty="0" err="1">
                <a:latin typeface="Felix Titling" pitchFamily="82" charset="0"/>
                <a:ea typeface="+mj-ea"/>
              </a:rPr>
              <a:t>fARMASI</a:t>
            </a:r>
            <a:br>
              <a:rPr lang="en-US" sz="2800" b="1" dirty="0">
                <a:latin typeface="Felix Titling" pitchFamily="82" charset="0"/>
                <a:ea typeface="+mj-ea"/>
              </a:rPr>
            </a:br>
            <a:r>
              <a:rPr lang="en-US" sz="2800" b="1" dirty="0">
                <a:latin typeface="Felix Titling" pitchFamily="82" charset="0"/>
                <a:ea typeface="+mj-ea"/>
              </a:rPr>
              <a:t>(</a:t>
            </a:r>
            <a:r>
              <a:rPr lang="en-US" sz="2800" b="1" dirty="0" err="1">
                <a:latin typeface="Felix Titling" pitchFamily="82" charset="0"/>
                <a:ea typeface="+mj-ea"/>
              </a:rPr>
              <a:t>Pengadaan</a:t>
            </a:r>
            <a:r>
              <a:rPr lang="en-US" sz="2800" b="1" dirty="0">
                <a:latin typeface="Felix Titling" pitchFamily="82" charset="0"/>
                <a:ea typeface="+mj-ea"/>
              </a:rPr>
              <a:t> </a:t>
            </a:r>
            <a:r>
              <a:rPr lang="en-US" sz="2000" b="1" dirty="0" err="1">
                <a:latin typeface="Antique Olive" pitchFamily="34" charset="0"/>
                <a:ea typeface="+mj-ea"/>
              </a:rPr>
              <a:t>Kebutuhan</a:t>
            </a:r>
            <a:r>
              <a:rPr lang="en-US" sz="2000" b="1" dirty="0">
                <a:latin typeface="Antique Olive" pitchFamily="34" charset="0"/>
                <a:ea typeface="+mj-ea"/>
              </a:rPr>
              <a:t> </a:t>
            </a:r>
            <a:r>
              <a:rPr lang="en-US" sz="2000" b="1" dirty="0" err="1">
                <a:latin typeface="Antique Olive" pitchFamily="34" charset="0"/>
                <a:ea typeface="+mj-ea"/>
              </a:rPr>
              <a:t>Obat</a:t>
            </a:r>
            <a:r>
              <a:rPr lang="en-US" sz="2000" b="1" dirty="0">
                <a:latin typeface="Antique Olive" pitchFamily="34" charset="0"/>
                <a:ea typeface="+mj-ea"/>
              </a:rPr>
              <a:t>)</a:t>
            </a:r>
            <a:endParaRPr lang="en-US" sz="2000" b="1" dirty="0">
              <a:latin typeface="Felix Titling" pitchFamily="82" charset="0"/>
              <a:ea typeface="+mj-ea"/>
            </a:endParaRPr>
          </a:p>
        </p:txBody>
      </p:sp>
      <p:sp>
        <p:nvSpPr>
          <p:cNvPr id="2051" name="Rectangle 3"/>
          <p:cNvSpPr>
            <a:spLocks noGrp="1" noChangeArrowheads="1"/>
          </p:cNvSpPr>
          <p:nvPr>
            <p:ph type="subTitle" idx="1"/>
          </p:nvPr>
        </p:nvSpPr>
        <p:spPr>
          <a:xfrm>
            <a:off x="4114800" y="3962400"/>
            <a:ext cx="4597400" cy="914400"/>
          </a:xfrm>
        </p:spPr>
        <p:txBody>
          <a:bodyPr/>
          <a:lstStyle/>
          <a:p>
            <a:pPr eaLnBrk="1" fontAlgn="auto" hangingPunct="1">
              <a:spcAft>
                <a:spcPts val="0"/>
              </a:spcAft>
              <a:defRPr/>
            </a:pPr>
            <a:r>
              <a:rPr lang="en-US" sz="2000" dirty="0" err="1">
                <a:latin typeface="Century Gothic" pitchFamily="34" charset="0"/>
              </a:rPr>
              <a:t>Dra</a:t>
            </a:r>
            <a:r>
              <a:rPr lang="en-US" sz="2000" dirty="0">
                <a:latin typeface="Century Gothic" pitchFamily="34" charset="0"/>
              </a:rPr>
              <a:t> </a:t>
            </a:r>
            <a:r>
              <a:rPr lang="en-US" sz="2000" dirty="0" err="1">
                <a:latin typeface="Century Gothic" pitchFamily="34" charset="0"/>
              </a:rPr>
              <a:t>Ratih</a:t>
            </a:r>
            <a:r>
              <a:rPr lang="en-US" sz="2000" dirty="0">
                <a:latin typeface="Century Gothic" pitchFamily="34" charset="0"/>
              </a:rPr>
              <a:t> </a:t>
            </a:r>
            <a:r>
              <a:rPr lang="en-US" sz="2000" dirty="0" err="1">
                <a:latin typeface="Century Gothic" pitchFamily="34" charset="0"/>
              </a:rPr>
              <a:t>Dyah</a:t>
            </a:r>
            <a:r>
              <a:rPr lang="en-US" sz="2000" dirty="0">
                <a:latin typeface="Century Gothic" pitchFamily="34" charset="0"/>
              </a:rPr>
              <a:t> Pertiwi, </a:t>
            </a:r>
            <a:r>
              <a:rPr lang="en-US" sz="2000" dirty="0" err="1">
                <a:latin typeface="Century Gothic" pitchFamily="34" charset="0"/>
              </a:rPr>
              <a:t>M.Farm</a:t>
            </a:r>
            <a:r>
              <a:rPr lang="en-US" sz="2000" dirty="0">
                <a:latin typeface="Century Gothic" pitchFamily="34" charset="0"/>
              </a:rPr>
              <a:t>, Apt</a:t>
            </a:r>
          </a:p>
        </p:txBody>
      </p:sp>
      <p:sp>
        <p:nvSpPr>
          <p:cNvPr id="2" name="Slide Number Placeholder 1">
            <a:extLst>
              <a:ext uri="{FF2B5EF4-FFF2-40B4-BE49-F238E27FC236}">
                <a16:creationId xmlns:a16="http://schemas.microsoft.com/office/drawing/2014/main" id="{4B7687E0-0F81-274B-AECA-9444C6626DB4}"/>
              </a:ext>
            </a:extLst>
          </p:cNvPr>
          <p:cNvSpPr>
            <a:spLocks noGrp="1"/>
          </p:cNvSpPr>
          <p:nvPr>
            <p:ph type="sldNum" sz="quarter" idx="12"/>
          </p:nvPr>
        </p:nvSpPr>
        <p:spPr>
          <a:xfrm>
            <a:off x="6553200" y="5943600"/>
            <a:ext cx="2133600" cy="777875"/>
          </a:xfrm>
        </p:spPr>
        <p:txBody>
          <a:bodyPr/>
          <a:lstStyle/>
          <a:p>
            <a:pPr>
              <a:defRPr/>
            </a:pPr>
            <a:fld id="{0F22F8FC-025D-D74A-B723-C5183F13B070}" type="slidenum">
              <a:rPr lang="en-US" altLang="en-US" smtClean="0"/>
              <a:pPr>
                <a:defRPr/>
              </a:pPr>
              <a:t>2</a:t>
            </a:fld>
            <a:endParaRPr lang="en-US" altLang="en-US"/>
          </a:p>
        </p:txBody>
      </p:sp>
    </p:spTree>
    <p:extLst>
      <p:ext uri="{BB962C8B-B14F-4D97-AF65-F5344CB8AC3E}">
        <p14:creationId xmlns:p14="http://schemas.microsoft.com/office/powerpoint/2010/main" val="2741706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609600"/>
            <a:ext cx="8229600" cy="808038"/>
          </a:xfrm>
        </p:spPr>
        <p:txBody>
          <a:bodyPr/>
          <a:lstStyle/>
          <a:p>
            <a:pPr eaLnBrk="1" hangingPunct="1"/>
            <a:r>
              <a:rPr lang="en-US" sz="2800" dirty="0" err="1"/>
              <a:t>Formulir-formulir</a:t>
            </a:r>
            <a:r>
              <a:rPr lang="en-US" sz="2800" dirty="0"/>
              <a:t> yang </a:t>
            </a:r>
            <a:r>
              <a:rPr lang="en-US" sz="2800" dirty="0" err="1"/>
              <a:t>harus</a:t>
            </a:r>
            <a:r>
              <a:rPr lang="en-US" sz="2800" dirty="0"/>
              <a:t> </a:t>
            </a:r>
            <a:r>
              <a:rPr lang="en-US" sz="2800" dirty="0" err="1"/>
              <a:t>diperhatikan</a:t>
            </a:r>
            <a:r>
              <a:rPr lang="en-US" sz="2800" dirty="0"/>
              <a:t> </a:t>
            </a:r>
            <a:br>
              <a:rPr lang="en-US" sz="2800" dirty="0"/>
            </a:br>
            <a:r>
              <a:rPr lang="en-US" sz="2800" dirty="0" err="1"/>
              <a:t>untuk</a:t>
            </a:r>
            <a:r>
              <a:rPr lang="en-US" sz="2800" dirty="0"/>
              <a:t> proses </a:t>
            </a:r>
            <a:r>
              <a:rPr lang="en-US" sz="2800" dirty="0" err="1"/>
              <a:t>pembelian</a:t>
            </a:r>
            <a:r>
              <a:rPr lang="en-US" sz="2800" dirty="0"/>
              <a:t> </a:t>
            </a:r>
            <a:r>
              <a:rPr lang="en-US" sz="2800" dirty="0" err="1"/>
              <a:t>Barang</a:t>
            </a:r>
            <a:endParaRPr lang="en-US" sz="2800" dirty="0"/>
          </a:p>
        </p:txBody>
      </p:sp>
      <p:sp>
        <p:nvSpPr>
          <p:cNvPr id="20483" name="Rectangle 3"/>
          <p:cNvSpPr>
            <a:spLocks noGrp="1" noChangeArrowheads="1"/>
          </p:cNvSpPr>
          <p:nvPr>
            <p:ph idx="1"/>
          </p:nvPr>
        </p:nvSpPr>
        <p:spPr/>
        <p:txBody>
          <a:bodyPr/>
          <a:lstStyle/>
          <a:p>
            <a:pPr lvl="1" eaLnBrk="1" hangingPunct="1"/>
            <a:r>
              <a:rPr lang="en-US" dirty="0"/>
              <a:t>Surat </a:t>
            </a:r>
            <a:r>
              <a:rPr lang="en-US" dirty="0" err="1"/>
              <a:t>permintaan</a:t>
            </a:r>
            <a:r>
              <a:rPr lang="en-US" dirty="0"/>
              <a:t> </a:t>
            </a:r>
            <a:r>
              <a:rPr lang="en-US" dirty="0" err="1"/>
              <a:t>Barang</a:t>
            </a:r>
            <a:endParaRPr lang="en-US" dirty="0"/>
          </a:p>
          <a:p>
            <a:pPr lvl="1" eaLnBrk="1" hangingPunct="1"/>
            <a:r>
              <a:rPr lang="en-US" dirty="0" err="1"/>
              <a:t>Laporan</a:t>
            </a:r>
            <a:r>
              <a:rPr lang="en-US" dirty="0"/>
              <a:t> </a:t>
            </a:r>
            <a:r>
              <a:rPr lang="en-US" dirty="0" err="1"/>
              <a:t>pemakaian</a:t>
            </a:r>
            <a:r>
              <a:rPr lang="en-US" dirty="0"/>
              <a:t> </a:t>
            </a:r>
            <a:r>
              <a:rPr lang="en-US" dirty="0" err="1"/>
              <a:t>barang</a:t>
            </a:r>
            <a:endParaRPr lang="en-US" dirty="0"/>
          </a:p>
          <a:p>
            <a:pPr lvl="1" eaLnBrk="1" hangingPunct="1"/>
            <a:r>
              <a:rPr lang="en-US" dirty="0"/>
              <a:t>Order </a:t>
            </a:r>
            <a:r>
              <a:rPr lang="en-US" dirty="0" err="1"/>
              <a:t>Pembelian</a:t>
            </a:r>
            <a:endParaRPr lang="en-US" dirty="0"/>
          </a:p>
          <a:p>
            <a:pPr lvl="1" eaLnBrk="1" hangingPunct="1"/>
            <a:r>
              <a:rPr lang="en-US" dirty="0" err="1"/>
              <a:t>Buku</a:t>
            </a:r>
            <a:r>
              <a:rPr lang="en-US" dirty="0"/>
              <a:t> </a:t>
            </a:r>
            <a:r>
              <a:rPr lang="en-US" dirty="0" err="1"/>
              <a:t>pengecekan</a:t>
            </a:r>
            <a:r>
              <a:rPr lang="en-US" dirty="0"/>
              <a:t> </a:t>
            </a:r>
            <a:r>
              <a:rPr lang="en-US" dirty="0" err="1"/>
              <a:t>pesanan</a:t>
            </a:r>
            <a:r>
              <a:rPr lang="en-US" dirty="0"/>
              <a:t> </a:t>
            </a:r>
            <a:r>
              <a:rPr lang="en-US" dirty="0" err="1"/>
              <a:t>barang</a:t>
            </a:r>
            <a:endParaRPr lang="en-US" dirty="0"/>
          </a:p>
          <a:p>
            <a:pPr lvl="1" eaLnBrk="1" hangingPunct="1"/>
            <a:r>
              <a:rPr lang="en-US" dirty="0"/>
              <a:t>Surat </a:t>
            </a:r>
            <a:r>
              <a:rPr lang="en-US" dirty="0" err="1"/>
              <a:t>pengantar</a:t>
            </a:r>
            <a:r>
              <a:rPr lang="en-US" dirty="0"/>
              <a:t> </a:t>
            </a:r>
            <a:r>
              <a:rPr lang="en-US" dirty="0" err="1"/>
              <a:t>barang</a:t>
            </a:r>
            <a:endParaRPr lang="en-US" dirty="0"/>
          </a:p>
          <a:p>
            <a:pPr lvl="1" eaLnBrk="1" hangingPunct="1"/>
            <a:r>
              <a:rPr lang="en-US" dirty="0" err="1"/>
              <a:t>Tanda</a:t>
            </a:r>
            <a:r>
              <a:rPr lang="en-US" dirty="0"/>
              <a:t> </a:t>
            </a:r>
            <a:r>
              <a:rPr lang="en-US" dirty="0" err="1"/>
              <a:t>terima</a:t>
            </a:r>
            <a:r>
              <a:rPr lang="en-US" dirty="0"/>
              <a:t> </a:t>
            </a:r>
            <a:r>
              <a:rPr lang="en-US" dirty="0" err="1"/>
              <a:t>barang</a:t>
            </a:r>
            <a:r>
              <a:rPr lang="en-US" dirty="0"/>
              <a:t> </a:t>
            </a:r>
          </a:p>
          <a:p>
            <a:pPr lvl="1" eaLnBrk="1" hangingPunct="1"/>
            <a:r>
              <a:rPr lang="en-US" dirty="0" err="1"/>
              <a:t>Berita</a:t>
            </a:r>
            <a:r>
              <a:rPr lang="en-US" dirty="0"/>
              <a:t> Acara </a:t>
            </a:r>
            <a:r>
              <a:rPr lang="en-US" dirty="0" err="1"/>
              <a:t>Penerimaan</a:t>
            </a:r>
            <a:r>
              <a:rPr lang="en-US" dirty="0"/>
              <a:t> </a:t>
            </a:r>
            <a:r>
              <a:rPr lang="en-US" dirty="0" err="1"/>
              <a:t>Barang</a:t>
            </a:r>
            <a:endParaRPr lang="en-US" dirty="0"/>
          </a:p>
          <a:p>
            <a:pPr lvl="1" eaLnBrk="1" hangingPunct="1"/>
            <a:r>
              <a:rPr lang="en-US" dirty="0" err="1"/>
              <a:t>Buku</a:t>
            </a:r>
            <a:r>
              <a:rPr lang="en-US" dirty="0"/>
              <a:t> </a:t>
            </a:r>
            <a:r>
              <a:rPr lang="en-US" dirty="0" err="1"/>
              <a:t>penerimaan</a:t>
            </a:r>
            <a:r>
              <a:rPr lang="en-US" dirty="0"/>
              <a:t> </a:t>
            </a:r>
            <a:r>
              <a:rPr lang="en-US" dirty="0" err="1"/>
              <a:t>barang</a:t>
            </a:r>
            <a:endParaRPr lang="en-US" dirty="0"/>
          </a:p>
          <a:p>
            <a:pPr eaLnBrk="1" hangingPunct="1"/>
            <a:endParaRPr lang="en-US" dirty="0"/>
          </a:p>
        </p:txBody>
      </p:sp>
    </p:spTree>
    <p:extLst>
      <p:ext uri="{BB962C8B-B14F-4D97-AF65-F5344CB8AC3E}">
        <p14:creationId xmlns:p14="http://schemas.microsoft.com/office/powerpoint/2010/main" val="911588049"/>
      </p:ext>
    </p:extLst>
  </p:cSld>
  <p:clrMapOvr>
    <a:masterClrMapping/>
  </p:clrMapOvr>
  <p:transition>
    <p:wedg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FB2F2-2402-D545-969C-D2D6BFD45781}"/>
              </a:ext>
            </a:extLst>
          </p:cNvPr>
          <p:cNvSpPr>
            <a:spLocks noGrp="1"/>
          </p:cNvSpPr>
          <p:nvPr>
            <p:ph type="title"/>
          </p:nvPr>
        </p:nvSpPr>
        <p:spPr>
          <a:xfrm>
            <a:off x="457200" y="457200"/>
            <a:ext cx="8229600" cy="1143000"/>
          </a:xfrm>
        </p:spPr>
        <p:txBody>
          <a:bodyPr/>
          <a:lstStyle/>
          <a:p>
            <a:r>
              <a:rPr lang="en-ID" sz="3200" dirty="0" err="1"/>
              <a:t>Dalam</a:t>
            </a:r>
            <a:r>
              <a:rPr lang="en-ID" sz="3200" dirty="0"/>
              <a:t> proses </a:t>
            </a:r>
            <a:r>
              <a:rPr lang="en-ID" sz="3200" dirty="0" err="1"/>
              <a:t>pengadaan</a:t>
            </a:r>
            <a:r>
              <a:rPr lang="en-ID" sz="3200" dirty="0"/>
              <a:t> </a:t>
            </a:r>
            <a:r>
              <a:rPr lang="en-ID" sz="3200" dirty="0" err="1"/>
              <a:t>ada</a:t>
            </a:r>
            <a:r>
              <a:rPr lang="en-ID" sz="3200" dirty="0"/>
              <a:t> 3 </a:t>
            </a:r>
            <a:r>
              <a:rPr lang="en-ID" sz="3200" dirty="0" err="1"/>
              <a:t>hal</a:t>
            </a:r>
            <a:r>
              <a:rPr lang="en-ID" sz="3200" dirty="0"/>
              <a:t> </a:t>
            </a:r>
            <a:r>
              <a:rPr lang="en-ID" sz="3200" dirty="0" err="1"/>
              <a:t>penting</a:t>
            </a:r>
            <a:r>
              <a:rPr lang="en-ID" sz="3200" dirty="0"/>
              <a:t> yang </a:t>
            </a:r>
            <a:r>
              <a:rPr lang="en-ID" sz="3200" dirty="0" err="1"/>
              <a:t>harus</a:t>
            </a:r>
            <a:r>
              <a:rPr lang="en-ID" sz="3200" dirty="0"/>
              <a:t> </a:t>
            </a:r>
            <a:r>
              <a:rPr lang="en-ID" sz="3200" dirty="0" err="1"/>
              <a:t>diperhatikan</a:t>
            </a:r>
            <a:r>
              <a:rPr lang="en-ID" sz="3200" dirty="0"/>
              <a:t>, </a:t>
            </a:r>
            <a:r>
              <a:rPr lang="en-ID" sz="3200" dirty="0" err="1"/>
              <a:t>yaitu</a:t>
            </a:r>
            <a:r>
              <a:rPr lang="en-ID" sz="3200" dirty="0"/>
              <a:t> :</a:t>
            </a:r>
            <a:br>
              <a:rPr lang="en-ID" sz="3200" dirty="0"/>
            </a:br>
            <a:endParaRPr lang="en-US" sz="3200" dirty="0"/>
          </a:p>
        </p:txBody>
      </p:sp>
      <p:sp>
        <p:nvSpPr>
          <p:cNvPr id="3" name="Content Placeholder 2">
            <a:extLst>
              <a:ext uri="{FF2B5EF4-FFF2-40B4-BE49-F238E27FC236}">
                <a16:creationId xmlns:a16="http://schemas.microsoft.com/office/drawing/2014/main" id="{C4EC4D8B-A87D-D44F-BC52-D11631E07838}"/>
              </a:ext>
            </a:extLst>
          </p:cNvPr>
          <p:cNvSpPr>
            <a:spLocks noGrp="1"/>
          </p:cNvSpPr>
          <p:nvPr>
            <p:ph idx="1"/>
          </p:nvPr>
        </p:nvSpPr>
        <p:spPr>
          <a:xfrm>
            <a:off x="457200" y="1600200"/>
            <a:ext cx="8229600" cy="4876800"/>
          </a:xfrm>
        </p:spPr>
        <p:txBody>
          <a:bodyPr/>
          <a:lstStyle/>
          <a:p>
            <a:pPr lvl="0"/>
            <a:r>
              <a:rPr lang="en-ID" sz="2800" dirty="0" err="1"/>
              <a:t>Pengadaan</a:t>
            </a:r>
            <a:r>
              <a:rPr lang="en-ID" sz="2800" dirty="0"/>
              <a:t> yang </a:t>
            </a:r>
            <a:r>
              <a:rPr lang="en-ID" sz="2800" dirty="0" err="1"/>
              <a:t>dipilih</a:t>
            </a:r>
            <a:r>
              <a:rPr lang="en-ID" sz="2800" dirty="0"/>
              <a:t>, </a:t>
            </a:r>
            <a:r>
              <a:rPr lang="en-ID" sz="2800" dirty="0" err="1"/>
              <a:t>bila</a:t>
            </a:r>
            <a:r>
              <a:rPr lang="en-ID" sz="2800" dirty="0"/>
              <a:t> </a:t>
            </a:r>
            <a:r>
              <a:rPr lang="en-ID" sz="2800" dirty="0" err="1"/>
              <a:t>tidak</a:t>
            </a:r>
            <a:r>
              <a:rPr lang="en-ID" sz="2800" dirty="0"/>
              <a:t> </a:t>
            </a:r>
            <a:r>
              <a:rPr lang="en-ID" sz="2800" dirty="0" err="1"/>
              <a:t>teliti</a:t>
            </a:r>
            <a:r>
              <a:rPr lang="en-ID" sz="2800" dirty="0"/>
              <a:t> </a:t>
            </a:r>
            <a:r>
              <a:rPr lang="en-ID" sz="2800" dirty="0" err="1"/>
              <a:t>dapat</a:t>
            </a:r>
            <a:r>
              <a:rPr lang="en-ID" sz="2800" dirty="0"/>
              <a:t> </a:t>
            </a:r>
            <a:r>
              <a:rPr lang="en-ID" sz="2800" dirty="0" err="1"/>
              <a:t>menjadikan</a:t>
            </a:r>
            <a:r>
              <a:rPr lang="en-ID" sz="2800" dirty="0"/>
              <a:t> “</a:t>
            </a:r>
            <a:r>
              <a:rPr lang="en-ID" sz="2800" dirty="0" err="1"/>
              <a:t>biaya</a:t>
            </a:r>
            <a:r>
              <a:rPr lang="en-ID" sz="2800" dirty="0"/>
              <a:t> </a:t>
            </a:r>
            <a:r>
              <a:rPr lang="en-ID" sz="2800" dirty="0" err="1"/>
              <a:t>tinggi</a:t>
            </a:r>
            <a:r>
              <a:rPr lang="en-ID" sz="2800" dirty="0"/>
              <a:t>”</a:t>
            </a:r>
          </a:p>
          <a:p>
            <a:pPr lvl="0"/>
            <a:r>
              <a:rPr lang="en-ID" sz="2800" dirty="0" err="1"/>
              <a:t>Penyusunan</a:t>
            </a:r>
            <a:r>
              <a:rPr lang="en-ID" sz="2800" dirty="0"/>
              <a:t> </a:t>
            </a:r>
            <a:r>
              <a:rPr lang="en-ID" sz="2800" dirty="0" err="1"/>
              <a:t>dan</a:t>
            </a:r>
            <a:r>
              <a:rPr lang="en-ID" sz="2800" dirty="0"/>
              <a:t> </a:t>
            </a:r>
            <a:r>
              <a:rPr lang="en-ID" sz="2800" dirty="0" err="1"/>
              <a:t>persyaratan</a:t>
            </a:r>
            <a:r>
              <a:rPr lang="en-ID" sz="2800" dirty="0"/>
              <a:t> </a:t>
            </a:r>
            <a:r>
              <a:rPr lang="en-ID" sz="2800" dirty="0" err="1"/>
              <a:t>kontrak</a:t>
            </a:r>
            <a:r>
              <a:rPr lang="en-ID" sz="2800" dirty="0"/>
              <a:t> </a:t>
            </a:r>
            <a:r>
              <a:rPr lang="en-ID" sz="2800" dirty="0" err="1"/>
              <a:t>kerja</a:t>
            </a:r>
            <a:r>
              <a:rPr lang="en-ID" sz="2800" dirty="0"/>
              <a:t> </a:t>
            </a:r>
            <a:r>
              <a:rPr lang="en-ID" sz="2800" dirty="0" err="1"/>
              <a:t>sangat</a:t>
            </a:r>
            <a:r>
              <a:rPr lang="en-ID" sz="2800" dirty="0"/>
              <a:t> </a:t>
            </a:r>
            <a:r>
              <a:rPr lang="en-ID" sz="2800" dirty="0" err="1"/>
              <a:t>penting</a:t>
            </a:r>
            <a:r>
              <a:rPr lang="en-ID" sz="2800" dirty="0"/>
              <a:t> </a:t>
            </a:r>
            <a:r>
              <a:rPr lang="en-ID" sz="2800" dirty="0" err="1"/>
              <a:t>untuk</a:t>
            </a:r>
            <a:r>
              <a:rPr lang="en-ID" sz="2800" dirty="0"/>
              <a:t> </a:t>
            </a:r>
            <a:r>
              <a:rPr lang="en-ID" sz="2800" dirty="0" err="1"/>
              <a:t>menjaga</a:t>
            </a:r>
            <a:r>
              <a:rPr lang="en-ID" sz="2800" dirty="0"/>
              <a:t> agar </a:t>
            </a:r>
            <a:r>
              <a:rPr lang="en-ID" sz="2800" dirty="0" err="1"/>
              <a:t>pelaksanaan</a:t>
            </a:r>
            <a:r>
              <a:rPr lang="en-ID" sz="2800" dirty="0"/>
              <a:t> </a:t>
            </a:r>
            <a:r>
              <a:rPr lang="en-ID" sz="2800" dirty="0" err="1"/>
              <a:t>pengadaan</a:t>
            </a:r>
            <a:r>
              <a:rPr lang="en-ID" sz="2800" dirty="0"/>
              <a:t> </a:t>
            </a:r>
            <a:r>
              <a:rPr lang="en-ID" sz="2800" dirty="0" err="1"/>
              <a:t>terjamin</a:t>
            </a:r>
            <a:r>
              <a:rPr lang="en-ID" sz="2800" dirty="0"/>
              <a:t> </a:t>
            </a:r>
            <a:r>
              <a:rPr lang="en-ID" sz="2800" dirty="0" err="1"/>
              <a:t>mutu</a:t>
            </a:r>
            <a:r>
              <a:rPr lang="en-ID" sz="2800" dirty="0"/>
              <a:t> (</a:t>
            </a:r>
            <a:r>
              <a:rPr lang="en-ID" sz="2800" dirty="0" err="1"/>
              <a:t>misalnya</a:t>
            </a:r>
            <a:r>
              <a:rPr lang="en-ID" sz="2800" dirty="0"/>
              <a:t> </a:t>
            </a:r>
            <a:r>
              <a:rPr lang="en-ID" sz="2800" dirty="0" err="1"/>
              <a:t>persyaratan</a:t>
            </a:r>
            <a:r>
              <a:rPr lang="en-ID" sz="2800" dirty="0"/>
              <a:t> masa </a:t>
            </a:r>
            <a:r>
              <a:rPr lang="en-ID" sz="2800" dirty="0" err="1"/>
              <a:t>kadaluarsa</a:t>
            </a:r>
            <a:r>
              <a:rPr lang="en-ID" sz="2800" dirty="0"/>
              <a:t>, </a:t>
            </a:r>
            <a:r>
              <a:rPr lang="en-ID" sz="2800" dirty="0" err="1"/>
              <a:t>sertifikat</a:t>
            </a:r>
            <a:r>
              <a:rPr lang="en-ID" sz="2800" dirty="0"/>
              <a:t> </a:t>
            </a:r>
            <a:r>
              <a:rPr lang="en-ID" sz="2800" dirty="0" err="1"/>
              <a:t>analisa</a:t>
            </a:r>
            <a:r>
              <a:rPr lang="en-ID" sz="2800" dirty="0"/>
              <a:t>/ </a:t>
            </a:r>
            <a:r>
              <a:rPr lang="en-ID" sz="2800" dirty="0" err="1"/>
              <a:t>standar</a:t>
            </a:r>
            <a:r>
              <a:rPr lang="en-ID" sz="2800" dirty="0"/>
              <a:t> </a:t>
            </a:r>
            <a:r>
              <a:rPr lang="en-ID" sz="2800" dirty="0" err="1"/>
              <a:t>mutu</a:t>
            </a:r>
            <a:r>
              <a:rPr lang="en-ID" sz="2800" dirty="0"/>
              <a:t>, </a:t>
            </a:r>
            <a:r>
              <a:rPr lang="en-ID" sz="2800" dirty="0" err="1"/>
              <a:t>harus</a:t>
            </a:r>
            <a:r>
              <a:rPr lang="en-ID" sz="2800" dirty="0"/>
              <a:t> </a:t>
            </a:r>
            <a:r>
              <a:rPr lang="en-ID" sz="2800" dirty="0" err="1"/>
              <a:t>mempunyai</a:t>
            </a:r>
            <a:r>
              <a:rPr lang="en-ID" sz="2800" dirty="0"/>
              <a:t> Material Safety Data Sheet (MSDS) </a:t>
            </a:r>
            <a:r>
              <a:rPr lang="en-ID" sz="2800" dirty="0" err="1"/>
              <a:t>untuk</a:t>
            </a:r>
            <a:r>
              <a:rPr lang="en-ID" sz="2800" dirty="0"/>
              <a:t> </a:t>
            </a:r>
            <a:r>
              <a:rPr lang="en-ID" sz="2800" dirty="0" err="1"/>
              <a:t>bahan</a:t>
            </a:r>
            <a:r>
              <a:rPr lang="en-ID" sz="2800" dirty="0"/>
              <a:t> </a:t>
            </a:r>
            <a:r>
              <a:rPr lang="en-ID" sz="2800" dirty="0" err="1"/>
              <a:t>berbahaya</a:t>
            </a:r>
            <a:r>
              <a:rPr lang="en-ID" sz="2800" dirty="0"/>
              <a:t>, </a:t>
            </a:r>
            <a:r>
              <a:rPr lang="en-ID" sz="2800" dirty="0" err="1"/>
              <a:t>khusus</a:t>
            </a:r>
            <a:r>
              <a:rPr lang="en-ID" sz="2800" dirty="0"/>
              <a:t> </a:t>
            </a:r>
            <a:r>
              <a:rPr lang="en-ID" sz="2800" dirty="0" err="1"/>
              <a:t>untuk</a:t>
            </a:r>
            <a:r>
              <a:rPr lang="en-ID" sz="2800" dirty="0"/>
              <a:t> </a:t>
            </a:r>
            <a:r>
              <a:rPr lang="en-ID" sz="2800" dirty="0" err="1"/>
              <a:t>alat</a:t>
            </a:r>
            <a:r>
              <a:rPr lang="en-ID" sz="2800" dirty="0"/>
              <a:t> </a:t>
            </a:r>
            <a:r>
              <a:rPr lang="en-ID" sz="2800" dirty="0" err="1"/>
              <a:t>kesehatan</a:t>
            </a:r>
            <a:r>
              <a:rPr lang="en-ID" sz="2800" dirty="0"/>
              <a:t> </a:t>
            </a:r>
            <a:r>
              <a:rPr lang="en-ID" sz="2800" dirty="0" err="1"/>
              <a:t>harus</a:t>
            </a:r>
            <a:r>
              <a:rPr lang="en-ID" sz="2800" dirty="0"/>
              <a:t> </a:t>
            </a:r>
            <a:r>
              <a:rPr lang="en-ID" sz="2800" dirty="0" err="1"/>
              <a:t>mempunyai</a:t>
            </a:r>
            <a:r>
              <a:rPr lang="en-ID" sz="2800" dirty="0"/>
              <a:t> certificate of origin.</a:t>
            </a:r>
          </a:p>
          <a:p>
            <a:pPr lvl="0"/>
            <a:r>
              <a:rPr lang="en-ID" sz="2800" dirty="0" err="1"/>
              <a:t>Waktu</a:t>
            </a:r>
            <a:r>
              <a:rPr lang="en-ID" sz="2800" dirty="0"/>
              <a:t> </a:t>
            </a:r>
            <a:r>
              <a:rPr lang="en-ID" sz="2800" dirty="0" err="1"/>
              <a:t>dan</a:t>
            </a:r>
            <a:r>
              <a:rPr lang="en-ID" sz="2800" dirty="0"/>
              <a:t> </a:t>
            </a:r>
            <a:r>
              <a:rPr lang="en-ID" sz="2800" dirty="0" err="1"/>
              <a:t>kelancaran</a:t>
            </a:r>
            <a:r>
              <a:rPr lang="en-ID" sz="2800" dirty="0"/>
              <a:t> </a:t>
            </a:r>
            <a:r>
              <a:rPr lang="en-ID" sz="2800" dirty="0" err="1"/>
              <a:t>bagi</a:t>
            </a:r>
            <a:r>
              <a:rPr lang="en-ID" sz="2800" dirty="0"/>
              <a:t> </a:t>
            </a:r>
            <a:r>
              <a:rPr lang="en-ID" sz="2800" dirty="0" err="1"/>
              <a:t>semua</a:t>
            </a:r>
            <a:r>
              <a:rPr lang="en-ID" sz="2800" dirty="0"/>
              <a:t> </a:t>
            </a:r>
            <a:r>
              <a:rPr lang="en-ID" sz="2800" dirty="0" err="1"/>
              <a:t>pihak</a:t>
            </a:r>
            <a:r>
              <a:rPr lang="en-ID" sz="2800" dirty="0"/>
              <a:t> </a:t>
            </a:r>
            <a:r>
              <a:rPr lang="en-ID" sz="2800" dirty="0" err="1"/>
              <a:t>dan</a:t>
            </a:r>
            <a:r>
              <a:rPr lang="en-ID" sz="2800" dirty="0"/>
              <a:t> lain-lain.</a:t>
            </a:r>
          </a:p>
          <a:p>
            <a:endParaRPr lang="en-US" dirty="0"/>
          </a:p>
        </p:txBody>
      </p:sp>
      <p:sp>
        <p:nvSpPr>
          <p:cNvPr id="4" name="Slide Number Placeholder 3">
            <a:extLst>
              <a:ext uri="{FF2B5EF4-FFF2-40B4-BE49-F238E27FC236}">
                <a16:creationId xmlns:a16="http://schemas.microsoft.com/office/drawing/2014/main" id="{139FCB5A-04A7-2143-BD6C-FADCC78320B5}"/>
              </a:ext>
            </a:extLst>
          </p:cNvPr>
          <p:cNvSpPr>
            <a:spLocks noGrp="1"/>
          </p:cNvSpPr>
          <p:nvPr>
            <p:ph type="sldNum" sz="quarter" idx="12"/>
          </p:nvPr>
        </p:nvSpPr>
        <p:spPr/>
        <p:txBody>
          <a:bodyPr/>
          <a:lstStyle/>
          <a:p>
            <a:pPr>
              <a:defRPr/>
            </a:pPr>
            <a:fld id="{526B55CF-566C-C144-BDD5-055F6AE44942}" type="slidenum">
              <a:rPr lang="en-US" altLang="en-US" smtClean="0"/>
              <a:pPr>
                <a:defRPr/>
              </a:pPr>
              <a:t>21</a:t>
            </a:fld>
            <a:endParaRPr lang="en-US" altLang="en-US"/>
          </a:p>
        </p:txBody>
      </p:sp>
    </p:spTree>
    <p:extLst>
      <p:ext uri="{BB962C8B-B14F-4D97-AF65-F5344CB8AC3E}">
        <p14:creationId xmlns:p14="http://schemas.microsoft.com/office/powerpoint/2010/main" val="13217547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73FE1-6928-D941-8D0A-1BF8AC73B4C7}"/>
              </a:ext>
            </a:extLst>
          </p:cNvPr>
          <p:cNvSpPr>
            <a:spLocks noGrp="1"/>
          </p:cNvSpPr>
          <p:nvPr>
            <p:ph type="title"/>
          </p:nvPr>
        </p:nvSpPr>
        <p:spPr>
          <a:xfrm>
            <a:off x="457200" y="457200"/>
            <a:ext cx="8229600" cy="960438"/>
          </a:xfrm>
        </p:spPr>
        <p:txBody>
          <a:bodyPr/>
          <a:lstStyle/>
          <a:p>
            <a:r>
              <a:rPr lang="en-ID" sz="2800" dirty="0" err="1"/>
              <a:t>Menurut</a:t>
            </a:r>
            <a:r>
              <a:rPr lang="en-ID" sz="2800" dirty="0"/>
              <a:t> </a:t>
            </a:r>
            <a:r>
              <a:rPr lang="en-ID" sz="2800" dirty="0" err="1"/>
              <a:t>perpres</a:t>
            </a:r>
            <a:r>
              <a:rPr lang="en-ID" sz="2800" dirty="0"/>
              <a:t> No. 54 </a:t>
            </a:r>
            <a:r>
              <a:rPr lang="en-ID" sz="2800" dirty="0" err="1"/>
              <a:t>tahun</a:t>
            </a:r>
            <a:r>
              <a:rPr lang="en-ID" sz="2800" dirty="0"/>
              <a:t> 2010 proses </a:t>
            </a:r>
            <a:r>
              <a:rPr lang="en-ID" sz="2800" dirty="0" err="1"/>
              <a:t>pengadaan</a:t>
            </a:r>
            <a:r>
              <a:rPr lang="en-ID" sz="2800" dirty="0"/>
              <a:t> </a:t>
            </a:r>
            <a:r>
              <a:rPr lang="en-ID" sz="2800" dirty="0" err="1"/>
              <a:t>dilakukan</a:t>
            </a:r>
            <a:r>
              <a:rPr lang="en-ID" sz="2800" dirty="0"/>
              <a:t> </a:t>
            </a:r>
            <a:r>
              <a:rPr lang="en-ID" sz="2800" dirty="0" err="1"/>
              <a:t>dengan</a:t>
            </a:r>
            <a:r>
              <a:rPr lang="en-ID" sz="2800" dirty="0"/>
              <a:t> </a:t>
            </a:r>
            <a:r>
              <a:rPr lang="en-ID" sz="2800" dirty="0" err="1"/>
              <a:t>beberapa</a:t>
            </a:r>
            <a:r>
              <a:rPr lang="en-ID" sz="2800" dirty="0"/>
              <a:t> </a:t>
            </a:r>
            <a:r>
              <a:rPr lang="en-ID" sz="2800" dirty="0" err="1"/>
              <a:t>cara</a:t>
            </a:r>
            <a:r>
              <a:rPr lang="en-ID" sz="2800" dirty="0"/>
              <a:t>, </a:t>
            </a:r>
            <a:r>
              <a:rPr lang="en-ID" sz="2800" dirty="0" err="1"/>
              <a:t>antara</a:t>
            </a:r>
            <a:r>
              <a:rPr lang="en-ID" sz="2800" dirty="0"/>
              <a:t> lain : </a:t>
            </a:r>
            <a:br>
              <a:rPr lang="en-ID" sz="2800" dirty="0"/>
            </a:br>
            <a:endParaRPr lang="en-US" sz="2800" dirty="0"/>
          </a:p>
        </p:txBody>
      </p:sp>
      <p:sp>
        <p:nvSpPr>
          <p:cNvPr id="3" name="Content Placeholder 2">
            <a:extLst>
              <a:ext uri="{FF2B5EF4-FFF2-40B4-BE49-F238E27FC236}">
                <a16:creationId xmlns:a16="http://schemas.microsoft.com/office/drawing/2014/main" id="{D0E1C270-B588-234F-B879-271BA63A1DD8}"/>
              </a:ext>
            </a:extLst>
          </p:cNvPr>
          <p:cNvSpPr>
            <a:spLocks noGrp="1"/>
          </p:cNvSpPr>
          <p:nvPr>
            <p:ph idx="1"/>
          </p:nvPr>
        </p:nvSpPr>
        <p:spPr/>
        <p:txBody>
          <a:bodyPr/>
          <a:lstStyle/>
          <a:p>
            <a:r>
              <a:rPr lang="en-US" dirty="0" err="1"/>
              <a:t>Pelelangan</a:t>
            </a:r>
            <a:r>
              <a:rPr lang="en-US" dirty="0"/>
              <a:t> </a:t>
            </a:r>
            <a:r>
              <a:rPr lang="en-US" dirty="0" err="1"/>
              <a:t>Sederhana</a:t>
            </a:r>
            <a:endParaRPr lang="en-US" dirty="0"/>
          </a:p>
          <a:p>
            <a:r>
              <a:rPr lang="en-US" dirty="0" err="1"/>
              <a:t>Pelelangan</a:t>
            </a:r>
            <a:r>
              <a:rPr lang="en-US" dirty="0"/>
              <a:t> </a:t>
            </a:r>
            <a:r>
              <a:rPr lang="en-US" dirty="0" err="1"/>
              <a:t>Umum</a:t>
            </a:r>
            <a:endParaRPr lang="en-US" dirty="0"/>
          </a:p>
          <a:p>
            <a:r>
              <a:rPr lang="en-US" dirty="0" err="1"/>
              <a:t>Pelelangan</a:t>
            </a:r>
            <a:r>
              <a:rPr lang="en-US" dirty="0"/>
              <a:t> </a:t>
            </a:r>
            <a:r>
              <a:rPr lang="en-US" dirty="0" err="1"/>
              <a:t>Terbatas</a:t>
            </a:r>
            <a:endParaRPr lang="en-US" dirty="0"/>
          </a:p>
          <a:p>
            <a:r>
              <a:rPr lang="en-US" dirty="0" err="1"/>
              <a:t>Penunjukkan</a:t>
            </a:r>
            <a:r>
              <a:rPr lang="en-US" dirty="0"/>
              <a:t> </a:t>
            </a:r>
            <a:r>
              <a:rPr lang="en-US" dirty="0" err="1"/>
              <a:t>langsung</a:t>
            </a:r>
            <a:endParaRPr lang="en-US" dirty="0"/>
          </a:p>
          <a:p>
            <a:r>
              <a:rPr lang="en-US" dirty="0" err="1"/>
              <a:t>Pengadaan</a:t>
            </a:r>
            <a:r>
              <a:rPr lang="en-US" dirty="0"/>
              <a:t> </a:t>
            </a:r>
            <a:r>
              <a:rPr lang="en-US" dirty="0" err="1"/>
              <a:t>langsung</a:t>
            </a:r>
            <a:endParaRPr lang="en-US" dirty="0"/>
          </a:p>
          <a:p>
            <a:r>
              <a:rPr lang="en-US" dirty="0" err="1"/>
              <a:t>Kontes</a:t>
            </a:r>
            <a:r>
              <a:rPr lang="en-US" dirty="0"/>
              <a:t>/</a:t>
            </a:r>
            <a:r>
              <a:rPr lang="en-US" dirty="0" err="1"/>
              <a:t>Sayembara</a:t>
            </a:r>
            <a:endParaRPr lang="en-US" dirty="0"/>
          </a:p>
          <a:p>
            <a:r>
              <a:rPr lang="en-US" dirty="0" err="1"/>
              <a:t>Swakelola</a:t>
            </a:r>
            <a:endParaRPr lang="en-US" dirty="0"/>
          </a:p>
          <a:p>
            <a:endParaRPr lang="en-US" dirty="0"/>
          </a:p>
        </p:txBody>
      </p:sp>
      <p:sp>
        <p:nvSpPr>
          <p:cNvPr id="4" name="Slide Number Placeholder 3">
            <a:extLst>
              <a:ext uri="{FF2B5EF4-FFF2-40B4-BE49-F238E27FC236}">
                <a16:creationId xmlns:a16="http://schemas.microsoft.com/office/drawing/2014/main" id="{623B660C-6D14-544F-B4D9-1CFB60380B2E}"/>
              </a:ext>
            </a:extLst>
          </p:cNvPr>
          <p:cNvSpPr>
            <a:spLocks noGrp="1"/>
          </p:cNvSpPr>
          <p:nvPr>
            <p:ph type="sldNum" sz="quarter" idx="12"/>
          </p:nvPr>
        </p:nvSpPr>
        <p:spPr/>
        <p:txBody>
          <a:bodyPr/>
          <a:lstStyle/>
          <a:p>
            <a:pPr>
              <a:defRPr/>
            </a:pPr>
            <a:fld id="{526B55CF-566C-C144-BDD5-055F6AE44942}" type="slidenum">
              <a:rPr lang="en-US" altLang="en-US" smtClean="0"/>
              <a:pPr>
                <a:defRPr/>
              </a:pPr>
              <a:t>22</a:t>
            </a:fld>
            <a:endParaRPr lang="en-US" altLang="en-US"/>
          </a:p>
        </p:txBody>
      </p:sp>
    </p:spTree>
    <p:extLst>
      <p:ext uri="{BB962C8B-B14F-4D97-AF65-F5344CB8AC3E}">
        <p14:creationId xmlns:p14="http://schemas.microsoft.com/office/powerpoint/2010/main" val="14181467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Object 1"/>
          <p:cNvGraphicFramePr>
            <a:graphicFrameLocks noChangeAspect="1"/>
          </p:cNvGraphicFramePr>
          <p:nvPr/>
        </p:nvGraphicFramePr>
        <p:xfrm>
          <a:off x="1428750" y="1492250"/>
          <a:ext cx="6286500" cy="3871913"/>
        </p:xfrm>
        <a:graphic>
          <a:graphicData uri="http://schemas.openxmlformats.org/presentationml/2006/ole">
            <mc:AlternateContent xmlns:mc="http://schemas.openxmlformats.org/markup-compatibility/2006">
              <mc:Choice xmlns:v="urn:schemas-microsoft-com:vml" Requires="v">
                <p:oleObj spid="_x0000_s79920" name="Bitmap Image" r:id="rId3" imgW="0" imgH="0" progId="PBrush">
                  <p:embed/>
                </p:oleObj>
              </mc:Choice>
              <mc:Fallback>
                <p:oleObj name="Bitmap Image" r:id="rId3" imgW="0" imgH="0" progId="PBrush">
                  <p:embed/>
                  <p:pic>
                    <p:nvPicPr>
                      <p:cNvPr id="24578"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28750" y="1492250"/>
                        <a:ext cx="6286500" cy="38719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Rectangle 2"/>
          <p:cNvSpPr/>
          <p:nvPr/>
        </p:nvSpPr>
        <p:spPr>
          <a:xfrm>
            <a:off x="1958147" y="2967335"/>
            <a:ext cx="5227713" cy="923330"/>
          </a:xfrm>
          <a:prstGeom prst="rect">
            <a:avLst/>
          </a:prstGeom>
          <a:noFill/>
        </p:spPr>
        <p:txBody>
          <a:bodyPr wrap="none">
            <a:spAutoFit/>
          </a:bodyPr>
          <a:lstStyle/>
          <a:p>
            <a:pPr algn="ctr">
              <a:defRPr/>
            </a:pPr>
            <a:r>
              <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TERIMAKASIH</a:t>
            </a:r>
          </a:p>
        </p:txBody>
      </p:sp>
      <p:sp>
        <p:nvSpPr>
          <p:cNvPr id="2" name="Slide Number Placeholder 1">
            <a:extLst>
              <a:ext uri="{FF2B5EF4-FFF2-40B4-BE49-F238E27FC236}">
                <a16:creationId xmlns:a16="http://schemas.microsoft.com/office/drawing/2014/main" id="{3B22702E-D3BB-EE40-A8DD-9BCDB2A852E4}"/>
              </a:ext>
            </a:extLst>
          </p:cNvPr>
          <p:cNvSpPr>
            <a:spLocks noGrp="1"/>
          </p:cNvSpPr>
          <p:nvPr>
            <p:ph type="sldNum" sz="quarter" idx="12"/>
          </p:nvPr>
        </p:nvSpPr>
        <p:spPr/>
        <p:txBody>
          <a:bodyPr/>
          <a:lstStyle/>
          <a:p>
            <a:pPr>
              <a:defRPr/>
            </a:pPr>
            <a:fld id="{0F1C91C1-A625-BB45-A52D-000D098465AE}" type="slidenum">
              <a:rPr lang="en-US" altLang="en-US" smtClean="0"/>
              <a:pPr>
                <a:defRPr/>
              </a:pPr>
              <a:t>23</a:t>
            </a:fld>
            <a:endParaRPr lang="en-US" altLang="en-US"/>
          </a:p>
        </p:txBody>
      </p:sp>
    </p:spTree>
    <p:extLst>
      <p:ext uri="{BB962C8B-B14F-4D97-AF65-F5344CB8AC3E}">
        <p14:creationId xmlns:p14="http://schemas.microsoft.com/office/powerpoint/2010/main" val="3593024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descr="C:\Users\arsil\Desktop\Smartcreative2.jpg">
            <a:extLst>
              <a:ext uri="{FF2B5EF4-FFF2-40B4-BE49-F238E27FC236}">
                <a16:creationId xmlns:a16="http://schemas.microsoft.com/office/drawing/2014/main" id="{80DE1D44-6FA7-0E4B-BA95-C95AF212B8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2" name="Title 5">
            <a:extLst>
              <a:ext uri="{FF2B5EF4-FFF2-40B4-BE49-F238E27FC236}">
                <a16:creationId xmlns:a16="http://schemas.microsoft.com/office/drawing/2014/main" id="{4096F518-ED71-1B49-860C-D646DC1B1084}"/>
              </a:ext>
            </a:extLst>
          </p:cNvPr>
          <p:cNvSpPr>
            <a:spLocks noGrp="1"/>
          </p:cNvSpPr>
          <p:nvPr>
            <p:ph type="title"/>
          </p:nvPr>
        </p:nvSpPr>
        <p:spPr bwMode="auto">
          <a:xfrm>
            <a:off x="533400" y="685800"/>
            <a:ext cx="8229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spcBef>
                <a:spcPct val="50000"/>
              </a:spcBef>
            </a:pPr>
            <a:r>
              <a:rPr lang="en-US" altLang="en-US" sz="3200">
                <a:latin typeface="Arial" panose="020B0604020202020204" pitchFamily="34" charset="0"/>
                <a:cs typeface="Arial" panose="020B0604020202020204" pitchFamily="34" charset="0"/>
              </a:rPr>
              <a:t>KEMAMPUAN AKHIR YANG DIHARAPKAN</a:t>
            </a:r>
          </a:p>
        </p:txBody>
      </p:sp>
      <p:sp>
        <p:nvSpPr>
          <p:cNvPr id="15363" name="Content Placeholder 5">
            <a:extLst>
              <a:ext uri="{FF2B5EF4-FFF2-40B4-BE49-F238E27FC236}">
                <a16:creationId xmlns:a16="http://schemas.microsoft.com/office/drawing/2014/main" id="{A148C77D-8BCF-D047-89FF-E24326944B4C}"/>
              </a:ext>
            </a:extLst>
          </p:cNvPr>
          <p:cNvSpPr>
            <a:spLocks noGrp="1"/>
          </p:cNvSpPr>
          <p:nvPr>
            <p:ph idx="1"/>
          </p:nvPr>
        </p:nvSpPr>
        <p:spPr bwMode="auto">
          <a:xfrm>
            <a:off x="457200" y="1524000"/>
            <a:ext cx="8229600" cy="460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indent="-173736" eaLnBrk="1" fontAlgn="auto" hangingPunct="1">
              <a:spcAft>
                <a:spcPts val="0"/>
              </a:spcAft>
              <a:buFontTx/>
              <a:buNone/>
              <a:defRPr/>
            </a:pPr>
            <a:r>
              <a:rPr lang="en-US" sz="2400" dirty="0" err="1"/>
              <a:t>Mahasiswa</a:t>
            </a:r>
            <a:r>
              <a:rPr lang="en-US" sz="2400" dirty="0"/>
              <a:t> </a:t>
            </a:r>
            <a:r>
              <a:rPr lang="en-US" sz="2400" dirty="0" err="1"/>
              <a:t>mampu</a:t>
            </a:r>
            <a:r>
              <a:rPr lang="en-US" sz="2400" dirty="0"/>
              <a:t> :</a:t>
            </a:r>
          </a:p>
          <a:p>
            <a:pPr marL="626364" indent="-457200" eaLnBrk="1" fontAlgn="auto" hangingPunct="1">
              <a:spcAft>
                <a:spcPts val="0"/>
              </a:spcAft>
              <a:defRPr/>
            </a:pPr>
            <a:r>
              <a:rPr lang="en-US" sz="2400" dirty="0" err="1"/>
              <a:t>Memahami</a:t>
            </a:r>
            <a:r>
              <a:rPr lang="en-US" sz="2400" dirty="0"/>
              <a:t> proses </a:t>
            </a:r>
            <a:r>
              <a:rPr lang="en-US" sz="2400" dirty="0" err="1"/>
              <a:t>pengadaan</a:t>
            </a:r>
            <a:r>
              <a:rPr lang="en-US" sz="2400" dirty="0"/>
              <a:t> </a:t>
            </a:r>
            <a:r>
              <a:rPr lang="en-US" sz="2400" dirty="0" err="1"/>
              <a:t>barang-barang</a:t>
            </a:r>
            <a:r>
              <a:rPr lang="en-US" sz="2400" dirty="0"/>
              <a:t> </a:t>
            </a:r>
            <a:r>
              <a:rPr lang="en-US" sz="2400" dirty="0" err="1"/>
              <a:t>logistik</a:t>
            </a:r>
            <a:r>
              <a:rPr lang="en-US" sz="2400" dirty="0"/>
              <a:t> </a:t>
            </a:r>
            <a:r>
              <a:rPr lang="en-US" sz="2400" dirty="0" err="1"/>
              <a:t>farmasi</a:t>
            </a:r>
            <a:r>
              <a:rPr lang="en-US" sz="2400" dirty="0"/>
              <a:t> di </a:t>
            </a:r>
            <a:r>
              <a:rPr lang="en-US" sz="2400" dirty="0" err="1"/>
              <a:t>pelayanan</a:t>
            </a:r>
            <a:r>
              <a:rPr lang="en-US" sz="2400" dirty="0"/>
              <a:t> </a:t>
            </a:r>
            <a:r>
              <a:rPr lang="en-US" sz="2400" dirty="0" err="1"/>
              <a:t>kesehatan</a:t>
            </a:r>
            <a:endParaRPr lang="en-ID" sz="2400" dirty="0"/>
          </a:p>
          <a:p>
            <a:pPr marL="635000" lvl="0" indent="-403225"/>
            <a:r>
              <a:rPr lang="en-ID" sz="2400" dirty="0" err="1"/>
              <a:t>Menyebutkan</a:t>
            </a:r>
            <a:r>
              <a:rPr lang="en-ID" sz="2400" dirty="0"/>
              <a:t> </a:t>
            </a:r>
            <a:r>
              <a:rPr lang="en-ID" sz="2400" dirty="0" err="1"/>
              <a:t>berbagai</a:t>
            </a:r>
            <a:r>
              <a:rPr lang="en-ID" sz="2400" dirty="0"/>
              <a:t> </a:t>
            </a:r>
            <a:r>
              <a:rPr lang="en-ID" sz="2400" dirty="0" err="1"/>
              <a:t>peramalan</a:t>
            </a:r>
            <a:r>
              <a:rPr lang="en-ID" sz="2400" dirty="0"/>
              <a:t> </a:t>
            </a:r>
            <a:r>
              <a:rPr lang="en-ID" sz="2400" dirty="0" err="1"/>
              <a:t>dalam</a:t>
            </a:r>
            <a:r>
              <a:rPr lang="en-ID" sz="2400" dirty="0"/>
              <a:t> </a:t>
            </a:r>
            <a:r>
              <a:rPr lang="en-ID" sz="2400" dirty="0" err="1"/>
              <a:t>pengadaan</a:t>
            </a:r>
            <a:r>
              <a:rPr lang="en-ID" sz="2400" dirty="0"/>
              <a:t>   </a:t>
            </a:r>
            <a:r>
              <a:rPr lang="en-ID" sz="2400" dirty="0" err="1"/>
              <a:t>kebutuhan</a:t>
            </a:r>
            <a:r>
              <a:rPr lang="en-ID" sz="2400" dirty="0"/>
              <a:t> </a:t>
            </a:r>
            <a:r>
              <a:rPr lang="en-ID" sz="2400" dirty="0" err="1"/>
              <a:t>barang-barang</a:t>
            </a:r>
            <a:r>
              <a:rPr lang="en-ID" sz="2400" dirty="0"/>
              <a:t> </a:t>
            </a:r>
            <a:r>
              <a:rPr lang="en-ID" sz="2400" dirty="0" err="1"/>
              <a:t>logistik</a:t>
            </a:r>
            <a:r>
              <a:rPr lang="en-ID" sz="2400" dirty="0"/>
              <a:t> </a:t>
            </a:r>
            <a:r>
              <a:rPr lang="en-ID" sz="2400" dirty="0" err="1"/>
              <a:t>farmasi</a:t>
            </a:r>
            <a:r>
              <a:rPr lang="en-ID" sz="2400" dirty="0"/>
              <a:t> di </a:t>
            </a:r>
            <a:r>
              <a:rPr lang="en-ID" sz="2400" dirty="0" err="1"/>
              <a:t>rumah</a:t>
            </a:r>
            <a:r>
              <a:rPr lang="en-ID" sz="2400" dirty="0"/>
              <a:t> </a:t>
            </a:r>
            <a:r>
              <a:rPr lang="en-ID" sz="2400" dirty="0" err="1"/>
              <a:t>sakit</a:t>
            </a:r>
            <a:r>
              <a:rPr lang="en-ID" sz="2400" dirty="0"/>
              <a:t> </a:t>
            </a:r>
          </a:p>
          <a:p>
            <a:pPr marL="673100" lvl="0" indent="-414338"/>
            <a:r>
              <a:rPr lang="en-ID" sz="2400" dirty="0" err="1"/>
              <a:t>Menjelaskan</a:t>
            </a:r>
            <a:r>
              <a:rPr lang="en-ID" sz="2400" dirty="0"/>
              <a:t> </a:t>
            </a:r>
            <a:r>
              <a:rPr lang="en-ID" sz="2400" dirty="0" err="1"/>
              <a:t>tentang</a:t>
            </a:r>
            <a:r>
              <a:rPr lang="en-ID" sz="2400" dirty="0"/>
              <a:t> </a:t>
            </a:r>
            <a:r>
              <a:rPr lang="en-ID" sz="2400" dirty="0" err="1"/>
              <a:t>tahapan</a:t>
            </a:r>
            <a:r>
              <a:rPr lang="en-ID" sz="2400" dirty="0"/>
              <a:t> </a:t>
            </a:r>
            <a:r>
              <a:rPr lang="en-ID" sz="2400" dirty="0" err="1"/>
              <a:t>dalam</a:t>
            </a:r>
            <a:r>
              <a:rPr lang="en-ID" sz="2400" dirty="0"/>
              <a:t> </a:t>
            </a:r>
            <a:r>
              <a:rPr lang="en-ID" sz="2400" dirty="0" err="1"/>
              <a:t>perencanaan</a:t>
            </a:r>
            <a:r>
              <a:rPr lang="en-ID" sz="2400" dirty="0"/>
              <a:t> </a:t>
            </a:r>
            <a:r>
              <a:rPr lang="en-ID" sz="2400" dirty="0" err="1"/>
              <a:t>barang-barang</a:t>
            </a:r>
            <a:r>
              <a:rPr lang="en-ID" sz="2400" dirty="0"/>
              <a:t> </a:t>
            </a:r>
            <a:r>
              <a:rPr lang="en-ID" sz="2400" dirty="0" err="1"/>
              <a:t>farmasi</a:t>
            </a:r>
            <a:r>
              <a:rPr lang="en-ID" sz="2400" dirty="0"/>
              <a:t> </a:t>
            </a:r>
          </a:p>
          <a:p>
            <a:pPr marL="711200" lvl="0" indent="-401638"/>
            <a:r>
              <a:rPr lang="en-ID" sz="2400" dirty="0" err="1"/>
              <a:t>Memahami</a:t>
            </a:r>
            <a:r>
              <a:rPr lang="en-ID" sz="2400" dirty="0"/>
              <a:t> </a:t>
            </a:r>
            <a:r>
              <a:rPr lang="en-ID" sz="2400" dirty="0" err="1"/>
              <a:t>berbagai</a:t>
            </a:r>
            <a:r>
              <a:rPr lang="en-ID" sz="2400" dirty="0"/>
              <a:t> </a:t>
            </a:r>
            <a:r>
              <a:rPr lang="en-ID" sz="2400" dirty="0" err="1"/>
              <a:t>metode</a:t>
            </a:r>
            <a:r>
              <a:rPr lang="en-ID" sz="2400" dirty="0"/>
              <a:t> </a:t>
            </a:r>
            <a:r>
              <a:rPr lang="en-ID" sz="2400" dirty="0" err="1"/>
              <a:t>perencanaan</a:t>
            </a:r>
            <a:r>
              <a:rPr lang="en-ID" sz="2400" dirty="0"/>
              <a:t> </a:t>
            </a:r>
            <a:r>
              <a:rPr lang="en-ID" sz="2400" dirty="0" err="1"/>
              <a:t>kebutuhan</a:t>
            </a:r>
            <a:r>
              <a:rPr lang="en-ID" sz="2400" dirty="0"/>
              <a:t> </a:t>
            </a:r>
            <a:r>
              <a:rPr lang="en-ID" sz="2400" dirty="0" err="1"/>
              <a:t>barang</a:t>
            </a:r>
            <a:r>
              <a:rPr lang="en-ID" sz="2400" dirty="0"/>
              <a:t>- </a:t>
            </a:r>
            <a:r>
              <a:rPr lang="en-ID" sz="2400" dirty="0" err="1"/>
              <a:t>barang</a:t>
            </a:r>
            <a:r>
              <a:rPr lang="en-ID" sz="2400" dirty="0"/>
              <a:t> </a:t>
            </a:r>
            <a:r>
              <a:rPr lang="en-ID" sz="2400" dirty="0" err="1"/>
              <a:t>farmasi</a:t>
            </a:r>
            <a:r>
              <a:rPr lang="en-ID" sz="2400" dirty="0"/>
              <a:t> </a:t>
            </a:r>
            <a:r>
              <a:rPr lang="en-ID" sz="2400" dirty="0" err="1"/>
              <a:t>rumah</a:t>
            </a:r>
            <a:r>
              <a:rPr lang="en-ID" sz="2400" dirty="0"/>
              <a:t> </a:t>
            </a:r>
            <a:r>
              <a:rPr lang="en-ID" sz="2400" dirty="0" err="1"/>
              <a:t>sakit</a:t>
            </a:r>
            <a:r>
              <a:rPr lang="en-ID" sz="2400" dirty="0"/>
              <a:t> </a:t>
            </a:r>
          </a:p>
          <a:p>
            <a:pPr marL="626364" indent="-457200" eaLnBrk="1" fontAlgn="auto" hangingPunct="1">
              <a:spcAft>
                <a:spcPts val="0"/>
              </a:spcAft>
              <a:defRPr/>
            </a:pPr>
            <a:endParaRPr lang="en-ID" sz="2400" dirty="0"/>
          </a:p>
          <a:p>
            <a:pPr lvl="2" indent="-173736" eaLnBrk="1" fontAlgn="auto" hangingPunct="1">
              <a:spcAft>
                <a:spcPts val="0"/>
              </a:spcAft>
              <a:defRPr/>
            </a:pPr>
            <a:endParaRPr lang="en-US" dirty="0"/>
          </a:p>
          <a:p>
            <a:pPr eaLnBrk="1" hangingPunct="1"/>
            <a:endParaRPr lang="id-ID" altLang="en-US" sz="2200" dirty="0">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BF1B01DF-DF0A-AD4E-B262-05C0B9EC44E5}"/>
              </a:ext>
            </a:extLst>
          </p:cNvPr>
          <p:cNvSpPr>
            <a:spLocks noGrp="1"/>
          </p:cNvSpPr>
          <p:nvPr>
            <p:ph type="sldNum" sz="quarter" idx="12"/>
          </p:nvPr>
        </p:nvSpPr>
        <p:spPr>
          <a:xfrm>
            <a:off x="6553200" y="6096000"/>
            <a:ext cx="2133600" cy="625475"/>
          </a:xfrm>
        </p:spPr>
        <p:txBody>
          <a:bodyPr/>
          <a:lstStyle/>
          <a:p>
            <a:pPr>
              <a:defRPr/>
            </a:pPr>
            <a:fld id="{526B55CF-566C-C144-BDD5-055F6AE44942}" type="slidenum">
              <a:rPr lang="en-US" altLang="en-US" smtClean="0"/>
              <a:pPr>
                <a:defRPr/>
              </a:pPr>
              <a:t>3</a:t>
            </a:fld>
            <a:endParaRPr lang="en-US" altLang="en-US" dirty="0"/>
          </a:p>
        </p:txBody>
      </p:sp>
    </p:spTree>
    <p:extLst>
      <p:ext uri="{BB962C8B-B14F-4D97-AF65-F5344CB8AC3E}">
        <p14:creationId xmlns:p14="http://schemas.microsoft.com/office/powerpoint/2010/main" val="1202974068"/>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z="3200"/>
              <a:t>Penganggaran</a:t>
            </a:r>
            <a:r>
              <a:rPr lang="en-US"/>
              <a:t> </a:t>
            </a:r>
          </a:p>
        </p:txBody>
      </p:sp>
      <p:sp>
        <p:nvSpPr>
          <p:cNvPr id="15363" name="Rectangle 3"/>
          <p:cNvSpPr>
            <a:spLocks noGrp="1" noChangeArrowheads="1"/>
          </p:cNvSpPr>
          <p:nvPr>
            <p:ph idx="1"/>
          </p:nvPr>
        </p:nvSpPr>
        <p:spPr/>
        <p:txBody>
          <a:bodyPr/>
          <a:lstStyle/>
          <a:p>
            <a:pPr eaLnBrk="1" hangingPunct="1"/>
            <a:r>
              <a:rPr lang="en-US"/>
              <a:t>Penganggaran ( Budgeting ) adalah perencanaan yang menunjukkan pola penerimaan dan pengeluaran untuk periode tertentu</a:t>
            </a:r>
          </a:p>
          <a:p>
            <a:pPr eaLnBrk="1" hangingPunct="1"/>
            <a:r>
              <a:rPr lang="en-US"/>
              <a:t>Budgeting memberikan gambaran tentang sumber-sumber penerimaan dan pos-pos pengeluaran terjadinya surplus dan defisit</a:t>
            </a:r>
          </a:p>
        </p:txBody>
      </p:sp>
    </p:spTree>
    <p:extLst>
      <p:ext uri="{BB962C8B-B14F-4D97-AF65-F5344CB8AC3E}">
        <p14:creationId xmlns:p14="http://schemas.microsoft.com/office/powerpoint/2010/main" val="378385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br>
              <a:rPr lang="en-US" sz="2800" dirty="0">
                <a:latin typeface="Antique Olive Compact"/>
              </a:rPr>
            </a:br>
            <a:r>
              <a:rPr lang="en-US" sz="2800" dirty="0" err="1">
                <a:latin typeface="Antique Olive Compact"/>
              </a:rPr>
              <a:t>Peramalan</a:t>
            </a:r>
            <a:r>
              <a:rPr lang="en-US" sz="2800" dirty="0">
                <a:latin typeface="Antique Olive Compact"/>
              </a:rPr>
              <a:t> </a:t>
            </a:r>
            <a:r>
              <a:rPr lang="en-US" sz="2800" dirty="0" err="1">
                <a:latin typeface="Antique Olive Compact"/>
              </a:rPr>
              <a:t>Kebutuhan</a:t>
            </a:r>
            <a:r>
              <a:rPr lang="en-US" sz="2800" dirty="0">
                <a:latin typeface="Antique Olive Compact"/>
              </a:rPr>
              <a:t> </a:t>
            </a:r>
            <a:r>
              <a:rPr lang="en-US" sz="2800" dirty="0" err="1">
                <a:latin typeface="Antique Olive Compact"/>
              </a:rPr>
              <a:t>Logistik</a:t>
            </a:r>
            <a:endParaRPr lang="en-US" sz="2800" dirty="0">
              <a:latin typeface="Antique Olive Compact"/>
            </a:endParaRPr>
          </a:p>
        </p:txBody>
      </p:sp>
      <p:sp>
        <p:nvSpPr>
          <p:cNvPr id="12291" name="Rectangle 3"/>
          <p:cNvSpPr>
            <a:spLocks noGrp="1" noChangeArrowheads="1"/>
          </p:cNvSpPr>
          <p:nvPr>
            <p:ph idx="1"/>
          </p:nvPr>
        </p:nvSpPr>
        <p:spPr/>
        <p:txBody>
          <a:bodyPr/>
          <a:lstStyle/>
          <a:p>
            <a:pPr algn="just" eaLnBrk="1" hangingPunct="1"/>
            <a:r>
              <a:rPr lang="en-US" dirty="0" err="1"/>
              <a:t>Peramalan</a:t>
            </a:r>
            <a:r>
              <a:rPr lang="en-US" dirty="0"/>
              <a:t> </a:t>
            </a:r>
            <a:r>
              <a:rPr lang="en-US" dirty="0" err="1"/>
              <a:t>kebutuhan</a:t>
            </a:r>
            <a:r>
              <a:rPr lang="en-US" dirty="0"/>
              <a:t> </a:t>
            </a:r>
            <a:r>
              <a:rPr lang="en-US" dirty="0" err="1"/>
              <a:t>logistik</a:t>
            </a:r>
            <a:r>
              <a:rPr lang="en-US" dirty="0"/>
              <a:t> </a:t>
            </a:r>
            <a:r>
              <a:rPr lang="en-US" dirty="0" err="1"/>
              <a:t>diperlukan</a:t>
            </a:r>
            <a:r>
              <a:rPr lang="en-US" dirty="0"/>
              <a:t> </a:t>
            </a:r>
          </a:p>
          <a:p>
            <a:pPr marL="0" indent="0" algn="just" eaLnBrk="1" hangingPunct="1">
              <a:buNone/>
            </a:pPr>
            <a:r>
              <a:rPr lang="en-US" dirty="0"/>
              <a:t>    </a:t>
            </a:r>
            <a:r>
              <a:rPr lang="en-US" dirty="0" err="1"/>
              <a:t>dalam</a:t>
            </a:r>
            <a:r>
              <a:rPr lang="en-US" dirty="0"/>
              <a:t> </a:t>
            </a:r>
            <a:r>
              <a:rPr lang="en-US" dirty="0" err="1"/>
              <a:t>menghadapi</a:t>
            </a:r>
            <a:r>
              <a:rPr lang="en-US" dirty="0"/>
              <a:t> </a:t>
            </a:r>
            <a:r>
              <a:rPr lang="en-US" dirty="0" err="1"/>
              <a:t>ketidak</a:t>
            </a:r>
            <a:r>
              <a:rPr lang="en-US" dirty="0"/>
              <a:t> </a:t>
            </a:r>
            <a:r>
              <a:rPr lang="en-US" dirty="0" err="1"/>
              <a:t>pastian</a:t>
            </a:r>
            <a:r>
              <a:rPr lang="en-US" dirty="0"/>
              <a:t>   </a:t>
            </a:r>
          </a:p>
          <a:p>
            <a:pPr marL="0" indent="0" algn="just" eaLnBrk="1" hangingPunct="1">
              <a:buNone/>
            </a:pPr>
            <a:r>
              <a:rPr lang="en-US" dirty="0"/>
              <a:t>    </a:t>
            </a:r>
            <a:r>
              <a:rPr lang="en-US" dirty="0" err="1"/>
              <a:t>permintaan</a:t>
            </a:r>
            <a:r>
              <a:rPr lang="en-US" dirty="0"/>
              <a:t> </a:t>
            </a:r>
          </a:p>
        </p:txBody>
      </p:sp>
      <p:sp>
        <p:nvSpPr>
          <p:cNvPr id="2" name="Rectangle 1">
            <a:extLst>
              <a:ext uri="{FF2B5EF4-FFF2-40B4-BE49-F238E27FC236}">
                <a16:creationId xmlns:a16="http://schemas.microsoft.com/office/drawing/2014/main" id="{18F7AB96-5245-2341-9DA6-E055D54EBBF3}"/>
              </a:ext>
            </a:extLst>
          </p:cNvPr>
          <p:cNvSpPr/>
          <p:nvPr/>
        </p:nvSpPr>
        <p:spPr>
          <a:xfrm>
            <a:off x="152400" y="3463834"/>
            <a:ext cx="8343900" cy="2677656"/>
          </a:xfrm>
          <a:prstGeom prst="rect">
            <a:avLst/>
          </a:prstGeom>
        </p:spPr>
        <p:txBody>
          <a:bodyPr wrap="square">
            <a:spAutoFit/>
          </a:bodyPr>
          <a:lstStyle/>
          <a:p>
            <a:pPr marL="457200" indent="-457200">
              <a:buFont typeface="Wingdings" pitchFamily="2" charset="2"/>
              <a:buChar char="§"/>
            </a:pPr>
            <a:r>
              <a:rPr lang="en-ID" sz="2800" dirty="0" err="1">
                <a:latin typeface="Times New Roman" panose="02020603050405020304" pitchFamily="18" charset="0"/>
                <a:ea typeface="Times New Roman" panose="02020603050405020304" pitchFamily="18" charset="0"/>
                <a:cs typeface="Times New Roman" panose="02020603050405020304" pitchFamily="18" charset="0"/>
              </a:rPr>
              <a:t>Peramalan</a:t>
            </a:r>
            <a:r>
              <a:rPr lang="en-ID"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ID" sz="2800" dirty="0" err="1">
                <a:latin typeface="Times New Roman" panose="02020603050405020304" pitchFamily="18" charset="0"/>
                <a:ea typeface="Times New Roman" panose="02020603050405020304" pitchFamily="18" charset="0"/>
                <a:cs typeface="Times New Roman" panose="02020603050405020304" pitchFamily="18" charset="0"/>
              </a:rPr>
              <a:t>forecating</a:t>
            </a:r>
            <a:r>
              <a:rPr lang="en-ID"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ID" sz="2800" dirty="0" err="1">
                <a:latin typeface="Times New Roman" panose="02020603050405020304" pitchFamily="18" charset="0"/>
                <a:ea typeface="Times New Roman" panose="02020603050405020304" pitchFamily="18" charset="0"/>
                <a:cs typeface="Times New Roman" panose="02020603050405020304" pitchFamily="18" charset="0"/>
              </a:rPr>
              <a:t>adalah</a:t>
            </a:r>
            <a:r>
              <a:rPr lang="en-ID"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ID" sz="2800" dirty="0" err="1">
                <a:latin typeface="Times New Roman" panose="02020603050405020304" pitchFamily="18" charset="0"/>
                <a:ea typeface="Times New Roman" panose="02020603050405020304" pitchFamily="18" charset="0"/>
                <a:cs typeface="Times New Roman" panose="02020603050405020304" pitchFamily="18" charset="0"/>
              </a:rPr>
              <a:t>suatu</a:t>
            </a:r>
            <a:r>
              <a:rPr lang="en-ID"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ID" sz="2800" dirty="0" err="1">
                <a:latin typeface="Times New Roman" panose="02020603050405020304" pitchFamily="18" charset="0"/>
                <a:ea typeface="Times New Roman" panose="02020603050405020304" pitchFamily="18" charset="0"/>
                <a:cs typeface="Times New Roman" panose="02020603050405020304" pitchFamily="18" charset="0"/>
              </a:rPr>
              <a:t>usaha</a:t>
            </a:r>
            <a:r>
              <a:rPr lang="en-ID" sz="2800" dirty="0">
                <a:latin typeface="Times New Roman" panose="02020603050405020304" pitchFamily="18" charset="0"/>
                <a:ea typeface="Times New Roman" panose="02020603050405020304" pitchFamily="18" charset="0"/>
                <a:cs typeface="Times New Roman" panose="02020603050405020304" pitchFamily="18" charset="0"/>
              </a:rPr>
              <a:t> yang </a:t>
            </a:r>
            <a:r>
              <a:rPr lang="en-ID" sz="2800" dirty="0" err="1">
                <a:latin typeface="Times New Roman" panose="02020603050405020304" pitchFamily="18" charset="0"/>
                <a:ea typeface="Times New Roman" panose="02020603050405020304" pitchFamily="18" charset="0"/>
                <a:cs typeface="Times New Roman" panose="02020603050405020304" pitchFamily="18" charset="0"/>
              </a:rPr>
              <a:t>dilakukan</a:t>
            </a:r>
            <a:r>
              <a:rPr lang="en-ID"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ID" sz="2800" dirty="0" err="1">
                <a:latin typeface="Times New Roman" panose="02020603050405020304" pitchFamily="18" charset="0"/>
                <a:ea typeface="Times New Roman" panose="02020603050405020304" pitchFamily="18" charset="0"/>
                <a:cs typeface="Times New Roman" panose="02020603050405020304" pitchFamily="18" charset="0"/>
              </a:rPr>
              <a:t>perusahaan</a:t>
            </a:r>
            <a:r>
              <a:rPr lang="en-ID"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ID" sz="2800" dirty="0" err="1">
                <a:latin typeface="Times New Roman" panose="02020603050405020304" pitchFamily="18" charset="0"/>
                <a:ea typeface="Times New Roman" panose="02020603050405020304" pitchFamily="18" charset="0"/>
                <a:cs typeface="Times New Roman" panose="02020603050405020304" pitchFamily="18" charset="0"/>
              </a:rPr>
              <a:t>untuk</a:t>
            </a:r>
            <a:r>
              <a:rPr lang="en-ID"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ID" sz="2800" dirty="0" err="1">
                <a:latin typeface="Times New Roman" panose="02020603050405020304" pitchFamily="18" charset="0"/>
                <a:ea typeface="Times New Roman" panose="02020603050405020304" pitchFamily="18" charset="0"/>
                <a:cs typeface="Times New Roman" panose="02020603050405020304" pitchFamily="18" charset="0"/>
              </a:rPr>
              <a:t>bisa</a:t>
            </a:r>
            <a:r>
              <a:rPr lang="en-ID"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ID" sz="2800" dirty="0" err="1">
                <a:latin typeface="Times New Roman" panose="02020603050405020304" pitchFamily="18" charset="0"/>
                <a:ea typeface="Times New Roman" panose="02020603050405020304" pitchFamily="18" charset="0"/>
                <a:cs typeface="Times New Roman" panose="02020603050405020304" pitchFamily="18" charset="0"/>
              </a:rPr>
              <a:t>meramal</a:t>
            </a:r>
            <a:r>
              <a:rPr lang="en-ID"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ID" sz="2800" dirty="0" err="1">
                <a:latin typeface="Times New Roman" panose="02020603050405020304" pitchFamily="18" charset="0"/>
                <a:ea typeface="Times New Roman" panose="02020603050405020304" pitchFamily="18" charset="0"/>
                <a:cs typeface="Times New Roman" panose="02020603050405020304" pitchFamily="18" charset="0"/>
              </a:rPr>
              <a:t>memprediksi</a:t>
            </a:r>
            <a:r>
              <a:rPr lang="en-ID"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ID" sz="2800" dirty="0" err="1">
                <a:latin typeface="Times New Roman" panose="02020603050405020304" pitchFamily="18" charset="0"/>
                <a:ea typeface="Times New Roman" panose="02020603050405020304" pitchFamily="18" charset="0"/>
                <a:cs typeface="Times New Roman" panose="02020603050405020304" pitchFamily="18" charset="0"/>
              </a:rPr>
              <a:t>keadaan</a:t>
            </a:r>
            <a:r>
              <a:rPr lang="en-ID" sz="2800" dirty="0">
                <a:latin typeface="Times New Roman" panose="02020603050405020304" pitchFamily="18" charset="0"/>
                <a:ea typeface="Times New Roman" panose="02020603050405020304" pitchFamily="18" charset="0"/>
                <a:cs typeface="Times New Roman" panose="02020603050405020304" pitchFamily="18" charset="0"/>
              </a:rPr>
              <a:t> masa </a:t>
            </a:r>
            <a:r>
              <a:rPr lang="en-ID" sz="2800" dirty="0" err="1">
                <a:latin typeface="Times New Roman" panose="02020603050405020304" pitchFamily="18" charset="0"/>
                <a:ea typeface="Times New Roman" panose="02020603050405020304" pitchFamily="18" charset="0"/>
                <a:cs typeface="Times New Roman" panose="02020603050405020304" pitchFamily="18" charset="0"/>
              </a:rPr>
              <a:t>datang</a:t>
            </a:r>
            <a:r>
              <a:rPr lang="en-ID"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ID" sz="2800" dirty="0" err="1">
                <a:latin typeface="Times New Roman" panose="02020603050405020304" pitchFamily="18" charset="0"/>
                <a:ea typeface="Times New Roman" panose="02020603050405020304" pitchFamily="18" charset="0"/>
                <a:cs typeface="Times New Roman" panose="02020603050405020304" pitchFamily="18" charset="0"/>
              </a:rPr>
              <a:t>tentang</a:t>
            </a:r>
            <a:r>
              <a:rPr lang="en-ID"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ID" sz="2800" dirty="0" err="1">
                <a:latin typeface="Times New Roman" panose="02020603050405020304" pitchFamily="18" charset="0"/>
                <a:ea typeface="Times New Roman" panose="02020603050405020304" pitchFamily="18" charset="0"/>
                <a:cs typeface="Times New Roman" panose="02020603050405020304" pitchFamily="18" charset="0"/>
              </a:rPr>
              <a:t>produknya</a:t>
            </a:r>
            <a:r>
              <a:rPr lang="en-ID"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ID" sz="2800" dirty="0" err="1">
                <a:latin typeface="Times New Roman" panose="02020603050405020304" pitchFamily="18" charset="0"/>
                <a:ea typeface="Times New Roman" panose="02020603050405020304" pitchFamily="18" charset="0"/>
                <a:cs typeface="Times New Roman" panose="02020603050405020304" pitchFamily="18" charset="0"/>
              </a:rPr>
              <a:t>dengan</a:t>
            </a:r>
            <a:r>
              <a:rPr lang="en-ID"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ID" sz="2800" dirty="0" err="1">
                <a:latin typeface="Times New Roman" panose="02020603050405020304" pitchFamily="18" charset="0"/>
                <a:ea typeface="Times New Roman" panose="02020603050405020304" pitchFamily="18" charset="0"/>
                <a:cs typeface="Times New Roman" panose="02020603050405020304" pitchFamily="18" charset="0"/>
              </a:rPr>
              <a:t>mencari</a:t>
            </a:r>
            <a:r>
              <a:rPr lang="en-ID"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ID" sz="2800" dirty="0" err="1">
                <a:latin typeface="Times New Roman" panose="02020603050405020304" pitchFamily="18" charset="0"/>
                <a:ea typeface="Times New Roman" panose="02020603050405020304" pitchFamily="18" charset="0"/>
                <a:cs typeface="Times New Roman" panose="02020603050405020304" pitchFamily="18" charset="0"/>
              </a:rPr>
              <a:t>tahu</a:t>
            </a:r>
            <a:r>
              <a:rPr lang="en-ID" sz="2800" dirty="0">
                <a:latin typeface="Times New Roman" panose="02020603050405020304" pitchFamily="18" charset="0"/>
                <a:ea typeface="Times New Roman" panose="02020603050405020304" pitchFamily="18" charset="0"/>
                <a:cs typeface="Times New Roman" panose="02020603050405020304" pitchFamily="18" charset="0"/>
              </a:rPr>
              <a:t> limit </a:t>
            </a:r>
            <a:r>
              <a:rPr lang="en-ID" sz="2800" dirty="0" err="1">
                <a:latin typeface="Times New Roman" panose="02020603050405020304" pitchFamily="18" charset="0"/>
                <a:ea typeface="Times New Roman" panose="02020603050405020304" pitchFamily="18" charset="0"/>
                <a:cs typeface="Times New Roman" panose="02020603050405020304" pitchFamily="18" charset="0"/>
              </a:rPr>
              <a:t>ketidakpastian</a:t>
            </a:r>
            <a:r>
              <a:rPr lang="en-ID" sz="2800" dirty="0">
                <a:latin typeface="Times New Roman" panose="02020603050405020304" pitchFamily="18" charset="0"/>
                <a:ea typeface="Times New Roman" panose="02020603050405020304" pitchFamily="18" charset="0"/>
                <a:cs typeface="Times New Roman" panose="02020603050405020304" pitchFamily="18" charset="0"/>
              </a:rPr>
              <a:t> masa </a:t>
            </a:r>
            <a:r>
              <a:rPr lang="en-ID" sz="2800" dirty="0" err="1">
                <a:latin typeface="Times New Roman" panose="02020603050405020304" pitchFamily="18" charset="0"/>
                <a:ea typeface="Times New Roman" panose="02020603050405020304" pitchFamily="18" charset="0"/>
                <a:cs typeface="Times New Roman" panose="02020603050405020304" pitchFamily="18" charset="0"/>
              </a:rPr>
              <a:t>depan</a:t>
            </a:r>
            <a:r>
              <a:rPr lang="en-ID"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ID" sz="2800" dirty="0" err="1">
                <a:latin typeface="Times New Roman" panose="02020603050405020304" pitchFamily="18" charset="0"/>
                <a:ea typeface="Times New Roman" panose="02020603050405020304" pitchFamily="18" charset="0"/>
                <a:cs typeface="Times New Roman" panose="02020603050405020304" pitchFamily="18" charset="0"/>
              </a:rPr>
              <a:t>terhadap</a:t>
            </a:r>
            <a:r>
              <a:rPr lang="en-ID"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ID" sz="2800" dirty="0" err="1">
                <a:latin typeface="Times New Roman" panose="02020603050405020304" pitchFamily="18" charset="0"/>
                <a:ea typeface="Times New Roman" panose="02020603050405020304" pitchFamily="18" charset="0"/>
                <a:cs typeface="Times New Roman" panose="02020603050405020304" pitchFamily="18" charset="0"/>
              </a:rPr>
              <a:t>perusahaan</a:t>
            </a:r>
            <a:r>
              <a:rPr lang="en-ID" sz="2800" dirty="0">
                <a:latin typeface="Times New Roman" panose="02020603050405020304" pitchFamily="18" charset="0"/>
                <a:ea typeface="Times New Roman" panose="02020603050405020304" pitchFamily="18" charset="0"/>
                <a:cs typeface="Times New Roman" panose="02020603050405020304" pitchFamily="18" charset="0"/>
              </a:rPr>
              <a:t>.</a:t>
            </a:r>
            <a:r>
              <a:rPr lang="en-ID" sz="2800" dirty="0">
                <a:latin typeface="Times New Roman" panose="02020603050405020304" pitchFamily="18" charset="0"/>
                <a:cs typeface="Times New Roman" panose="02020603050405020304" pitchFamily="18" charset="0"/>
              </a:rPr>
              <a:t> </a:t>
            </a:r>
            <a:br>
              <a:rPr lang="en-ID" dirty="0">
                <a:latin typeface="Times New Roman,BoldItalic" pitchFamily="2" charset="0"/>
                <a:ea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5669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2844C-6212-2348-BBB4-395E674E29E4}"/>
              </a:ext>
            </a:extLst>
          </p:cNvPr>
          <p:cNvSpPr>
            <a:spLocks noGrp="1"/>
          </p:cNvSpPr>
          <p:nvPr>
            <p:ph type="title"/>
          </p:nvPr>
        </p:nvSpPr>
        <p:spPr>
          <a:xfrm>
            <a:off x="457200" y="609600"/>
            <a:ext cx="8229600" cy="1066800"/>
          </a:xfrm>
        </p:spPr>
        <p:txBody>
          <a:bodyPr anchor="t"/>
          <a:lstStyle/>
          <a:p>
            <a:pPr>
              <a:spcBef>
                <a:spcPts val="0"/>
              </a:spcBef>
            </a:pPr>
            <a:r>
              <a:rPr lang="en-ID" sz="2400" dirty="0" err="1"/>
              <a:t>Peramalan</a:t>
            </a:r>
            <a:r>
              <a:rPr lang="en-ID" sz="2400" dirty="0"/>
              <a:t> </a:t>
            </a:r>
            <a:r>
              <a:rPr lang="en-ID" sz="2400" dirty="0" err="1"/>
              <a:t>menurut</a:t>
            </a:r>
            <a:r>
              <a:rPr lang="en-ID" sz="2400" dirty="0"/>
              <a:t> </a:t>
            </a:r>
            <a:r>
              <a:rPr lang="en-ID" sz="2400" dirty="0" err="1"/>
              <a:t>jangka</a:t>
            </a:r>
            <a:r>
              <a:rPr lang="en-ID" sz="2400" dirty="0"/>
              <a:t> </a:t>
            </a:r>
            <a:r>
              <a:rPr lang="en-ID" sz="2400" dirty="0" err="1"/>
              <a:t>waktu</a:t>
            </a:r>
            <a:r>
              <a:rPr lang="en-ID" sz="2400" dirty="0"/>
              <a:t> </a:t>
            </a:r>
            <a:r>
              <a:rPr lang="en-ID" sz="2400" dirty="0" err="1"/>
              <a:t>dibagi</a:t>
            </a:r>
            <a:r>
              <a:rPr lang="en-ID" sz="2400" dirty="0"/>
              <a:t> </a:t>
            </a:r>
            <a:r>
              <a:rPr lang="en-ID" sz="2400" dirty="0" err="1"/>
              <a:t>menjadi</a:t>
            </a:r>
            <a:r>
              <a:rPr lang="en-ID" sz="2400" dirty="0"/>
              <a:t> 3 </a:t>
            </a:r>
            <a:r>
              <a:rPr lang="en-ID" sz="2400" dirty="0" err="1"/>
              <a:t>kategori</a:t>
            </a:r>
            <a:r>
              <a:rPr lang="en-ID" sz="2400" dirty="0"/>
              <a:t> (</a:t>
            </a:r>
            <a:r>
              <a:rPr lang="en-ID" sz="2400" dirty="0" err="1"/>
              <a:t>Seto</a:t>
            </a:r>
            <a:r>
              <a:rPr lang="en-ID" sz="2400" dirty="0"/>
              <a:t>, 2001), </a:t>
            </a:r>
            <a:r>
              <a:rPr lang="en-ID" sz="2400" dirty="0" err="1"/>
              <a:t>yaitu</a:t>
            </a:r>
            <a:r>
              <a:rPr lang="en-ID" dirty="0"/>
              <a:t>: </a:t>
            </a:r>
            <a:br>
              <a:rPr lang="en-ID" dirty="0"/>
            </a:br>
            <a:endParaRPr lang="en-US" dirty="0"/>
          </a:p>
        </p:txBody>
      </p:sp>
      <p:sp>
        <p:nvSpPr>
          <p:cNvPr id="3" name="Content Placeholder 2">
            <a:extLst>
              <a:ext uri="{FF2B5EF4-FFF2-40B4-BE49-F238E27FC236}">
                <a16:creationId xmlns:a16="http://schemas.microsoft.com/office/drawing/2014/main" id="{1A90B729-08C3-B243-AF26-7F850F56F7F5}"/>
              </a:ext>
            </a:extLst>
          </p:cNvPr>
          <p:cNvSpPr>
            <a:spLocks noGrp="1"/>
          </p:cNvSpPr>
          <p:nvPr>
            <p:ph idx="1"/>
          </p:nvPr>
        </p:nvSpPr>
        <p:spPr/>
        <p:txBody>
          <a:bodyPr/>
          <a:lstStyle/>
          <a:p>
            <a:pPr lvl="0"/>
            <a:r>
              <a:rPr lang="en-ID" sz="2800" dirty="0" err="1"/>
              <a:t>Prediksi</a:t>
            </a:r>
            <a:r>
              <a:rPr lang="en-ID" sz="2800" dirty="0"/>
              <a:t>/</a:t>
            </a:r>
            <a:r>
              <a:rPr lang="en-ID" sz="2800" dirty="0" err="1"/>
              <a:t>peramalan</a:t>
            </a:r>
            <a:r>
              <a:rPr lang="en-ID" sz="2800" dirty="0"/>
              <a:t> </a:t>
            </a:r>
            <a:r>
              <a:rPr lang="en-ID" sz="2800" dirty="0" err="1"/>
              <a:t>jangka</a:t>
            </a:r>
            <a:r>
              <a:rPr lang="en-ID" sz="2800" dirty="0"/>
              <a:t> </a:t>
            </a:r>
            <a:r>
              <a:rPr lang="en-ID" sz="2800" dirty="0" err="1"/>
              <a:t>pendek</a:t>
            </a:r>
            <a:r>
              <a:rPr lang="en-ID" sz="2800" dirty="0"/>
              <a:t>: </a:t>
            </a:r>
            <a:r>
              <a:rPr lang="en-ID" sz="2800" dirty="0" err="1"/>
              <a:t>prediksi</a:t>
            </a:r>
            <a:r>
              <a:rPr lang="en-ID" sz="2800" dirty="0"/>
              <a:t> </a:t>
            </a:r>
            <a:r>
              <a:rPr lang="en-ID" sz="2800" dirty="0" err="1"/>
              <a:t>untuk</a:t>
            </a:r>
            <a:r>
              <a:rPr lang="en-ID" sz="2800" dirty="0"/>
              <a:t> </a:t>
            </a:r>
            <a:r>
              <a:rPr lang="en-ID" sz="2800" dirty="0" err="1"/>
              <a:t>waktu</a:t>
            </a:r>
            <a:r>
              <a:rPr lang="en-ID" sz="2800" dirty="0"/>
              <a:t> 1-3 </a:t>
            </a:r>
            <a:r>
              <a:rPr lang="en-ID" sz="2800" dirty="0" err="1"/>
              <a:t>bulan</a:t>
            </a:r>
            <a:r>
              <a:rPr lang="en-ID" sz="2800" dirty="0"/>
              <a:t>. </a:t>
            </a:r>
            <a:r>
              <a:rPr lang="en-ID" sz="2800" dirty="0" err="1"/>
              <a:t>Biasanya</a:t>
            </a:r>
            <a:r>
              <a:rPr lang="en-ID" sz="2800" dirty="0"/>
              <a:t> </a:t>
            </a:r>
            <a:r>
              <a:rPr lang="en-ID" sz="2800" dirty="0" err="1"/>
              <a:t>digunakan</a:t>
            </a:r>
            <a:r>
              <a:rPr lang="en-ID" sz="2800" dirty="0"/>
              <a:t> </a:t>
            </a:r>
            <a:r>
              <a:rPr lang="en-ID" sz="2800" dirty="0" err="1"/>
              <a:t>untuk</a:t>
            </a:r>
            <a:r>
              <a:rPr lang="en-ID" sz="2800" dirty="0"/>
              <a:t> </a:t>
            </a:r>
            <a:r>
              <a:rPr lang="en-ID" sz="2800" dirty="0" err="1"/>
              <a:t>perencanaan</a:t>
            </a:r>
            <a:r>
              <a:rPr lang="en-ID" sz="2800" dirty="0"/>
              <a:t> </a:t>
            </a:r>
            <a:r>
              <a:rPr lang="en-ID" sz="2800" dirty="0" err="1"/>
              <a:t>pembelian</a:t>
            </a:r>
            <a:r>
              <a:rPr lang="en-ID" sz="2800" dirty="0"/>
              <a:t>, </a:t>
            </a:r>
            <a:r>
              <a:rPr lang="en-ID" sz="2800" dirty="0" err="1"/>
              <a:t>penjadwalan</a:t>
            </a:r>
            <a:r>
              <a:rPr lang="en-ID" sz="2800" dirty="0"/>
              <a:t> </a:t>
            </a:r>
          </a:p>
          <a:p>
            <a:r>
              <a:rPr lang="en-ID" sz="2800" dirty="0" err="1"/>
              <a:t>pekerjaan</a:t>
            </a:r>
            <a:r>
              <a:rPr lang="en-ID" sz="2800" dirty="0"/>
              <a:t> </a:t>
            </a:r>
            <a:r>
              <a:rPr lang="en-ID" sz="2800" dirty="0" err="1"/>
              <a:t>dan</a:t>
            </a:r>
            <a:r>
              <a:rPr lang="en-ID" sz="2800" dirty="0"/>
              <a:t> </a:t>
            </a:r>
            <a:r>
              <a:rPr lang="en-ID" sz="2800" dirty="0" err="1"/>
              <a:t>tingkat</a:t>
            </a:r>
            <a:r>
              <a:rPr lang="en-ID" sz="2800" dirty="0"/>
              <a:t> </a:t>
            </a:r>
            <a:r>
              <a:rPr lang="en-ID" sz="2800" dirty="0" err="1"/>
              <a:t>produksi</a:t>
            </a:r>
            <a:r>
              <a:rPr lang="en-ID" sz="2800" dirty="0"/>
              <a:t> </a:t>
            </a:r>
          </a:p>
          <a:p>
            <a:pPr lvl="0"/>
            <a:r>
              <a:rPr lang="en-ID" sz="2800" dirty="0" err="1"/>
              <a:t>Peramalan</a:t>
            </a:r>
            <a:r>
              <a:rPr lang="en-ID" sz="2800" dirty="0"/>
              <a:t> </a:t>
            </a:r>
            <a:r>
              <a:rPr lang="en-ID" sz="2800" dirty="0" err="1"/>
              <a:t>jangka</a:t>
            </a:r>
            <a:r>
              <a:rPr lang="en-ID" sz="2800" dirty="0"/>
              <a:t> </a:t>
            </a:r>
            <a:r>
              <a:rPr lang="en-ID" sz="2800" dirty="0" err="1"/>
              <a:t>menengah</a:t>
            </a:r>
            <a:r>
              <a:rPr lang="en-ID" sz="2800" dirty="0"/>
              <a:t>: </a:t>
            </a:r>
            <a:r>
              <a:rPr lang="en-ID" sz="2800" dirty="0" err="1"/>
              <a:t>prediksi</a:t>
            </a:r>
            <a:r>
              <a:rPr lang="en-ID" sz="2800" dirty="0"/>
              <a:t> </a:t>
            </a:r>
            <a:r>
              <a:rPr lang="en-ID" sz="2800" dirty="0" err="1"/>
              <a:t>untuk</a:t>
            </a:r>
            <a:r>
              <a:rPr lang="en-ID" sz="2800" dirty="0"/>
              <a:t> </a:t>
            </a:r>
            <a:r>
              <a:rPr lang="en-ID" sz="2800" dirty="0" err="1"/>
              <a:t>jangka</a:t>
            </a:r>
            <a:r>
              <a:rPr lang="en-ID" sz="2800" dirty="0"/>
              <a:t> 3 </a:t>
            </a:r>
            <a:r>
              <a:rPr lang="en-ID" sz="2800" dirty="0" err="1"/>
              <a:t>bulan</a:t>
            </a:r>
            <a:r>
              <a:rPr lang="en-ID" sz="2800" dirty="0"/>
              <a:t> </a:t>
            </a:r>
            <a:r>
              <a:rPr lang="en-ID" sz="2800" dirty="0" err="1"/>
              <a:t>sampai</a:t>
            </a:r>
            <a:r>
              <a:rPr lang="en-ID" sz="2800" dirty="0"/>
              <a:t> </a:t>
            </a:r>
            <a:r>
              <a:rPr lang="en-ID" sz="2800" dirty="0" err="1"/>
              <a:t>dengan</a:t>
            </a:r>
            <a:r>
              <a:rPr lang="en-ID" sz="2800" dirty="0"/>
              <a:t> 3 </a:t>
            </a:r>
            <a:r>
              <a:rPr lang="en-ID" sz="2800" dirty="0" err="1"/>
              <a:t>tahun</a:t>
            </a:r>
            <a:r>
              <a:rPr lang="en-ID" sz="2800" dirty="0"/>
              <a:t>, </a:t>
            </a:r>
            <a:r>
              <a:rPr lang="en-ID" sz="2800" dirty="0" err="1"/>
              <a:t>dipakai</a:t>
            </a:r>
            <a:r>
              <a:rPr lang="en-ID" sz="2800" dirty="0"/>
              <a:t> </a:t>
            </a:r>
            <a:r>
              <a:rPr lang="en-ID" sz="2800" dirty="0" err="1"/>
              <a:t>untuk</a:t>
            </a:r>
            <a:r>
              <a:rPr lang="en-ID" sz="2800" dirty="0"/>
              <a:t> </a:t>
            </a:r>
            <a:r>
              <a:rPr lang="en-ID" sz="2800" dirty="0" err="1"/>
              <a:t>perencanaan</a:t>
            </a:r>
            <a:r>
              <a:rPr lang="en-ID" sz="2800" dirty="0"/>
              <a:t> </a:t>
            </a:r>
            <a:r>
              <a:rPr lang="en-ID" sz="2800" dirty="0" err="1"/>
              <a:t>penjualan</a:t>
            </a:r>
            <a:r>
              <a:rPr lang="en-ID" sz="2800" dirty="0"/>
              <a:t>, </a:t>
            </a:r>
            <a:r>
              <a:rPr lang="en-ID" sz="2800" dirty="0" err="1"/>
              <a:t>anggaran</a:t>
            </a:r>
            <a:r>
              <a:rPr lang="en-ID" sz="2800" dirty="0"/>
              <a:t> </a:t>
            </a:r>
            <a:r>
              <a:rPr lang="en-ID" sz="2800" dirty="0" err="1"/>
              <a:t>dan</a:t>
            </a:r>
            <a:r>
              <a:rPr lang="en-ID" sz="2800" dirty="0"/>
              <a:t> </a:t>
            </a:r>
            <a:r>
              <a:rPr lang="en-ID" sz="2800" dirty="0" err="1"/>
              <a:t>produksi</a:t>
            </a:r>
            <a:r>
              <a:rPr lang="en-ID" sz="2800" dirty="0"/>
              <a:t>. </a:t>
            </a:r>
          </a:p>
          <a:p>
            <a:r>
              <a:rPr lang="en-ID" sz="2800" dirty="0" err="1"/>
              <a:t>Peramalan</a:t>
            </a:r>
            <a:r>
              <a:rPr lang="en-ID" sz="2800" dirty="0"/>
              <a:t> </a:t>
            </a:r>
            <a:r>
              <a:rPr lang="en-ID" sz="2800" dirty="0" err="1"/>
              <a:t>jangka</a:t>
            </a:r>
            <a:r>
              <a:rPr lang="en-ID" sz="2800" dirty="0"/>
              <a:t> </a:t>
            </a:r>
            <a:r>
              <a:rPr lang="en-ID" sz="2800" dirty="0" err="1"/>
              <a:t>panjang</a:t>
            </a:r>
            <a:r>
              <a:rPr lang="en-ID" sz="2800" dirty="0"/>
              <a:t>: </a:t>
            </a:r>
            <a:r>
              <a:rPr lang="en-ID" sz="2800" dirty="0" err="1"/>
              <a:t>prediksi</a:t>
            </a:r>
            <a:r>
              <a:rPr lang="en-ID" sz="2800" dirty="0"/>
              <a:t> </a:t>
            </a:r>
            <a:r>
              <a:rPr lang="en-ID" sz="2800" dirty="0" err="1"/>
              <a:t>untuk</a:t>
            </a:r>
            <a:r>
              <a:rPr lang="en-ID" sz="2800" dirty="0"/>
              <a:t> </a:t>
            </a:r>
            <a:r>
              <a:rPr lang="en-ID" sz="2800" dirty="0" err="1"/>
              <a:t>waktu</a:t>
            </a:r>
            <a:r>
              <a:rPr lang="en-ID" sz="2800" dirty="0"/>
              <a:t> </a:t>
            </a:r>
            <a:r>
              <a:rPr lang="en-ID" sz="2800" dirty="0" err="1"/>
              <a:t>lebih</a:t>
            </a:r>
            <a:r>
              <a:rPr lang="en-ID" sz="2800" dirty="0"/>
              <a:t> </a:t>
            </a:r>
            <a:r>
              <a:rPr lang="en-ID" sz="2800" dirty="0" err="1"/>
              <a:t>dari</a:t>
            </a:r>
            <a:r>
              <a:rPr lang="en-ID" sz="2800" dirty="0"/>
              <a:t> 3 </a:t>
            </a:r>
            <a:r>
              <a:rPr lang="en-ID" sz="2800" dirty="0" err="1"/>
              <a:t>tahun</a:t>
            </a:r>
            <a:r>
              <a:rPr lang="en-ID" sz="2800" dirty="0"/>
              <a:t>.  </a:t>
            </a:r>
            <a:r>
              <a:rPr lang="en-ID" sz="2800" dirty="0" err="1"/>
              <a:t>Contohnya</a:t>
            </a:r>
            <a:r>
              <a:rPr lang="en-ID" sz="2800" dirty="0"/>
              <a:t> </a:t>
            </a:r>
            <a:r>
              <a:rPr lang="en-ID" sz="2800" dirty="0" err="1"/>
              <a:t>untuk</a:t>
            </a:r>
            <a:r>
              <a:rPr lang="en-ID" sz="2800" dirty="0"/>
              <a:t> </a:t>
            </a:r>
            <a:r>
              <a:rPr lang="en-ID" sz="2800" dirty="0" err="1"/>
              <a:t>perencanaan</a:t>
            </a:r>
            <a:r>
              <a:rPr lang="en-ID" sz="2800" dirty="0"/>
              <a:t> </a:t>
            </a:r>
            <a:r>
              <a:rPr lang="en-ID" sz="2800" dirty="0" err="1"/>
              <a:t>produk</a:t>
            </a:r>
            <a:r>
              <a:rPr lang="en-ID" sz="2800" dirty="0"/>
              <a:t> </a:t>
            </a:r>
            <a:r>
              <a:rPr lang="en-ID" sz="2800" dirty="0" err="1"/>
              <a:t>baru</a:t>
            </a:r>
            <a:r>
              <a:rPr lang="en-ID" sz="2800" dirty="0"/>
              <a:t>, </a:t>
            </a:r>
            <a:r>
              <a:rPr lang="en-ID" sz="2800" dirty="0" err="1"/>
              <a:t>ekspansi</a:t>
            </a:r>
            <a:r>
              <a:rPr lang="en-ID" sz="2800" dirty="0"/>
              <a:t> </a:t>
            </a:r>
            <a:r>
              <a:rPr lang="en-ID" sz="2800" dirty="0" err="1"/>
              <a:t>pabrik</a:t>
            </a:r>
            <a:r>
              <a:rPr lang="en-ID" sz="2800" dirty="0"/>
              <a:t>, </a:t>
            </a:r>
            <a:r>
              <a:rPr lang="en-ID" sz="2800" dirty="0" err="1"/>
              <a:t>investasi</a:t>
            </a:r>
            <a:r>
              <a:rPr lang="en-ID" sz="2800" dirty="0"/>
              <a:t> modal, </a:t>
            </a:r>
            <a:r>
              <a:rPr lang="en-ID" sz="2800" dirty="0" err="1"/>
              <a:t>penelitian</a:t>
            </a:r>
            <a:r>
              <a:rPr lang="en-ID" sz="2800" dirty="0"/>
              <a:t> </a:t>
            </a:r>
            <a:r>
              <a:rPr lang="en-ID" sz="2800" dirty="0" err="1"/>
              <a:t>dan</a:t>
            </a:r>
            <a:r>
              <a:rPr lang="en-ID" sz="2800" dirty="0"/>
              <a:t> </a:t>
            </a:r>
            <a:r>
              <a:rPr lang="en-ID" sz="2800" dirty="0" err="1"/>
              <a:t>pengembangan</a:t>
            </a:r>
            <a:r>
              <a:rPr lang="en-ID" sz="2800" dirty="0"/>
              <a:t> </a:t>
            </a:r>
            <a:endParaRPr lang="en-US" sz="2800" dirty="0"/>
          </a:p>
        </p:txBody>
      </p:sp>
      <p:sp>
        <p:nvSpPr>
          <p:cNvPr id="4" name="Slide Number Placeholder 3">
            <a:extLst>
              <a:ext uri="{FF2B5EF4-FFF2-40B4-BE49-F238E27FC236}">
                <a16:creationId xmlns:a16="http://schemas.microsoft.com/office/drawing/2014/main" id="{4F788B1D-BFE8-5643-ABA1-C6091EB07241}"/>
              </a:ext>
            </a:extLst>
          </p:cNvPr>
          <p:cNvSpPr>
            <a:spLocks noGrp="1"/>
          </p:cNvSpPr>
          <p:nvPr>
            <p:ph type="sldNum" sz="quarter" idx="12"/>
          </p:nvPr>
        </p:nvSpPr>
        <p:spPr/>
        <p:txBody>
          <a:bodyPr/>
          <a:lstStyle/>
          <a:p>
            <a:pPr>
              <a:defRPr/>
            </a:pPr>
            <a:fld id="{526B55CF-566C-C144-BDD5-055F6AE44942}" type="slidenum">
              <a:rPr lang="en-US" altLang="en-US" smtClean="0"/>
              <a:pPr>
                <a:defRPr/>
              </a:pPr>
              <a:t>6</a:t>
            </a:fld>
            <a:endParaRPr lang="en-US" altLang="en-US"/>
          </a:p>
        </p:txBody>
      </p:sp>
    </p:spTree>
    <p:extLst>
      <p:ext uri="{BB962C8B-B14F-4D97-AF65-F5344CB8AC3E}">
        <p14:creationId xmlns:p14="http://schemas.microsoft.com/office/powerpoint/2010/main" val="1300777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685800"/>
            <a:ext cx="8229600" cy="731838"/>
          </a:xfrm>
        </p:spPr>
        <p:txBody>
          <a:bodyPr>
            <a:normAutofit fontScale="90000"/>
          </a:bodyPr>
          <a:lstStyle/>
          <a:p>
            <a:pPr eaLnBrk="1" fontAlgn="auto" hangingPunct="1">
              <a:spcAft>
                <a:spcPts val="0"/>
              </a:spcAft>
              <a:defRPr/>
            </a:pPr>
            <a:r>
              <a:rPr lang="en-US" sz="2800" dirty="0" err="1">
                <a:latin typeface="Antique Olive" pitchFamily="34" charset="0"/>
              </a:rPr>
              <a:t>Langkah-langkah</a:t>
            </a:r>
            <a:r>
              <a:rPr lang="en-US" sz="2800" dirty="0">
                <a:latin typeface="Antique Olive" pitchFamily="34" charset="0"/>
              </a:rPr>
              <a:t> </a:t>
            </a:r>
            <a:r>
              <a:rPr lang="en-US" sz="2800" dirty="0" err="1">
                <a:latin typeface="Antique Olive" pitchFamily="34" charset="0"/>
              </a:rPr>
              <a:t>Menyusun</a:t>
            </a:r>
            <a:r>
              <a:rPr lang="en-US" sz="2800" dirty="0">
                <a:latin typeface="Antique Olive" pitchFamily="34" charset="0"/>
              </a:rPr>
              <a:t> Budget</a:t>
            </a:r>
            <a:r>
              <a:rPr lang="en-US" dirty="0"/>
              <a:t> </a:t>
            </a:r>
          </a:p>
        </p:txBody>
      </p:sp>
      <p:sp>
        <p:nvSpPr>
          <p:cNvPr id="16387" name="Rectangle 3"/>
          <p:cNvSpPr>
            <a:spLocks noGrp="1" noChangeArrowheads="1"/>
          </p:cNvSpPr>
          <p:nvPr>
            <p:ph idx="1"/>
          </p:nvPr>
        </p:nvSpPr>
        <p:spPr/>
        <p:txBody>
          <a:bodyPr/>
          <a:lstStyle/>
          <a:p>
            <a:pPr marL="609600" indent="-609600" eaLnBrk="1" hangingPunct="1">
              <a:lnSpc>
                <a:spcPct val="90000"/>
              </a:lnSpc>
              <a:buFontTx/>
              <a:buAutoNum type="arabicPeriod"/>
            </a:pPr>
            <a:r>
              <a:rPr lang="en-US" sz="1800"/>
              <a:t>Menyusun menyusun pola penerimaan yang berasal dari penjualan baik secara tunai maupun kredit</a:t>
            </a:r>
          </a:p>
          <a:p>
            <a:pPr marL="1371600" lvl="2" indent="-457200" eaLnBrk="1" hangingPunct="1">
              <a:lnSpc>
                <a:spcPct val="90000"/>
              </a:lnSpc>
            </a:pPr>
            <a:r>
              <a:rPr lang="en-US" sz="1800"/>
              <a:t>Apabila terjadi penjualan dengan sistem kredit sesuai dapat disusun dibuatkan budget bantu atau yang dikenal </a:t>
            </a:r>
            <a:r>
              <a:rPr lang="en-US" sz="1800" b="1" i="1"/>
              <a:t>receivable collection budget  </a:t>
            </a:r>
            <a:r>
              <a:rPr lang="en-US" sz="1800" i="1"/>
              <a:t>atau</a:t>
            </a:r>
            <a:r>
              <a:rPr lang="en-US" sz="1800" b="1" i="1"/>
              <a:t> </a:t>
            </a:r>
            <a:r>
              <a:rPr lang="en-US" sz="1800" b="1"/>
              <a:t>budget pengumpul pihutang</a:t>
            </a:r>
          </a:p>
          <a:p>
            <a:pPr marL="609600" indent="-609600" eaLnBrk="1" hangingPunct="1">
              <a:lnSpc>
                <a:spcPct val="90000"/>
              </a:lnSpc>
              <a:buFontTx/>
              <a:buAutoNum type="arabicPeriod"/>
            </a:pPr>
            <a:r>
              <a:rPr lang="en-US" sz="1800"/>
              <a:t>Menyusun pola pengeluaran sesuai periode operasi masing-masing sektor pengeluaran a.l.</a:t>
            </a:r>
          </a:p>
          <a:p>
            <a:pPr marL="1752600" lvl="3" indent="-381000" eaLnBrk="1" hangingPunct="1">
              <a:lnSpc>
                <a:spcPct val="90000"/>
              </a:lnSpc>
              <a:buFontTx/>
              <a:buAutoNum type="arabicPeriod"/>
            </a:pPr>
            <a:r>
              <a:rPr lang="en-US"/>
              <a:t>Pembelian tunai</a:t>
            </a:r>
          </a:p>
          <a:p>
            <a:pPr marL="1752600" lvl="3" indent="-381000" eaLnBrk="1" hangingPunct="1">
              <a:lnSpc>
                <a:spcPct val="90000"/>
              </a:lnSpc>
              <a:buFontTx/>
              <a:buAutoNum type="arabicPeriod"/>
            </a:pPr>
            <a:r>
              <a:rPr lang="en-US"/>
              <a:t>Pembayaran utang &amp; bunga</a:t>
            </a:r>
          </a:p>
          <a:p>
            <a:pPr marL="1752600" lvl="3" indent="-381000" eaLnBrk="1" hangingPunct="1">
              <a:lnSpc>
                <a:spcPct val="90000"/>
              </a:lnSpc>
              <a:buFontTx/>
              <a:buAutoNum type="arabicPeriod"/>
            </a:pPr>
            <a:r>
              <a:rPr lang="en-US"/>
              <a:t>Pembayaran gaji/upah</a:t>
            </a:r>
          </a:p>
          <a:p>
            <a:pPr marL="1752600" lvl="3" indent="-381000" eaLnBrk="1" hangingPunct="1">
              <a:lnSpc>
                <a:spcPct val="90000"/>
              </a:lnSpc>
              <a:buFontTx/>
              <a:buAutoNum type="arabicPeriod"/>
            </a:pPr>
            <a:r>
              <a:rPr lang="en-US"/>
              <a:t>Asuransi, pajak dan biaya operasional</a:t>
            </a:r>
          </a:p>
          <a:p>
            <a:pPr marL="1752600" lvl="3" indent="-381000" eaLnBrk="1" hangingPunct="1">
              <a:lnSpc>
                <a:spcPct val="90000"/>
              </a:lnSpc>
              <a:buFontTx/>
              <a:buAutoNum type="arabicPeriod"/>
            </a:pPr>
            <a:r>
              <a:rPr lang="en-US"/>
              <a:t>Pembayaran dividen</a:t>
            </a:r>
          </a:p>
          <a:p>
            <a:pPr marL="1752600" lvl="3" indent="-381000" eaLnBrk="1" hangingPunct="1">
              <a:lnSpc>
                <a:spcPct val="90000"/>
              </a:lnSpc>
              <a:buFontTx/>
              <a:buAutoNum type="arabicPeriod"/>
            </a:pPr>
            <a:r>
              <a:rPr lang="en-US"/>
              <a:t>dll </a:t>
            </a:r>
          </a:p>
          <a:p>
            <a:pPr marL="609600" indent="-609600" eaLnBrk="1" hangingPunct="1">
              <a:lnSpc>
                <a:spcPct val="90000"/>
              </a:lnSpc>
              <a:buFontTx/>
              <a:buAutoNum type="arabicPeriod"/>
            </a:pPr>
            <a:endParaRPr lang="en-US" sz="2000"/>
          </a:p>
        </p:txBody>
      </p:sp>
    </p:spTree>
    <p:extLst>
      <p:ext uri="{BB962C8B-B14F-4D97-AF65-F5344CB8AC3E}">
        <p14:creationId xmlns:p14="http://schemas.microsoft.com/office/powerpoint/2010/main" val="1312260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z="3200">
                <a:latin typeface="Rockwell" pitchFamily="18" charset="0"/>
              </a:rPr>
              <a:t>System Pemesanan Barang Logistik </a:t>
            </a:r>
            <a:r>
              <a:rPr lang="en-US"/>
              <a:t> </a:t>
            </a:r>
          </a:p>
        </p:txBody>
      </p:sp>
      <p:sp>
        <p:nvSpPr>
          <p:cNvPr id="17411" name="Rectangle 3"/>
          <p:cNvSpPr>
            <a:spLocks noGrp="1" noChangeArrowheads="1"/>
          </p:cNvSpPr>
          <p:nvPr>
            <p:ph idx="1"/>
          </p:nvPr>
        </p:nvSpPr>
        <p:spPr/>
        <p:txBody>
          <a:bodyPr/>
          <a:lstStyle/>
          <a:p>
            <a:pPr eaLnBrk="1" hangingPunct="1"/>
            <a:r>
              <a:rPr lang="en-US" sz="2400"/>
              <a:t>System Pemesanan Perdana </a:t>
            </a:r>
          </a:p>
          <a:p>
            <a:pPr lvl="3" eaLnBrk="1" hangingPunct="1"/>
            <a:r>
              <a:rPr lang="en-US"/>
              <a:t>Barang persiapan ( Comissioning materials )</a:t>
            </a:r>
          </a:p>
          <a:p>
            <a:pPr lvl="3" eaLnBrk="1" hangingPunct="1"/>
            <a:r>
              <a:rPr lang="en-US"/>
              <a:t>Barang perdana  ( Initial Materials )</a:t>
            </a:r>
          </a:p>
          <a:p>
            <a:pPr lvl="3" eaLnBrk="1" hangingPunct="1"/>
            <a:r>
              <a:rPr lang="en-US"/>
              <a:t>Barang untuk operasional normal ( Operation materials )</a:t>
            </a:r>
          </a:p>
          <a:p>
            <a:pPr eaLnBrk="1" hangingPunct="1"/>
            <a:r>
              <a:rPr lang="en-US" sz="2400"/>
              <a:t>System Pemesanan Kembali </a:t>
            </a:r>
          </a:p>
          <a:p>
            <a:pPr lvl="3" eaLnBrk="1" hangingPunct="1"/>
            <a:r>
              <a:rPr lang="en-US"/>
              <a:t>Perpetual review system ( terus menerus )</a:t>
            </a:r>
          </a:p>
          <a:p>
            <a:pPr lvl="3" eaLnBrk="1" hangingPunct="1"/>
            <a:r>
              <a:rPr lang="en-US"/>
              <a:t>Periodic review system   ( berkala )</a:t>
            </a:r>
          </a:p>
          <a:p>
            <a:pPr lvl="3" eaLnBrk="1" hangingPunct="1"/>
            <a:r>
              <a:rPr lang="en-US"/>
              <a:t>Fixed quantity system    ( tepat jumlah )</a:t>
            </a:r>
          </a:p>
          <a:p>
            <a:pPr lvl="3" eaLnBrk="1" hangingPunct="1"/>
            <a:r>
              <a:rPr lang="en-US"/>
              <a:t>Just in time system</a:t>
            </a:r>
            <a:r>
              <a:rPr lang="en-US" sz="1600"/>
              <a:t>          </a:t>
            </a:r>
            <a:r>
              <a:rPr lang="en-US"/>
              <a:t>( tepat waktu )</a:t>
            </a:r>
          </a:p>
          <a:p>
            <a:pPr lvl="3" eaLnBrk="1" hangingPunct="1"/>
            <a:endParaRPr lang="en-US"/>
          </a:p>
        </p:txBody>
      </p:sp>
    </p:spTree>
    <p:extLst>
      <p:ext uri="{BB962C8B-B14F-4D97-AF65-F5344CB8AC3E}">
        <p14:creationId xmlns:p14="http://schemas.microsoft.com/office/powerpoint/2010/main" val="3372110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3D0F1-2E10-3444-856A-DEC4325B4482}"/>
              </a:ext>
            </a:extLst>
          </p:cNvPr>
          <p:cNvSpPr>
            <a:spLocks noGrp="1"/>
          </p:cNvSpPr>
          <p:nvPr>
            <p:ph type="title"/>
          </p:nvPr>
        </p:nvSpPr>
        <p:spPr/>
        <p:txBody>
          <a:bodyPr/>
          <a:lstStyle/>
          <a:p>
            <a:br>
              <a:rPr lang="en-US" dirty="0"/>
            </a:br>
            <a:r>
              <a:rPr lang="en-US" dirty="0" err="1"/>
              <a:t>Pengadaan</a:t>
            </a:r>
            <a:r>
              <a:rPr lang="en-US" dirty="0"/>
              <a:t> </a:t>
            </a:r>
          </a:p>
        </p:txBody>
      </p:sp>
      <p:sp>
        <p:nvSpPr>
          <p:cNvPr id="3" name="Content Placeholder 2">
            <a:extLst>
              <a:ext uri="{FF2B5EF4-FFF2-40B4-BE49-F238E27FC236}">
                <a16:creationId xmlns:a16="http://schemas.microsoft.com/office/drawing/2014/main" id="{03704F07-B802-364D-8976-BDC01E8ABD38}"/>
              </a:ext>
            </a:extLst>
          </p:cNvPr>
          <p:cNvSpPr>
            <a:spLocks noGrp="1"/>
          </p:cNvSpPr>
          <p:nvPr>
            <p:ph idx="1"/>
          </p:nvPr>
        </p:nvSpPr>
        <p:spPr/>
        <p:txBody>
          <a:bodyPr/>
          <a:lstStyle/>
          <a:p>
            <a:r>
              <a:rPr lang="en-ID" dirty="0" err="1"/>
              <a:t>Pengadaan</a:t>
            </a:r>
            <a:r>
              <a:rPr lang="en-ID" dirty="0"/>
              <a:t> </a:t>
            </a:r>
            <a:r>
              <a:rPr lang="en-ID" dirty="0" err="1"/>
              <a:t>barang</a:t>
            </a:r>
            <a:r>
              <a:rPr lang="en-ID" dirty="0"/>
              <a:t> </a:t>
            </a:r>
            <a:r>
              <a:rPr lang="en-ID" dirty="0" err="1"/>
              <a:t>dan</a:t>
            </a:r>
            <a:r>
              <a:rPr lang="en-ID" dirty="0"/>
              <a:t> </a:t>
            </a:r>
            <a:r>
              <a:rPr lang="en-ID" dirty="0" err="1"/>
              <a:t>jasa</a:t>
            </a:r>
            <a:r>
              <a:rPr lang="en-ID" dirty="0"/>
              <a:t> </a:t>
            </a:r>
            <a:r>
              <a:rPr lang="en-ID" dirty="0" err="1"/>
              <a:t>adalah</a:t>
            </a:r>
            <a:r>
              <a:rPr lang="en-ID" dirty="0"/>
              <a:t> </a:t>
            </a:r>
            <a:r>
              <a:rPr lang="en-ID" dirty="0" err="1"/>
              <a:t>kegiatan</a:t>
            </a:r>
            <a:r>
              <a:rPr lang="en-ID" dirty="0"/>
              <a:t> </a:t>
            </a:r>
            <a:r>
              <a:rPr lang="en-ID" dirty="0" err="1"/>
              <a:t>untuk</a:t>
            </a:r>
            <a:r>
              <a:rPr lang="en-ID" dirty="0"/>
              <a:t> </a:t>
            </a:r>
            <a:r>
              <a:rPr lang="en-ID" dirty="0" err="1"/>
              <a:t>memperoleh</a:t>
            </a:r>
            <a:r>
              <a:rPr lang="en-ID" dirty="0"/>
              <a:t> </a:t>
            </a:r>
            <a:r>
              <a:rPr lang="en-ID" dirty="0" err="1"/>
              <a:t>barang</a:t>
            </a:r>
            <a:r>
              <a:rPr lang="en-ID" dirty="0"/>
              <a:t> </a:t>
            </a:r>
            <a:r>
              <a:rPr lang="en-ID" dirty="0" err="1"/>
              <a:t>dan</a:t>
            </a:r>
            <a:r>
              <a:rPr lang="en-ID" dirty="0"/>
              <a:t> </a:t>
            </a:r>
            <a:r>
              <a:rPr lang="en-ID" dirty="0" err="1"/>
              <a:t>jasa</a:t>
            </a:r>
            <a:r>
              <a:rPr lang="en-ID" dirty="0"/>
              <a:t> </a:t>
            </a:r>
            <a:r>
              <a:rPr lang="en-ID" dirty="0" err="1"/>
              <a:t>oleh</a:t>
            </a:r>
            <a:r>
              <a:rPr lang="en-ID" dirty="0"/>
              <a:t> Kementerian/ Lembaga/ </a:t>
            </a:r>
            <a:r>
              <a:rPr lang="en-ID" dirty="0" err="1"/>
              <a:t>Satuan</a:t>
            </a:r>
            <a:r>
              <a:rPr lang="en-ID" dirty="0"/>
              <a:t> </a:t>
            </a:r>
            <a:r>
              <a:rPr lang="en-ID" dirty="0" err="1"/>
              <a:t>Kerja</a:t>
            </a:r>
            <a:r>
              <a:rPr lang="en-ID" dirty="0"/>
              <a:t> </a:t>
            </a:r>
            <a:r>
              <a:rPr lang="en-ID" dirty="0" err="1"/>
              <a:t>Perangkat</a:t>
            </a:r>
            <a:r>
              <a:rPr lang="en-ID" dirty="0"/>
              <a:t> Daerah/ </a:t>
            </a:r>
            <a:r>
              <a:rPr lang="en-ID" dirty="0" err="1"/>
              <a:t>Institusi</a:t>
            </a:r>
            <a:r>
              <a:rPr lang="en-ID" dirty="0"/>
              <a:t> yang </a:t>
            </a:r>
            <a:r>
              <a:rPr lang="en-ID" dirty="0" err="1"/>
              <a:t>prosesnya</a:t>
            </a:r>
            <a:r>
              <a:rPr lang="en-ID" dirty="0"/>
              <a:t> </a:t>
            </a:r>
            <a:r>
              <a:rPr lang="en-ID" dirty="0" err="1"/>
              <a:t>dimulai</a:t>
            </a:r>
            <a:r>
              <a:rPr lang="en-ID" dirty="0"/>
              <a:t> </a:t>
            </a:r>
            <a:r>
              <a:rPr lang="en-ID" dirty="0" err="1"/>
              <a:t>dari</a:t>
            </a:r>
            <a:r>
              <a:rPr lang="en-ID" dirty="0"/>
              <a:t> </a:t>
            </a:r>
            <a:r>
              <a:rPr lang="en-ID" dirty="0" err="1"/>
              <a:t>perencanaan</a:t>
            </a:r>
            <a:r>
              <a:rPr lang="en-ID" dirty="0"/>
              <a:t> </a:t>
            </a:r>
            <a:r>
              <a:rPr lang="en-ID" dirty="0" err="1"/>
              <a:t>kebutuhan</a:t>
            </a:r>
            <a:r>
              <a:rPr lang="en-ID" dirty="0"/>
              <a:t> </a:t>
            </a:r>
            <a:r>
              <a:rPr lang="en-ID" dirty="0" err="1"/>
              <a:t>sampai</a:t>
            </a:r>
            <a:r>
              <a:rPr lang="en-ID" dirty="0"/>
              <a:t> </a:t>
            </a:r>
            <a:r>
              <a:rPr lang="en-ID" dirty="0" err="1"/>
              <a:t>diselesaikannya</a:t>
            </a:r>
            <a:r>
              <a:rPr lang="en-ID" dirty="0"/>
              <a:t> </a:t>
            </a:r>
            <a:r>
              <a:rPr lang="en-ID" dirty="0" err="1"/>
              <a:t>seluruh</a:t>
            </a:r>
            <a:r>
              <a:rPr lang="en-ID" dirty="0"/>
              <a:t>  </a:t>
            </a:r>
            <a:r>
              <a:rPr lang="en-ID" dirty="0" err="1"/>
              <a:t>kegiatan</a:t>
            </a:r>
            <a:r>
              <a:rPr lang="en-ID" dirty="0"/>
              <a:t> </a:t>
            </a:r>
            <a:r>
              <a:rPr lang="en-ID" dirty="0" err="1"/>
              <a:t>untuk</a:t>
            </a:r>
            <a:r>
              <a:rPr lang="en-ID" dirty="0"/>
              <a:t> </a:t>
            </a:r>
            <a:r>
              <a:rPr lang="en-ID" dirty="0" err="1"/>
              <a:t>memperoleh</a:t>
            </a:r>
            <a:r>
              <a:rPr lang="en-ID" dirty="0"/>
              <a:t> </a:t>
            </a:r>
            <a:r>
              <a:rPr lang="en-ID" dirty="0" err="1"/>
              <a:t>barang</a:t>
            </a:r>
            <a:r>
              <a:rPr lang="en-ID" dirty="0"/>
              <a:t> </a:t>
            </a:r>
            <a:r>
              <a:rPr lang="en-ID" dirty="0" err="1"/>
              <a:t>dan</a:t>
            </a:r>
            <a:r>
              <a:rPr lang="en-ID" dirty="0"/>
              <a:t> </a:t>
            </a:r>
            <a:r>
              <a:rPr lang="en-ID" dirty="0" err="1"/>
              <a:t>jasa</a:t>
            </a:r>
            <a:r>
              <a:rPr lang="en-ID" dirty="0"/>
              <a:t> (</a:t>
            </a:r>
            <a:r>
              <a:rPr lang="en-ID" dirty="0" err="1"/>
              <a:t>Anonim</a:t>
            </a:r>
            <a:r>
              <a:rPr lang="en-ID" dirty="0"/>
              <a:t>, 2012). </a:t>
            </a:r>
            <a:endParaRPr lang="en-US" dirty="0"/>
          </a:p>
        </p:txBody>
      </p:sp>
      <p:sp>
        <p:nvSpPr>
          <p:cNvPr id="4" name="Slide Number Placeholder 3">
            <a:extLst>
              <a:ext uri="{FF2B5EF4-FFF2-40B4-BE49-F238E27FC236}">
                <a16:creationId xmlns:a16="http://schemas.microsoft.com/office/drawing/2014/main" id="{3864B91B-9F89-B74D-9D15-23794A64881A}"/>
              </a:ext>
            </a:extLst>
          </p:cNvPr>
          <p:cNvSpPr>
            <a:spLocks noGrp="1"/>
          </p:cNvSpPr>
          <p:nvPr>
            <p:ph type="sldNum" sz="quarter" idx="12"/>
          </p:nvPr>
        </p:nvSpPr>
        <p:spPr/>
        <p:txBody>
          <a:bodyPr/>
          <a:lstStyle/>
          <a:p>
            <a:pPr>
              <a:defRPr/>
            </a:pPr>
            <a:fld id="{526B55CF-566C-C144-BDD5-055F6AE44942}" type="slidenum">
              <a:rPr lang="en-US" altLang="en-US" smtClean="0"/>
              <a:pPr>
                <a:defRPr/>
              </a:pPr>
              <a:t>9</a:t>
            </a:fld>
            <a:endParaRPr lang="en-US" altLang="en-US"/>
          </a:p>
        </p:txBody>
      </p:sp>
    </p:spTree>
    <p:extLst>
      <p:ext uri="{BB962C8B-B14F-4D97-AF65-F5344CB8AC3E}">
        <p14:creationId xmlns:p14="http://schemas.microsoft.com/office/powerpoint/2010/main" val="2922309372"/>
      </p:ext>
    </p:extLst>
  </p:cSld>
  <p:clrMapOvr>
    <a:masterClrMapping/>
  </p:clrMapOvr>
</p:sld>
</file>

<file path=ppt/theme/theme1.xml><?xml version="1.0" encoding="utf-8"?>
<a:theme xmlns:a="http://schemas.openxmlformats.org/drawingml/2006/main" name="Template PPT UEU Pertemuan 1 - Copy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PPT UEU Pertemuan 1 - Copy 1</Template>
  <TotalTime>4464</TotalTime>
  <Words>1287</Words>
  <Application>Microsoft Macintosh PowerPoint</Application>
  <PresentationFormat>On-screen Show (4:3)</PresentationFormat>
  <Paragraphs>203</Paragraphs>
  <Slides>23</Slides>
  <Notes>1</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7" baseType="lpstr">
      <vt:lpstr>Antique Olive</vt:lpstr>
      <vt:lpstr>Antique Olive Compact</vt:lpstr>
      <vt:lpstr>Arial</vt:lpstr>
      <vt:lpstr>Calibri</vt:lpstr>
      <vt:lpstr>Century Gothic</vt:lpstr>
      <vt:lpstr>Felix Titling</vt:lpstr>
      <vt:lpstr>Rockwell</vt:lpstr>
      <vt:lpstr>Rockwell Extra Bold</vt:lpstr>
      <vt:lpstr>Times New Roman</vt:lpstr>
      <vt:lpstr>Times New Roman,BoldItalic</vt:lpstr>
      <vt:lpstr>Wingdings</vt:lpstr>
      <vt:lpstr>Wingdings 2</vt:lpstr>
      <vt:lpstr>Template PPT UEU Pertemuan 1 - Copy 1</vt:lpstr>
      <vt:lpstr>Bitmap Image</vt:lpstr>
      <vt:lpstr>PowerPoint Presentation</vt:lpstr>
      <vt:lpstr>temu 5  Manajemen Logistik fARMASI (Pengadaan Kebutuhan Obat)</vt:lpstr>
      <vt:lpstr>KEMAMPUAN AKHIR YANG DIHARAPKAN</vt:lpstr>
      <vt:lpstr>Penganggaran </vt:lpstr>
      <vt:lpstr> Peramalan Kebutuhan Logistik</vt:lpstr>
      <vt:lpstr>Peramalan menurut jangka waktu dibagi menjadi 3 kategori (Seto, 2001), yaitu:  </vt:lpstr>
      <vt:lpstr>Langkah-langkah Menyusun Budget </vt:lpstr>
      <vt:lpstr>System Pemesanan Barang Logistik  </vt:lpstr>
      <vt:lpstr> Pengadaan </vt:lpstr>
      <vt:lpstr> Pengadaan</vt:lpstr>
      <vt:lpstr>Tujuan pengadaan obat dan perbekalan kesehatan adalah :  </vt:lpstr>
      <vt:lpstr>Pengadaan Logistik   </vt:lpstr>
      <vt:lpstr>Proses Pembelian </vt:lpstr>
      <vt:lpstr> Kriteria/Persyaratan Pemasok  </vt:lpstr>
      <vt:lpstr>Penilaian Dokumen Data Teknis. </vt:lpstr>
      <vt:lpstr>Pengadaan/pembelian perbekalan farmasi dapat dilakukan melalui beberapa cara yaitu:  </vt:lpstr>
      <vt:lpstr>Ada empat metode dalam pengadaan perbekalan farmasi yaitu sebagai berikut:</vt:lpstr>
      <vt:lpstr>PowerPoint Presentation</vt:lpstr>
      <vt:lpstr>Waktu pengadaan dan waktu kedatangan obat dari berbagai sumber anggaran perlu ditetapkan atau diusulkan oleh Unit Pengelola Obat (UPO)/Gudang Farmasi, berdasarkan hasil analisis data:</vt:lpstr>
      <vt:lpstr>Formulir-formulir yang harus diperhatikan  untuk proses pembelian Barang</vt:lpstr>
      <vt:lpstr>Dalam proses pengadaan ada 3 hal penting yang harus diperhatikan, yaitu : </vt:lpstr>
      <vt:lpstr>Menurut perpres No. 54 tahun 2010 proses pengadaan dilakukan dengan beberapa cara, antara lain :  </vt:lpstr>
      <vt:lpstr>PowerPoint Presentation</vt:lpstr>
    </vt:vector>
  </TitlesOfParts>
  <Company>signDesign Communications</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afre raya</cp:lastModifiedBy>
  <cp:revision>264</cp:revision>
  <dcterms:created xsi:type="dcterms:W3CDTF">2010-08-24T06:47:44Z</dcterms:created>
  <dcterms:modified xsi:type="dcterms:W3CDTF">2018-11-11T13:17:48Z</dcterms:modified>
</cp:coreProperties>
</file>