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335" r:id="rId3"/>
    <p:sldId id="333" r:id="rId4"/>
    <p:sldId id="340" r:id="rId5"/>
    <p:sldId id="341" r:id="rId6"/>
    <p:sldId id="344" r:id="rId7"/>
    <p:sldId id="345" r:id="rId8"/>
    <p:sldId id="264" r:id="rId9"/>
    <p:sldId id="270" r:id="rId10"/>
    <p:sldId id="262" r:id="rId11"/>
    <p:sldId id="342" r:id="rId12"/>
    <p:sldId id="265" r:id="rId13"/>
    <p:sldId id="266" r:id="rId14"/>
    <p:sldId id="267" r:id="rId15"/>
    <p:sldId id="268" r:id="rId16"/>
    <p:sldId id="272" r:id="rId17"/>
    <p:sldId id="33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088" autoAdjust="0"/>
  </p:normalViewPr>
  <p:slideViewPr>
    <p:cSldViewPr showGuides="1">
      <p:cViewPr varScale="1">
        <p:scale>
          <a:sx n="98" d="100"/>
          <a:sy n="98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54F7D-CCAD-6646-ACB9-F299D0AB2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6C97E-5C0A-3E4B-B9DD-4D0D4AAB2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3080B-2D72-6149-A8A0-2F4194617D35}" type="datetimeFigureOut">
              <a:rPr lang="id-ID"/>
              <a:pPr>
                <a:defRPr/>
              </a:pPr>
              <a:t>11/11/18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889461-E46E-584D-B753-1FACD98D1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6BBA6A-5326-DD40-9CC6-C209D9DF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FE7B-B85C-6C4C-9B32-3CDA05CD40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5086-51D0-5E4E-8156-1477ACAE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121EB-F6FE-2047-8B90-8A7955238C4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08BD9B1-CD01-6C46-8DB8-34FF45164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E78D0D8-C82F-4246-8F60-BA1B00568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337F98E-A361-2040-BDA5-9F5846C32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F15BE-8413-3742-AFD9-2D5597407045}" type="slidenum">
              <a:rPr lang="id-ID" altLang="en-US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B4E0-4486-8C43-AF58-924A5E2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D16812-0C94-F44E-BF59-107C25526859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09EE2-AB2C-BD43-94CD-498DB8F7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ABD8-EAEE-524F-94B5-2C43A46E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22F8FC-025D-D74A-B723-C5183F13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C0AB-31D3-0B4C-8AE8-E45CF8C0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619347E-686D-FD46-819A-DAA95C30419E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AE94-2F91-A849-A8AE-FFBE5E38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C2E2-892B-8A45-A9E2-A65C6E7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EA0E5D-1DAF-984A-AFAC-861D9BE3C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6DB0-4FF7-264F-A11D-B1FA3FA8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BCB3DC4-18C9-764B-9462-5F3277F92E0F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1F884-664C-4D4E-B550-3F7A18B7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C2F-E92D-1341-A9BA-5A0A1D06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FFD98DC-E3BB-AA4B-BF79-DDF45E2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65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728A239-BF97-F944-A41A-540742C7484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4E512-01E5-1E48-ACA8-C39301A5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DAF0BAB-2F3B-324A-BBD1-FBDFAAC098F7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0858-BA16-8F46-B29D-33F585BE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36AB-776B-A74B-8FFF-6C6C380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122098-E2DD-4B42-822E-D057982E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0AB539-34E8-C04D-96C7-0FB4B84A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D41D2B0-93D2-964C-8F36-C01294907FF9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1807BA-66C4-EF49-9045-AE88073D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1FE82-92D0-5149-B5C0-1C420BC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074996-FC55-D346-B435-2856E4884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7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587BEA-833C-2D4D-B1D9-E40F3935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9F27B7F-0650-264E-B3A8-17D3997F0C5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89BCA-1316-9F48-BB34-66A08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296241-B63B-BE49-BD98-ACE4E4D8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1313F7E-1307-6746-9EC8-8219D26A4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0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73C68E-7924-154E-A68C-CD39E1D8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283F2F-EB94-9D4E-B004-362D91131CD6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4E30A6-0BD2-F449-9691-2FD9279E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DFE178-0DFD-414F-83FE-5850EC6E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2572BEC-699F-8948-83A4-BD1B88F65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2FC8DC-BEEA-AA4D-93FD-4D6D8DCC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534B8EA-F17B-DB42-8E01-155F038B8132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AAD2E4-21C9-3649-9A78-D29B6D9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E6B47-85E6-4D4E-A445-CA9EDFC6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1C91C1-A625-BB45-A52D-000D09846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4AC34B-507E-5947-B2D3-958A2C1A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E06E991-3B1E-9F48-AABC-AA6EB683D37A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8DD1D-C163-1A45-BBE7-5D7F56CD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98AE7-26D3-1D4A-B916-0AE1ADE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622BEA-A668-7349-9676-70FBDBAC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DBE61F-B044-8848-8287-FE203674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93E12B7-B1B9-0F44-89BA-A2D403253C11}" type="datetime1">
              <a:rPr lang="en-US"/>
              <a:pPr>
                <a:defRPr/>
              </a:pPr>
              <a:t>11/11/18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06131-7502-BF42-8CE1-4615396A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24CB2-657B-0443-9EBB-9423A6AB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B4CE02-E992-9C4A-8A0C-1CE03BFBC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E23F86-E41F-C341-AA4F-00B42BBCA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>
            <a:extLst>
              <a:ext uri="{FF2B5EF4-FFF2-40B4-BE49-F238E27FC236}">
                <a16:creationId xmlns:a16="http://schemas.microsoft.com/office/drawing/2014/main" id="{58ABF55E-F0E8-E04B-9141-97D01CDD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>
            <a:extLst>
              <a:ext uri="{FF2B5EF4-FFF2-40B4-BE49-F238E27FC236}">
                <a16:creationId xmlns:a16="http://schemas.microsoft.com/office/drawing/2014/main" id="{9037CCDC-4C1C-FB40-B7A8-6CABDBBC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Penerimaan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dan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Penyimpanan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Obat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PERTEMUAN  </a:t>
            </a:r>
            <a:r>
              <a:rPr lang="en-US" altLang="en-US" sz="2000" b="1" dirty="0" err="1">
                <a:solidFill>
                  <a:schemeClr val="bg1"/>
                </a:solidFill>
              </a:rPr>
              <a:t>ke</a:t>
            </a:r>
            <a:r>
              <a:rPr lang="en-US" altLang="en-US" sz="2000" b="1" dirty="0">
                <a:solidFill>
                  <a:schemeClr val="bg1"/>
                </a:solidFill>
              </a:rPr>
              <a:t> 6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Dra </a:t>
            </a:r>
            <a:r>
              <a:rPr lang="en-US" altLang="en-US" sz="2000" b="1" dirty="0" err="1">
                <a:solidFill>
                  <a:schemeClr val="bg1"/>
                </a:solidFill>
              </a:rPr>
              <a:t>Ratih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Dyah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Pertiwi,M.Farm,Apt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</a:rPr>
              <a:t>NAMA PRODI :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r>
              <a:rPr lang="en-US" altLang="en-US" sz="2000" b="1" dirty="0">
                <a:solidFill>
                  <a:schemeClr val="bg1"/>
                </a:solidFill>
              </a:rPr>
              <a:t> Masyarakat</a:t>
            </a:r>
          </a:p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Ilmu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Kesehatan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/>
              <a:t>	Faktor-faktor yang perlu dipertimbangkan dalam mengatur tata ruang penyimpanan </a:t>
            </a:r>
          </a:p>
          <a:p>
            <a:pPr lvl="2"/>
            <a:r>
              <a:rPr lang="en-US" sz="2000" b="1"/>
              <a:t>Kemudahan ruang gerak</a:t>
            </a:r>
          </a:p>
          <a:p>
            <a:pPr lvl="2"/>
            <a:r>
              <a:rPr lang="en-US" sz="2000" b="1"/>
              <a:t>Sirkulasi udara yang baik</a:t>
            </a:r>
          </a:p>
          <a:p>
            <a:pPr lvl="2"/>
            <a:r>
              <a:rPr lang="en-US" sz="2000" b="1"/>
              <a:t>Rak dan pallet</a:t>
            </a:r>
          </a:p>
          <a:p>
            <a:pPr lvl="2"/>
            <a:r>
              <a:rPr lang="en-US" sz="2000" b="1"/>
              <a:t>Kondisi penyimpanan barang farmasi tertentu atau khusus </a:t>
            </a:r>
          </a:p>
          <a:p>
            <a:pPr lvl="2"/>
            <a:r>
              <a:rPr lang="en-US" sz="2000" b="1"/>
              <a:t>Pencegahan kebakaran</a:t>
            </a:r>
          </a:p>
          <a:p>
            <a:endParaRPr lang="en-US" sz="240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Pengaturan Tata Ruang</a:t>
            </a:r>
          </a:p>
        </p:txBody>
      </p:sp>
    </p:spTree>
    <p:extLst>
      <p:ext uri="{BB962C8B-B14F-4D97-AF65-F5344CB8AC3E}">
        <p14:creationId xmlns:p14="http://schemas.microsoft.com/office/powerpoint/2010/main" val="257440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Susun</a:t>
            </a:r>
            <a:r>
              <a:rPr lang="en-US" sz="7200" dirty="0"/>
              <a:t> </a:t>
            </a:r>
            <a:r>
              <a:rPr lang="en-US" sz="7200" dirty="0" err="1"/>
              <a:t>menurut</a:t>
            </a:r>
            <a:r>
              <a:rPr lang="en-US" sz="7200" dirty="0"/>
              <a:t> </a:t>
            </a:r>
            <a:r>
              <a:rPr lang="en-US" sz="7200" dirty="0" err="1"/>
              <a:t>jenis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alfabetis</a:t>
            </a:r>
            <a:r>
              <a:rPr lang="en-US" sz="7200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Gunakan</a:t>
            </a:r>
            <a:r>
              <a:rPr lang="en-US" sz="7200" dirty="0"/>
              <a:t> </a:t>
            </a:r>
            <a:r>
              <a:rPr lang="en-US" sz="7200" dirty="0" err="1"/>
              <a:t>prinsip</a:t>
            </a:r>
            <a:r>
              <a:rPr lang="en-US" sz="7200" dirty="0"/>
              <a:t> FEFO </a:t>
            </a:r>
            <a:r>
              <a:rPr lang="en-US" sz="7200" dirty="0" err="1"/>
              <a:t>dan</a:t>
            </a:r>
            <a:r>
              <a:rPr lang="en-US" sz="7200" dirty="0"/>
              <a:t> FIFO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Susun</a:t>
            </a:r>
            <a:r>
              <a:rPr lang="en-US" sz="7200" dirty="0"/>
              <a:t>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dalam</a:t>
            </a:r>
            <a:r>
              <a:rPr lang="en-US" sz="7200" dirty="0"/>
              <a:t> </a:t>
            </a:r>
            <a:r>
              <a:rPr lang="en-US" sz="7200" dirty="0" err="1"/>
              <a:t>kemasan</a:t>
            </a:r>
            <a:r>
              <a:rPr lang="en-US" sz="7200" dirty="0"/>
              <a:t> </a:t>
            </a:r>
            <a:r>
              <a:rPr lang="en-US" sz="7200" dirty="0" err="1"/>
              <a:t>besar</a:t>
            </a:r>
            <a:r>
              <a:rPr lang="en-US" sz="7200" dirty="0"/>
              <a:t> di </a:t>
            </a:r>
            <a:r>
              <a:rPr lang="en-US" sz="7200" dirty="0" err="1"/>
              <a:t>atas</a:t>
            </a:r>
            <a:r>
              <a:rPr lang="en-US" sz="7200" dirty="0"/>
              <a:t> pallet </a:t>
            </a:r>
            <a:r>
              <a:rPr lang="en-US" sz="7200" dirty="0" err="1"/>
              <a:t>secara</a:t>
            </a:r>
            <a:r>
              <a:rPr lang="en-US" sz="7200" dirty="0"/>
              <a:t> </a:t>
            </a:r>
            <a:r>
              <a:rPr lang="en-US" sz="7200" dirty="0" err="1"/>
              <a:t>rapi</a:t>
            </a:r>
            <a:r>
              <a:rPr lang="en-US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teratur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7200" dirty="0"/>
              <a:t>Gunakan lemari khusus untuk menyimpan narkotika.</a:t>
            </a:r>
            <a:endParaRPr lang="en-US" sz="72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7200" dirty="0"/>
              <a:t>Simpan perbekalan farmasi  yang dapat dipengaruhi oleh temperature, udara, </a:t>
            </a:r>
            <a:r>
              <a:rPr lang="fi-FI" sz="7200" dirty="0" err="1"/>
              <a:t>cahaya</a:t>
            </a:r>
            <a:r>
              <a:rPr lang="fi-FI" sz="7200" dirty="0"/>
              <a:t> </a:t>
            </a:r>
            <a:r>
              <a:rPr lang="en-US" sz="7200" dirty="0" err="1"/>
              <a:t>dan</a:t>
            </a:r>
            <a:r>
              <a:rPr lang="en-US" sz="7200" dirty="0"/>
              <a:t> </a:t>
            </a:r>
            <a:r>
              <a:rPr lang="en-US" sz="7200" dirty="0" err="1"/>
              <a:t>kontimasi</a:t>
            </a:r>
            <a:r>
              <a:rPr lang="en-US" sz="7200" dirty="0"/>
              <a:t> </a:t>
            </a:r>
            <a:r>
              <a:rPr lang="en-US" sz="7200" dirty="0" err="1"/>
              <a:t>bakteri</a:t>
            </a:r>
            <a:r>
              <a:rPr lang="en-US" sz="7200" dirty="0"/>
              <a:t> </a:t>
            </a:r>
            <a:r>
              <a:rPr lang="en-US" sz="7200" dirty="0" err="1"/>
              <a:t>pada</a:t>
            </a:r>
            <a:r>
              <a:rPr lang="en-US" sz="7200" dirty="0"/>
              <a:t> </a:t>
            </a:r>
            <a:r>
              <a:rPr lang="en-US" sz="7200" dirty="0" err="1"/>
              <a:t>tempat</a:t>
            </a:r>
            <a:r>
              <a:rPr lang="en-US" sz="7200" dirty="0"/>
              <a:t> yang </a:t>
            </a:r>
            <a:r>
              <a:rPr lang="en-US" sz="7200" dirty="0" err="1"/>
              <a:t>sesuai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Simpan</a:t>
            </a:r>
            <a:r>
              <a:rPr lang="en-US" sz="7200" dirty="0"/>
              <a:t>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dalam</a:t>
            </a:r>
            <a:r>
              <a:rPr lang="en-US" sz="7200" dirty="0"/>
              <a:t> </a:t>
            </a:r>
            <a:r>
              <a:rPr lang="en-US" sz="7200" dirty="0" err="1"/>
              <a:t>rak</a:t>
            </a:r>
            <a:r>
              <a:rPr lang="en-US" sz="7200" dirty="0"/>
              <a:t> yang </a:t>
            </a:r>
            <a:r>
              <a:rPr lang="en-US" sz="7200" dirty="0" err="1"/>
              <a:t>berikan</a:t>
            </a:r>
            <a:r>
              <a:rPr lang="en-US" sz="7200" dirty="0"/>
              <a:t> </a:t>
            </a:r>
            <a:r>
              <a:rPr lang="en-US" sz="7200" dirty="0" err="1"/>
              <a:t>kode</a:t>
            </a:r>
            <a:r>
              <a:rPr lang="en-US" sz="7200" dirty="0"/>
              <a:t> , </a:t>
            </a:r>
            <a:r>
              <a:rPr lang="en-US" sz="7200" dirty="0" err="1"/>
              <a:t>pisahkan</a:t>
            </a:r>
            <a:r>
              <a:rPr lang="en-US" sz="7200" dirty="0"/>
              <a:t>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farmasidalam</a:t>
            </a:r>
            <a:r>
              <a:rPr lang="en-US" sz="7200" dirty="0"/>
              <a:t> </a:t>
            </a:r>
            <a:r>
              <a:rPr lang="en-US" sz="7200" dirty="0" err="1"/>
              <a:t>dengan</a:t>
            </a:r>
            <a:r>
              <a:rPr lang="en-US" sz="7200" dirty="0"/>
              <a:t>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untuk</a:t>
            </a:r>
            <a:r>
              <a:rPr lang="en-US" sz="7200" dirty="0"/>
              <a:t> </a:t>
            </a:r>
            <a:r>
              <a:rPr lang="en-US" sz="7200" dirty="0" err="1"/>
              <a:t>penggunaan</a:t>
            </a:r>
            <a:r>
              <a:rPr lang="en-US" sz="7200" dirty="0"/>
              <a:t> </a:t>
            </a:r>
            <a:r>
              <a:rPr lang="en-US" sz="7200" dirty="0" err="1"/>
              <a:t>dari</a:t>
            </a:r>
            <a:r>
              <a:rPr lang="en-US" sz="7200" dirty="0"/>
              <a:t> </a:t>
            </a:r>
            <a:r>
              <a:rPr lang="en-US" sz="7200" dirty="0" err="1"/>
              <a:t>luar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Cantumkan</a:t>
            </a:r>
            <a:r>
              <a:rPr lang="en-US" sz="7200" dirty="0"/>
              <a:t>  </a:t>
            </a:r>
            <a:r>
              <a:rPr lang="en-US" sz="7200" dirty="0" err="1"/>
              <a:t>nama</a:t>
            </a:r>
            <a:r>
              <a:rPr lang="en-US" sz="7200" dirty="0"/>
              <a:t> </a:t>
            </a:r>
            <a:r>
              <a:rPr lang="en-US" sz="7200" dirty="0" err="1"/>
              <a:t>masing-masing</a:t>
            </a:r>
            <a:r>
              <a:rPr lang="en-US" sz="7200" dirty="0"/>
              <a:t>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pada</a:t>
            </a:r>
            <a:r>
              <a:rPr lang="en-US" sz="7200" dirty="0"/>
              <a:t> </a:t>
            </a:r>
            <a:r>
              <a:rPr lang="en-US" sz="7200" dirty="0" err="1"/>
              <a:t>rak</a:t>
            </a:r>
            <a:r>
              <a:rPr lang="en-US" sz="7200" dirty="0"/>
              <a:t> </a:t>
            </a:r>
            <a:r>
              <a:rPr lang="en-US" sz="7200" dirty="0" err="1"/>
              <a:t>dengan</a:t>
            </a:r>
            <a:r>
              <a:rPr lang="en-US" sz="7200" dirty="0"/>
              <a:t> </a:t>
            </a:r>
            <a:r>
              <a:rPr lang="en-US" sz="7200" dirty="0" err="1"/>
              <a:t>rapi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Apabila</a:t>
            </a:r>
            <a:r>
              <a:rPr lang="en-US" sz="7200" dirty="0"/>
              <a:t> </a:t>
            </a:r>
            <a:r>
              <a:rPr lang="en-US" sz="7200" dirty="0" err="1"/>
              <a:t>persediaan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cukup</a:t>
            </a:r>
            <a:r>
              <a:rPr lang="en-US" sz="7200" dirty="0"/>
              <a:t> </a:t>
            </a:r>
            <a:r>
              <a:rPr lang="en-US" sz="7200" dirty="0" err="1"/>
              <a:t>banyak</a:t>
            </a:r>
            <a:r>
              <a:rPr lang="en-US" sz="7200" dirty="0"/>
              <a:t>, </a:t>
            </a:r>
            <a:r>
              <a:rPr lang="en-US" sz="7200" dirty="0" err="1"/>
              <a:t>maka</a:t>
            </a:r>
            <a:r>
              <a:rPr lang="en-US" sz="7200" dirty="0"/>
              <a:t> </a:t>
            </a:r>
            <a:r>
              <a:rPr lang="en-US" sz="7200" dirty="0" err="1"/>
              <a:t>biarkan</a:t>
            </a:r>
            <a:r>
              <a:rPr lang="en-US" sz="7200" dirty="0"/>
              <a:t> </a:t>
            </a:r>
            <a:r>
              <a:rPr lang="en-US" sz="7200" dirty="0" err="1"/>
              <a:t>perbekalaan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</a:t>
            </a:r>
            <a:r>
              <a:rPr lang="en-US" sz="7200" dirty="0" err="1"/>
              <a:t>tetap</a:t>
            </a:r>
            <a:r>
              <a:rPr lang="en-US" sz="7200" dirty="0"/>
              <a:t> </a:t>
            </a:r>
            <a:r>
              <a:rPr lang="en-US" sz="7200" dirty="0" err="1"/>
              <a:t>dalam</a:t>
            </a:r>
            <a:r>
              <a:rPr lang="en-US" sz="7200" dirty="0"/>
              <a:t> box </a:t>
            </a:r>
            <a:r>
              <a:rPr lang="en-US" sz="7200" dirty="0" err="1"/>
              <a:t>masing-masing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yang </a:t>
            </a:r>
            <a:r>
              <a:rPr lang="en-US" sz="7200" dirty="0" err="1"/>
              <a:t>mempunyai</a:t>
            </a:r>
            <a:r>
              <a:rPr lang="en-US" sz="7200" dirty="0"/>
              <a:t> </a:t>
            </a:r>
            <a:r>
              <a:rPr lang="en-US" sz="7200" dirty="0" err="1"/>
              <a:t>batas</a:t>
            </a:r>
            <a:r>
              <a:rPr lang="en-US" sz="7200" dirty="0"/>
              <a:t> </a:t>
            </a:r>
            <a:r>
              <a:rPr lang="en-US" sz="7200" dirty="0" err="1"/>
              <a:t>waktu</a:t>
            </a:r>
            <a:r>
              <a:rPr lang="en-US" sz="7200" dirty="0"/>
              <a:t> </a:t>
            </a:r>
            <a:r>
              <a:rPr lang="en-US" sz="7200" dirty="0" err="1"/>
              <a:t>penggunaan</a:t>
            </a:r>
            <a:r>
              <a:rPr lang="en-US" sz="7200" dirty="0"/>
              <a:t> </a:t>
            </a:r>
            <a:r>
              <a:rPr lang="en-US" sz="7200" dirty="0" err="1"/>
              <a:t>perlu</a:t>
            </a:r>
            <a:r>
              <a:rPr lang="en-US" sz="7200" dirty="0"/>
              <a:t> </a:t>
            </a:r>
            <a:r>
              <a:rPr lang="en-US" sz="7200" dirty="0" err="1"/>
              <a:t>dilakukan</a:t>
            </a:r>
            <a:r>
              <a:rPr lang="en-US" sz="7200" dirty="0"/>
              <a:t> </a:t>
            </a:r>
            <a:r>
              <a:rPr lang="en-US" sz="7200" dirty="0" err="1"/>
              <a:t>rotasi</a:t>
            </a:r>
            <a:r>
              <a:rPr lang="en-US" sz="7200" dirty="0"/>
              <a:t> </a:t>
            </a:r>
            <a:r>
              <a:rPr lang="en-US" sz="7200" dirty="0" err="1"/>
              <a:t>stuk</a:t>
            </a:r>
            <a:r>
              <a:rPr lang="en-US" sz="7200" dirty="0"/>
              <a:t> agar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 </a:t>
            </a:r>
            <a:r>
              <a:rPr lang="en-US" sz="7200" dirty="0" err="1"/>
              <a:t>tsb</a:t>
            </a:r>
            <a:r>
              <a:rPr lang="en-US" sz="7200" dirty="0"/>
              <a:t> </a:t>
            </a:r>
            <a:r>
              <a:rPr lang="en-US" sz="7200" dirty="0" err="1"/>
              <a:t>tidak</a:t>
            </a:r>
            <a:r>
              <a:rPr lang="en-US" sz="7200" dirty="0"/>
              <a:t> </a:t>
            </a:r>
            <a:r>
              <a:rPr lang="en-US" sz="7200" dirty="0" err="1"/>
              <a:t>selalu</a:t>
            </a:r>
            <a:r>
              <a:rPr lang="en-US" sz="7200" dirty="0"/>
              <a:t> </a:t>
            </a:r>
            <a:r>
              <a:rPr lang="en-US" sz="7200" dirty="0" err="1"/>
              <a:t>berada</a:t>
            </a:r>
            <a:r>
              <a:rPr lang="en-US" sz="7200" dirty="0"/>
              <a:t> </a:t>
            </a:r>
            <a:r>
              <a:rPr lang="en-US" sz="7200" dirty="0" err="1"/>
              <a:t>dibelakang</a:t>
            </a:r>
            <a:r>
              <a:rPr lang="en-US" sz="7200" dirty="0"/>
              <a:t> </a:t>
            </a:r>
            <a:r>
              <a:rPr lang="en-US" sz="7200" dirty="0" err="1"/>
              <a:t>sehingga</a:t>
            </a:r>
            <a:r>
              <a:rPr lang="en-US" sz="7200" dirty="0"/>
              <a:t> </a:t>
            </a:r>
            <a:r>
              <a:rPr lang="en-US" sz="7200" dirty="0" err="1"/>
              <a:t>dapat</a:t>
            </a:r>
            <a:r>
              <a:rPr lang="en-US" sz="7200" dirty="0"/>
              <a:t> </a:t>
            </a:r>
            <a:r>
              <a:rPr lang="en-US" sz="7200" dirty="0" err="1"/>
              <a:t>dimanfaatkan</a:t>
            </a:r>
            <a:r>
              <a:rPr lang="en-US" sz="7200" dirty="0"/>
              <a:t> </a:t>
            </a:r>
            <a:r>
              <a:rPr lang="en-US" sz="7200" dirty="0" err="1"/>
              <a:t>sebelum</a:t>
            </a:r>
            <a:r>
              <a:rPr lang="en-US" sz="7200" dirty="0"/>
              <a:t> </a:t>
            </a:r>
            <a:r>
              <a:rPr lang="en-US" sz="7200" dirty="0" err="1"/>
              <a:t>masa</a:t>
            </a:r>
            <a:r>
              <a:rPr lang="en-US" sz="7200" dirty="0"/>
              <a:t> </a:t>
            </a:r>
            <a:r>
              <a:rPr lang="en-US" sz="7200" dirty="0" err="1"/>
              <a:t>kadaluarsanya</a:t>
            </a:r>
            <a:r>
              <a:rPr lang="en-US" sz="7200" dirty="0"/>
              <a:t> </a:t>
            </a:r>
            <a:r>
              <a:rPr lang="en-US" sz="7200" dirty="0" err="1"/>
              <a:t>habis</a:t>
            </a:r>
            <a:r>
              <a:rPr lang="en-US" sz="72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7200" dirty="0"/>
              <a:t>Item </a:t>
            </a:r>
            <a:r>
              <a:rPr lang="en-US" sz="7200" dirty="0" err="1"/>
              <a:t>perbekalan</a:t>
            </a:r>
            <a:r>
              <a:rPr lang="en-US" sz="7200" dirty="0"/>
              <a:t> </a:t>
            </a:r>
            <a:r>
              <a:rPr lang="en-US" sz="7200" dirty="0" err="1"/>
              <a:t>farmasi</a:t>
            </a:r>
            <a:r>
              <a:rPr lang="en-US" sz="7200" dirty="0"/>
              <a:t> yang </a:t>
            </a:r>
            <a:r>
              <a:rPr lang="en-US" sz="7200" dirty="0" err="1"/>
              <a:t>sama</a:t>
            </a:r>
            <a:r>
              <a:rPr lang="en-US" sz="7200" dirty="0"/>
              <a:t> </a:t>
            </a:r>
            <a:r>
              <a:rPr lang="en-US" sz="7200" dirty="0" err="1"/>
              <a:t>ditempatkan</a:t>
            </a:r>
            <a:r>
              <a:rPr lang="en-US" sz="7200" dirty="0"/>
              <a:t> </a:t>
            </a:r>
            <a:r>
              <a:rPr lang="en-US" sz="7200" dirty="0" err="1"/>
              <a:t>pada</a:t>
            </a:r>
            <a:r>
              <a:rPr lang="en-US" sz="7200" dirty="0"/>
              <a:t> </a:t>
            </a:r>
            <a:r>
              <a:rPr lang="en-US" sz="7200" dirty="0" err="1"/>
              <a:t>satu</a:t>
            </a:r>
            <a:r>
              <a:rPr lang="en-US" sz="7200" dirty="0"/>
              <a:t> </a:t>
            </a:r>
            <a:r>
              <a:rPr lang="en-US" sz="7200" dirty="0" err="1"/>
              <a:t>lokasi</a:t>
            </a:r>
            <a:r>
              <a:rPr lang="en-US" sz="7200" dirty="0"/>
              <a:t> </a:t>
            </a:r>
            <a:r>
              <a:rPr lang="en-US" sz="7200" dirty="0" err="1"/>
              <a:t>walaupun</a:t>
            </a:r>
            <a:r>
              <a:rPr lang="en-US" sz="7200" dirty="0"/>
              <a:t> </a:t>
            </a:r>
            <a:r>
              <a:rPr lang="en-US" sz="7200" dirty="0" err="1"/>
              <a:t>dari</a:t>
            </a:r>
            <a:r>
              <a:rPr lang="en-US" sz="7200" dirty="0"/>
              <a:t> </a:t>
            </a:r>
            <a:r>
              <a:rPr lang="en-US" sz="7200" dirty="0" err="1"/>
              <a:t>sumber</a:t>
            </a:r>
            <a:r>
              <a:rPr lang="en-US" sz="7200" dirty="0"/>
              <a:t> </a:t>
            </a:r>
            <a:r>
              <a:rPr lang="en-US" sz="7200" dirty="0" err="1"/>
              <a:t>anggaran</a:t>
            </a:r>
            <a:r>
              <a:rPr lang="en-US" sz="7200" dirty="0"/>
              <a:t> yang </a:t>
            </a:r>
            <a:r>
              <a:rPr lang="en-US" sz="7200" dirty="0" err="1"/>
              <a:t>berbeda</a:t>
            </a:r>
            <a:r>
              <a:rPr lang="en-US" sz="38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38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Tata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Penyimpanan</a:t>
            </a:r>
            <a:br>
              <a:rPr lang="en-US" sz="3200" dirty="0"/>
            </a:br>
            <a:r>
              <a:rPr lang="en-US" sz="3200" dirty="0" err="1"/>
              <a:t>Persediaan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Farmasi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021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logistik</a:t>
            </a:r>
            <a:r>
              <a:rPr lang="en-US" sz="2400" dirty="0">
                <a:latin typeface="Perpetua Titling MT" pitchFamily="18" charset="0"/>
              </a:rPr>
              <a:t>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r>
              <a:rPr lang="en-US" sz="2400" dirty="0">
                <a:latin typeface="Perpetua Titling MT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Fasilitas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penyimpanan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pengiriman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merupakan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salah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satu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dari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sistem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supply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barang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Gudang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dalam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hal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ini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berfungsi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mendekatkan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barang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kepada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pemakai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hingga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dapat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menjamin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kelancaran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permintaan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keamanan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persediaan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Gudang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farmasi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sebagai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fasilitas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penyimpanan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pengiriman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dapat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dimanfaatkan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untuk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kegiatan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lain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seperti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seleksi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obat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,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perencanaan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biaya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pengadaan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Institusi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pelayanan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seperti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rumah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sakit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maupun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Puskesmas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dalam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kaitannya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dengan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fungsi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gudang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mengharapkan</a:t>
            </a:r>
            <a:r>
              <a:rPr lang="en-US" sz="2000" b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Memperoleh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obat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secara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kuantitatif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maupun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kualitatif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yang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sesuai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dengan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permintaan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Memperoleh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pelayanan</a:t>
            </a:r>
            <a:r>
              <a:rPr lang="en-US" sz="2000" b="1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yang </a:t>
            </a:r>
            <a:r>
              <a:rPr lang="en-US" sz="2000" b="1" i="1" dirty="0" err="1">
                <a:latin typeface="Arial Rounded MT Bold" panose="020F0704030504030204" pitchFamily="34" charset="77"/>
                <a:cs typeface="Angsana New" panose="02020603050405020304" pitchFamily="18" charset="-34"/>
              </a:rPr>
              <a:t>cepat</a:t>
            </a:r>
            <a:endParaRPr lang="en-US" sz="2000" b="1" i="1" dirty="0">
              <a:latin typeface="Arial Rounded MT Bold" panose="020F0704030504030204" pitchFamily="34" charset="77"/>
              <a:cs typeface="Angsana New" panose="02020603050405020304" pitchFamily="18" charset="-34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latin typeface="Arial Rounded MT Bold" panose="020F0704030504030204" pitchFamily="34" charset="77"/>
                <a:cs typeface="Angsana New" panose="02020603050405020304" pitchFamily="18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661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Century Gothic" pitchFamily="34" charset="0"/>
              </a:rPr>
              <a:t>Organisasi gudang farmasi terdiri dari unsur pimpinan dan unsur staf ( petugas pelaksana )</a:t>
            </a:r>
          </a:p>
          <a:p>
            <a:r>
              <a:rPr lang="en-US" sz="2000">
                <a:latin typeface="Century Gothic" pitchFamily="34" charset="0"/>
              </a:rPr>
              <a:t>Unsur pimpinan terdiri Kepala Gudang, Kepala Urusan Perencanaan, pengawasan &amp; pengendalian, Kepala urusan Tata Usaha, Kepala Sub Seksi Penerimanan &amp; Penyimpanan, Kepala Sub Seksi Distribusi </a:t>
            </a:r>
          </a:p>
          <a:p>
            <a:r>
              <a:rPr lang="en-US" sz="2000">
                <a:latin typeface="Century Gothic" pitchFamily="34" charset="0"/>
              </a:rPr>
              <a:t>Unsur pelaksana  terdiri dari petugas administrasi, petugas gudang , petugas distribusi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Perpetua Titling MT" pitchFamily="18" charset="0"/>
              </a:rPr>
              <a:t>Organisasi</a:t>
            </a:r>
            <a:r>
              <a:rPr lang="en-US" sz="2800" dirty="0">
                <a:latin typeface="Perpetua Titling MT" pitchFamily="18" charset="0"/>
              </a:rPr>
              <a:t> Gudang </a:t>
            </a:r>
            <a:r>
              <a:rPr lang="en-US" sz="2800" dirty="0" err="1">
                <a:latin typeface="Perpetua Titling MT" pitchFamily="18" charset="0"/>
              </a:rPr>
              <a:t>Farmasi</a:t>
            </a:r>
            <a:endParaRPr lang="en-US" sz="28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8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entury Gothic" pitchFamily="34" charset="0"/>
              </a:rPr>
              <a:t>Gudang farmasi mempunyai </a:t>
            </a:r>
            <a:r>
              <a:rPr lang="en-US" sz="2400" b="1">
                <a:latin typeface="Century Gothic" pitchFamily="34" charset="0"/>
              </a:rPr>
              <a:t>tugas</a:t>
            </a:r>
            <a:r>
              <a:rPr lang="en-US" sz="2400">
                <a:latin typeface="Century Gothic" pitchFamily="34" charset="0"/>
              </a:rPr>
              <a:t> melaksanakan perencanaan , penerimaan, penyimpanan, dan pendistribusian logistik farmasi serta pengawasan dan pengendalian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Century Gothic" pitchFamily="34" charset="0"/>
              </a:rPr>
              <a:t>Fungsi </a:t>
            </a:r>
            <a:r>
              <a:rPr lang="en-US" sz="2400">
                <a:latin typeface="Century Gothic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Menerima , menyimpan memelihara dan mendistribusikan obat , alat kesehatan dan perbekalan lainnya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Menyiapkan rencana kebutuhan barang farmasi, pencatatan dan pelaporan, persediaan dan penggunaannya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Century Gothic" pitchFamily="34" charset="0"/>
              </a:rPr>
              <a:t>Mengawasi dan mengendalikan persediaan barang farmasi</a:t>
            </a:r>
          </a:p>
          <a:p>
            <a:pPr>
              <a:lnSpc>
                <a:spcPct val="80000"/>
              </a:lnSpc>
            </a:pPr>
            <a:endParaRPr lang="en-US" sz="2400">
              <a:latin typeface="Century Gothic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latin typeface="Perpetua Titling MT" pitchFamily="18" charset="0"/>
              </a:rPr>
              <a:t>Tugas</a:t>
            </a:r>
            <a:r>
              <a:rPr lang="en-US" sz="3200" dirty="0">
                <a:latin typeface="Perpetua Titling MT" pitchFamily="18" charset="0"/>
              </a:rPr>
              <a:t> &amp; </a:t>
            </a:r>
            <a:r>
              <a:rPr lang="en-US" sz="3200" dirty="0" err="1">
                <a:latin typeface="Perpetua Titling MT" pitchFamily="18" charset="0"/>
              </a:rPr>
              <a:t>Fungsi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5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 sz="2800">
                <a:latin typeface="Century Gothic" pitchFamily="34" charset="0"/>
              </a:rPr>
              <a:t>Terpeliharanya mutu barang farmasi </a:t>
            </a:r>
          </a:p>
          <a:p>
            <a:pPr algn="ctr">
              <a:buFont typeface="Wingdings" pitchFamily="2" charset="2"/>
              <a:buNone/>
            </a:pPr>
            <a:r>
              <a:rPr lang="en-US" sz="2800">
                <a:latin typeface="Century Gothic" pitchFamily="34" charset="0"/>
              </a:rPr>
              <a:t>dalam rangka menunjang kelancaran pelaksanaan upaya kesehatan yang menyeluruh ,terarah dan terpadu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latin typeface="Perpetua Titling MT" pitchFamily="18" charset="0"/>
              </a:rPr>
              <a:t>Tujuan</a:t>
            </a:r>
            <a:r>
              <a:rPr lang="en-US" sz="3200" dirty="0">
                <a:latin typeface="Perpetua Titling MT" pitchFamily="18" charset="0"/>
              </a:rPr>
              <a:t> </a:t>
            </a:r>
            <a:r>
              <a:rPr lang="en-US" sz="3200" dirty="0" err="1">
                <a:latin typeface="Perpetua Titling MT" pitchFamily="18" charset="0"/>
              </a:rPr>
              <a:t>Pembentukan</a:t>
            </a:r>
            <a:r>
              <a:rPr lang="en-US" sz="3200" dirty="0">
                <a:latin typeface="Perpetua Titling MT" pitchFamily="18" charset="0"/>
              </a:rPr>
              <a:t> Gudang </a:t>
            </a:r>
            <a:r>
              <a:rPr lang="en-US" sz="3200" dirty="0" err="1">
                <a:latin typeface="Perpetua Titling MT" pitchFamily="18" charset="0"/>
              </a:rPr>
              <a:t>farmasi</a:t>
            </a:r>
            <a:endParaRPr lang="en-US" sz="32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Dalam rangka memperlancar distribusi obat dan pelayanan maka  diupayakan cara penyimpanan yang efisien dan efektif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Parameter dari cara penyimpanan yang efisien dan efektif populer disebut dengan INDEKS EFISIENSI GUDANG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Parameter ini menggambarkan bagaimana sistem pergudangan mampu mengoptimalkan penyimpanan barang dan perputaran barang menurut persyaratan yang ditentukan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Perpetua Titling MT" pitchFamily="18" charset="0"/>
              </a:rPr>
              <a:t>Index </a:t>
            </a:r>
            <a:r>
              <a:rPr lang="en-US" sz="2400" dirty="0" err="1">
                <a:latin typeface="Perpetua Titling MT" pitchFamily="18" charset="0"/>
              </a:rPr>
              <a:t>efisensi</a:t>
            </a:r>
            <a:r>
              <a:rPr lang="en-US" sz="2400" dirty="0">
                <a:latin typeface="Perpetua Titling MT" pitchFamily="18" charset="0"/>
              </a:rPr>
              <a:t> Gudang </a:t>
            </a:r>
            <a:r>
              <a:rPr lang="en-US" sz="2400" dirty="0" err="1">
                <a:latin typeface="Perpetua Titling MT" pitchFamily="18" charset="0"/>
              </a:rPr>
              <a:t>Farmasi</a:t>
            </a:r>
            <a:endParaRPr lang="en-US" sz="2400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4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017B-7385-DA4A-807A-C27D1E3E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8AED69-312D-5044-B3CC-B32AEB5A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893" y="1600200"/>
            <a:ext cx="70382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rsil\Desktop\Smartcreative2.jpg">
            <a:extLst>
              <a:ext uri="{FF2B5EF4-FFF2-40B4-BE49-F238E27FC236}">
                <a16:creationId xmlns:a16="http://schemas.microsoft.com/office/drawing/2014/main" id="{80DE1D44-6FA7-0E4B-BA95-C95AF212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5">
            <a:extLst>
              <a:ext uri="{FF2B5EF4-FFF2-40B4-BE49-F238E27FC236}">
                <a16:creationId xmlns:a16="http://schemas.microsoft.com/office/drawing/2014/main" id="{4096F518-ED71-1B49-860C-D646DC1B1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A148C77D-8BCF-D047-89FF-E24326944B4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</a:t>
            </a:r>
            <a:r>
              <a:rPr lang="en-ID" altLang="en-US" dirty="0" err="1"/>
              <a:t>managemen</a:t>
            </a:r>
            <a:r>
              <a:rPr lang="en-ID" altLang="en-US" dirty="0"/>
              <a:t> </a:t>
            </a:r>
            <a:r>
              <a:rPr lang="en-ID" altLang="en-US" dirty="0" err="1"/>
              <a:t>penerimaan</a:t>
            </a:r>
            <a:r>
              <a:rPr lang="en-ID" altLang="en-US" dirty="0"/>
              <a:t> </a:t>
            </a:r>
            <a:r>
              <a:rPr lang="en-ID" altLang="en-US" dirty="0" err="1"/>
              <a:t>logistik</a:t>
            </a:r>
            <a:r>
              <a:rPr lang="en-ID" altLang="en-US" dirty="0"/>
              <a:t> </a:t>
            </a:r>
            <a:r>
              <a:rPr lang="en-ID" altLang="en-US" dirty="0" err="1"/>
              <a:t>pelayanan</a:t>
            </a:r>
            <a:r>
              <a:rPr lang="en-ID" altLang="en-US" dirty="0"/>
              <a:t> </a:t>
            </a:r>
            <a:r>
              <a:rPr lang="en-ID" altLang="en-US" dirty="0" err="1"/>
              <a:t>kesehatan</a:t>
            </a:r>
            <a:endParaRPr lang="en-ID" altLang="en-US" dirty="0"/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 </a:t>
            </a:r>
            <a:r>
              <a:rPr lang="en-ID" altLang="en-US" dirty="0" err="1"/>
              <a:t>managemen</a:t>
            </a:r>
            <a:r>
              <a:rPr lang="en-ID" altLang="en-US" dirty="0"/>
              <a:t>  </a:t>
            </a:r>
            <a:r>
              <a:rPr lang="en-ID" altLang="en-US" dirty="0" err="1"/>
              <a:t>penyimpanan</a:t>
            </a:r>
            <a:r>
              <a:rPr lang="en-ID" altLang="en-US" dirty="0"/>
              <a:t> </a:t>
            </a:r>
            <a:r>
              <a:rPr lang="en-ID" altLang="en-US" dirty="0" err="1"/>
              <a:t>logistik</a:t>
            </a:r>
            <a:r>
              <a:rPr lang="en-ID" altLang="en-US" dirty="0"/>
              <a:t> </a:t>
            </a:r>
            <a:r>
              <a:rPr lang="en-ID" altLang="en-US" dirty="0" err="1"/>
              <a:t>pelayanan</a:t>
            </a:r>
            <a:r>
              <a:rPr lang="en-ID" altLang="en-US" dirty="0"/>
              <a:t> </a:t>
            </a:r>
            <a:r>
              <a:rPr lang="en-ID" altLang="en-US" dirty="0" err="1"/>
              <a:t>kesehatan</a:t>
            </a:r>
            <a:r>
              <a:rPr lang="en-ID" altLang="en-US" dirty="0"/>
              <a:t> </a:t>
            </a:r>
          </a:p>
          <a:p>
            <a:pPr eaLnBrk="1" hangingPunct="1"/>
            <a:r>
              <a:rPr lang="en-ID" altLang="en-US" dirty="0" err="1"/>
              <a:t>Mahasiswa</a:t>
            </a:r>
            <a:r>
              <a:rPr lang="en-ID" altLang="en-US" dirty="0"/>
              <a:t> </a:t>
            </a:r>
            <a:r>
              <a:rPr lang="en-ID" altLang="en-US" dirty="0" err="1"/>
              <a:t>mampu</a:t>
            </a:r>
            <a:r>
              <a:rPr lang="en-ID" altLang="en-US" dirty="0"/>
              <a:t> </a:t>
            </a:r>
            <a:r>
              <a:rPr lang="en-ID" altLang="en-US" dirty="0" err="1"/>
              <a:t>memahami</a:t>
            </a:r>
            <a:r>
              <a:rPr lang="en-ID" altLang="en-US" dirty="0"/>
              <a:t> </a:t>
            </a:r>
            <a:r>
              <a:rPr lang="en-ID" altLang="en-US" dirty="0" err="1"/>
              <a:t>sistem</a:t>
            </a:r>
            <a:r>
              <a:rPr lang="en-ID" altLang="en-US" dirty="0"/>
              <a:t> </a:t>
            </a:r>
            <a:r>
              <a:rPr lang="en-ID" altLang="en-US" dirty="0" err="1"/>
              <a:t>penyimpanan</a:t>
            </a:r>
            <a:r>
              <a:rPr lang="en-ID" altLang="en-US" dirty="0"/>
              <a:t>  </a:t>
            </a:r>
            <a:r>
              <a:rPr lang="en-ID" altLang="en-US" dirty="0" err="1"/>
              <a:t>logistik</a:t>
            </a:r>
            <a:r>
              <a:rPr lang="en-ID" altLang="en-US" dirty="0"/>
              <a:t> </a:t>
            </a:r>
            <a:r>
              <a:rPr lang="en-ID" altLang="en-US" dirty="0" err="1"/>
              <a:t>pelayanan</a:t>
            </a:r>
            <a:r>
              <a:rPr lang="en-ID" altLang="en-US" dirty="0"/>
              <a:t> </a:t>
            </a:r>
            <a:r>
              <a:rPr lang="en-ID" altLang="en-US" dirty="0" err="1"/>
              <a:t>kesehatan</a:t>
            </a:r>
            <a:endParaRPr lang="en-ID" altLang="en-US" dirty="0"/>
          </a:p>
          <a:p>
            <a:pPr eaLnBrk="1" hangingPunct="1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</a:t>
            </a:r>
          </a:p>
          <a:p>
            <a:pPr eaLnBrk="1" hangingPunct="1"/>
            <a:endParaRPr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21C0-1061-8C47-B4C0-00C54848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/>
              <a:t>DASAR HUKUM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B4CC-BF52-2546-843F-1606FD20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id-ID" dirty="0"/>
              <a:t>UU. No. 23 , tentang KESEHATAN</a:t>
            </a:r>
            <a:endParaRPr lang="en-US" dirty="0"/>
          </a:p>
          <a:p>
            <a:pPr eaLnBrk="1" hangingPunct="1">
              <a:defRPr/>
            </a:pPr>
            <a:r>
              <a:rPr lang="id-ID" dirty="0"/>
              <a:t>PP. No. 72 Tahun 1998, tentang PENGAMANAN SEDIAAN FARMASI</a:t>
            </a:r>
          </a:p>
          <a:p>
            <a:pPr eaLnBrk="1" hangingPunct="1">
              <a:defRPr/>
            </a:pPr>
            <a:r>
              <a:rPr lang="id-ID" dirty="0"/>
              <a:t>SK.MENKES. tentang KONAS</a:t>
            </a:r>
          </a:p>
          <a:p>
            <a:pPr eaLnBrk="1" hangingPunct="1">
              <a:defRPr/>
            </a:pPr>
            <a:r>
              <a:rPr lang="id-ID" dirty="0"/>
              <a:t>SK.MENKES. No. 1197 Tahun 2004 tentang STANDAR PELAYANAN FARMASI DI RUMAH SAKIT</a:t>
            </a:r>
          </a:p>
          <a:p>
            <a:pPr eaLnBrk="1" hangingPunct="1">
              <a:defRPr/>
            </a:pPr>
            <a:r>
              <a:rPr lang="id-ID" dirty="0"/>
              <a:t>DIRJEN BINA FARMASI dan ALKES </a:t>
            </a:r>
            <a:r>
              <a:rPr lang="id-ID" dirty="0" err="1"/>
              <a:t>Dep.Kes</a:t>
            </a:r>
            <a:r>
              <a:rPr lang="id-ID" dirty="0"/>
              <a:t> RI Tahun 2008, tentang PEDOMAN PENGELOLAAN PERBEKALAN FARMASI DI RUMAH SAKIT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0792-1AE2-B448-B623-9B18DFED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err="1"/>
              <a:t>Penerimaan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E55B-52E4-E84C-B8F6-3C2D0B54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Arno Pro Smbd" pitchFamily="18" charset="0"/>
              </a:rPr>
              <a:t>Penerimaan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adalah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kegiatan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untuk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menerima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barang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farmasi</a:t>
            </a:r>
            <a:r>
              <a:rPr lang="en-US" dirty="0">
                <a:latin typeface="Arno Pro Smbd" pitchFamily="18" charset="0"/>
              </a:rPr>
              <a:t> yang </a:t>
            </a:r>
            <a:r>
              <a:rPr lang="en-US" dirty="0" err="1">
                <a:latin typeface="Arno Pro Smbd" pitchFamily="18" charset="0"/>
              </a:rPr>
              <a:t>telah</a:t>
            </a:r>
            <a:r>
              <a:rPr lang="en-US" dirty="0">
                <a:latin typeface="Arno Pro Smbd" pitchFamily="18" charset="0"/>
              </a:rPr>
              <a:t> di </a:t>
            </a:r>
            <a:r>
              <a:rPr lang="en-US" dirty="0" err="1">
                <a:latin typeface="Arno Pro Smbd" pitchFamily="18" charset="0"/>
              </a:rPr>
              <a:t>adakan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melalui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pembelian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langsung</a:t>
            </a:r>
            <a:r>
              <a:rPr lang="en-US" dirty="0">
                <a:latin typeface="Arno Pro Smbd" pitchFamily="18" charset="0"/>
              </a:rPr>
              <a:t>, tender, </a:t>
            </a:r>
            <a:r>
              <a:rPr lang="en-US" dirty="0" err="1">
                <a:latin typeface="Arno Pro Smbd" pitchFamily="18" charset="0"/>
              </a:rPr>
              <a:t>konsinyasi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atau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sumbangan</a:t>
            </a:r>
            <a:r>
              <a:rPr lang="en-US" dirty="0">
                <a:latin typeface="Arno Pro Smbd" pitchFamily="18" charset="0"/>
              </a:rPr>
              <a:t>.</a:t>
            </a:r>
          </a:p>
          <a:p>
            <a:pPr>
              <a:buNone/>
            </a:pPr>
            <a:r>
              <a:rPr lang="en-US" dirty="0" err="1">
                <a:latin typeface="Arno Pro Smbd" pitchFamily="18" charset="0"/>
              </a:rPr>
              <a:t>Tujuan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penerimaan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adalah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untuk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menjamin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barang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farmasi</a:t>
            </a:r>
            <a:r>
              <a:rPr lang="en-US" dirty="0">
                <a:latin typeface="Arno Pro Smbd" pitchFamily="18" charset="0"/>
              </a:rPr>
              <a:t> yang </a:t>
            </a:r>
            <a:r>
              <a:rPr lang="en-US" dirty="0" err="1">
                <a:latin typeface="Arno Pro Smbd" pitchFamily="18" charset="0"/>
              </a:rPr>
              <a:t>diterima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sesuai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perjanjian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kontrak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terutama</a:t>
            </a:r>
            <a:r>
              <a:rPr lang="en-US" dirty="0">
                <a:latin typeface="Arno Pro Smbd" pitchFamily="18" charset="0"/>
              </a:rPr>
              <a:t>  </a:t>
            </a:r>
            <a:r>
              <a:rPr lang="en-US" dirty="0" err="1">
                <a:latin typeface="Arno Pro Smbd" pitchFamily="18" charset="0"/>
              </a:rPr>
              <a:t>dari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spesifikasi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mutu</a:t>
            </a:r>
            <a:r>
              <a:rPr lang="en-US" dirty="0">
                <a:latin typeface="Arno Pro Smbd" pitchFamily="18" charset="0"/>
              </a:rPr>
              <a:t>, </a:t>
            </a:r>
            <a:r>
              <a:rPr lang="en-US" dirty="0" err="1">
                <a:latin typeface="Arno Pro Smbd" pitchFamily="18" charset="0"/>
              </a:rPr>
              <a:t>jumlah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maupun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waktu</a:t>
            </a:r>
            <a:r>
              <a:rPr lang="en-US" dirty="0">
                <a:latin typeface="Arno Pro Smbd" pitchFamily="18" charset="0"/>
              </a:rPr>
              <a:t> </a:t>
            </a:r>
            <a:r>
              <a:rPr lang="en-US" dirty="0" err="1">
                <a:latin typeface="Arno Pro Smbd" pitchFamily="18" charset="0"/>
              </a:rPr>
              <a:t>kedatangan</a:t>
            </a:r>
            <a:r>
              <a:rPr lang="en-US" dirty="0">
                <a:latin typeface="Arno Pro Smbd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2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AC32-4AEB-C54D-A47A-BEEB2328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39561-AB12-0D4E-955B-7D5F9B3698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farmasi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. </a:t>
            </a:r>
          </a:p>
          <a:p>
            <a:pPr>
              <a:buNone/>
            </a:pPr>
            <a:r>
              <a:rPr lang="en-US" sz="2400" dirty="0"/>
              <a:t>	Hal lain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penerimaan</a:t>
            </a:r>
            <a:r>
              <a:rPr lang="en-US" sz="2400" dirty="0"/>
              <a:t>:</a:t>
            </a:r>
          </a:p>
          <a:p>
            <a:pPr lvl="2"/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b="1" i="1" dirty="0"/>
              <a:t>material safety data sheet (MSDS)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b="1" i="1" dirty="0"/>
              <a:t> certificate of origin.</a:t>
            </a:r>
            <a:endParaRPr lang="en-US" dirty="0"/>
          </a:p>
          <a:p>
            <a:pPr lvl="2"/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49" name="Picture 1" descr="page4image5424">
            <a:extLst>
              <a:ext uri="{FF2B5EF4-FFF2-40B4-BE49-F238E27FC236}">
                <a16:creationId xmlns:a16="http://schemas.microsoft.com/office/drawing/2014/main" id="{EBDAD5A2-9AAC-C744-A281-65C98E6F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5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8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BEB7-EFC9-6742-9C16-BCDDB835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/>
          <a:lstStyle/>
          <a:p>
            <a:r>
              <a:rPr lang="en-US" dirty="0" err="1"/>
              <a:t>Penyimpanan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2BF72-37E5-2C46-ACE1-606790DC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dirty="0" err="1"/>
              <a:t>Penyimpanan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pengamanan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menempatkan</a:t>
            </a:r>
            <a:r>
              <a:rPr lang="en-ID" sz="2400" dirty="0"/>
              <a:t> </a:t>
            </a:r>
            <a:r>
              <a:rPr lang="en-ID" sz="2400" dirty="0" err="1"/>
              <a:t>obat-obatan</a:t>
            </a:r>
            <a:r>
              <a:rPr lang="en-ID" sz="2400" dirty="0"/>
              <a:t> yang </a:t>
            </a:r>
            <a:r>
              <a:rPr lang="en-ID" sz="2400" dirty="0" err="1"/>
              <a:t>diterima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yang </a:t>
            </a:r>
            <a:r>
              <a:rPr lang="en-ID" sz="2400" dirty="0" err="1"/>
              <a:t>dinilai</a:t>
            </a:r>
            <a:r>
              <a:rPr lang="en-ID" sz="2400" dirty="0"/>
              <a:t> </a:t>
            </a:r>
            <a:r>
              <a:rPr lang="en-ID" sz="2400" dirty="0" err="1"/>
              <a:t>aman</a:t>
            </a:r>
            <a:r>
              <a:rPr lang="en-ID" sz="2400" dirty="0"/>
              <a:t>, </a:t>
            </a:r>
            <a:r>
              <a:rPr lang="en-ID" sz="2400" dirty="0" err="1"/>
              <a:t>mengatur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agar </a:t>
            </a:r>
            <a:r>
              <a:rPr lang="en-ID" sz="2400" dirty="0" err="1"/>
              <a:t>mudah</a:t>
            </a:r>
            <a:r>
              <a:rPr lang="en-ID" sz="2400" dirty="0"/>
              <a:t> </a:t>
            </a:r>
            <a:r>
              <a:rPr lang="en-ID" sz="2400" dirty="0" err="1"/>
              <a:t>ditemukan</a:t>
            </a:r>
            <a:r>
              <a:rPr lang="en-ID" sz="2400" dirty="0"/>
              <a:t> </a:t>
            </a:r>
            <a:r>
              <a:rPr lang="en-ID" sz="2400" dirty="0" err="1"/>
              <a:t>kembali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diperlukan</a:t>
            </a:r>
            <a:r>
              <a:rPr lang="en-ID" sz="2400" dirty="0"/>
              <a:t>, </a:t>
            </a:r>
            <a:r>
              <a:rPr lang="en-ID" sz="2400" dirty="0" err="1"/>
              <a:t>mengatur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agar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mudah</a:t>
            </a:r>
            <a:r>
              <a:rPr lang="en-ID" sz="2400" dirty="0"/>
              <a:t> </a:t>
            </a:r>
            <a:r>
              <a:rPr lang="en-ID" sz="2400" dirty="0" err="1"/>
              <a:t>rusak</a:t>
            </a:r>
            <a:r>
              <a:rPr lang="en-ID" sz="2400" dirty="0"/>
              <a:t>/</a:t>
            </a:r>
            <a:r>
              <a:rPr lang="en-ID" sz="2400" dirty="0" err="1"/>
              <a:t>hilang</a:t>
            </a:r>
            <a:r>
              <a:rPr lang="en-ID" sz="2400" dirty="0"/>
              <a:t>,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pencatatan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pelaporan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. </a:t>
            </a:r>
          </a:p>
          <a:p>
            <a:r>
              <a:rPr lang="en-ID" sz="2400" dirty="0" err="1"/>
              <a:t>Selain</a:t>
            </a:r>
            <a:r>
              <a:rPr lang="en-ID" sz="2400" dirty="0"/>
              <a:t> </a:t>
            </a:r>
            <a:r>
              <a:rPr lang="en-ID" sz="2400" dirty="0" err="1"/>
              <a:t>persyaratan</a:t>
            </a:r>
            <a:r>
              <a:rPr lang="en-ID" sz="2400" dirty="0"/>
              <a:t> </a:t>
            </a:r>
            <a:r>
              <a:rPr lang="en-ID" sz="2400" dirty="0" err="1"/>
              <a:t>fisik</a:t>
            </a:r>
            <a:r>
              <a:rPr lang="en-ID" sz="2400" dirty="0"/>
              <a:t>, </a:t>
            </a:r>
            <a:r>
              <a:rPr lang="en-ID" sz="2400" dirty="0" err="1"/>
              <a:t>penyimpanan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juga </a:t>
            </a:r>
            <a:r>
              <a:rPr lang="en-ID" sz="2400" dirty="0" err="1"/>
              <a:t>memerlukan</a:t>
            </a:r>
            <a:r>
              <a:rPr lang="en-ID" sz="2400" dirty="0"/>
              <a:t> </a:t>
            </a:r>
            <a:r>
              <a:rPr lang="en-ID" sz="2400" dirty="0" err="1"/>
              <a:t>prasyarat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spesifik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pengaturan</a:t>
            </a:r>
            <a:r>
              <a:rPr lang="en-ID" sz="2400" dirty="0"/>
              <a:t> yang </a:t>
            </a:r>
            <a:r>
              <a:rPr lang="en-ID" sz="2400" dirty="0" err="1"/>
              <a:t>rapi</a:t>
            </a:r>
            <a:r>
              <a:rPr lang="en-ID" sz="2400" dirty="0"/>
              <a:t>. Hal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dikarenakan</a:t>
            </a:r>
            <a:r>
              <a:rPr lang="en-ID" sz="2400" dirty="0"/>
              <a:t> </a:t>
            </a:r>
            <a:r>
              <a:rPr lang="en-ID" sz="2400" dirty="0" err="1"/>
              <a:t>obat</a:t>
            </a:r>
            <a:r>
              <a:rPr lang="en-ID" sz="2400" dirty="0"/>
              <a:t> </a:t>
            </a:r>
            <a:r>
              <a:rPr lang="en-ID" sz="2400" dirty="0" err="1"/>
              <a:t>memerlukan</a:t>
            </a:r>
            <a:r>
              <a:rPr lang="en-ID" sz="2400" dirty="0"/>
              <a:t> </a:t>
            </a:r>
            <a:r>
              <a:rPr lang="en-ID" sz="2400" dirty="0" err="1"/>
              <a:t>perlakuan</a:t>
            </a:r>
            <a:r>
              <a:rPr lang="en-ID" sz="2400" dirty="0"/>
              <a:t> </a:t>
            </a:r>
            <a:r>
              <a:rPr lang="en-ID" sz="2400" dirty="0" err="1"/>
              <a:t>tersendiri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: </a:t>
            </a:r>
            <a:r>
              <a:rPr lang="en-ID" sz="2400" dirty="0" err="1"/>
              <a:t>suhu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, </a:t>
            </a:r>
            <a:r>
              <a:rPr lang="en-ID" sz="2400" dirty="0" err="1"/>
              <a:t>memerlukan</a:t>
            </a:r>
            <a:r>
              <a:rPr lang="en-ID" sz="2400" dirty="0"/>
              <a:t> </a:t>
            </a:r>
            <a:r>
              <a:rPr lang="en-ID" sz="2400" dirty="0" err="1"/>
              <a:t>pengamanan</a:t>
            </a:r>
            <a:r>
              <a:rPr lang="en-ID" sz="2400" dirty="0"/>
              <a:t> yang </a:t>
            </a:r>
            <a:r>
              <a:rPr lang="en-ID" sz="2400" dirty="0" err="1"/>
              <a:t>ketat</a:t>
            </a:r>
            <a:r>
              <a:rPr lang="en-ID" sz="2400" dirty="0"/>
              <a:t>, </a:t>
            </a:r>
            <a:r>
              <a:rPr lang="en-ID" sz="2400" dirty="0" err="1"/>
              <a:t>zat</a:t>
            </a:r>
            <a:r>
              <a:rPr lang="en-ID" sz="2400" dirty="0"/>
              <a:t> yang </a:t>
            </a:r>
            <a:r>
              <a:rPr lang="en-ID" sz="2400" dirty="0" err="1"/>
              <a:t>eksplosif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pencahayaan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 (Quick </a:t>
            </a:r>
            <a:r>
              <a:rPr lang="en-ID" sz="2400" dirty="0" err="1"/>
              <a:t>dkk</a:t>
            </a:r>
            <a:r>
              <a:rPr lang="en-ID" sz="2400" dirty="0"/>
              <a:t>, 1997). </a:t>
            </a:r>
          </a:p>
          <a:p>
            <a:endParaRPr lang="en-ID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5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EA47-F2A3-8248-8E73-238A7116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FC637-12C4-524F-9E74-28F889EC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disimpan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.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FIFO (First In First Out) </a:t>
            </a:r>
            <a:r>
              <a:rPr lang="en-ID" dirty="0" err="1"/>
              <a:t>dan</a:t>
            </a:r>
            <a:r>
              <a:rPr lang="en-ID" dirty="0"/>
              <a:t> FEFO (First Expired First Out),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yang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kadaluwarsa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agar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dimonitor</a:t>
            </a:r>
            <a:r>
              <a:rPr lang="en-ID" dirty="0"/>
              <a:t> (Quick </a:t>
            </a:r>
            <a:r>
              <a:rPr lang="en-ID" dirty="0" err="1"/>
              <a:t>dkk</a:t>
            </a:r>
            <a:r>
              <a:rPr lang="en-ID" dirty="0"/>
              <a:t>, 1997).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id-ID" dirty="0"/>
              <a:t>PENYIMPANAN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Tujuan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Memelihara mutu sediaan farmasi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Menghindari penggunaan yang tidak bertanggung jawab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Menjaga ketersediaan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Memudahkan pencarian dan pengawasan</a:t>
            </a:r>
          </a:p>
        </p:txBody>
      </p:sp>
    </p:spTree>
    <p:extLst>
      <p:ext uri="{BB962C8B-B14F-4D97-AF65-F5344CB8AC3E}">
        <p14:creationId xmlns:p14="http://schemas.microsoft.com/office/powerpoint/2010/main" val="75598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id-ID" dirty="0"/>
              <a:t>Pengaturan Penyimpanan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Menurut bentuk sediaan dan Alfabetis</a:t>
            </a:r>
          </a:p>
          <a:p>
            <a:r>
              <a:rPr lang="id-ID" dirty="0"/>
              <a:t>Menerapkan sistem FIFO dan FEFO</a:t>
            </a:r>
          </a:p>
          <a:p>
            <a:r>
              <a:rPr lang="id-ID" dirty="0"/>
              <a:t>Menggunakan almari, rak dan pallet</a:t>
            </a:r>
          </a:p>
          <a:p>
            <a:r>
              <a:rPr lang="id-ID" dirty="0"/>
              <a:t>Menggunakan almari khusus untuk menyimpan narkotika dan psikotropika</a:t>
            </a:r>
          </a:p>
          <a:p>
            <a:r>
              <a:rPr lang="id-ID" dirty="0"/>
              <a:t>Menggunakan almari khusus untuk perbekalan farmasi yang memerlukan penyimpanan pada suhu tertentu</a:t>
            </a:r>
          </a:p>
          <a:p>
            <a:r>
              <a:rPr lang="id-ID" dirty="0"/>
              <a:t>Dilengkapi kartu  stock  obat</a:t>
            </a:r>
          </a:p>
          <a:p>
            <a:pPr>
              <a:buNone/>
            </a:pPr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1850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3232</TotalTime>
  <Words>797</Words>
  <Application>Microsoft Macintosh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Angsana New</vt:lpstr>
      <vt:lpstr>Arial</vt:lpstr>
      <vt:lpstr>Arial Rounded MT Bold</vt:lpstr>
      <vt:lpstr>Arno Pro Smbd</vt:lpstr>
      <vt:lpstr>Calibri</vt:lpstr>
      <vt:lpstr>Century Gothic</vt:lpstr>
      <vt:lpstr>Perpetua Titling MT</vt:lpstr>
      <vt:lpstr>Wingdings</vt:lpstr>
      <vt:lpstr>Template PPT UEU Pertemuan 1 - Copy 1</vt:lpstr>
      <vt:lpstr>PowerPoint Presentation</vt:lpstr>
      <vt:lpstr>KEMAMPUAN AKHIR YANG DIHARAPKAN</vt:lpstr>
      <vt:lpstr>DASAR HUKUM</vt:lpstr>
      <vt:lpstr>Penerimaan</vt:lpstr>
      <vt:lpstr>Ketentuan Penerimaan</vt:lpstr>
      <vt:lpstr>Penyimpanan</vt:lpstr>
      <vt:lpstr>PowerPoint Presentation</vt:lpstr>
      <vt:lpstr>PENYIMPANAN</vt:lpstr>
      <vt:lpstr>Pengaturan Penyimpanan</vt:lpstr>
      <vt:lpstr>Pengaturan Tata Ruang</vt:lpstr>
      <vt:lpstr>Tata cara Penyimpanan Persediaan Barang Farmasi  </vt:lpstr>
      <vt:lpstr> Gudang logistik farmasi </vt:lpstr>
      <vt:lpstr>Organisasi Gudang Farmasi</vt:lpstr>
      <vt:lpstr>Tugas &amp; Fungsi </vt:lpstr>
      <vt:lpstr>Tujuan Pembentukan Gudang farmasi</vt:lpstr>
      <vt:lpstr>Index efisensi Gudang Farmasi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afre raya</cp:lastModifiedBy>
  <cp:revision>237</cp:revision>
  <dcterms:created xsi:type="dcterms:W3CDTF">2010-08-24T06:47:44Z</dcterms:created>
  <dcterms:modified xsi:type="dcterms:W3CDTF">2018-11-11T13:19:52Z</dcterms:modified>
</cp:coreProperties>
</file>