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333" r:id="rId3"/>
    <p:sldId id="265" r:id="rId4"/>
    <p:sldId id="266" r:id="rId5"/>
    <p:sldId id="267" r:id="rId6"/>
    <p:sldId id="268" r:id="rId7"/>
    <p:sldId id="269" r:id="rId8"/>
    <p:sldId id="34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33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088" autoAdjust="0"/>
  </p:normalViewPr>
  <p:slideViewPr>
    <p:cSldViewPr showGuides="1">
      <p:cViewPr varScale="1">
        <p:scale>
          <a:sx n="98" d="100"/>
          <a:sy n="98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11/11/18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D16812-0C94-F44E-BF59-107C25526859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19347E-686D-FD46-819A-DAA95C30419E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B3DC4-18C9-764B-9462-5F3277F92E0F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28A239-BF97-F944-A41A-540742C7484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DAF0BAB-2F3B-324A-BBD1-FBDFAAC098F7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D41D2B0-93D2-964C-8F36-C01294907FF9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9F27B7F-0650-264E-B3A8-17D3997F0C5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283F2F-EB94-9D4E-B004-362D91131CD6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4B8EA-F17B-DB42-8E01-155F038B8132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06E991-3B1E-9F48-AABC-AA6EB683D37A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3E12B7-B1B9-0F44-89BA-A2D403253C1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Gudang </a:t>
            </a:r>
            <a:r>
              <a:rPr lang="en-US" altLang="en-US" sz="2000" b="1" dirty="0" err="1">
                <a:solidFill>
                  <a:schemeClr val="bg1"/>
                </a:solidFill>
              </a:rPr>
              <a:t>penyimpanan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>
                <a:solidFill>
                  <a:schemeClr val="bg1"/>
                </a:solidFill>
              </a:rPr>
              <a:t>ke</a:t>
            </a:r>
            <a:r>
              <a:rPr lang="en-US" altLang="en-US" sz="2000" b="1" dirty="0">
                <a:solidFill>
                  <a:schemeClr val="bg1"/>
                </a:solidFill>
              </a:rPr>
              <a:t> 6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Dalam rangka memperlancar distribusi obat dan pelayanan maka  diupayakan cara penyimpanan yang efisien dan efektif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Parameter dari cara penyimpanan yang efisien dan efektif populer disebut dengan INDEKS EFISIENSI GUDANG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Parameter ini menggambarkan bagaimana sistem pergudangan mampu mengoptimalkan penyimpanan barang dan perputaran barang menurut persyaratan yang ditentukan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Index </a:t>
            </a:r>
            <a:r>
              <a:rPr lang="en-US" sz="2400" dirty="0" err="1">
                <a:latin typeface="Perpetua Titling MT" pitchFamily="18" charset="0"/>
              </a:rPr>
              <a:t>efisensi</a:t>
            </a: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endParaRPr lang="en-US" sz="24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4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r>
              <a:rPr lang="en-US" sz="2400"/>
              <a:t>Indeks Efisiensi  dinyatakan sbb: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600"/>
              <a:t>Pemanfaatan area ruangan (dalam %)</a:t>
            </a:r>
          </a:p>
          <a:p>
            <a:pPr marL="1371600" lvl="2" indent="-457200"/>
            <a:endParaRPr lang="en-US" sz="1600"/>
          </a:p>
          <a:p>
            <a:pPr marL="1371600" lvl="2" indent="-457200"/>
            <a:endParaRPr lang="en-US" sz="1600"/>
          </a:p>
          <a:p>
            <a:pPr marL="1371600" lvl="2" indent="-457200"/>
            <a:endParaRPr lang="en-US" sz="1600"/>
          </a:p>
          <a:p>
            <a:pPr marL="1371600" lvl="2" indent="-457200">
              <a:buFont typeface="Wingdings" pitchFamily="2" charset="2"/>
              <a:buAutoNum type="arabicPeriod" startAt="2"/>
            </a:pPr>
            <a:r>
              <a:rPr lang="en-US" sz="1600"/>
              <a:t>Pemanfaatan volume  ruangan (dalam %)</a:t>
            </a:r>
          </a:p>
          <a:p>
            <a:pPr marL="1752600" lvl="3" indent="-381000">
              <a:buFont typeface="Wingdings" pitchFamily="2" charset="2"/>
              <a:buAutoNum type="arabicPeriod" startAt="2"/>
            </a:pPr>
            <a:endParaRPr lang="en-US" sz="1400"/>
          </a:p>
          <a:p>
            <a:pPr marL="1371600" lvl="2" indent="-457200"/>
            <a:endParaRPr lang="en-US" sz="1600"/>
          </a:p>
          <a:p>
            <a:pPr marL="1371600" lvl="2" indent="-457200"/>
            <a:endParaRPr lang="en-US" sz="1600"/>
          </a:p>
          <a:p>
            <a:pPr marL="1371600" lvl="2" indent="-457200">
              <a:buFont typeface="Wingdings" pitchFamily="2" charset="2"/>
              <a:buAutoNum type="arabicPeriod" startAt="3"/>
            </a:pPr>
            <a:r>
              <a:rPr lang="en-US" sz="1600"/>
              <a:t>Pemanfaatan ruang (dalam m</a:t>
            </a:r>
            <a:r>
              <a:rPr lang="en-US" sz="1200"/>
              <a:t>3</a:t>
            </a:r>
            <a:r>
              <a:rPr lang="en-US" sz="1600"/>
              <a:t>/m</a:t>
            </a:r>
            <a:r>
              <a:rPr lang="en-US" sz="1200"/>
              <a:t>2)</a:t>
            </a:r>
          </a:p>
          <a:p>
            <a:pPr marL="1752600" lvl="3" indent="-381000">
              <a:buFont typeface="Wingdings" pitchFamily="2" charset="2"/>
              <a:buAutoNum type="arabicPeriod" startAt="3"/>
            </a:pPr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Index </a:t>
            </a:r>
            <a:r>
              <a:rPr lang="en-US" sz="2400" dirty="0" err="1">
                <a:latin typeface="Perpetua Titling MT" pitchFamily="18" charset="0"/>
              </a:rPr>
              <a:t>efisensi</a:t>
            </a: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endParaRPr lang="en-US" sz="2400" dirty="0">
              <a:latin typeface="Perpetua Titling MT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9400" y="29464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Area  gudang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51125" y="2601913"/>
            <a:ext cx="277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Luas area yang ditempati barang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743200" y="2971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80125" y="2830513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 100%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133600" y="381000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590800" y="3810000"/>
            <a:ext cx="445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Volume atau luas gudang yang ditempati barang ( m2)</a:t>
            </a: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2667000" y="4114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3276600" y="4168775"/>
            <a:ext cx="237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Total ruangan gudang ( m3)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7086600" y="38862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X 100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2727325" y="5040313"/>
            <a:ext cx="387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Jumlah volume ruangan yang ditempati barang</a:t>
            </a:r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>
            <a:off x="28956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2879725" y="5421313"/>
            <a:ext cx="166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Luas area gudang </a:t>
            </a:r>
          </a:p>
        </p:txBody>
      </p:sp>
    </p:spTree>
    <p:extLst>
      <p:ext uri="{BB962C8B-B14F-4D97-AF65-F5344CB8AC3E}">
        <p14:creationId xmlns:p14="http://schemas.microsoft.com/office/powerpoint/2010/main" val="220062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52600" lvl="3" indent="-381000">
              <a:buFont typeface="Wingdings" pitchFamily="2" charset="2"/>
              <a:buAutoNum type="arabicPeriod" startAt="4"/>
            </a:pPr>
            <a:r>
              <a:rPr lang="en-US" sz="1600"/>
              <a:t>Waktu pengambilan barang tercepat (menit )</a:t>
            </a:r>
          </a:p>
          <a:p>
            <a:pPr marL="2209800" lvl="4" indent="-381000"/>
            <a:r>
              <a:rPr lang="en-US" sz="1600"/>
              <a:t>Rata_rata waktu tercepat untuk pengambilan barang yang diinginkan dari gudang </a:t>
            </a:r>
          </a:p>
          <a:p>
            <a:pPr marL="1752600" lvl="3" indent="-381000">
              <a:buFont typeface="Wingdings" pitchFamily="2" charset="2"/>
              <a:buAutoNum type="arabicPeriod" startAt="4"/>
            </a:pPr>
            <a:r>
              <a:rPr lang="en-US" sz="1600"/>
              <a:t>Kemungkinan pengambilan barang dalam 1 jam</a:t>
            </a:r>
          </a:p>
          <a:p>
            <a:pPr marL="2209800" lvl="4" indent="-381000"/>
            <a:r>
              <a:rPr lang="en-US" sz="1600"/>
              <a:t>Banyaknya pengambilan barang dalam 1 jam </a:t>
            </a:r>
          </a:p>
          <a:p>
            <a:pPr marL="1752600" lvl="3" indent="-381000">
              <a:buFont typeface="Wingdings" pitchFamily="2" charset="2"/>
              <a:buAutoNum type="arabicPeriod" startAt="4"/>
            </a:pPr>
            <a:r>
              <a:rPr lang="en-US" sz="1600"/>
              <a:t>Biaya investasi untuk setiap penyimpanan </a:t>
            </a:r>
          </a:p>
          <a:p>
            <a:pPr marL="2209800" lvl="4" indent="-381000"/>
            <a:r>
              <a:rPr lang="en-US" sz="1600"/>
              <a:t>Perkiraan biaya investasi yang perlu disediakan untuk setiap m3 barang yang disimpan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Index </a:t>
            </a:r>
            <a:r>
              <a:rPr lang="en-US" sz="2400" dirty="0" err="1">
                <a:latin typeface="Perpetua Titling MT" pitchFamily="18" charset="0"/>
              </a:rPr>
              <a:t>efisensi</a:t>
            </a: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endParaRPr lang="en-US" sz="2400" dirty="0">
              <a:latin typeface="Perpetua Titling MT" pitchFamily="18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133600" y="381000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000" dirty="0" err="1">
                <a:latin typeface="American Typewriter" panose="02090604020004020304" pitchFamily="18" charset="77"/>
              </a:rPr>
              <a:t>Peningkatan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efisiensi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gudang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dapat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dilakukan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melalui</a:t>
            </a:r>
            <a:r>
              <a:rPr lang="en-US" sz="1400" dirty="0">
                <a:latin typeface="American Typewriter" panose="02090604020004020304" pitchFamily="18" charset="77"/>
              </a:rPr>
              <a:t> :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Pengunaan</a:t>
            </a:r>
            <a:r>
              <a:rPr lang="en-US" sz="2000" dirty="0">
                <a:latin typeface="American Typewriter" panose="02090604020004020304" pitchFamily="18" charset="77"/>
              </a:rPr>
              <a:t> area </a:t>
            </a:r>
            <a:r>
              <a:rPr lang="en-US" sz="2000" dirty="0" err="1">
                <a:latin typeface="American Typewriter" panose="02090604020004020304" pitchFamily="18" charset="77"/>
              </a:rPr>
              <a:t>gudang</a:t>
            </a:r>
            <a:r>
              <a:rPr lang="en-US" sz="2000" dirty="0">
                <a:latin typeface="American Typewriter" panose="02090604020004020304" pitchFamily="18" charset="77"/>
              </a:rPr>
              <a:t> yang </a:t>
            </a:r>
            <a:r>
              <a:rPr lang="en-US" sz="2000" dirty="0" err="1">
                <a:latin typeface="American Typewriter" panose="02090604020004020304" pitchFamily="18" charset="77"/>
              </a:rPr>
              <a:t>tersedia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secara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maksimal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dan</a:t>
            </a:r>
            <a:r>
              <a:rPr lang="en-US" sz="2000" dirty="0">
                <a:latin typeface="American Typewriter" panose="02090604020004020304" pitchFamily="18" charset="77"/>
              </a:rPr>
              <a:t> area lain </a:t>
            </a:r>
            <a:r>
              <a:rPr lang="en-US" sz="2000" dirty="0" err="1">
                <a:latin typeface="American Typewriter" panose="02090604020004020304" pitchFamily="18" charset="77"/>
              </a:rPr>
              <a:t>seperti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ruangan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karyawan</a:t>
            </a:r>
            <a:r>
              <a:rPr lang="en-US" sz="2000" dirty="0">
                <a:latin typeface="American Typewriter" panose="02090604020004020304" pitchFamily="18" charset="77"/>
              </a:rPr>
              <a:t>, </a:t>
            </a:r>
            <a:r>
              <a:rPr lang="en-US" sz="2000" dirty="0" err="1">
                <a:latin typeface="American Typewriter" panose="02090604020004020304" pitchFamily="18" charset="77"/>
              </a:rPr>
              <a:t>ruangan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penerimaan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barang</a:t>
            </a:r>
            <a:r>
              <a:rPr lang="en-US" sz="2000" dirty="0">
                <a:latin typeface="American Typewriter" panose="02090604020004020304" pitchFamily="18" charset="77"/>
              </a:rPr>
              <a:t>, </a:t>
            </a:r>
            <a:r>
              <a:rPr lang="en-US" sz="2000" dirty="0" err="1">
                <a:latin typeface="American Typewriter" panose="02090604020004020304" pitchFamily="18" charset="77"/>
              </a:rPr>
              <a:t>pengepakan</a:t>
            </a:r>
            <a:r>
              <a:rPr lang="en-US" sz="2000" dirty="0">
                <a:latin typeface="American Typewriter" panose="02090604020004020304" pitchFamily="18" charset="77"/>
              </a:rPr>
              <a:t>, </a:t>
            </a:r>
            <a:r>
              <a:rPr lang="en-US" sz="2000" dirty="0" err="1">
                <a:latin typeface="American Typewriter" panose="02090604020004020304" pitchFamily="18" charset="77"/>
              </a:rPr>
              <a:t>kantor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gudang</a:t>
            </a:r>
            <a:r>
              <a:rPr lang="en-US" sz="2000" dirty="0">
                <a:latin typeface="American Typewriter" panose="02090604020004020304" pitchFamily="18" charset="77"/>
              </a:rPr>
              <a:t> , </a:t>
            </a:r>
            <a:r>
              <a:rPr lang="en-US" sz="2000" dirty="0" err="1">
                <a:latin typeface="American Typewriter" panose="02090604020004020304" pitchFamily="18" charset="77"/>
              </a:rPr>
              <a:t>gudang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alat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dan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ruang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bongkar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muat</a:t>
            </a:r>
            <a:endParaRPr lang="en-US" sz="2000" dirty="0">
              <a:latin typeface="American Typewriter" panose="02090604020004020304" pitchFamily="18" charset="77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Memanfaatkan</a:t>
            </a:r>
            <a:r>
              <a:rPr lang="en-US" sz="2000" dirty="0">
                <a:latin typeface="American Typewriter" panose="02090604020004020304" pitchFamily="18" charset="77"/>
              </a:rPr>
              <a:t> volume </a:t>
            </a:r>
            <a:r>
              <a:rPr lang="en-US" sz="2000" dirty="0" err="1">
                <a:latin typeface="American Typewriter" panose="02090604020004020304" pitchFamily="18" charset="77"/>
              </a:rPr>
              <a:t>ruang</a:t>
            </a:r>
            <a:r>
              <a:rPr lang="en-US" sz="2000" dirty="0">
                <a:latin typeface="American Typewriter" panose="02090604020004020304" pitchFamily="18" charset="77"/>
              </a:rPr>
              <a:t> yang </a:t>
            </a:r>
            <a:r>
              <a:rPr lang="en-US" sz="2000" dirty="0" err="1">
                <a:latin typeface="American Typewriter" panose="02090604020004020304" pitchFamily="18" charset="77"/>
              </a:rPr>
              <a:t>ada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secara</a:t>
            </a:r>
            <a:r>
              <a:rPr lang="en-US" sz="2000" dirty="0">
                <a:latin typeface="American Typewriter" panose="02090604020004020304" pitchFamily="18" charset="77"/>
              </a:rPr>
              <a:t> optimum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Pengaturan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rak</a:t>
            </a:r>
            <a:r>
              <a:rPr lang="en-US" sz="2000" dirty="0">
                <a:latin typeface="American Typewriter" panose="02090604020004020304" pitchFamily="18" charset="77"/>
              </a:rPr>
              <a:t>, valet </a:t>
            </a:r>
            <a:r>
              <a:rPr lang="en-US" sz="2000" dirty="0" err="1">
                <a:latin typeface="American Typewriter" panose="02090604020004020304" pitchFamily="18" charset="77"/>
              </a:rPr>
              <a:t>serta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jaraknya</a:t>
            </a:r>
            <a:r>
              <a:rPr lang="en-US" sz="2000" dirty="0">
                <a:latin typeface="American Typewriter" panose="02090604020004020304" pitchFamily="18" charset="77"/>
              </a:rPr>
              <a:t> yang </a:t>
            </a:r>
            <a:r>
              <a:rPr lang="en-US" sz="2000" dirty="0" err="1">
                <a:latin typeface="American Typewriter" panose="02090604020004020304" pitchFamily="18" charset="77"/>
              </a:rPr>
              <a:t>memungkinkan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kelancaran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mutasi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barang</a:t>
            </a:r>
            <a:endParaRPr lang="en-US" sz="2000" dirty="0">
              <a:latin typeface="American Typewriter" panose="02090604020004020304" pitchFamily="18" charset="77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Pengaturan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kondisi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kerja</a:t>
            </a:r>
            <a:endParaRPr lang="en-US" sz="2000" dirty="0">
              <a:latin typeface="American Typewriter" panose="02090604020004020304" pitchFamily="18" charset="77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Pembuatan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pedoman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kerja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dan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uraian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tugas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Supervisi</a:t>
            </a:r>
            <a:endParaRPr lang="en-US" sz="2000" dirty="0">
              <a:latin typeface="American Typewriter" panose="02090604020004020304" pitchFamily="18" charset="77"/>
            </a:endParaRP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>
                <a:latin typeface="American Typewriter" panose="02090604020004020304" pitchFamily="18" charset="77"/>
              </a:rPr>
              <a:t>Pelatihan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>
                <a:latin typeface="American Typewriter" panose="02090604020004020304" pitchFamily="18" charset="77"/>
              </a:rPr>
              <a:t>Peningkatan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latin typeface="American Typewriter" panose="02090604020004020304" pitchFamily="18" charset="77"/>
              </a:rPr>
              <a:t>Efisiensi</a:t>
            </a:r>
            <a:r>
              <a:rPr lang="en-US" sz="2400" dirty="0">
                <a:latin typeface="American Typewriter" panose="02090604020004020304" pitchFamily="18" charset="77"/>
              </a:rPr>
              <a:t> Gudang</a:t>
            </a:r>
          </a:p>
        </p:txBody>
      </p:sp>
    </p:spTree>
    <p:extLst>
      <p:ext uri="{BB962C8B-B14F-4D97-AF65-F5344CB8AC3E}">
        <p14:creationId xmlns:p14="http://schemas.microsoft.com/office/powerpoint/2010/main" val="98519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Desain gudang berhubungan dengan ;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Kebebasan dan efisiensi gerakan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Sistematika penyusunan barang dan ukuran ruang terutama dalam kaitan dengan pengelompokkan berbagai jenis obat yang akan disimpan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Pengelompokkan obat  dalam gudang yang baik umumnya dilakukan menurut kelas terapi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Kapasitas gudang terutama dalam kaitan dengan perlunya ruang tambahan bagi jalan tangga,ruang cuci, toilet, ruang penerimaan barang, pengepakan, kantor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Kebutuhan luas dan volume ruangan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Konsep FIFO dalam penerimaan dan pengeluaran barang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Penyimpanan khusus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Biaya investasi dan biaya operasional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Stencil" pitchFamily="82" charset="0"/>
              </a:rPr>
              <a:t>Desain</a:t>
            </a:r>
            <a:r>
              <a:rPr lang="en-US" sz="2800" dirty="0">
                <a:latin typeface="Stencil" pitchFamily="82" charset="0"/>
              </a:rPr>
              <a:t> Gudang</a:t>
            </a:r>
          </a:p>
        </p:txBody>
      </p:sp>
    </p:spTree>
    <p:extLst>
      <p:ext uri="{BB962C8B-B14F-4D97-AF65-F5344CB8AC3E}">
        <p14:creationId xmlns:p14="http://schemas.microsoft.com/office/powerpoint/2010/main" val="68444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/>
              <a:t>Faktor-faktor</a:t>
            </a:r>
            <a:r>
              <a:rPr lang="en-US" sz="2000" dirty="0"/>
              <a:t> yang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dipertimbangkan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bangunan</a:t>
            </a:r>
            <a:r>
              <a:rPr lang="en-US" sz="2000" dirty="0"/>
              <a:t> </a:t>
            </a:r>
            <a:r>
              <a:rPr lang="en-US" sz="2000" dirty="0" err="1"/>
              <a:t>gudang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sbb</a:t>
            </a:r>
            <a:r>
              <a:rPr lang="en-US" sz="2000" dirty="0"/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/>
              <a:t>Kemudahan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kemudahan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, </a:t>
            </a:r>
            <a:r>
              <a:rPr lang="en-US" sz="2000" dirty="0" err="1"/>
              <a:t>gudang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ditata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endParaRPr lang="en-US" sz="2000" dirty="0"/>
          </a:p>
          <a:p>
            <a:pPr marL="914400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Sirkulasi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endParaRPr lang="en-US" sz="2000" dirty="0"/>
          </a:p>
          <a:p>
            <a:pPr marL="914400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Rak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pallet</a:t>
            </a:r>
          </a:p>
          <a:p>
            <a:pPr marL="914400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</a:p>
          <a:p>
            <a:pPr marL="914400" lvl="1" indent="-457200" fontAlgn="auto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Pencegahan</a:t>
            </a:r>
            <a:r>
              <a:rPr lang="en-US" sz="2000" dirty="0"/>
              <a:t> </a:t>
            </a:r>
            <a:r>
              <a:rPr lang="en-US" sz="2000" dirty="0" err="1"/>
              <a:t>kebakaran</a:t>
            </a:r>
            <a:endParaRPr lang="en-US" sz="20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6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Stencil" pitchFamily="82" charset="0"/>
              </a:rPr>
              <a:t>Desain</a:t>
            </a:r>
            <a:r>
              <a:rPr lang="en-US" sz="2800" dirty="0">
                <a:latin typeface="Stencil" pitchFamily="82" charset="0"/>
              </a:rPr>
              <a:t> </a:t>
            </a:r>
            <a:r>
              <a:rPr lang="en-US" sz="2800" dirty="0" err="1">
                <a:latin typeface="Stencil" pitchFamily="82" charset="0"/>
              </a:rPr>
              <a:t>Gudang</a:t>
            </a:r>
            <a:endParaRPr lang="en-US" sz="28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3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Gudang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penataan</a:t>
            </a:r>
            <a:r>
              <a:rPr lang="en-US" sz="2000" dirty="0"/>
              <a:t> model </a:t>
            </a:r>
            <a:r>
              <a:rPr lang="en-US" sz="2000" dirty="0" err="1"/>
              <a:t>blok</a:t>
            </a:r>
            <a:endParaRPr lang="en-US" sz="2000" dirty="0"/>
          </a:p>
          <a:p>
            <a:r>
              <a:rPr lang="en-US" sz="2000" dirty="0"/>
              <a:t>Gudang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penataan</a:t>
            </a:r>
            <a:r>
              <a:rPr lang="en-US" sz="2000" dirty="0"/>
              <a:t> model </a:t>
            </a:r>
            <a:r>
              <a:rPr lang="en-US" sz="2000" dirty="0" err="1"/>
              <a:t>rak</a:t>
            </a:r>
            <a:endParaRPr lang="en-US" sz="2000" dirty="0"/>
          </a:p>
          <a:p>
            <a:r>
              <a:rPr lang="en-US" sz="2000" dirty="0"/>
              <a:t>Gudang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penataan</a:t>
            </a:r>
            <a:r>
              <a:rPr lang="en-US" sz="2000" dirty="0"/>
              <a:t> model </a:t>
            </a:r>
            <a:r>
              <a:rPr lang="en-US" sz="2000" dirty="0" err="1"/>
              <a:t>rak</a:t>
            </a:r>
            <a:r>
              <a:rPr lang="en-US" sz="2000" dirty="0"/>
              <a:t> </a:t>
            </a:r>
            <a:r>
              <a:rPr lang="en-US" sz="2000" dirty="0" err="1"/>
              <a:t>dorong</a:t>
            </a:r>
            <a:endParaRPr lang="en-US" sz="2000" dirty="0"/>
          </a:p>
          <a:p>
            <a:r>
              <a:rPr lang="en-US" sz="2000" dirty="0"/>
              <a:t>Gudang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penataan</a:t>
            </a:r>
            <a:r>
              <a:rPr lang="en-US" sz="2000" dirty="0"/>
              <a:t> </a:t>
            </a:r>
            <a:r>
              <a:rPr lang="en-US" sz="2000" dirty="0" err="1"/>
              <a:t>rak</a:t>
            </a:r>
            <a:r>
              <a:rPr lang="en-US" sz="2000" dirty="0"/>
              <a:t> </a:t>
            </a:r>
            <a:r>
              <a:rPr lang="en-US" sz="2000" dirty="0" err="1"/>
              <a:t>putar</a:t>
            </a:r>
            <a:endParaRPr lang="en-US" sz="2000" dirty="0"/>
          </a:p>
          <a:p>
            <a:r>
              <a:rPr lang="en-US" sz="2000" dirty="0"/>
              <a:t>Gudang </a:t>
            </a:r>
            <a:r>
              <a:rPr lang="en-US" sz="2000" dirty="0" err="1"/>
              <a:t>rak</a:t>
            </a:r>
            <a:r>
              <a:rPr lang="en-US" sz="2000" dirty="0"/>
              <a:t> transit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Tehnik</a:t>
            </a:r>
            <a:r>
              <a:rPr lang="en-US" sz="3200" dirty="0"/>
              <a:t> </a:t>
            </a:r>
            <a:r>
              <a:rPr lang="en-US" sz="3200" dirty="0" err="1"/>
              <a:t>Penyimpanan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86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017B-7385-DA4A-807A-C27D1E3E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8AED69-312D-5044-B3CC-B32AEB5A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893" y="1600200"/>
            <a:ext cx="70382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21C0-1061-8C47-B4C0-00C54848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/>
              <a:t>DASAR HUKUM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B4CC-BF52-2546-843F-1606FD20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id-ID" dirty="0"/>
              <a:t>UU. No. 23 , tentang KESEHATAN</a:t>
            </a:r>
            <a:endParaRPr lang="en-US" dirty="0"/>
          </a:p>
          <a:p>
            <a:pPr eaLnBrk="1" hangingPunct="1">
              <a:defRPr/>
            </a:pPr>
            <a:r>
              <a:rPr lang="id-ID" dirty="0"/>
              <a:t>PP. No. 72 Tahun 1998, tentang PENGAMANAN SEDIAAN FARMASI</a:t>
            </a:r>
          </a:p>
          <a:p>
            <a:pPr eaLnBrk="1" hangingPunct="1">
              <a:defRPr/>
            </a:pPr>
            <a:r>
              <a:rPr lang="id-ID" dirty="0"/>
              <a:t>SK.MENKES. tentang KONAS</a:t>
            </a:r>
          </a:p>
          <a:p>
            <a:pPr eaLnBrk="1" hangingPunct="1">
              <a:defRPr/>
            </a:pPr>
            <a:r>
              <a:rPr lang="id-ID" dirty="0"/>
              <a:t>SK.MENKES. No. 1197 Tahun 2004 tentang STANDAR PELAYANAN FARMASI DI RUMAH SAKIT</a:t>
            </a:r>
          </a:p>
          <a:p>
            <a:pPr eaLnBrk="1" hangingPunct="1">
              <a:defRPr/>
            </a:pPr>
            <a:r>
              <a:rPr lang="id-ID" dirty="0"/>
              <a:t>DIRJEN BINA FARMASI dan ALKES </a:t>
            </a:r>
            <a:r>
              <a:rPr lang="id-ID" dirty="0" err="1"/>
              <a:t>Dep.Kes</a:t>
            </a:r>
            <a:r>
              <a:rPr lang="id-ID" dirty="0"/>
              <a:t> RI Tahun 2008, tentang PEDOMAN PENGELOLAAN PERBEKALAN FARMASI DI RUMAH SAKIT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logistik</a:t>
            </a:r>
            <a:r>
              <a:rPr lang="en-US" sz="2400" dirty="0">
                <a:latin typeface="Perpetua Titling MT" pitchFamily="18" charset="0"/>
              </a:rPr>
              <a:t>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r>
              <a:rPr lang="en-US" sz="2400" dirty="0">
                <a:latin typeface="Perpetua Titling MT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Fasilitas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penyimpanan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pengiriman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merupakan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salah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satu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dari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sistem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supply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barang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Gudang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dalam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hal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ini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berfungsi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mendekatkan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barang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kepada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pemakai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hingga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dapat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menjamin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kelancaran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permintaan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keamanan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persediaan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Gudang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farmasi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sebagai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fasilitas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penyimpanan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pengiriman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dapat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dimanfaatkan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untuk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kegiatan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lain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seperti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seleksi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obat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,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perencanaan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biaya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pengadaan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Institusi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pelayanan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seperti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rumah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sakit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maupun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Puskesmas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dalam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kaitannya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dengan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fungsi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gudang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mengharapkan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Memperoleh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obat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secara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kuantitatif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maupun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kualitatif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yang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sesuai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dengan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permintaan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Memperoleh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pelayanan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yang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cepat</a:t>
            </a:r>
            <a:endParaRPr lang="en-US" sz="2000" b="1" i="1" dirty="0">
              <a:latin typeface="Arial Rounded MT Bold" panose="020F0704030504030204" pitchFamily="34" charset="77"/>
              <a:cs typeface="Angsana New" panose="02020603050405020304" pitchFamily="18" charset="-34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661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Century Gothic" pitchFamily="34" charset="0"/>
              </a:rPr>
              <a:t>Organisasi gudang farmasi terdiri dari unsur pimpinan dan unsur staf ( petugas pelaksana )</a:t>
            </a:r>
          </a:p>
          <a:p>
            <a:r>
              <a:rPr lang="en-US" sz="2000">
                <a:latin typeface="Century Gothic" pitchFamily="34" charset="0"/>
              </a:rPr>
              <a:t>Unsur pimpinan terdiri Kepala Gudang, Kepala Urusan Perencanaan, pengawasan &amp; pengendalian, Kepala urusan Tata Usaha, Kepala Sub Seksi Penerimanan &amp; Penyimpanan, Kepala Sub Seksi Distribusi </a:t>
            </a:r>
          </a:p>
          <a:p>
            <a:r>
              <a:rPr lang="en-US" sz="2000">
                <a:latin typeface="Century Gothic" pitchFamily="34" charset="0"/>
              </a:rPr>
              <a:t>Unsur pelaksana  terdiri dari petugas administrasi, petugas gudang , petugas distribusi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Perpetua Titling MT" pitchFamily="18" charset="0"/>
              </a:rPr>
              <a:t>Organisasi</a:t>
            </a:r>
            <a:r>
              <a:rPr lang="en-US" sz="2800" dirty="0">
                <a:latin typeface="Perpetua Titling MT" pitchFamily="18" charset="0"/>
              </a:rPr>
              <a:t> Gudang </a:t>
            </a:r>
            <a:r>
              <a:rPr lang="en-US" sz="2800" dirty="0" err="1">
                <a:latin typeface="Perpetua Titling MT" pitchFamily="18" charset="0"/>
              </a:rPr>
              <a:t>Farmasi</a:t>
            </a:r>
            <a:endParaRPr lang="en-US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entury Gothic" pitchFamily="34" charset="0"/>
              </a:rPr>
              <a:t>Gudang farmasi mempunyai </a:t>
            </a:r>
            <a:r>
              <a:rPr lang="en-US" sz="2400" b="1">
                <a:latin typeface="Century Gothic" pitchFamily="34" charset="0"/>
              </a:rPr>
              <a:t>tugas</a:t>
            </a:r>
            <a:r>
              <a:rPr lang="en-US" sz="2400">
                <a:latin typeface="Century Gothic" pitchFamily="34" charset="0"/>
              </a:rPr>
              <a:t> melaksanakan perencanaan , penerimaan, penyimpanan, dan pendistribusian logistik farmasi serta pengawasan dan pengendalian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Century Gothic" pitchFamily="34" charset="0"/>
              </a:rPr>
              <a:t>Fungsi </a:t>
            </a:r>
            <a:r>
              <a:rPr lang="en-US" sz="2400">
                <a:latin typeface="Century Gothic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Menerima , menyimpan memelihara dan mendistribusikan obat , alat kesehatan dan perbekalan lainnya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Menyiapkan rencana kebutuhan barang farmasi, pencatatan dan pelaporan, persediaan dan penggunaannya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Mengawasi dan mengendalikan persediaan barang farmasi</a:t>
            </a:r>
          </a:p>
          <a:p>
            <a:pPr>
              <a:lnSpc>
                <a:spcPct val="80000"/>
              </a:lnSpc>
            </a:pPr>
            <a:endParaRPr lang="en-US" sz="2400">
              <a:latin typeface="Century Gothic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latin typeface="Perpetua Titling MT" pitchFamily="18" charset="0"/>
              </a:rPr>
              <a:t>Tugas</a:t>
            </a:r>
            <a:r>
              <a:rPr lang="en-US" sz="3200" dirty="0">
                <a:latin typeface="Perpetua Titling MT" pitchFamily="18" charset="0"/>
              </a:rPr>
              <a:t> &amp; </a:t>
            </a:r>
            <a:r>
              <a:rPr lang="en-US" sz="3200" dirty="0" err="1">
                <a:latin typeface="Perpetua Titling MT" pitchFamily="18" charset="0"/>
              </a:rPr>
              <a:t>Fungsi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5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 sz="2800">
                <a:latin typeface="Century Gothic" pitchFamily="34" charset="0"/>
              </a:rPr>
              <a:t>Terpeliharanya mutu barang farmasi </a:t>
            </a:r>
          </a:p>
          <a:p>
            <a:pPr algn="ctr">
              <a:buFont typeface="Wingdings" pitchFamily="2" charset="2"/>
              <a:buNone/>
            </a:pPr>
            <a:r>
              <a:rPr lang="en-US" sz="2800">
                <a:latin typeface="Century Gothic" pitchFamily="34" charset="0"/>
              </a:rPr>
              <a:t>dalam rangka menunjang kelancaran pelaksanaan upaya kesehatan yang menyeluruh ,terarah dan terpadu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latin typeface="Perpetua Titling MT" pitchFamily="18" charset="0"/>
              </a:rPr>
              <a:t>Tujuan</a:t>
            </a:r>
            <a:r>
              <a:rPr lang="en-US" sz="3200" dirty="0">
                <a:latin typeface="Perpetua Titling MT" pitchFamily="18" charset="0"/>
              </a:rPr>
              <a:t> </a:t>
            </a:r>
            <a:r>
              <a:rPr lang="en-US" sz="3200" dirty="0" err="1">
                <a:latin typeface="Perpetua Titling MT" pitchFamily="18" charset="0"/>
              </a:rPr>
              <a:t>Pembentukan</a:t>
            </a:r>
            <a:r>
              <a:rPr lang="en-US" sz="3200" dirty="0">
                <a:latin typeface="Perpetua Titling MT" pitchFamily="18" charset="0"/>
              </a:rPr>
              <a:t> Gudang </a:t>
            </a:r>
            <a:r>
              <a:rPr lang="en-US" sz="3200" dirty="0" err="1">
                <a:latin typeface="Perpetua Titling MT" pitchFamily="18" charset="0"/>
              </a:rPr>
              <a:t>farmasi</a:t>
            </a:r>
            <a:endParaRPr lang="en-US" sz="32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pembinaan</a:t>
            </a:r>
            <a:r>
              <a:rPr lang="en-US" sz="2000" dirty="0"/>
              <a:t> </a:t>
            </a:r>
            <a:r>
              <a:rPr lang="en-US" sz="2000" dirty="0" err="1"/>
              <a:t>pemeliharaan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farmasi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1800" dirty="0" err="1"/>
              <a:t>Mengumpulkan</a:t>
            </a:r>
            <a:r>
              <a:rPr lang="en-US" sz="1800" dirty="0"/>
              <a:t>, </a:t>
            </a:r>
            <a:r>
              <a:rPr lang="en-US" sz="1800" dirty="0" err="1"/>
              <a:t>mengolah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mengevaluasi</a:t>
            </a:r>
            <a:r>
              <a:rPr lang="en-US" sz="1800" dirty="0"/>
              <a:t> data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farmasi</a:t>
            </a:r>
            <a:r>
              <a:rPr lang="en-US" sz="1800" dirty="0"/>
              <a:t> </a:t>
            </a:r>
            <a:r>
              <a:rPr lang="en-US" sz="1800" dirty="0" err="1"/>
              <a:t>khususnya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, </a:t>
            </a:r>
            <a:r>
              <a:rPr lang="en-US" sz="1800" dirty="0" err="1"/>
              <a:t>obat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efek</a:t>
            </a:r>
            <a:r>
              <a:rPr lang="en-US" sz="1800" dirty="0"/>
              <a:t> </a:t>
            </a:r>
            <a:r>
              <a:rPr lang="en-US" sz="1800" dirty="0" err="1"/>
              <a:t>samping</a:t>
            </a:r>
            <a:r>
              <a:rPr lang="en-US" sz="1800" dirty="0"/>
              <a:t> </a:t>
            </a:r>
            <a:r>
              <a:rPr lang="en-US" sz="1800" dirty="0" err="1"/>
              <a:t>obatncana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1800" dirty="0" err="1"/>
              <a:t>Melaporkan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evaluasi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efek</a:t>
            </a:r>
            <a:r>
              <a:rPr lang="en-US" sz="1800" dirty="0"/>
              <a:t> </a:t>
            </a:r>
            <a:r>
              <a:rPr lang="en-US" sz="1800" dirty="0" err="1"/>
              <a:t>samping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atasan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, </a:t>
            </a:r>
            <a:r>
              <a:rPr lang="en-US" sz="1800" dirty="0" err="1"/>
              <a:t>pemilik</a:t>
            </a:r>
            <a:r>
              <a:rPr lang="en-US" sz="1800" dirty="0"/>
              <a:t> </a:t>
            </a:r>
            <a:r>
              <a:rPr lang="en-US" sz="1800" dirty="0" err="1"/>
              <a:t>obat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Balai</a:t>
            </a:r>
            <a:r>
              <a:rPr lang="en-US" sz="1800" dirty="0"/>
              <a:t> POM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</a:p>
          <a:p>
            <a:pPr marL="990600" lvl="1" indent="-533400"/>
            <a:endParaRPr lang="en-US" sz="1800" dirty="0"/>
          </a:p>
          <a:p>
            <a:pPr marL="609600" indent="-609600"/>
            <a:endParaRPr lang="en-US" sz="20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Perpetua Titling MT" pitchFamily="18" charset="0"/>
              </a:rPr>
              <a:t>Kegiatan</a:t>
            </a:r>
            <a:r>
              <a:rPr lang="en-US" sz="2800" dirty="0">
                <a:latin typeface="Perpetua Titling MT" pitchFamily="18" charset="0"/>
              </a:rPr>
              <a:t> Gudang </a:t>
            </a:r>
            <a:r>
              <a:rPr lang="en-US" sz="2800" dirty="0" err="1">
                <a:latin typeface="Perpetua Titling MT" pitchFamily="18" charset="0"/>
              </a:rPr>
              <a:t>Farmasi</a:t>
            </a:r>
            <a:endParaRPr lang="en-US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5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3. 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penyiapan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penyusunan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1600" b="1" dirty="0" err="1"/>
              <a:t>Mengumpulkan</a:t>
            </a:r>
            <a:r>
              <a:rPr lang="en-US" sz="1600" b="1" dirty="0"/>
              <a:t> ,</a:t>
            </a:r>
            <a:r>
              <a:rPr lang="en-US" sz="1600" b="1" dirty="0" err="1"/>
              <a:t>mengolah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mengevaluasi</a:t>
            </a:r>
            <a:r>
              <a:rPr lang="en-US" sz="1600" b="1" dirty="0"/>
              <a:t> data </a:t>
            </a:r>
            <a:r>
              <a:rPr lang="en-US" sz="1600" b="1" dirty="0" err="1"/>
              <a:t>tentang</a:t>
            </a:r>
            <a:r>
              <a:rPr lang="en-US" sz="1600" b="1" dirty="0"/>
              <a:t> </a:t>
            </a:r>
            <a:r>
              <a:rPr lang="en-US" sz="1600" b="1" dirty="0" err="1"/>
              <a:t>penerimaan</a:t>
            </a:r>
            <a:r>
              <a:rPr lang="en-US" sz="1600" b="1" dirty="0"/>
              <a:t>, </a:t>
            </a:r>
            <a:r>
              <a:rPr lang="en-US" sz="1600" b="1" dirty="0" err="1"/>
              <a:t>pengeluaran,dan</a:t>
            </a:r>
            <a:r>
              <a:rPr lang="en-US" sz="1600" b="1" dirty="0"/>
              <a:t> </a:t>
            </a:r>
            <a:r>
              <a:rPr lang="en-US" sz="1600" b="1" dirty="0" err="1"/>
              <a:t>persediaan</a:t>
            </a:r>
            <a:r>
              <a:rPr lang="en-US" sz="1600" b="1" dirty="0"/>
              <a:t> </a:t>
            </a:r>
            <a:r>
              <a:rPr lang="en-US" sz="1600" b="1" dirty="0" err="1"/>
              <a:t>obat</a:t>
            </a:r>
            <a:r>
              <a:rPr lang="en-US" sz="1600" b="1" dirty="0"/>
              <a:t> di </a:t>
            </a:r>
            <a:r>
              <a:rPr lang="en-US" sz="1600" b="1" dirty="0" err="1"/>
              <a:t>seluruh</a:t>
            </a:r>
            <a:r>
              <a:rPr lang="en-US" sz="1600" b="1" dirty="0"/>
              <a:t> unit </a:t>
            </a:r>
            <a:r>
              <a:rPr lang="en-US" sz="1600" b="1" dirty="0" err="1"/>
              <a:t>pelayanan</a:t>
            </a:r>
            <a:r>
              <a:rPr lang="en-US" sz="1600" b="1" dirty="0"/>
              <a:t> </a:t>
            </a:r>
            <a:r>
              <a:rPr lang="en-US" sz="1600" b="1" dirty="0" err="1"/>
              <a:t>kesehatan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persediaan</a:t>
            </a:r>
            <a:r>
              <a:rPr lang="en-US" sz="1600" b="1" dirty="0"/>
              <a:t> di </a:t>
            </a:r>
            <a:r>
              <a:rPr lang="en-US" sz="1600" b="1" dirty="0" err="1"/>
              <a:t>gudang</a:t>
            </a:r>
            <a:r>
              <a:rPr lang="en-US" sz="1600" b="1" dirty="0"/>
              <a:t> </a:t>
            </a:r>
            <a:r>
              <a:rPr lang="en-US" sz="1600" b="1" dirty="0" err="1"/>
              <a:t>farmasi</a:t>
            </a:r>
            <a:endParaRPr lang="en-US" sz="1600" b="1" dirty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1600" b="1" dirty="0" err="1"/>
              <a:t>Mengumpulkan</a:t>
            </a:r>
            <a:r>
              <a:rPr lang="en-US" sz="1600" b="1" dirty="0"/>
              <a:t> ,</a:t>
            </a:r>
            <a:r>
              <a:rPr lang="en-US" sz="1600" b="1" dirty="0" err="1"/>
              <a:t>mengolah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mengevaluasi</a:t>
            </a:r>
            <a:r>
              <a:rPr lang="en-US" sz="1600" b="1" dirty="0"/>
              <a:t> data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kunjungan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kasus</a:t>
            </a:r>
            <a:r>
              <a:rPr lang="en-US" sz="1600" b="1" dirty="0"/>
              <a:t> </a:t>
            </a:r>
            <a:r>
              <a:rPr lang="en-US" sz="1600" b="1" dirty="0" err="1"/>
              <a:t>penyakit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unit </a:t>
            </a:r>
            <a:r>
              <a:rPr lang="en-US" sz="1600" b="1" dirty="0" err="1"/>
              <a:t>pelayanan</a:t>
            </a:r>
            <a:r>
              <a:rPr lang="en-US" sz="1600" b="1" dirty="0"/>
              <a:t> </a:t>
            </a:r>
            <a:r>
              <a:rPr lang="en-US" sz="1600" b="1" dirty="0" err="1"/>
              <a:t>kesehatan</a:t>
            </a:r>
            <a:endParaRPr lang="en-US" sz="1600" b="1" dirty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1600" b="1" dirty="0" err="1"/>
              <a:t>Menghitung</a:t>
            </a:r>
            <a:r>
              <a:rPr lang="en-US" sz="1600" b="1" dirty="0"/>
              <a:t> </a:t>
            </a:r>
            <a:r>
              <a:rPr lang="en-US" sz="1600" b="1" dirty="0" err="1"/>
              <a:t>perkiraan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r>
              <a:rPr lang="en-US" sz="1600" b="1" dirty="0" err="1"/>
              <a:t>obat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unit </a:t>
            </a:r>
            <a:r>
              <a:rPr lang="en-US" sz="1600" b="1" dirty="0" err="1"/>
              <a:t>pelayanankesehatan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lingkup</a:t>
            </a:r>
            <a:r>
              <a:rPr lang="en-US" sz="1600" b="1" dirty="0"/>
              <a:t> </a:t>
            </a:r>
            <a:r>
              <a:rPr lang="en-US" sz="1600" b="1" dirty="0" err="1"/>
              <a:t>wilayah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 </a:t>
            </a:r>
            <a:r>
              <a:rPr lang="en-US" sz="1600" b="1" dirty="0" err="1"/>
              <a:t>gudang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menggunakan</a:t>
            </a:r>
            <a:r>
              <a:rPr lang="en-US" sz="1600" b="1" dirty="0"/>
              <a:t> </a:t>
            </a:r>
            <a:r>
              <a:rPr lang="en-US" sz="1600" b="1" dirty="0" err="1"/>
              <a:t>metode</a:t>
            </a:r>
            <a:r>
              <a:rPr lang="en-US" sz="1600" b="1" dirty="0"/>
              <a:t> </a:t>
            </a:r>
            <a:r>
              <a:rPr lang="en-US" sz="1600" b="1" dirty="0" err="1"/>
              <a:t>konsumsi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metode</a:t>
            </a:r>
            <a:r>
              <a:rPr lang="en-US" sz="1600" b="1" dirty="0"/>
              <a:t> </a:t>
            </a:r>
            <a:r>
              <a:rPr lang="en-US" sz="1600" b="1" dirty="0" err="1"/>
              <a:t>epidemiologi</a:t>
            </a:r>
            <a:endParaRPr lang="en-US" sz="1600" b="1" dirty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1600" b="1" dirty="0" err="1"/>
              <a:t>Memberikan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unit </a:t>
            </a:r>
            <a:r>
              <a:rPr lang="en-US" sz="1600" b="1" dirty="0" err="1"/>
              <a:t>pelayanan</a:t>
            </a:r>
            <a:r>
              <a:rPr lang="en-US" sz="1600" b="1" dirty="0"/>
              <a:t> </a:t>
            </a:r>
            <a:r>
              <a:rPr lang="en-US" sz="1600" b="1" dirty="0" err="1"/>
              <a:t>kesehatan</a:t>
            </a:r>
            <a:r>
              <a:rPr lang="en-US" sz="1600" b="1" dirty="0"/>
              <a:t> </a:t>
            </a:r>
            <a:r>
              <a:rPr lang="en-US" sz="1600" b="1" dirty="0" err="1"/>
              <a:t>mengenai</a:t>
            </a:r>
            <a:r>
              <a:rPr lang="en-US" sz="1600" b="1" dirty="0"/>
              <a:t> tata </a:t>
            </a:r>
            <a:r>
              <a:rPr lang="en-US" sz="1600" b="1" dirty="0" err="1"/>
              <a:t>cara</a:t>
            </a:r>
            <a:r>
              <a:rPr lang="en-US" sz="1600" b="1" dirty="0"/>
              <a:t> 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600" dirty="0" err="1"/>
              <a:t>Penyusunan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endParaRPr lang="en-US" sz="1600" dirty="0"/>
          </a:p>
          <a:p>
            <a:pPr marL="1371600" lvl="2" indent="-457200">
              <a:lnSpc>
                <a:spcPct val="90000"/>
              </a:lnSpc>
            </a:pPr>
            <a:r>
              <a:rPr lang="en-US" sz="1600" dirty="0" err="1"/>
              <a:t>Penerimaan</a:t>
            </a:r>
            <a:r>
              <a:rPr lang="en-US" sz="1600" dirty="0"/>
              <a:t>, </a:t>
            </a:r>
            <a:r>
              <a:rPr lang="en-US" sz="1600" dirty="0" err="1"/>
              <a:t>penyimpanan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farmasi</a:t>
            </a:r>
            <a:endParaRPr lang="en-US" sz="1600" dirty="0"/>
          </a:p>
          <a:p>
            <a:pPr marL="1371600" lvl="2" indent="-457200">
              <a:lnSpc>
                <a:spcPct val="90000"/>
              </a:lnSpc>
            </a:pPr>
            <a:r>
              <a:rPr lang="en-US" sz="1600" dirty="0" err="1"/>
              <a:t>Administrasi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endParaRPr lang="en-US" sz="1600" dirty="0"/>
          </a:p>
          <a:p>
            <a:pPr marL="1371600" lvl="2" indent="-457200">
              <a:lnSpc>
                <a:spcPct val="90000"/>
              </a:lnSpc>
            </a:pPr>
            <a:r>
              <a:rPr lang="en-US" sz="1600" dirty="0" err="1"/>
              <a:t>Pemeliharaan</a:t>
            </a:r>
            <a:r>
              <a:rPr lang="en-US" sz="1600" dirty="0"/>
              <a:t> </a:t>
            </a:r>
            <a:r>
              <a:rPr lang="en-US" sz="1600" dirty="0" err="1"/>
              <a:t>mutu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deteksi</a:t>
            </a:r>
            <a:r>
              <a:rPr lang="en-US" sz="1600" dirty="0"/>
              <a:t> </a:t>
            </a:r>
            <a:r>
              <a:rPr lang="en-US" sz="1600" dirty="0" err="1"/>
              <a:t>kerusakan</a:t>
            </a:r>
            <a:r>
              <a:rPr lang="en-US" sz="1600" dirty="0"/>
              <a:t> </a:t>
            </a:r>
          </a:p>
          <a:p>
            <a:pPr marL="990600" lvl="1" indent="-533400">
              <a:lnSpc>
                <a:spcPct val="90000"/>
              </a:lnSpc>
            </a:pPr>
            <a:endParaRPr lang="en-US" sz="1800" dirty="0"/>
          </a:p>
          <a:p>
            <a:pPr marL="990600" lvl="1" indent="-533400">
              <a:lnSpc>
                <a:spcPct val="90000"/>
              </a:lnSpc>
            </a:pPr>
            <a:endParaRPr lang="en-US" sz="1800" dirty="0"/>
          </a:p>
          <a:p>
            <a:pPr marL="609600" indent="-6096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Perpetua Titling MT" pitchFamily="18" charset="0"/>
              </a:rPr>
              <a:t>Kegiatan</a:t>
            </a:r>
            <a:r>
              <a:rPr lang="en-US" sz="2800" dirty="0">
                <a:latin typeface="Perpetua Titling MT" pitchFamily="18" charset="0"/>
              </a:rPr>
              <a:t> Gudang </a:t>
            </a:r>
            <a:r>
              <a:rPr lang="en-US" sz="2800" dirty="0" err="1">
                <a:latin typeface="Perpetua Titling MT" pitchFamily="18" charset="0"/>
              </a:rPr>
              <a:t>Farmasi</a:t>
            </a:r>
            <a:endParaRPr lang="en-US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3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2000"/>
              <a:t>Melaksanakan penerimaan, penyimpanan, pemeliharaan  dan pendistribusian obat dan perbekalan farmasi lainnya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2000"/>
              <a:t>Melaksanakan pengendalian persediaan obat dan perbekalan farmasi lainnya di seluruh unit pelayanan kesehatan dan gudang farmasi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2000"/>
              <a:t>Melaksanakan pencatatan dan pelaporan atas penerimaan dan pengeluaran obat serta perbekalan farmasi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sz="2000"/>
              <a:t>Melaporkan hasil evaluasi penerimaan dan pengeluaran obat pada atasan langsung dan pemilik obat serta kepada instansi terkait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Perpetua Titling MT" pitchFamily="18" charset="0"/>
              </a:rPr>
              <a:t>Kegiatan</a:t>
            </a:r>
            <a:r>
              <a:rPr lang="en-US" sz="2800" dirty="0">
                <a:latin typeface="Perpetua Titling MT" pitchFamily="18" charset="0"/>
              </a:rPr>
              <a:t> Gudang </a:t>
            </a:r>
            <a:r>
              <a:rPr lang="en-US" sz="2800" dirty="0" err="1">
                <a:latin typeface="Perpetua Titling MT" pitchFamily="18" charset="0"/>
              </a:rPr>
              <a:t>Farmasi</a:t>
            </a:r>
            <a:endParaRPr lang="en-US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32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3232</TotalTime>
  <Words>923</Words>
  <Application>Microsoft Macintosh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American Typewriter</vt:lpstr>
      <vt:lpstr>Angsana New</vt:lpstr>
      <vt:lpstr>Arial</vt:lpstr>
      <vt:lpstr>Arial Rounded MT Bold</vt:lpstr>
      <vt:lpstr>Calibri</vt:lpstr>
      <vt:lpstr>Century Gothic</vt:lpstr>
      <vt:lpstr>Perpetua Titling MT</vt:lpstr>
      <vt:lpstr>Stencil</vt:lpstr>
      <vt:lpstr>Verdana</vt:lpstr>
      <vt:lpstr>Wingdings</vt:lpstr>
      <vt:lpstr>Wingdings 3</vt:lpstr>
      <vt:lpstr>Template PPT UEU Pertemuan 1 - Copy 1</vt:lpstr>
      <vt:lpstr>PowerPoint Presentation</vt:lpstr>
      <vt:lpstr>DASAR HUKUM</vt:lpstr>
      <vt:lpstr> Gudang logistik farmasi </vt:lpstr>
      <vt:lpstr>Organisasi Gudang Farmasi</vt:lpstr>
      <vt:lpstr>Tugas &amp; Fungsi </vt:lpstr>
      <vt:lpstr>Tujuan Pembentukan Gudang farmasi</vt:lpstr>
      <vt:lpstr>Kegiatan Gudang Farmasi</vt:lpstr>
      <vt:lpstr>Kegiatan Gudang Farmasi</vt:lpstr>
      <vt:lpstr>Kegiatan Gudang Farmasi</vt:lpstr>
      <vt:lpstr>Index efisensi Gudang Farmasi</vt:lpstr>
      <vt:lpstr>Index efisensi Gudang Farmasi</vt:lpstr>
      <vt:lpstr>Index efisensi Gudang Farmasi</vt:lpstr>
      <vt:lpstr>Peningkatan Efisiensi Gudang</vt:lpstr>
      <vt:lpstr>Desain Gudang</vt:lpstr>
      <vt:lpstr>Desain Gudang</vt:lpstr>
      <vt:lpstr>Tehnik Penyimpanan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afre raya</cp:lastModifiedBy>
  <cp:revision>237</cp:revision>
  <dcterms:created xsi:type="dcterms:W3CDTF">2010-08-24T06:47:44Z</dcterms:created>
  <dcterms:modified xsi:type="dcterms:W3CDTF">2018-11-11T13:21:28Z</dcterms:modified>
</cp:coreProperties>
</file>