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16" r:id="rId2"/>
    <p:sldId id="335" r:id="rId3"/>
    <p:sldId id="256" r:id="rId4"/>
    <p:sldId id="257" r:id="rId5"/>
    <p:sldId id="259" r:id="rId6"/>
    <p:sldId id="260" r:id="rId7"/>
    <p:sldId id="261" r:id="rId8"/>
    <p:sldId id="346" r:id="rId9"/>
    <p:sldId id="263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62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B035"/>
    <a:srgbClr val="C49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3088" autoAdjust="0"/>
  </p:normalViewPr>
  <p:slideViewPr>
    <p:cSldViewPr showGuides="1">
      <p:cViewPr varScale="1">
        <p:scale>
          <a:sx n="98" d="100"/>
          <a:sy n="98" d="100"/>
        </p:scale>
        <p:origin x="1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11/11/18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708BD9B1-CD01-6C46-8DB8-34FF45164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AE78D0D8-C82F-4246-8F60-BA1B0056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F337F98E-A361-2040-BDA5-9F5846C3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15BE-8413-3742-AFD9-2D5597407045}" type="slidenum">
              <a:rPr lang="id-ID" altLang="en-US"/>
              <a:pPr>
                <a:spcBef>
                  <a:spcPct val="0"/>
                </a:spcBef>
              </a:pPr>
              <a:t>2</a:t>
            </a:fld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8644" y="2387346"/>
            <a:ext cx="3642995" cy="3587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81117" y="2402586"/>
            <a:ext cx="3653790" cy="4277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677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11/11/18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:a16="http://schemas.microsoft.com/office/drawing/2014/main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:a16="http://schemas.microsoft.com/office/drawing/2014/main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DISTRIBUSI </a:t>
            </a:r>
            <a:r>
              <a:rPr lang="en-US" altLang="en-US" sz="2000" b="1" dirty="0" err="1">
                <a:solidFill>
                  <a:schemeClr val="bg1"/>
                </a:solidFill>
              </a:rPr>
              <a:t>Obat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8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r>
              <a:rPr lang="en-US" altLang="en-US" sz="2000" b="1" dirty="0">
                <a:solidFill>
                  <a:schemeClr val="bg1"/>
                </a:solidFill>
              </a:rPr>
              <a:t> Masyarakat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762000"/>
            <a:ext cx="5696585" cy="695325"/>
          </a:xfrm>
          <a:prstGeom prst="rect">
            <a:avLst/>
          </a:prstGeom>
          <a:solidFill>
            <a:srgbClr val="E0B035"/>
          </a:solidFill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320" dirty="0" err="1"/>
              <a:t>Permasalahan</a:t>
            </a:r>
            <a:r>
              <a:rPr sz="4400" spc="-55" dirty="0"/>
              <a:t> </a:t>
            </a:r>
            <a:r>
              <a:rPr lang="en-US" spc="-265" dirty="0" err="1"/>
              <a:t>S</a:t>
            </a:r>
            <a:r>
              <a:rPr sz="4400" spc="-265" dirty="0" err="1"/>
              <a:t>entralisasi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012037" y="1612772"/>
            <a:ext cx="7666355" cy="49225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spcBef>
                <a:spcPts val="105"/>
              </a:spcBef>
              <a:buFont typeface="+mj-lt"/>
              <a:buAutoNum type="arabicPeriod"/>
              <a:tabLst>
                <a:tab pos="414655" algn="l"/>
              </a:tabLst>
            </a:pPr>
            <a:r>
              <a:rPr sz="2900" spc="-145" dirty="0">
                <a:latin typeface="Arial"/>
                <a:cs typeface="Arial"/>
              </a:rPr>
              <a:t>Terjadinya </a:t>
            </a:r>
            <a:r>
              <a:rPr sz="2900" spc="-45" dirty="0">
                <a:latin typeface="Arial"/>
                <a:cs typeface="Arial"/>
              </a:rPr>
              <a:t>delay </a:t>
            </a:r>
            <a:r>
              <a:rPr sz="2900" spc="-165" dirty="0">
                <a:latin typeface="Arial"/>
                <a:cs typeface="Arial"/>
              </a:rPr>
              <a:t>time </a:t>
            </a:r>
            <a:r>
              <a:rPr sz="2900" spc="-105" dirty="0">
                <a:latin typeface="Arial"/>
                <a:cs typeface="Arial"/>
              </a:rPr>
              <a:t>dalam </a:t>
            </a:r>
            <a:r>
              <a:rPr sz="2900" spc="-225" dirty="0">
                <a:latin typeface="Arial"/>
                <a:cs typeface="Arial"/>
              </a:rPr>
              <a:t>proses </a:t>
            </a:r>
            <a:r>
              <a:rPr sz="2900" spc="-110" dirty="0">
                <a:latin typeface="Arial"/>
                <a:cs typeface="Arial"/>
              </a:rPr>
              <a:t>penyiapan  </a:t>
            </a:r>
            <a:r>
              <a:rPr sz="2900" spc="-50" dirty="0">
                <a:latin typeface="Arial"/>
                <a:cs typeface="Arial"/>
              </a:rPr>
              <a:t>obat </a:t>
            </a:r>
            <a:r>
              <a:rPr sz="2900" spc="-135" dirty="0">
                <a:latin typeface="Arial"/>
                <a:cs typeface="Arial"/>
              </a:rPr>
              <a:t>permintaan </a:t>
            </a:r>
            <a:r>
              <a:rPr sz="2900" spc="-120" dirty="0">
                <a:latin typeface="Arial"/>
                <a:cs typeface="Arial"/>
              </a:rPr>
              <a:t>dan </a:t>
            </a:r>
            <a:r>
              <a:rPr sz="2900" spc="-140" dirty="0">
                <a:latin typeface="Arial"/>
                <a:cs typeface="Arial"/>
              </a:rPr>
              <a:t>distribusi </a:t>
            </a:r>
            <a:r>
              <a:rPr sz="2900" spc="-50" dirty="0">
                <a:latin typeface="Arial"/>
                <a:cs typeface="Arial"/>
              </a:rPr>
              <a:t>obat </a:t>
            </a:r>
            <a:r>
              <a:rPr sz="2900" spc="-195" dirty="0">
                <a:latin typeface="Arial"/>
                <a:cs typeface="Arial"/>
              </a:rPr>
              <a:t>ke </a:t>
            </a:r>
            <a:r>
              <a:rPr sz="2900" spc="-170" dirty="0">
                <a:latin typeface="Arial"/>
                <a:cs typeface="Arial"/>
              </a:rPr>
              <a:t>pasien </a:t>
            </a:r>
            <a:r>
              <a:rPr sz="2900" spc="-120" dirty="0">
                <a:latin typeface="Arial"/>
                <a:cs typeface="Arial"/>
              </a:rPr>
              <a:t>yang  </a:t>
            </a:r>
            <a:r>
              <a:rPr sz="2900" spc="-240" dirty="0">
                <a:latin typeface="Arial"/>
                <a:cs typeface="Arial"/>
              </a:rPr>
              <a:t>cukup</a:t>
            </a:r>
            <a:r>
              <a:rPr sz="2900" spc="-40" dirty="0">
                <a:latin typeface="Arial"/>
                <a:cs typeface="Arial"/>
              </a:rPr>
              <a:t> </a:t>
            </a:r>
            <a:r>
              <a:rPr sz="2900" spc="-80" dirty="0">
                <a:latin typeface="Arial"/>
                <a:cs typeface="Arial"/>
              </a:rPr>
              <a:t>tinggi,</a:t>
            </a:r>
            <a:endParaRPr sz="2900" dirty="0">
              <a:latin typeface="Arial"/>
              <a:cs typeface="Arial"/>
            </a:endParaRPr>
          </a:p>
          <a:p>
            <a:pPr marL="527050" marR="431165" indent="-51435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  <a:tabLst>
                <a:tab pos="414655" algn="l"/>
              </a:tabLst>
            </a:pPr>
            <a:r>
              <a:rPr sz="2900" spc="-250" dirty="0">
                <a:latin typeface="Arial"/>
                <a:cs typeface="Arial"/>
              </a:rPr>
              <a:t>Jumlah </a:t>
            </a:r>
            <a:r>
              <a:rPr sz="2900" spc="-204" dirty="0">
                <a:latin typeface="Arial"/>
                <a:cs typeface="Arial"/>
              </a:rPr>
              <a:t>kebutuhan </a:t>
            </a:r>
            <a:r>
              <a:rPr sz="2900" spc="-165" dirty="0">
                <a:latin typeface="Arial"/>
                <a:cs typeface="Arial"/>
              </a:rPr>
              <a:t>personel </a:t>
            </a:r>
            <a:r>
              <a:rPr sz="2900" spc="-10" dirty="0">
                <a:latin typeface="Arial"/>
                <a:cs typeface="Arial"/>
              </a:rPr>
              <a:t>di </a:t>
            </a:r>
            <a:r>
              <a:rPr sz="2900" spc="-170" dirty="0">
                <a:latin typeface="Arial"/>
                <a:cs typeface="Arial"/>
              </a:rPr>
              <a:t>Instalasi </a:t>
            </a:r>
            <a:r>
              <a:rPr sz="2900" spc="-210" dirty="0">
                <a:latin typeface="Arial"/>
                <a:cs typeface="Arial"/>
              </a:rPr>
              <a:t>Farmasi  </a:t>
            </a:r>
            <a:r>
              <a:rPr sz="2900" spc="-365" dirty="0">
                <a:latin typeface="Arial"/>
                <a:cs typeface="Arial"/>
              </a:rPr>
              <a:t>Rumah </a:t>
            </a:r>
            <a:r>
              <a:rPr sz="2900" spc="-140" dirty="0">
                <a:latin typeface="Arial"/>
                <a:cs typeface="Arial"/>
              </a:rPr>
              <a:t>Sakit</a:t>
            </a:r>
            <a:r>
              <a:rPr sz="2900" spc="-175" dirty="0">
                <a:latin typeface="Arial"/>
                <a:cs typeface="Arial"/>
              </a:rPr>
              <a:t> </a:t>
            </a:r>
            <a:r>
              <a:rPr sz="2900" spc="-170" dirty="0">
                <a:latin typeface="Arial"/>
                <a:cs typeface="Arial"/>
              </a:rPr>
              <a:t>meningkat,</a:t>
            </a:r>
            <a:endParaRPr sz="2900" dirty="0">
              <a:latin typeface="Arial"/>
              <a:cs typeface="Arial"/>
            </a:endParaRPr>
          </a:p>
          <a:p>
            <a:pPr marL="527050" marR="739775" indent="-514350">
              <a:lnSpc>
                <a:spcPct val="100000"/>
              </a:lnSpc>
              <a:buFont typeface="+mj-lt"/>
              <a:buAutoNum type="arabicPeriod"/>
              <a:tabLst>
                <a:tab pos="353695" algn="l"/>
              </a:tabLst>
            </a:pPr>
            <a:r>
              <a:rPr sz="2900" spc="-245" dirty="0">
                <a:latin typeface="Arial"/>
                <a:cs typeface="Arial"/>
              </a:rPr>
              <a:t>Farmasis </a:t>
            </a:r>
            <a:r>
              <a:rPr sz="2900" spc="-155" dirty="0">
                <a:latin typeface="Arial"/>
                <a:cs typeface="Arial"/>
              </a:rPr>
              <a:t>kurang </a:t>
            </a:r>
            <a:r>
              <a:rPr sz="2900" spc="-15" dirty="0">
                <a:latin typeface="Arial"/>
                <a:cs typeface="Arial"/>
              </a:rPr>
              <a:t>dapat </a:t>
            </a:r>
            <a:r>
              <a:rPr sz="2900" spc="-145" dirty="0">
                <a:latin typeface="Arial"/>
                <a:cs typeface="Arial"/>
              </a:rPr>
              <a:t>melihat </a:t>
            </a:r>
            <a:r>
              <a:rPr sz="2900" spc="-15" dirty="0">
                <a:latin typeface="Arial"/>
                <a:cs typeface="Arial"/>
              </a:rPr>
              <a:t>data </a:t>
            </a:r>
            <a:r>
              <a:rPr sz="2900" spc="-70" dirty="0">
                <a:latin typeface="Arial"/>
                <a:cs typeface="Arial"/>
              </a:rPr>
              <a:t>riwayat  </a:t>
            </a:r>
            <a:r>
              <a:rPr sz="2900" spc="-170" dirty="0">
                <a:latin typeface="Arial"/>
                <a:cs typeface="Arial"/>
              </a:rPr>
              <a:t>pasien </a:t>
            </a:r>
            <a:r>
              <a:rPr sz="2900" spc="-95" dirty="0">
                <a:latin typeface="Arial"/>
                <a:cs typeface="Arial"/>
              </a:rPr>
              <a:t>(patient </a:t>
            </a:r>
            <a:r>
              <a:rPr sz="2900" spc="-165" dirty="0">
                <a:latin typeface="Arial"/>
                <a:cs typeface="Arial"/>
              </a:rPr>
              <a:t>records) </a:t>
            </a:r>
            <a:r>
              <a:rPr sz="2900" spc="-155" dirty="0">
                <a:latin typeface="Arial"/>
                <a:cs typeface="Arial"/>
              </a:rPr>
              <a:t>dengan</a:t>
            </a:r>
            <a:r>
              <a:rPr sz="2900" spc="204" dirty="0">
                <a:latin typeface="Arial"/>
                <a:cs typeface="Arial"/>
              </a:rPr>
              <a:t> </a:t>
            </a:r>
            <a:r>
              <a:rPr sz="2900" spc="-114" dirty="0">
                <a:latin typeface="Arial"/>
                <a:cs typeface="Arial"/>
              </a:rPr>
              <a:t>cepat,</a:t>
            </a:r>
            <a:endParaRPr sz="2900" dirty="0">
              <a:latin typeface="Arial"/>
              <a:cs typeface="Arial"/>
            </a:endParaRPr>
          </a:p>
          <a:p>
            <a:pPr marL="527050" marR="473709" indent="-51435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  <a:tabLst>
                <a:tab pos="415925" algn="l"/>
              </a:tabLst>
            </a:pPr>
            <a:r>
              <a:rPr sz="2900" spc="-145" dirty="0">
                <a:latin typeface="Arial"/>
                <a:cs typeface="Arial"/>
              </a:rPr>
              <a:t>Terjadinya </a:t>
            </a:r>
            <a:r>
              <a:rPr sz="2900" spc="-175" dirty="0">
                <a:latin typeface="Arial"/>
                <a:cs typeface="Arial"/>
              </a:rPr>
              <a:t>kesalahan </a:t>
            </a:r>
            <a:r>
              <a:rPr sz="2900" spc="-50" dirty="0">
                <a:latin typeface="Arial"/>
                <a:cs typeface="Arial"/>
              </a:rPr>
              <a:t>obat </a:t>
            </a:r>
            <a:r>
              <a:rPr sz="2900" spc="-120" dirty="0">
                <a:latin typeface="Arial"/>
                <a:cs typeface="Arial"/>
              </a:rPr>
              <a:t>karena </a:t>
            </a:r>
            <a:r>
              <a:rPr sz="2900" spc="-165" dirty="0">
                <a:latin typeface="Arial"/>
                <a:cs typeface="Arial"/>
              </a:rPr>
              <a:t>kurangnya  pemeriksaan </a:t>
            </a:r>
            <a:r>
              <a:rPr sz="2900" spc="-10" dirty="0">
                <a:latin typeface="Arial"/>
                <a:cs typeface="Arial"/>
              </a:rPr>
              <a:t>pada </a:t>
            </a:r>
            <a:r>
              <a:rPr sz="2900" spc="-165" dirty="0">
                <a:latin typeface="Arial"/>
                <a:cs typeface="Arial"/>
              </a:rPr>
              <a:t>waktu </a:t>
            </a:r>
            <a:r>
              <a:rPr sz="2900" spc="-110" dirty="0">
                <a:latin typeface="Arial"/>
                <a:cs typeface="Arial"/>
              </a:rPr>
              <a:t>penyiapan</a:t>
            </a:r>
            <a:r>
              <a:rPr sz="2900" spc="145" dirty="0">
                <a:latin typeface="Arial"/>
                <a:cs typeface="Arial"/>
              </a:rPr>
              <a:t> </a:t>
            </a:r>
            <a:r>
              <a:rPr sz="2900" spc="-215" dirty="0">
                <a:latin typeface="Arial"/>
                <a:cs typeface="Arial"/>
              </a:rPr>
              <a:t>komunikasi.</a:t>
            </a:r>
            <a:endParaRPr sz="2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072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838200"/>
            <a:ext cx="6950075" cy="695325"/>
          </a:xfrm>
          <a:prstGeom prst="rect">
            <a:avLst/>
          </a:prstGeom>
          <a:solidFill>
            <a:srgbClr val="E0B035"/>
          </a:solidFill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345" dirty="0"/>
              <a:t>Penggunaan </a:t>
            </a:r>
            <a:r>
              <a:rPr sz="4400" spc="-420" dirty="0" err="1"/>
              <a:t>Sistem</a:t>
            </a:r>
            <a:r>
              <a:rPr sz="4400" spc="-605" dirty="0"/>
              <a:t> </a:t>
            </a:r>
            <a:r>
              <a:rPr lang="en-US" sz="4400" spc="-605" dirty="0"/>
              <a:t> </a:t>
            </a:r>
            <a:r>
              <a:rPr sz="4400" spc="-265" dirty="0" err="1"/>
              <a:t>Sentralisasi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691692" y="1612772"/>
            <a:ext cx="7766508" cy="2244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3375" algn="l"/>
              </a:tabLst>
            </a:pPr>
            <a:r>
              <a:rPr sz="2900" spc="-270" dirty="0">
                <a:latin typeface="Arial"/>
                <a:cs typeface="Arial"/>
              </a:rPr>
              <a:t>Sistem </a:t>
            </a:r>
            <a:r>
              <a:rPr sz="2900" spc="-120" dirty="0">
                <a:latin typeface="Arial"/>
                <a:cs typeface="Arial"/>
              </a:rPr>
              <a:t>ini </a:t>
            </a:r>
            <a:r>
              <a:rPr sz="2900" spc="-155" dirty="0">
                <a:latin typeface="Arial"/>
                <a:cs typeface="Arial"/>
              </a:rPr>
              <a:t>kurang </a:t>
            </a:r>
            <a:r>
              <a:rPr sz="2900" spc="-250" dirty="0">
                <a:latin typeface="Arial"/>
                <a:cs typeface="Arial"/>
              </a:rPr>
              <a:t>sesuai </a:t>
            </a:r>
            <a:r>
              <a:rPr sz="2900" spc="-245" dirty="0">
                <a:latin typeface="Arial"/>
                <a:cs typeface="Arial"/>
              </a:rPr>
              <a:t>untuk </a:t>
            </a:r>
            <a:r>
              <a:rPr sz="2900" spc="-229" dirty="0">
                <a:latin typeface="Arial"/>
                <a:cs typeface="Arial"/>
              </a:rPr>
              <a:t>rumah </a:t>
            </a:r>
            <a:r>
              <a:rPr sz="2900" spc="-140" dirty="0">
                <a:latin typeface="Arial"/>
                <a:cs typeface="Arial"/>
              </a:rPr>
              <a:t>sakit </a:t>
            </a:r>
            <a:r>
              <a:rPr sz="2900" spc="-120" dirty="0">
                <a:latin typeface="Arial"/>
                <a:cs typeface="Arial"/>
              </a:rPr>
              <a:t>yang  </a:t>
            </a:r>
            <a:r>
              <a:rPr sz="2900" spc="-175" dirty="0">
                <a:latin typeface="Arial"/>
                <a:cs typeface="Arial"/>
              </a:rPr>
              <a:t>besar, </a:t>
            </a:r>
            <a:r>
              <a:rPr sz="2900" spc="-195" dirty="0">
                <a:latin typeface="Arial"/>
                <a:cs typeface="Arial"/>
              </a:rPr>
              <a:t>misalnya </a:t>
            </a:r>
            <a:r>
              <a:rPr sz="2900" spc="-175" dirty="0">
                <a:latin typeface="Arial"/>
                <a:cs typeface="Arial"/>
              </a:rPr>
              <a:t>kelas </a:t>
            </a:r>
            <a:r>
              <a:rPr sz="2900" spc="-180" dirty="0">
                <a:latin typeface="Arial"/>
                <a:cs typeface="Arial"/>
              </a:rPr>
              <a:t>A </a:t>
            </a:r>
            <a:r>
              <a:rPr sz="2900" spc="-120" dirty="0" err="1">
                <a:latin typeface="Arial"/>
                <a:cs typeface="Arial"/>
              </a:rPr>
              <a:t>dan</a:t>
            </a:r>
            <a:r>
              <a:rPr sz="2900" spc="-120" dirty="0">
                <a:latin typeface="Arial"/>
                <a:cs typeface="Arial"/>
              </a:rPr>
              <a:t> </a:t>
            </a:r>
            <a:r>
              <a:rPr sz="2900" spc="-484" dirty="0">
                <a:latin typeface="Arial"/>
                <a:cs typeface="Arial"/>
              </a:rPr>
              <a:t>B</a:t>
            </a:r>
            <a:r>
              <a:rPr lang="en-US" sz="2900" spc="-484" dirty="0">
                <a:latin typeface="Arial"/>
                <a:cs typeface="Arial"/>
              </a:rPr>
              <a:t> </a:t>
            </a:r>
            <a:r>
              <a:rPr sz="2900" spc="-484" dirty="0">
                <a:latin typeface="Arial"/>
                <a:cs typeface="Arial"/>
              </a:rPr>
              <a:t> </a:t>
            </a:r>
            <a:r>
              <a:rPr sz="2900" spc="-120" dirty="0">
                <a:latin typeface="Arial"/>
                <a:cs typeface="Arial"/>
              </a:rPr>
              <a:t>karena </a:t>
            </a:r>
            <a:r>
              <a:rPr sz="2900" spc="-165" dirty="0">
                <a:latin typeface="Arial"/>
                <a:cs typeface="Arial"/>
              </a:rPr>
              <a:t>memiliki  </a:t>
            </a:r>
            <a:r>
              <a:rPr sz="2900" spc="-95" dirty="0">
                <a:latin typeface="Arial"/>
                <a:cs typeface="Arial"/>
              </a:rPr>
              <a:t>daerah </a:t>
            </a:r>
            <a:r>
              <a:rPr sz="2900" spc="-170" dirty="0">
                <a:latin typeface="Arial"/>
                <a:cs typeface="Arial"/>
              </a:rPr>
              <a:t>pasien </a:t>
            </a:r>
            <a:r>
              <a:rPr sz="2900" spc="-120" dirty="0">
                <a:latin typeface="Arial"/>
                <a:cs typeface="Arial"/>
              </a:rPr>
              <a:t>yang </a:t>
            </a:r>
            <a:r>
              <a:rPr sz="2900" spc="-165" dirty="0">
                <a:latin typeface="Arial"/>
                <a:cs typeface="Arial"/>
              </a:rPr>
              <a:t>menyebar </a:t>
            </a:r>
            <a:r>
              <a:rPr sz="2900" spc="-175" dirty="0">
                <a:latin typeface="Arial"/>
                <a:cs typeface="Arial"/>
              </a:rPr>
              <a:t>sehingga </a:t>
            </a:r>
            <a:r>
              <a:rPr sz="2900" spc="-50" dirty="0">
                <a:latin typeface="Arial"/>
                <a:cs typeface="Arial"/>
              </a:rPr>
              <a:t>jarak  </a:t>
            </a:r>
            <a:r>
              <a:rPr sz="2900" spc="-70" dirty="0">
                <a:latin typeface="Arial"/>
                <a:cs typeface="Arial"/>
              </a:rPr>
              <a:t>antara </a:t>
            </a:r>
            <a:r>
              <a:rPr sz="2900" spc="-170" dirty="0">
                <a:latin typeface="Arial"/>
                <a:cs typeface="Arial"/>
              </a:rPr>
              <a:t>Instalasi </a:t>
            </a:r>
            <a:r>
              <a:rPr sz="2900" spc="-210" dirty="0">
                <a:latin typeface="Arial"/>
                <a:cs typeface="Arial"/>
              </a:rPr>
              <a:t>Farmasi </a:t>
            </a:r>
            <a:r>
              <a:rPr sz="2900" spc="-365" dirty="0">
                <a:latin typeface="Arial"/>
                <a:cs typeface="Arial"/>
              </a:rPr>
              <a:t>Rumah </a:t>
            </a:r>
            <a:r>
              <a:rPr sz="2900" spc="-140" dirty="0">
                <a:latin typeface="Arial"/>
                <a:cs typeface="Arial"/>
              </a:rPr>
              <a:t>Sakit </a:t>
            </a:r>
            <a:r>
              <a:rPr sz="2900" spc="-155" dirty="0">
                <a:latin typeface="Arial"/>
                <a:cs typeface="Arial"/>
              </a:rPr>
              <a:t>dengan  </a:t>
            </a:r>
            <a:r>
              <a:rPr sz="2900" spc="-95" dirty="0">
                <a:latin typeface="Arial"/>
                <a:cs typeface="Arial"/>
              </a:rPr>
              <a:t>perawatan </a:t>
            </a:r>
            <a:r>
              <a:rPr sz="2900" spc="-170" dirty="0">
                <a:latin typeface="Arial"/>
                <a:cs typeface="Arial"/>
              </a:rPr>
              <a:t>pasien </a:t>
            </a:r>
            <a:r>
              <a:rPr sz="2900" spc="-155" dirty="0">
                <a:latin typeface="Arial"/>
                <a:cs typeface="Arial"/>
              </a:rPr>
              <a:t>sangat</a:t>
            </a:r>
            <a:r>
              <a:rPr sz="2900" spc="100" dirty="0">
                <a:latin typeface="Arial"/>
                <a:cs typeface="Arial"/>
              </a:rPr>
              <a:t> </a:t>
            </a:r>
            <a:r>
              <a:rPr sz="2900" spc="-175" dirty="0">
                <a:latin typeface="Arial"/>
                <a:cs typeface="Arial"/>
              </a:rPr>
              <a:t>jauh.</a:t>
            </a:r>
            <a:endParaRPr sz="2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201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407246"/>
            <a:ext cx="6089015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400" spc="-630" dirty="0">
                <a:solidFill>
                  <a:srgbClr val="FF0000"/>
                </a:solidFill>
                <a:latin typeface="Andale Mono" panose="020B0509000000000004" pitchFamily="49" charset="0"/>
              </a:rPr>
              <a:t>SISTEM</a:t>
            </a:r>
            <a:r>
              <a:rPr lang="en-US" sz="4400" spc="-630" dirty="0">
                <a:solidFill>
                  <a:srgbClr val="FF0000"/>
                </a:solidFill>
                <a:latin typeface="Andale Mono" panose="020B0509000000000004" pitchFamily="49" charset="0"/>
              </a:rPr>
              <a:t> </a:t>
            </a:r>
            <a:r>
              <a:rPr sz="4400" spc="-630" dirty="0">
                <a:solidFill>
                  <a:srgbClr val="FF0000"/>
                </a:solidFill>
                <a:latin typeface="Andale Mono" panose="020B0509000000000004" pitchFamily="49" charset="0"/>
              </a:rPr>
              <a:t> </a:t>
            </a:r>
            <a:r>
              <a:rPr sz="4400" spc="-535" dirty="0">
                <a:solidFill>
                  <a:srgbClr val="FF0000"/>
                </a:solidFill>
                <a:latin typeface="Andale Mono" panose="020B0509000000000004" pitchFamily="49" charset="0"/>
              </a:rPr>
              <a:t>PELAYANAN  </a:t>
            </a:r>
            <a:r>
              <a:rPr sz="4400" spc="-610" dirty="0">
                <a:solidFill>
                  <a:srgbClr val="FF0000"/>
                </a:solidFill>
                <a:latin typeface="Andale Mono" panose="020B0509000000000004" pitchFamily="49" charset="0"/>
              </a:rPr>
              <a:t>TERBAGI</a:t>
            </a:r>
            <a:r>
              <a:rPr sz="4400" spc="-105" dirty="0">
                <a:solidFill>
                  <a:srgbClr val="FF0000"/>
                </a:solidFill>
                <a:latin typeface="Andale Mono" panose="020B0509000000000004" pitchFamily="49" charset="0"/>
              </a:rPr>
              <a:t> </a:t>
            </a:r>
            <a:r>
              <a:rPr sz="4400" spc="-570" dirty="0">
                <a:solidFill>
                  <a:srgbClr val="FF0000"/>
                </a:solidFill>
                <a:latin typeface="Andale Mono" panose="020B0509000000000004" pitchFamily="49" charset="0"/>
              </a:rPr>
              <a:t>(DESENTRALISASI)</a:t>
            </a:r>
            <a:endParaRPr sz="4400" dirty="0">
              <a:solidFill>
                <a:srgbClr val="FF0000"/>
              </a:solidFill>
              <a:latin typeface="Andale Mono" panose="020B050900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61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280" dirty="0"/>
              <a:t>Desentralisasi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200" y="1143001"/>
            <a:ext cx="8124367" cy="50225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30734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175" dirty="0">
                <a:latin typeface="Century" panose="02040604050505020304" pitchFamily="18" charset="0"/>
                <a:cs typeface="Bangla MN" pitchFamily="2" charset="0"/>
              </a:rPr>
              <a:t>Desentralisasi </a:t>
            </a:r>
            <a:r>
              <a:rPr sz="2800" spc="-60" dirty="0">
                <a:latin typeface="Century" panose="02040604050505020304" pitchFamily="18" charset="0"/>
                <a:cs typeface="Bangla MN" pitchFamily="2" charset="0"/>
              </a:rPr>
              <a:t>adalah </a:t>
            </a:r>
            <a:r>
              <a:rPr sz="2800" spc="-260" dirty="0">
                <a:latin typeface="Century" panose="02040604050505020304" pitchFamily="18" charset="0"/>
                <a:cs typeface="Bangla MN" pitchFamily="2" charset="0"/>
              </a:rPr>
              <a:t>sistem </a:t>
            </a:r>
            <a:r>
              <a:rPr sz="2800" spc="-140" dirty="0">
                <a:latin typeface="Century" panose="02040604050505020304" pitchFamily="18" charset="0"/>
                <a:cs typeface="Bangla MN" pitchFamily="2" charset="0"/>
              </a:rPr>
              <a:t>pendistribusian  </a:t>
            </a:r>
            <a:r>
              <a:rPr sz="2800" spc="-80" dirty="0">
                <a:latin typeface="Century" panose="02040604050505020304" pitchFamily="18" charset="0"/>
                <a:cs typeface="Bangla MN" pitchFamily="2" charset="0"/>
              </a:rPr>
              <a:t>perbekalan </a:t>
            </a:r>
            <a:r>
              <a:rPr sz="2800" spc="-105" dirty="0">
                <a:latin typeface="Century" panose="02040604050505020304" pitchFamily="18" charset="0"/>
                <a:cs typeface="Bangla MN" pitchFamily="2" charset="0"/>
              </a:rPr>
              <a:t>farmasi </a:t>
            </a:r>
            <a:r>
              <a:rPr sz="2800" spc="-110" dirty="0">
                <a:latin typeface="Century" panose="02040604050505020304" pitchFamily="18" charset="0"/>
                <a:cs typeface="Bangla MN" pitchFamily="2" charset="0"/>
              </a:rPr>
              <a:t>yang </a:t>
            </a:r>
            <a:r>
              <a:rPr sz="2800" spc="-215" dirty="0">
                <a:latin typeface="Century" panose="02040604050505020304" pitchFamily="18" charset="0"/>
                <a:cs typeface="Bangla MN" pitchFamily="2" charset="0"/>
              </a:rPr>
              <a:t>mempunyai </a:t>
            </a:r>
            <a:r>
              <a:rPr sz="2800" spc="-110" dirty="0">
                <a:latin typeface="Century" panose="02040604050505020304" pitchFamily="18" charset="0"/>
                <a:cs typeface="Bangla MN" pitchFamily="2" charset="0"/>
              </a:rPr>
              <a:t>cabang </a:t>
            </a:r>
            <a:r>
              <a:rPr sz="2800" spc="-5" dirty="0">
                <a:latin typeface="Century" panose="02040604050505020304" pitchFamily="18" charset="0"/>
                <a:cs typeface="Bangla MN" pitchFamily="2" charset="0"/>
              </a:rPr>
              <a:t>di  </a:t>
            </a:r>
            <a:r>
              <a:rPr sz="2800" spc="-70" dirty="0">
                <a:latin typeface="Century" panose="02040604050505020304" pitchFamily="18" charset="0"/>
                <a:cs typeface="Bangla MN" pitchFamily="2" charset="0"/>
              </a:rPr>
              <a:t>dekat </a:t>
            </a:r>
            <a:r>
              <a:rPr sz="2800" spc="-175" dirty="0">
                <a:latin typeface="Century" panose="02040604050505020304" pitchFamily="18" charset="0"/>
                <a:cs typeface="Bangla MN" pitchFamily="2" charset="0"/>
              </a:rPr>
              <a:t>unit</a:t>
            </a:r>
            <a:r>
              <a:rPr sz="2800" spc="-20" dirty="0">
                <a:latin typeface="Century" panose="02040604050505020304" pitchFamily="18" charset="0"/>
                <a:cs typeface="Bangla MN" pitchFamily="2" charset="0"/>
              </a:rPr>
              <a:t> </a:t>
            </a:r>
            <a:r>
              <a:rPr sz="2800" spc="-70" dirty="0">
                <a:latin typeface="Century" panose="02040604050505020304" pitchFamily="18" charset="0"/>
                <a:cs typeface="Bangla MN" pitchFamily="2" charset="0"/>
              </a:rPr>
              <a:t>perawatan/pelayanan.</a:t>
            </a:r>
            <a:endParaRPr sz="2800" dirty="0">
              <a:latin typeface="Century" panose="02040604050505020304" pitchFamily="18" charset="0"/>
              <a:cs typeface="Bangla MN" pitchFamily="2" charset="0"/>
            </a:endParaRPr>
          </a:p>
          <a:p>
            <a:pPr marL="332740" marR="155829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110" dirty="0">
                <a:latin typeface="Century" panose="02040604050505020304" pitchFamily="18" charset="0"/>
                <a:cs typeface="Bangla MN" pitchFamily="2" charset="0"/>
              </a:rPr>
              <a:t>Cabang </a:t>
            </a:r>
            <a:r>
              <a:rPr sz="2800" spc="-114" dirty="0">
                <a:latin typeface="Century" panose="02040604050505020304" pitchFamily="18" charset="0"/>
                <a:cs typeface="Bangla MN" pitchFamily="2" charset="0"/>
              </a:rPr>
              <a:t>ini </a:t>
            </a:r>
            <a:r>
              <a:rPr sz="2800" spc="-105" dirty="0">
                <a:latin typeface="Century" panose="02040604050505020304" pitchFamily="18" charset="0"/>
                <a:cs typeface="Bangla MN" pitchFamily="2" charset="0"/>
              </a:rPr>
              <a:t>dikenal </a:t>
            </a:r>
            <a:r>
              <a:rPr sz="2800" spc="-145" dirty="0">
                <a:latin typeface="Century" panose="02040604050505020304" pitchFamily="18" charset="0"/>
                <a:cs typeface="Bangla MN" pitchFamily="2" charset="0"/>
              </a:rPr>
              <a:t>dengan </a:t>
            </a:r>
            <a:r>
              <a:rPr sz="2800" spc="-120" dirty="0">
                <a:latin typeface="Century" panose="02040604050505020304" pitchFamily="18" charset="0"/>
                <a:cs typeface="Bangla MN" pitchFamily="2" charset="0"/>
              </a:rPr>
              <a:t>istilah </a:t>
            </a:r>
            <a:r>
              <a:rPr sz="2800" spc="-80" dirty="0">
                <a:latin typeface="Century" panose="02040604050505020304" pitchFamily="18" charset="0"/>
                <a:cs typeface="Bangla MN" pitchFamily="2" charset="0"/>
              </a:rPr>
              <a:t>depo  </a:t>
            </a:r>
            <a:r>
              <a:rPr sz="2800" spc="-55" dirty="0">
                <a:latin typeface="Century" panose="02040604050505020304" pitchFamily="18" charset="0"/>
                <a:cs typeface="Bangla MN" pitchFamily="2" charset="0"/>
              </a:rPr>
              <a:t>farmasi/satelit</a:t>
            </a:r>
            <a:r>
              <a:rPr sz="2800" spc="-105" dirty="0">
                <a:latin typeface="Century" panose="02040604050505020304" pitchFamily="18" charset="0"/>
                <a:cs typeface="Bangla MN" pitchFamily="2" charset="0"/>
              </a:rPr>
              <a:t> </a:t>
            </a:r>
            <a:r>
              <a:rPr sz="2800" spc="-114" dirty="0">
                <a:latin typeface="Century" panose="02040604050505020304" pitchFamily="18" charset="0"/>
                <a:cs typeface="Bangla MN" pitchFamily="2" charset="0"/>
              </a:rPr>
              <a:t>farmasi.</a:t>
            </a:r>
            <a:endParaRPr sz="2800" dirty="0">
              <a:latin typeface="Century" panose="02040604050505020304" pitchFamily="18" charset="0"/>
              <a:cs typeface="Bangla MN" pitchFamily="2" charset="0"/>
            </a:endParaRPr>
          </a:p>
          <a:p>
            <a:pPr marL="332740" marR="34925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427355" algn="l"/>
                <a:tab pos="427990" algn="l"/>
              </a:tabLst>
            </a:pPr>
            <a:r>
              <a:rPr sz="2800" spc="-160" dirty="0">
                <a:latin typeface="Century" panose="02040604050505020304" pitchFamily="18" charset="0"/>
                <a:cs typeface="Bangla MN" pitchFamily="2" charset="0"/>
              </a:rPr>
              <a:t>Pada </a:t>
            </a:r>
            <a:r>
              <a:rPr sz="2800" spc="-150" dirty="0">
                <a:latin typeface="Century" panose="02040604050505020304" pitchFamily="18" charset="0"/>
                <a:cs typeface="Bangla MN" pitchFamily="2" charset="0"/>
              </a:rPr>
              <a:t>desentralisasi, </a:t>
            </a:r>
            <a:r>
              <a:rPr sz="2800" spc="-155" dirty="0">
                <a:latin typeface="Century" panose="02040604050505020304" pitchFamily="18" charset="0"/>
                <a:cs typeface="Bangla MN" pitchFamily="2" charset="0"/>
              </a:rPr>
              <a:t>penyimpanan </a:t>
            </a:r>
            <a:r>
              <a:rPr sz="2800" spc="-114" dirty="0">
                <a:latin typeface="Century" panose="02040604050505020304" pitchFamily="18" charset="0"/>
                <a:cs typeface="Bangla MN" pitchFamily="2" charset="0"/>
              </a:rPr>
              <a:t>dan  </a:t>
            </a:r>
            <a:r>
              <a:rPr sz="2800" spc="-145" dirty="0">
                <a:latin typeface="Century" panose="02040604050505020304" pitchFamily="18" charset="0"/>
                <a:cs typeface="Bangla MN" pitchFamily="2" charset="0"/>
              </a:rPr>
              <a:t>pendistribusian </a:t>
            </a:r>
            <a:r>
              <a:rPr sz="2800" spc="-85" dirty="0">
                <a:latin typeface="Century" panose="02040604050505020304" pitchFamily="18" charset="0"/>
                <a:cs typeface="Bangla MN" pitchFamily="2" charset="0"/>
              </a:rPr>
              <a:t>perbekalan </a:t>
            </a:r>
            <a:r>
              <a:rPr sz="2800" spc="-110" dirty="0">
                <a:latin typeface="Century" panose="02040604050505020304" pitchFamily="18" charset="0"/>
                <a:cs typeface="Bangla MN" pitchFamily="2" charset="0"/>
              </a:rPr>
              <a:t>farmasi </a:t>
            </a:r>
            <a:r>
              <a:rPr sz="2800" spc="-145" dirty="0">
                <a:latin typeface="Century" panose="02040604050505020304" pitchFamily="18" charset="0"/>
                <a:cs typeface="Bangla MN" pitchFamily="2" charset="0"/>
              </a:rPr>
              <a:t>ruangan </a:t>
            </a:r>
            <a:r>
              <a:rPr sz="2800" spc="-40" dirty="0">
                <a:latin typeface="Century" panose="02040604050505020304" pitchFamily="18" charset="0"/>
                <a:cs typeface="Bangla MN" pitchFamily="2" charset="0"/>
              </a:rPr>
              <a:t>tidak  </a:t>
            </a:r>
            <a:r>
              <a:rPr sz="2800" spc="-5" dirty="0">
                <a:latin typeface="Century" panose="02040604050505020304" pitchFamily="18" charset="0"/>
                <a:cs typeface="Bangla MN" pitchFamily="2" charset="0"/>
              </a:rPr>
              <a:t>lagi </a:t>
            </a:r>
            <a:r>
              <a:rPr sz="2800" spc="-65" dirty="0">
                <a:latin typeface="Century" panose="02040604050505020304" pitchFamily="18" charset="0"/>
                <a:cs typeface="Bangla MN" pitchFamily="2" charset="0"/>
              </a:rPr>
              <a:t>dilayani </a:t>
            </a:r>
            <a:r>
              <a:rPr sz="2800" spc="-160" dirty="0">
                <a:latin typeface="Century" panose="02040604050505020304" pitchFamily="18" charset="0"/>
                <a:cs typeface="Bangla MN" pitchFamily="2" charset="0"/>
              </a:rPr>
              <a:t>oleh </a:t>
            </a:r>
            <a:r>
              <a:rPr sz="2800" spc="-165" dirty="0">
                <a:latin typeface="Century" panose="02040604050505020304" pitchFamily="18" charset="0"/>
                <a:cs typeface="Bangla MN" pitchFamily="2" charset="0"/>
              </a:rPr>
              <a:t>pusat </a:t>
            </a:r>
            <a:r>
              <a:rPr sz="2800" spc="-110" dirty="0">
                <a:latin typeface="Century" panose="02040604050505020304" pitchFamily="18" charset="0"/>
                <a:cs typeface="Bangla MN" pitchFamily="2" charset="0"/>
              </a:rPr>
              <a:t>pelayanan</a:t>
            </a:r>
            <a:r>
              <a:rPr sz="2800" spc="85" dirty="0">
                <a:latin typeface="Century" panose="02040604050505020304" pitchFamily="18" charset="0"/>
                <a:cs typeface="Bangla MN" pitchFamily="2" charset="0"/>
              </a:rPr>
              <a:t> </a:t>
            </a:r>
            <a:r>
              <a:rPr sz="2800" spc="-114" dirty="0">
                <a:latin typeface="Century" panose="02040604050505020304" pitchFamily="18" charset="0"/>
                <a:cs typeface="Bangla MN" pitchFamily="2" charset="0"/>
              </a:rPr>
              <a:t>farmasi.</a:t>
            </a:r>
            <a:endParaRPr sz="2800" dirty="0">
              <a:latin typeface="Century" panose="02040604050505020304" pitchFamily="18" charset="0"/>
              <a:cs typeface="Bangla MN" pitchFamily="2" charset="0"/>
            </a:endParaRPr>
          </a:p>
          <a:p>
            <a:pPr marL="332740" marR="5080" indent="-320040">
              <a:lnSpc>
                <a:spcPct val="100000"/>
              </a:lnSpc>
              <a:spcBef>
                <a:spcPts val="73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165" dirty="0">
                <a:latin typeface="Century" panose="02040604050505020304" pitchFamily="18" charset="0"/>
                <a:cs typeface="Bangla MN" pitchFamily="2" charset="0"/>
              </a:rPr>
              <a:t>Instalasi </a:t>
            </a:r>
            <a:r>
              <a:rPr sz="2800" spc="-110" dirty="0">
                <a:latin typeface="Century" panose="02040604050505020304" pitchFamily="18" charset="0"/>
                <a:cs typeface="Bangla MN" pitchFamily="2" charset="0"/>
              </a:rPr>
              <a:t>farmasi </a:t>
            </a:r>
            <a:r>
              <a:rPr sz="2800" spc="-95" dirty="0">
                <a:latin typeface="Century" panose="02040604050505020304" pitchFamily="18" charset="0"/>
                <a:cs typeface="Bangla MN" pitchFamily="2" charset="0"/>
              </a:rPr>
              <a:t>dalam </a:t>
            </a:r>
            <a:r>
              <a:rPr sz="2800" spc="-114" dirty="0">
                <a:latin typeface="Century" panose="02040604050505020304" pitchFamily="18" charset="0"/>
                <a:cs typeface="Bangla MN" pitchFamily="2" charset="0"/>
              </a:rPr>
              <a:t>hal </a:t>
            </a:r>
            <a:r>
              <a:rPr sz="2800" spc="-120" dirty="0">
                <a:latin typeface="Century" panose="02040604050505020304" pitchFamily="18" charset="0"/>
                <a:cs typeface="Bangla MN" pitchFamily="2" charset="0"/>
              </a:rPr>
              <a:t>ini </a:t>
            </a:r>
            <a:r>
              <a:rPr sz="2800" spc="-105" dirty="0">
                <a:latin typeface="Century" panose="02040604050505020304" pitchFamily="18" charset="0"/>
                <a:cs typeface="Bangla MN" pitchFamily="2" charset="0"/>
              </a:rPr>
              <a:t>bertanggung </a:t>
            </a:r>
            <a:r>
              <a:rPr sz="2800" spc="-60" dirty="0">
                <a:latin typeface="Century" panose="02040604050505020304" pitchFamily="18" charset="0"/>
                <a:cs typeface="Bangla MN" pitchFamily="2" charset="0"/>
              </a:rPr>
              <a:t>jawab  </a:t>
            </a:r>
            <a:r>
              <a:rPr sz="2800" spc="-65" dirty="0">
                <a:latin typeface="Century" panose="02040604050505020304" pitchFamily="18" charset="0"/>
                <a:cs typeface="Bangla MN" pitchFamily="2" charset="0"/>
              </a:rPr>
              <a:t>terhadap </a:t>
            </a:r>
            <a:r>
              <a:rPr sz="2800" spc="-90" dirty="0">
                <a:latin typeface="Century" panose="02040604050505020304" pitchFamily="18" charset="0"/>
                <a:cs typeface="Bangla MN" pitchFamily="2" charset="0"/>
              </a:rPr>
              <a:t>efektivitas </a:t>
            </a:r>
            <a:r>
              <a:rPr sz="2800" spc="-114" dirty="0">
                <a:latin typeface="Century" panose="02040604050505020304" pitchFamily="18" charset="0"/>
                <a:cs typeface="Bangla MN" pitchFamily="2" charset="0"/>
              </a:rPr>
              <a:t>dan </a:t>
            </a:r>
            <a:r>
              <a:rPr sz="2800" spc="-190" dirty="0">
                <a:latin typeface="Century" panose="02040604050505020304" pitchFamily="18" charset="0"/>
                <a:cs typeface="Bangla MN" pitchFamily="2" charset="0"/>
              </a:rPr>
              <a:t>keamanan </a:t>
            </a:r>
            <a:r>
              <a:rPr sz="2800" spc="-85" dirty="0">
                <a:latin typeface="Century" panose="02040604050505020304" pitchFamily="18" charset="0"/>
                <a:cs typeface="Bangla MN" pitchFamily="2" charset="0"/>
              </a:rPr>
              <a:t>perbekalan  </a:t>
            </a:r>
            <a:r>
              <a:rPr sz="2800" spc="-105" dirty="0">
                <a:latin typeface="Century" panose="02040604050505020304" pitchFamily="18" charset="0"/>
                <a:cs typeface="Bangla MN" pitchFamily="2" charset="0"/>
              </a:rPr>
              <a:t>farmasi </a:t>
            </a:r>
            <a:r>
              <a:rPr sz="2800" spc="-110" dirty="0">
                <a:latin typeface="Century" panose="02040604050505020304" pitchFamily="18" charset="0"/>
                <a:cs typeface="Bangla MN" pitchFamily="2" charset="0"/>
              </a:rPr>
              <a:t>yang </a:t>
            </a:r>
            <a:r>
              <a:rPr sz="2800" spc="-5" dirty="0">
                <a:latin typeface="Century" panose="02040604050505020304" pitchFamily="18" charset="0"/>
                <a:cs typeface="Bangla MN" pitchFamily="2" charset="0"/>
              </a:rPr>
              <a:t>ada di </a:t>
            </a:r>
            <a:r>
              <a:rPr sz="2800" spc="-80" dirty="0">
                <a:latin typeface="Century" panose="02040604050505020304" pitchFamily="18" charset="0"/>
                <a:cs typeface="Bangla MN" pitchFamily="2" charset="0"/>
              </a:rPr>
              <a:t>depo</a:t>
            </a:r>
            <a:r>
              <a:rPr sz="2800" spc="50" dirty="0">
                <a:latin typeface="Century" panose="02040604050505020304" pitchFamily="18" charset="0"/>
                <a:cs typeface="Bangla MN" pitchFamily="2" charset="0"/>
              </a:rPr>
              <a:t> </a:t>
            </a:r>
            <a:r>
              <a:rPr sz="2800" spc="-114" dirty="0">
                <a:latin typeface="Century" panose="02040604050505020304" pitchFamily="18" charset="0"/>
                <a:cs typeface="Bangla MN" pitchFamily="2" charset="0"/>
              </a:rPr>
              <a:t>farmasi.</a:t>
            </a:r>
            <a:endParaRPr sz="2800" dirty="0">
              <a:latin typeface="Century" panose="02040604050505020304" pitchFamily="18" charset="0"/>
              <a:cs typeface="Bangla M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14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365" dirty="0"/>
              <a:t>Keuntungan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98779" y="1615820"/>
            <a:ext cx="8465185" cy="4234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18135" algn="l"/>
              </a:tabLst>
            </a:pPr>
            <a:r>
              <a:rPr sz="2300" spc="-15" dirty="0">
                <a:latin typeface="Arial"/>
                <a:cs typeface="Arial"/>
              </a:rPr>
              <a:t>Obat </a:t>
            </a:r>
            <a:r>
              <a:rPr sz="2300" spc="-10" dirty="0">
                <a:latin typeface="Arial"/>
                <a:cs typeface="Arial"/>
              </a:rPr>
              <a:t>dapat </a:t>
            </a:r>
            <a:r>
              <a:rPr sz="2300" spc="-125" dirty="0">
                <a:latin typeface="Arial"/>
                <a:cs typeface="Arial"/>
              </a:rPr>
              <a:t>segera </a:t>
            </a:r>
            <a:r>
              <a:rPr sz="2300" spc="-85" dirty="0">
                <a:latin typeface="Arial"/>
                <a:cs typeface="Arial"/>
              </a:rPr>
              <a:t>tersedia </a:t>
            </a:r>
            <a:r>
              <a:rPr sz="2300" spc="-195" dirty="0">
                <a:latin typeface="Arial"/>
                <a:cs typeface="Arial"/>
              </a:rPr>
              <a:t>untuk </a:t>
            </a:r>
            <a:r>
              <a:rPr sz="2300" spc="-65" dirty="0">
                <a:latin typeface="Arial"/>
                <a:cs typeface="Arial"/>
              </a:rPr>
              <a:t>diberikan </a:t>
            </a:r>
            <a:r>
              <a:rPr sz="2300" spc="-60" dirty="0">
                <a:latin typeface="Arial"/>
                <a:cs typeface="Arial"/>
              </a:rPr>
              <a:t>kepada</a:t>
            </a:r>
            <a:r>
              <a:rPr sz="2300" spc="30" dirty="0">
                <a:latin typeface="Arial"/>
                <a:cs typeface="Arial"/>
              </a:rPr>
              <a:t> </a:t>
            </a:r>
            <a:r>
              <a:rPr sz="2300" spc="-135" dirty="0">
                <a:latin typeface="Arial"/>
                <a:cs typeface="Arial"/>
              </a:rPr>
              <a:t>pasien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AutoNum type="arabicPeriod"/>
              <a:tabLst>
                <a:tab pos="318135" algn="l"/>
              </a:tabLst>
            </a:pPr>
            <a:r>
              <a:rPr sz="2300" spc="-145" dirty="0">
                <a:latin typeface="Arial"/>
                <a:cs typeface="Arial"/>
              </a:rPr>
              <a:t>Pengendalian </a:t>
            </a:r>
            <a:r>
              <a:rPr sz="2300" spc="-40" dirty="0">
                <a:latin typeface="Arial"/>
                <a:cs typeface="Arial"/>
              </a:rPr>
              <a:t>obat </a:t>
            </a:r>
            <a:r>
              <a:rPr sz="2300" spc="-100" dirty="0">
                <a:latin typeface="Arial"/>
                <a:cs typeface="Arial"/>
              </a:rPr>
              <a:t>dan </a:t>
            </a:r>
            <a:r>
              <a:rPr sz="2300" spc="-90" dirty="0">
                <a:latin typeface="Arial"/>
                <a:cs typeface="Arial"/>
              </a:rPr>
              <a:t>akuntabilitas </a:t>
            </a:r>
            <a:r>
              <a:rPr sz="2300" spc="-225" dirty="0">
                <a:latin typeface="Arial"/>
                <a:cs typeface="Arial"/>
              </a:rPr>
              <a:t>semua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spc="-45" dirty="0">
                <a:latin typeface="Arial"/>
                <a:cs typeface="Arial"/>
              </a:rPr>
              <a:t>baik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AutoNum type="arabicPeriod"/>
              <a:tabLst>
                <a:tab pos="318135" algn="l"/>
              </a:tabLst>
            </a:pPr>
            <a:r>
              <a:rPr sz="2300" spc="-95" dirty="0">
                <a:latin typeface="Arial"/>
                <a:cs typeface="Arial"/>
              </a:rPr>
              <a:t>Apoteker </a:t>
            </a:r>
            <a:r>
              <a:rPr sz="2300" spc="-10" dirty="0">
                <a:latin typeface="Arial"/>
                <a:cs typeface="Arial"/>
              </a:rPr>
              <a:t>dapat </a:t>
            </a:r>
            <a:r>
              <a:rPr sz="2300" spc="-140" dirty="0">
                <a:latin typeface="Arial"/>
                <a:cs typeface="Arial"/>
              </a:rPr>
              <a:t>berkomunikasi </a:t>
            </a:r>
            <a:r>
              <a:rPr sz="2300" spc="-160" dirty="0">
                <a:latin typeface="Arial"/>
                <a:cs typeface="Arial"/>
              </a:rPr>
              <a:t>langsung </a:t>
            </a:r>
            <a:r>
              <a:rPr sz="2300" spc="-125" dirty="0">
                <a:latin typeface="Arial"/>
                <a:cs typeface="Arial"/>
              </a:rPr>
              <a:t>dengan </a:t>
            </a:r>
            <a:r>
              <a:rPr sz="2300" spc="-70" dirty="0">
                <a:latin typeface="Arial"/>
                <a:cs typeface="Arial"/>
              </a:rPr>
              <a:t>dokter </a:t>
            </a:r>
            <a:r>
              <a:rPr sz="2300" spc="-100" dirty="0">
                <a:latin typeface="Arial"/>
                <a:cs typeface="Arial"/>
              </a:rPr>
              <a:t>dan</a:t>
            </a:r>
            <a:r>
              <a:rPr sz="2300" spc="100" dirty="0">
                <a:latin typeface="Arial"/>
                <a:cs typeface="Arial"/>
              </a:rPr>
              <a:t> </a:t>
            </a:r>
            <a:r>
              <a:rPr sz="2300" spc="-60" dirty="0">
                <a:latin typeface="Arial"/>
                <a:cs typeface="Arial"/>
              </a:rPr>
              <a:t>perawat</a:t>
            </a:r>
            <a:endParaRPr sz="23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buAutoNum type="arabicPeriod"/>
              <a:tabLst>
                <a:tab pos="318135" algn="l"/>
              </a:tabLst>
            </a:pPr>
            <a:r>
              <a:rPr sz="2300" spc="-215" dirty="0">
                <a:latin typeface="Arial"/>
                <a:cs typeface="Arial"/>
              </a:rPr>
              <a:t>Sistem </a:t>
            </a:r>
            <a:r>
              <a:rPr sz="2300" spc="-110" dirty="0">
                <a:latin typeface="Arial"/>
                <a:cs typeface="Arial"/>
              </a:rPr>
              <a:t>distribusi </a:t>
            </a:r>
            <a:r>
              <a:rPr sz="2300" spc="-40" dirty="0">
                <a:latin typeface="Arial"/>
                <a:cs typeface="Arial"/>
              </a:rPr>
              <a:t>obat </a:t>
            </a:r>
            <a:r>
              <a:rPr sz="2300" spc="-95" dirty="0">
                <a:latin typeface="Arial"/>
                <a:cs typeface="Arial"/>
              </a:rPr>
              <a:t>berorientasi </a:t>
            </a:r>
            <a:r>
              <a:rPr sz="2300" spc="-135" dirty="0">
                <a:latin typeface="Arial"/>
                <a:cs typeface="Arial"/>
              </a:rPr>
              <a:t>pasien </a:t>
            </a:r>
            <a:r>
              <a:rPr sz="2300" spc="-125" dirty="0">
                <a:latin typeface="Arial"/>
                <a:cs typeface="Arial"/>
              </a:rPr>
              <a:t>sangat</a:t>
            </a:r>
            <a:r>
              <a:rPr sz="2300" spc="80" dirty="0">
                <a:latin typeface="Arial"/>
                <a:cs typeface="Arial"/>
              </a:rPr>
              <a:t> </a:t>
            </a:r>
            <a:r>
              <a:rPr sz="2300" spc="-85" dirty="0">
                <a:latin typeface="Arial"/>
                <a:cs typeface="Arial"/>
              </a:rPr>
              <a:t>berpeluang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300" spc="-65" dirty="0">
                <a:latin typeface="Arial"/>
                <a:cs typeface="Arial"/>
              </a:rPr>
              <a:t>diterapkan </a:t>
            </a:r>
            <a:r>
              <a:rPr sz="2300" spc="-195" dirty="0">
                <a:latin typeface="Arial"/>
                <a:cs typeface="Arial"/>
              </a:rPr>
              <a:t>untuk </a:t>
            </a:r>
            <a:r>
              <a:rPr sz="2300" spc="-125" dirty="0">
                <a:latin typeface="Arial"/>
                <a:cs typeface="Arial"/>
              </a:rPr>
              <a:t>penyerahan </a:t>
            </a:r>
            <a:r>
              <a:rPr sz="2300" spc="-40" dirty="0">
                <a:latin typeface="Arial"/>
                <a:cs typeface="Arial"/>
              </a:rPr>
              <a:t>obat </a:t>
            </a:r>
            <a:r>
              <a:rPr sz="2300" spc="-60" dirty="0">
                <a:latin typeface="Arial"/>
                <a:cs typeface="Arial"/>
              </a:rPr>
              <a:t>kepada </a:t>
            </a:r>
            <a:r>
              <a:rPr sz="2300" spc="-135" dirty="0">
                <a:latin typeface="Arial"/>
                <a:cs typeface="Arial"/>
              </a:rPr>
              <a:t>pasien </a:t>
            </a:r>
            <a:r>
              <a:rPr sz="2300" spc="-114" dirty="0">
                <a:latin typeface="Arial"/>
                <a:cs typeface="Arial"/>
              </a:rPr>
              <a:t>melalui</a:t>
            </a:r>
            <a:r>
              <a:rPr sz="2300" spc="-340" dirty="0">
                <a:latin typeface="Arial"/>
                <a:cs typeface="Arial"/>
              </a:rPr>
              <a:t> </a:t>
            </a:r>
            <a:r>
              <a:rPr sz="2300" spc="-60" dirty="0">
                <a:latin typeface="Arial"/>
                <a:cs typeface="Arial"/>
              </a:rPr>
              <a:t>perawat</a:t>
            </a:r>
            <a:endParaRPr sz="23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buAutoNum type="arabicPeriod" startAt="5"/>
              <a:tabLst>
                <a:tab pos="318135" algn="l"/>
              </a:tabLst>
            </a:pPr>
            <a:r>
              <a:rPr sz="2300" spc="-95" dirty="0">
                <a:latin typeface="Arial"/>
                <a:cs typeface="Arial"/>
              </a:rPr>
              <a:t>Apoteker </a:t>
            </a:r>
            <a:r>
              <a:rPr sz="2300" spc="-10" dirty="0">
                <a:latin typeface="Arial"/>
                <a:cs typeface="Arial"/>
              </a:rPr>
              <a:t>dapat </a:t>
            </a:r>
            <a:r>
              <a:rPr sz="2300" spc="-120" dirty="0">
                <a:latin typeface="Arial"/>
                <a:cs typeface="Arial"/>
              </a:rPr>
              <a:t>mengkaji </a:t>
            </a:r>
            <a:r>
              <a:rPr sz="2300" spc="-80" dirty="0">
                <a:latin typeface="Arial"/>
                <a:cs typeface="Arial"/>
              </a:rPr>
              <a:t>kartu </a:t>
            </a:r>
            <a:r>
              <a:rPr sz="2300" spc="-85" dirty="0">
                <a:latin typeface="Arial"/>
                <a:cs typeface="Arial"/>
              </a:rPr>
              <a:t>pengobatan </a:t>
            </a:r>
            <a:r>
              <a:rPr sz="2300" spc="-135" dirty="0">
                <a:latin typeface="Arial"/>
                <a:cs typeface="Arial"/>
              </a:rPr>
              <a:t>pasien </a:t>
            </a:r>
            <a:r>
              <a:rPr sz="2300" spc="-95" dirty="0">
                <a:latin typeface="Arial"/>
                <a:cs typeface="Arial"/>
              </a:rPr>
              <a:t>dan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dapat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300" spc="-55" dirty="0">
                <a:latin typeface="Arial"/>
                <a:cs typeface="Arial"/>
              </a:rPr>
              <a:t>berbicara </a:t>
            </a:r>
            <a:r>
              <a:rPr sz="2300" spc="-125" dirty="0">
                <a:latin typeface="Arial"/>
                <a:cs typeface="Arial"/>
              </a:rPr>
              <a:t>dengan </a:t>
            </a:r>
            <a:r>
              <a:rPr sz="2300" spc="-65" dirty="0">
                <a:latin typeface="Arial"/>
                <a:cs typeface="Arial"/>
              </a:rPr>
              <a:t>penderita </a:t>
            </a:r>
            <a:r>
              <a:rPr sz="2300" spc="-140" dirty="0">
                <a:latin typeface="Arial"/>
                <a:cs typeface="Arial"/>
              </a:rPr>
              <a:t>secara</a:t>
            </a:r>
            <a:r>
              <a:rPr sz="2300" spc="-295" dirty="0">
                <a:latin typeface="Arial"/>
                <a:cs typeface="Arial"/>
              </a:rPr>
              <a:t> </a:t>
            </a:r>
            <a:r>
              <a:rPr sz="2300" spc="-114" dirty="0">
                <a:latin typeface="Arial"/>
                <a:cs typeface="Arial"/>
              </a:rPr>
              <a:t>efisien</a:t>
            </a:r>
            <a:endParaRPr sz="23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5"/>
              </a:spcBef>
              <a:buAutoNum type="arabicPeriod" startAt="6"/>
              <a:tabLst>
                <a:tab pos="318135" algn="l"/>
              </a:tabLst>
            </a:pPr>
            <a:r>
              <a:rPr sz="2300" spc="-135" dirty="0">
                <a:latin typeface="Arial"/>
                <a:cs typeface="Arial"/>
              </a:rPr>
              <a:t>Informasi </a:t>
            </a:r>
            <a:r>
              <a:rPr sz="2300" spc="-40" dirty="0">
                <a:latin typeface="Arial"/>
                <a:cs typeface="Arial"/>
              </a:rPr>
              <a:t>obat </a:t>
            </a:r>
            <a:r>
              <a:rPr sz="2300" spc="-5" dirty="0">
                <a:latin typeface="Arial"/>
                <a:cs typeface="Arial"/>
              </a:rPr>
              <a:t>dari </a:t>
            </a:r>
            <a:r>
              <a:rPr sz="2300" spc="-75" dirty="0">
                <a:latin typeface="Arial"/>
                <a:cs typeface="Arial"/>
              </a:rPr>
              <a:t>apoteker </a:t>
            </a:r>
            <a:r>
              <a:rPr sz="2300" spc="-125" dirty="0">
                <a:latin typeface="Arial"/>
                <a:cs typeface="Arial"/>
              </a:rPr>
              <a:t>segera </a:t>
            </a:r>
            <a:r>
              <a:rPr sz="2300" spc="-85" dirty="0">
                <a:latin typeface="Arial"/>
                <a:cs typeface="Arial"/>
              </a:rPr>
              <a:t>tersedia </a:t>
            </a:r>
            <a:r>
              <a:rPr sz="2300" spc="-10" dirty="0">
                <a:latin typeface="Arial"/>
                <a:cs typeface="Arial"/>
              </a:rPr>
              <a:t>bagi </a:t>
            </a:r>
            <a:r>
              <a:rPr sz="2300" spc="-70" dirty="0">
                <a:latin typeface="Arial"/>
                <a:cs typeface="Arial"/>
              </a:rPr>
              <a:t>dokter</a:t>
            </a:r>
            <a:r>
              <a:rPr sz="2300" spc="360" dirty="0">
                <a:latin typeface="Arial"/>
                <a:cs typeface="Arial"/>
              </a:rPr>
              <a:t> </a:t>
            </a:r>
            <a:r>
              <a:rPr sz="2300" spc="-95" dirty="0">
                <a:latin typeface="Arial"/>
                <a:cs typeface="Arial"/>
              </a:rPr>
              <a:t>dan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300" spc="-60" dirty="0">
                <a:latin typeface="Arial"/>
                <a:cs typeface="Arial"/>
              </a:rPr>
              <a:t>perawat</a:t>
            </a:r>
            <a:endParaRPr sz="2300">
              <a:latin typeface="Arial"/>
              <a:cs typeface="Arial"/>
            </a:endParaRPr>
          </a:p>
          <a:p>
            <a:pPr marL="12700" marR="404495">
              <a:lnSpc>
                <a:spcPct val="100000"/>
              </a:lnSpc>
              <a:buAutoNum type="arabicPeriod" startAt="7"/>
              <a:tabLst>
                <a:tab pos="318135" algn="l"/>
              </a:tabLst>
            </a:pPr>
            <a:r>
              <a:rPr sz="2300" spc="-95" dirty="0">
                <a:latin typeface="Arial"/>
                <a:cs typeface="Arial"/>
              </a:rPr>
              <a:t>Waktu </a:t>
            </a:r>
            <a:r>
              <a:rPr sz="2300" spc="-60" dirty="0">
                <a:latin typeface="Arial"/>
                <a:cs typeface="Arial"/>
              </a:rPr>
              <a:t>kerja perawat </a:t>
            </a:r>
            <a:r>
              <a:rPr sz="2300" spc="-85" dirty="0">
                <a:latin typeface="Arial"/>
                <a:cs typeface="Arial"/>
              </a:rPr>
              <a:t>dalam </a:t>
            </a:r>
            <a:r>
              <a:rPr sz="2300" spc="-110" dirty="0">
                <a:latin typeface="Arial"/>
                <a:cs typeface="Arial"/>
              </a:rPr>
              <a:t>distribusi </a:t>
            </a:r>
            <a:r>
              <a:rPr sz="2300" spc="-95" dirty="0">
                <a:latin typeface="Arial"/>
                <a:cs typeface="Arial"/>
              </a:rPr>
              <a:t>dan </a:t>
            </a:r>
            <a:r>
              <a:rPr sz="2300" spc="-90" dirty="0">
                <a:latin typeface="Arial"/>
                <a:cs typeface="Arial"/>
              </a:rPr>
              <a:t>penyiapan </a:t>
            </a:r>
            <a:r>
              <a:rPr sz="2300" spc="-40" dirty="0">
                <a:latin typeface="Arial"/>
                <a:cs typeface="Arial"/>
              </a:rPr>
              <a:t>obat </a:t>
            </a:r>
            <a:r>
              <a:rPr sz="2300" spc="-195" dirty="0">
                <a:latin typeface="Arial"/>
                <a:cs typeface="Arial"/>
              </a:rPr>
              <a:t>untuk  </a:t>
            </a:r>
            <a:r>
              <a:rPr sz="2300" spc="-110" dirty="0">
                <a:latin typeface="Arial"/>
                <a:cs typeface="Arial"/>
              </a:rPr>
              <a:t>digunakan </a:t>
            </a:r>
            <a:r>
              <a:rPr sz="2300" spc="-135" dirty="0">
                <a:latin typeface="Arial"/>
                <a:cs typeface="Arial"/>
              </a:rPr>
              <a:t>pasien </a:t>
            </a:r>
            <a:r>
              <a:rPr sz="2300" spc="-100" dirty="0">
                <a:latin typeface="Arial"/>
                <a:cs typeface="Arial"/>
              </a:rPr>
              <a:t>berkurang, </a:t>
            </a:r>
            <a:r>
              <a:rPr sz="2300" spc="-95" dirty="0">
                <a:latin typeface="Arial"/>
                <a:cs typeface="Arial"/>
              </a:rPr>
              <a:t>karena </a:t>
            </a:r>
            <a:r>
              <a:rPr sz="2300" spc="-150" dirty="0">
                <a:latin typeface="Arial"/>
                <a:cs typeface="Arial"/>
              </a:rPr>
              <a:t>tugas </a:t>
            </a:r>
            <a:r>
              <a:rPr sz="2300" spc="-100" dirty="0">
                <a:latin typeface="Arial"/>
                <a:cs typeface="Arial"/>
              </a:rPr>
              <a:t>ini </a:t>
            </a:r>
            <a:r>
              <a:rPr sz="2300" spc="-90" dirty="0">
                <a:latin typeface="Arial"/>
                <a:cs typeface="Arial"/>
              </a:rPr>
              <a:t>telah </a:t>
            </a:r>
            <a:r>
              <a:rPr sz="2300" spc="-65" dirty="0">
                <a:latin typeface="Arial"/>
                <a:cs typeface="Arial"/>
              </a:rPr>
              <a:t>diambil </a:t>
            </a:r>
            <a:r>
              <a:rPr sz="2300" spc="-75" dirty="0">
                <a:latin typeface="Arial"/>
                <a:cs typeface="Arial"/>
              </a:rPr>
              <a:t>alih </a:t>
            </a:r>
            <a:r>
              <a:rPr sz="2300" spc="-135" dirty="0">
                <a:latin typeface="Arial"/>
                <a:cs typeface="Arial"/>
              </a:rPr>
              <a:t>oleh  personel </a:t>
            </a:r>
            <a:r>
              <a:rPr sz="2300" spc="-360" dirty="0">
                <a:latin typeface="Arial"/>
                <a:cs typeface="Arial"/>
              </a:rPr>
              <a:t>IFRS</a:t>
            </a:r>
            <a:r>
              <a:rPr sz="2300" spc="-220" dirty="0">
                <a:latin typeface="Arial"/>
                <a:cs typeface="Arial"/>
              </a:rPr>
              <a:t> </a:t>
            </a:r>
            <a:r>
              <a:rPr sz="2300" spc="-125" dirty="0">
                <a:latin typeface="Arial"/>
                <a:cs typeface="Arial"/>
              </a:rPr>
              <a:t>desentralisasi</a:t>
            </a:r>
            <a:endParaRPr sz="2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582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914400"/>
            <a:ext cx="8025307" cy="4167808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54038" marR="29845" indent="-541338" algn="just">
              <a:lnSpc>
                <a:spcPct val="80000"/>
              </a:lnSpc>
              <a:spcBef>
                <a:spcPts val="820"/>
              </a:spcBef>
              <a:buClr>
                <a:srgbClr val="DD8046"/>
              </a:buClr>
              <a:buSzPct val="60000"/>
              <a:tabLst>
                <a:tab pos="333375" algn="l"/>
              </a:tabLst>
            </a:pPr>
            <a:r>
              <a:rPr sz="3000" spc="-95" dirty="0">
                <a:latin typeface="Arial"/>
                <a:cs typeface="Arial"/>
              </a:rPr>
              <a:t>8. </a:t>
            </a:r>
            <a:r>
              <a:rPr lang="en-US" sz="3000" spc="-95" dirty="0">
                <a:latin typeface="Arial"/>
                <a:cs typeface="Arial"/>
              </a:rPr>
              <a:t> </a:t>
            </a:r>
            <a:r>
              <a:rPr sz="3000" spc="-190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Spesialisasi</a:t>
            </a:r>
            <a:r>
              <a:rPr sz="3000" spc="-19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 </a:t>
            </a:r>
            <a:r>
              <a:rPr sz="3000" spc="-4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terapi </a:t>
            </a:r>
            <a:r>
              <a:rPr sz="3000" spc="-5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obat </a:t>
            </a:r>
            <a:r>
              <a:rPr sz="3000" spc="-1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bagi </a:t>
            </a:r>
            <a:r>
              <a:rPr sz="3000" spc="-10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apoteker </a:t>
            </a:r>
            <a:r>
              <a:rPr sz="3000" spc="-114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dalam</a:t>
            </a:r>
            <a:r>
              <a:rPr sz="3000" spc="-114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 </a:t>
            </a:r>
            <a:r>
              <a:rPr sz="3000" spc="-75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bidang</a:t>
            </a:r>
            <a:r>
              <a:rPr sz="3000" spc="-7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 </a:t>
            </a:r>
            <a:r>
              <a:rPr sz="3000" spc="-10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perawatan </a:t>
            </a:r>
            <a:r>
              <a:rPr sz="3000" spc="-18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pasien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lebih </a:t>
            </a:r>
            <a:r>
              <a:rPr sz="3000" spc="-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efektif </a:t>
            </a:r>
            <a:r>
              <a:rPr sz="3000" spc="-12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sebagai  </a:t>
            </a:r>
            <a:r>
              <a:rPr sz="3000" spc="-18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hasil </a:t>
            </a:r>
            <a:r>
              <a:rPr sz="3000" spc="-15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pengalaman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klinik</a:t>
            </a:r>
            <a:r>
              <a:rPr sz="3000" spc="27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 </a:t>
            </a:r>
            <a:r>
              <a:rPr sz="3000" spc="-16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terfokus</a:t>
            </a:r>
            <a:endParaRPr sz="3000" dirty="0">
              <a:latin typeface="Microsoft Sans Serif" panose="020B0604020202020204" pitchFamily="34" charset="0"/>
              <a:ea typeface="Apple Symbols" panose="02000000000000000000" pitchFamily="2" charset="-79"/>
              <a:cs typeface="Microsoft Sans Serif" panose="020B0604020202020204" pitchFamily="34" charset="0"/>
            </a:endParaRPr>
          </a:p>
          <a:p>
            <a:pPr marL="582613" marR="5080" lvl="1" indent="-560388" algn="just">
              <a:lnSpc>
                <a:spcPct val="80000"/>
              </a:lnSpc>
              <a:buAutoNum type="arabicPeriod" startAt="9"/>
              <a:tabLst>
                <a:tab pos="728663" algn="l"/>
              </a:tabLst>
            </a:pPr>
            <a:r>
              <a:rPr sz="3000" spc="-200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Pelayanan</a:t>
            </a:r>
            <a:r>
              <a:rPr sz="3000" spc="-20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klinik </a:t>
            </a:r>
            <a:r>
              <a:rPr sz="3000" spc="-10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apoteker </a:t>
            </a:r>
            <a:r>
              <a:rPr sz="3000" spc="-12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yang </a:t>
            </a:r>
            <a:r>
              <a:rPr sz="3000" spc="-16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terspesialisasi  </a:t>
            </a:r>
            <a:r>
              <a:rPr sz="3000" spc="-1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dapat </a:t>
            </a:r>
            <a:r>
              <a:rPr sz="3000" spc="-16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dikembangkan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dan </a:t>
            </a:r>
            <a:r>
              <a:rPr sz="3000" spc="-9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diberikan </a:t>
            </a:r>
            <a:r>
              <a:rPr sz="3000" spc="-17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secara  </a:t>
            </a:r>
            <a:r>
              <a:rPr sz="3000" spc="-15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efisien, </a:t>
            </a:r>
            <a:r>
              <a:rPr sz="3000" spc="-204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misalnya </a:t>
            </a:r>
            <a:r>
              <a:rPr sz="3000" spc="-14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pengaturan </a:t>
            </a:r>
            <a:r>
              <a:rPr sz="3000" spc="-25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suatu </a:t>
            </a:r>
            <a:r>
              <a:rPr sz="3000" spc="-4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terapi </a:t>
            </a:r>
            <a:r>
              <a:rPr sz="3000" spc="-5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obat  </a:t>
            </a:r>
            <a:r>
              <a:rPr sz="3000" spc="-8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penderita </a:t>
            </a:r>
            <a:r>
              <a:rPr sz="3000" spc="-37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khusus </a:t>
            </a:r>
            <a:r>
              <a:rPr sz="3000" spc="-12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yang </a:t>
            </a:r>
            <a:r>
              <a:rPr sz="3000" spc="-14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diminta </a:t>
            </a:r>
            <a:r>
              <a:rPr sz="3000" spc="-13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dokter,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heparin  dan antikoagulan </a:t>
            </a:r>
            <a:r>
              <a:rPr sz="3000" spc="-8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oral, </a:t>
            </a:r>
            <a:r>
              <a:rPr sz="3000" spc="-16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digoksin, </a:t>
            </a:r>
            <a:r>
              <a:rPr sz="3000" spc="-13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aminofilin,  </a:t>
            </a:r>
            <a:r>
              <a:rPr sz="3000" spc="-14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aminoglikosida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dan </a:t>
            </a:r>
            <a:r>
              <a:rPr sz="3000" spc="-215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dukungan</a:t>
            </a:r>
            <a:r>
              <a:rPr sz="3000" spc="17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 </a:t>
            </a:r>
            <a:r>
              <a:rPr sz="3000" spc="-180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nutrisi</a:t>
            </a:r>
            <a:r>
              <a:rPr lang="en-US" sz="3000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I</a:t>
            </a:r>
            <a:endParaRPr lang="en-US" sz="3000" dirty="0">
              <a:latin typeface="Microsoft Sans Serif" panose="020B0604020202020204" pitchFamily="34" charset="0"/>
              <a:ea typeface="Apple Symbols" panose="02000000000000000000" pitchFamily="2" charset="-79"/>
              <a:cs typeface="Microsoft Sans Serif" panose="020B0604020202020204" pitchFamily="34" charset="0"/>
            </a:endParaRPr>
          </a:p>
          <a:p>
            <a:pPr marL="622300" marR="5080" lvl="1" indent="-600075" algn="just">
              <a:lnSpc>
                <a:spcPct val="80000"/>
              </a:lnSpc>
              <a:buAutoNum type="arabicPeriod" startAt="9"/>
              <a:tabLst>
                <a:tab pos="728663" algn="l"/>
              </a:tabLst>
            </a:pPr>
            <a:r>
              <a:rPr sz="3000" spc="-120" dirty="0" err="1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Apoteker</a:t>
            </a:r>
            <a:r>
              <a:rPr sz="3000" spc="-12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lebih </a:t>
            </a:r>
            <a:r>
              <a:rPr sz="3000" spc="-23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mudah </a:t>
            </a:r>
            <a:r>
              <a:rPr sz="3000" spc="-20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melakukan </a:t>
            </a:r>
            <a:r>
              <a:rPr sz="3000" spc="-114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penelitian  </a:t>
            </a:r>
            <a:r>
              <a:rPr sz="3000" spc="-13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klinik dan </a:t>
            </a:r>
            <a:r>
              <a:rPr sz="3000" spc="-18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studi </a:t>
            </a:r>
            <a:r>
              <a:rPr sz="3000" spc="-34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usemen </a:t>
            </a:r>
            <a:r>
              <a:rPr sz="3000" spc="-295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mutu </a:t>
            </a:r>
            <a:r>
              <a:rPr sz="3000" spc="-40" dirty="0">
                <a:latin typeface="Microsoft Sans Serif" panose="020B0604020202020204" pitchFamily="34" charset="0"/>
                <a:ea typeface="Apple Symbols" panose="02000000000000000000" pitchFamily="2" charset="-79"/>
                <a:cs typeface="Microsoft Sans Serif" panose="020B0604020202020204" pitchFamily="34" charset="0"/>
              </a:rPr>
              <a:t>terapi </a:t>
            </a:r>
            <a:r>
              <a:rPr sz="3000" spc="-55" dirty="0">
                <a:latin typeface="Microsoft Sans Serif" panose="020B0604020202020204" pitchFamily="34" charset="0"/>
                <a:ea typeface="Ayuthaya" pitchFamily="2" charset="-34"/>
                <a:cs typeface="Microsoft Sans Serif" panose="020B0604020202020204" pitchFamily="34" charset="0"/>
              </a:rPr>
              <a:t>obat</a:t>
            </a:r>
            <a:r>
              <a:rPr sz="3000" spc="-114" dirty="0">
                <a:latin typeface="Microsoft Sans Serif" panose="020B0604020202020204" pitchFamily="34" charset="0"/>
                <a:ea typeface="Ayuthaya" pitchFamily="2" charset="-34"/>
                <a:cs typeface="Microsoft Sans Serif" panose="020B0604020202020204" pitchFamily="34" charset="0"/>
              </a:rPr>
              <a:t> </a:t>
            </a:r>
            <a:r>
              <a:rPr sz="3000" spc="-180" dirty="0">
                <a:latin typeface="Microsoft Sans Serif" panose="020B0604020202020204" pitchFamily="34" charset="0"/>
                <a:ea typeface="Ayuthaya" pitchFamily="2" charset="-34"/>
                <a:cs typeface="Microsoft Sans Serif" panose="020B0604020202020204" pitchFamily="34" charset="0"/>
              </a:rPr>
              <a:t>pasien</a:t>
            </a:r>
            <a:endParaRPr sz="3000" dirty="0">
              <a:latin typeface="Microsoft Sans Serif" panose="020B0604020202020204" pitchFamily="34" charset="0"/>
              <a:ea typeface="Ayuthaya" pitchFamily="2" charset="-34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92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204" dirty="0"/>
              <a:t>Keterbatasan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98779" y="1615821"/>
            <a:ext cx="8617585" cy="4552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30200" algn="l"/>
              </a:tabLst>
            </a:pPr>
            <a:r>
              <a:rPr sz="2400" spc="-240" dirty="0">
                <a:latin typeface="Avenir Next" panose="020B0503020202020204" pitchFamily="34" charset="0"/>
                <a:cs typeface="Arial"/>
              </a:rPr>
              <a:t>Semua </a:t>
            </a:r>
            <a:r>
              <a:rPr sz="2400" spc="-85" dirty="0">
                <a:latin typeface="Avenir Next" panose="020B0503020202020204" pitchFamily="34" charset="0"/>
                <a:cs typeface="Arial"/>
              </a:rPr>
              <a:t>apoteker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klinik </a:t>
            </a:r>
            <a:r>
              <a:rPr sz="2400" spc="-190" dirty="0">
                <a:latin typeface="Avenir Next" panose="020B0503020202020204" pitchFamily="34" charset="0"/>
                <a:cs typeface="Arial"/>
              </a:rPr>
              <a:t>harus </a:t>
            </a:r>
            <a:r>
              <a:rPr sz="2400" spc="-95" dirty="0">
                <a:latin typeface="Avenir Next" panose="020B0503020202020204" pitchFamily="34" charset="0"/>
                <a:cs typeface="Arial"/>
              </a:rPr>
              <a:t>cakap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sebagai </a:t>
            </a:r>
            <a:r>
              <a:rPr sz="2400" spc="-90" dirty="0">
                <a:latin typeface="Avenir Next" panose="020B0503020202020204" pitchFamily="34" charset="0"/>
                <a:cs typeface="Arial"/>
              </a:rPr>
              <a:t>penyedia </a:t>
            </a:r>
            <a:r>
              <a:rPr sz="2400" spc="-204" dirty="0">
                <a:latin typeface="Avenir Next" panose="020B0503020202020204" pitchFamily="34" charset="0"/>
                <a:cs typeface="Arial"/>
              </a:rPr>
              <a:t>untuk </a:t>
            </a:r>
            <a:r>
              <a:rPr sz="2400" spc="-70" dirty="0">
                <a:latin typeface="Avenir Next" panose="020B0503020202020204" pitchFamily="34" charset="0"/>
                <a:cs typeface="Arial"/>
              </a:rPr>
              <a:t>bekerja  </a:t>
            </a:r>
            <a:r>
              <a:rPr sz="2400" spc="-150" dirty="0">
                <a:latin typeface="Avenir Next" panose="020B0503020202020204" pitchFamily="34" charset="0"/>
                <a:cs typeface="Arial"/>
              </a:rPr>
              <a:t>secara </a:t>
            </a:r>
            <a:r>
              <a:rPr sz="2400" spc="-30" dirty="0">
                <a:latin typeface="Avenir Next" panose="020B0503020202020204" pitchFamily="34" charset="0"/>
                <a:cs typeface="Arial"/>
              </a:rPr>
              <a:t>efektif </a:t>
            </a:r>
            <a:r>
              <a:rPr sz="2400" spc="-135" dirty="0">
                <a:latin typeface="Avenir Next" panose="020B0503020202020204" pitchFamily="34" charset="0"/>
                <a:cs typeface="Arial"/>
              </a:rPr>
              <a:t>dengan </a:t>
            </a:r>
            <a:r>
              <a:rPr sz="2400" spc="-185" dirty="0">
                <a:latin typeface="Avenir Next" panose="020B0503020202020204" pitchFamily="34" charset="0"/>
                <a:cs typeface="Arial"/>
              </a:rPr>
              <a:t>asisten </a:t>
            </a:r>
            <a:r>
              <a:rPr sz="2400" spc="-85" dirty="0">
                <a:latin typeface="Avenir Next" panose="020B0503020202020204" pitchFamily="34" charset="0"/>
                <a:cs typeface="Arial"/>
              </a:rPr>
              <a:t>apoteker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dan </a:t>
            </a:r>
            <a:r>
              <a:rPr sz="2400" spc="-145" dirty="0">
                <a:latin typeface="Avenir Next" panose="020B0503020202020204" pitchFamily="34" charset="0"/>
                <a:cs typeface="Arial"/>
              </a:rPr>
              <a:t>teknisi</a:t>
            </a:r>
            <a:r>
              <a:rPr sz="2400" spc="250" dirty="0">
                <a:latin typeface="Avenir Next" panose="020B0503020202020204" pitchFamily="34" charset="0"/>
                <a:cs typeface="Arial"/>
              </a:rPr>
              <a:t> </a:t>
            </a:r>
            <a:r>
              <a:rPr sz="2400" spc="-85" dirty="0">
                <a:latin typeface="Avenir Next" panose="020B0503020202020204" pitchFamily="34" charset="0"/>
                <a:cs typeface="Arial"/>
              </a:rPr>
              <a:t>lain</a:t>
            </a:r>
            <a:endParaRPr sz="2400" dirty="0">
              <a:latin typeface="Avenir Next" panose="020B05030202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3100" dirty="0">
              <a:latin typeface="Times New Roman"/>
              <a:cs typeface="Times New Roman"/>
            </a:endParaRPr>
          </a:p>
          <a:p>
            <a:pPr marL="12700" marR="176530">
              <a:lnSpc>
                <a:spcPct val="100000"/>
              </a:lnSpc>
              <a:buAutoNum type="arabicPeriod"/>
              <a:tabLst>
                <a:tab pos="330200" algn="l"/>
              </a:tabLst>
            </a:pPr>
            <a:r>
              <a:rPr sz="2400" spc="-100" dirty="0">
                <a:latin typeface="Avenir Next" panose="020B0503020202020204" pitchFamily="34" charset="0"/>
                <a:cs typeface="Arial"/>
              </a:rPr>
              <a:t>Apoteker </a:t>
            </a:r>
            <a:r>
              <a:rPr sz="2400" spc="-114" dirty="0">
                <a:latin typeface="Avenir Next" panose="020B0503020202020204" pitchFamily="34" charset="0"/>
                <a:cs typeface="Arial"/>
              </a:rPr>
              <a:t>biasanya </a:t>
            </a:r>
            <a:r>
              <a:rPr sz="2400" spc="-85" dirty="0">
                <a:latin typeface="Avenir Next" panose="020B0503020202020204" pitchFamily="34" charset="0"/>
                <a:cs typeface="Arial"/>
              </a:rPr>
              <a:t>bertanggungjawab </a:t>
            </a:r>
            <a:r>
              <a:rPr sz="2400" spc="-204" dirty="0">
                <a:latin typeface="Avenir Next" panose="020B0503020202020204" pitchFamily="34" charset="0"/>
                <a:cs typeface="Arial"/>
              </a:rPr>
              <a:t>untuk </a:t>
            </a:r>
            <a:r>
              <a:rPr sz="2400" spc="-110" dirty="0">
                <a:latin typeface="Avenir Next" panose="020B0503020202020204" pitchFamily="34" charset="0"/>
                <a:cs typeface="Arial"/>
              </a:rPr>
              <a:t>pelayanan, </a:t>
            </a:r>
            <a:r>
              <a:rPr sz="2400" spc="-120" dirty="0">
                <a:latin typeface="Avenir Next" panose="020B0503020202020204" pitchFamily="34" charset="0"/>
                <a:cs typeface="Arial"/>
              </a:rPr>
              <a:t>distribusi 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dan pelayanan </a:t>
            </a:r>
            <a:r>
              <a:rPr sz="2400" spc="-110" dirty="0">
                <a:latin typeface="Avenir Next" panose="020B0503020202020204" pitchFamily="34" charset="0"/>
                <a:cs typeface="Arial"/>
              </a:rPr>
              <a:t>klinik. </a:t>
            </a:r>
            <a:r>
              <a:rPr sz="2400" spc="-100" dirty="0">
                <a:latin typeface="Avenir Next" panose="020B0503020202020204" pitchFamily="34" charset="0"/>
                <a:cs typeface="Arial"/>
              </a:rPr>
              <a:t>Waktu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yang </a:t>
            </a:r>
            <a:r>
              <a:rPr sz="2400" spc="-140" dirty="0">
                <a:latin typeface="Avenir Next" panose="020B0503020202020204" pitchFamily="34" charset="0"/>
                <a:cs typeface="Arial"/>
              </a:rPr>
              <a:t>mereka </a:t>
            </a:r>
            <a:r>
              <a:rPr sz="2400" spc="-150" dirty="0">
                <a:latin typeface="Avenir Next" panose="020B0503020202020204" pitchFamily="34" charset="0"/>
                <a:cs typeface="Arial"/>
              </a:rPr>
              <a:t>gunakan </a:t>
            </a:r>
            <a:r>
              <a:rPr sz="2400" spc="-95" dirty="0">
                <a:latin typeface="Avenir Next" panose="020B0503020202020204" pitchFamily="34" charset="0"/>
                <a:cs typeface="Arial"/>
              </a:rPr>
              <a:t>dalam </a:t>
            </a:r>
            <a:r>
              <a:rPr sz="2400" spc="-85" dirty="0">
                <a:latin typeface="Avenir Next" panose="020B0503020202020204" pitchFamily="34" charset="0"/>
                <a:cs typeface="Arial"/>
              </a:rPr>
              <a:t>kegiatan  </a:t>
            </a:r>
            <a:r>
              <a:rPr sz="2400" spc="-100" dirty="0">
                <a:latin typeface="Avenir Next" panose="020B0503020202020204" pitchFamily="34" charset="0"/>
                <a:cs typeface="Arial"/>
              </a:rPr>
              <a:t>yang </a:t>
            </a:r>
            <a:r>
              <a:rPr sz="2400" spc="-150" dirty="0">
                <a:latin typeface="Avenir Next" panose="020B0503020202020204" pitchFamily="34" charset="0"/>
                <a:cs typeface="Arial"/>
              </a:rPr>
              <a:t>bukan </a:t>
            </a:r>
            <a:r>
              <a:rPr sz="2400" spc="-120" dirty="0">
                <a:latin typeface="Avenir Next" panose="020B0503020202020204" pitchFamily="34" charset="0"/>
                <a:cs typeface="Arial"/>
              </a:rPr>
              <a:t>distribusi </a:t>
            </a:r>
            <a:r>
              <a:rPr sz="2400" spc="-45" dirty="0">
                <a:latin typeface="Avenir Next" panose="020B0503020202020204" pitchFamily="34" charset="0"/>
                <a:cs typeface="Arial"/>
              </a:rPr>
              <a:t>obat </a:t>
            </a:r>
            <a:r>
              <a:rPr sz="2400" spc="-114" dirty="0">
                <a:latin typeface="Avenir Next" panose="020B0503020202020204" pitchFamily="34" charset="0"/>
                <a:cs typeface="Arial"/>
              </a:rPr>
              <a:t>tergantung </a:t>
            </a:r>
            <a:r>
              <a:rPr sz="2400" spc="-15" dirty="0">
                <a:latin typeface="Avenir Next" panose="020B0503020202020204" pitchFamily="34" charset="0"/>
                <a:cs typeface="Arial"/>
              </a:rPr>
              <a:t>pada </a:t>
            </a:r>
            <a:r>
              <a:rPr sz="2400" spc="-120" dirty="0">
                <a:latin typeface="Avenir Next" panose="020B0503020202020204" pitchFamily="34" charset="0"/>
                <a:cs typeface="Arial"/>
              </a:rPr>
              <a:t>ketersediaan </a:t>
            </a:r>
            <a:r>
              <a:rPr sz="2400" spc="-185" dirty="0">
                <a:latin typeface="Avenir Next" panose="020B0503020202020204" pitchFamily="34" charset="0"/>
                <a:cs typeface="Arial"/>
              </a:rPr>
              <a:t>asisten  </a:t>
            </a:r>
            <a:r>
              <a:rPr sz="2400" spc="-85" dirty="0">
                <a:latin typeface="Avenir Next" panose="020B0503020202020204" pitchFamily="34" charset="0"/>
                <a:cs typeface="Arial"/>
              </a:rPr>
              <a:t>apoteker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yang </a:t>
            </a:r>
            <a:r>
              <a:rPr sz="2400" spc="-150" dirty="0">
                <a:latin typeface="Avenir Next" panose="020B0503020202020204" pitchFamily="34" charset="0"/>
                <a:cs typeface="Arial"/>
              </a:rPr>
              <a:t>bermutu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dan </a:t>
            </a:r>
            <a:r>
              <a:rPr sz="2400" spc="-195" dirty="0">
                <a:latin typeface="Avenir Next" panose="020B0503020202020204" pitchFamily="34" charset="0"/>
                <a:cs typeface="Arial"/>
              </a:rPr>
              <a:t>kemampuan </a:t>
            </a:r>
            <a:r>
              <a:rPr sz="2400" spc="-145" dirty="0">
                <a:latin typeface="Avenir Next" panose="020B0503020202020204" pitchFamily="34" charset="0"/>
                <a:cs typeface="Arial"/>
              </a:rPr>
              <a:t>teknisi </a:t>
            </a:r>
            <a:r>
              <a:rPr sz="2400" spc="-135" dirty="0">
                <a:latin typeface="Avenir Next" panose="020B0503020202020204" pitchFamily="34" charset="0"/>
                <a:cs typeface="Arial"/>
              </a:rPr>
              <a:t>tersebut </a:t>
            </a:r>
            <a:r>
              <a:rPr sz="2400" spc="-204" dirty="0">
                <a:latin typeface="Avenir Next" panose="020B0503020202020204" pitchFamily="34" charset="0"/>
                <a:cs typeface="Arial"/>
              </a:rPr>
              <a:t>untuk </a:t>
            </a:r>
            <a:r>
              <a:rPr sz="2400" spc="-150" dirty="0">
                <a:latin typeface="Avenir Next" panose="020B0503020202020204" pitchFamily="34" charset="0"/>
                <a:cs typeface="Arial"/>
              </a:rPr>
              <a:t>secara  </a:t>
            </a:r>
            <a:r>
              <a:rPr sz="2400" spc="-30" dirty="0">
                <a:latin typeface="Avenir Next" panose="020B0503020202020204" pitchFamily="34" charset="0"/>
                <a:cs typeface="Arial"/>
              </a:rPr>
              <a:t>efektif </a:t>
            </a:r>
            <a:r>
              <a:rPr sz="2400" spc="-155" dirty="0">
                <a:latin typeface="Avenir Next" panose="020B0503020202020204" pitchFamily="34" charset="0"/>
                <a:cs typeface="Arial"/>
              </a:rPr>
              <a:t>mengorganisasikan </a:t>
            </a:r>
            <a:r>
              <a:rPr sz="2400" spc="-140" dirty="0">
                <a:latin typeface="Avenir Next" panose="020B0503020202020204" pitchFamily="34" charset="0"/>
                <a:cs typeface="Arial"/>
              </a:rPr>
              <a:t>waktu </a:t>
            </a:r>
            <a:r>
              <a:rPr sz="2400" spc="-150" dirty="0">
                <a:latin typeface="Avenir Next" panose="020B0503020202020204" pitchFamily="34" charset="0"/>
                <a:cs typeface="Arial"/>
              </a:rPr>
              <a:t>guna </a:t>
            </a:r>
            <a:r>
              <a:rPr sz="2400" spc="-240" dirty="0">
                <a:latin typeface="Avenir Next" panose="020B0503020202020204" pitchFamily="34" charset="0"/>
                <a:cs typeface="Arial"/>
              </a:rPr>
              <a:t>memenuhi </a:t>
            </a:r>
            <a:r>
              <a:rPr sz="2400" spc="-95" dirty="0" err="1">
                <a:latin typeface="Avenir Next" panose="020B0503020202020204" pitchFamily="34" charset="0"/>
                <a:cs typeface="Arial"/>
              </a:rPr>
              <a:t>tanggungjawab</a:t>
            </a:r>
            <a:r>
              <a:rPr sz="2400" spc="-95" dirty="0">
                <a:latin typeface="Avenir Next" panose="020B0503020202020204" pitchFamily="34" charset="0"/>
                <a:cs typeface="Arial"/>
              </a:rPr>
              <a:t>  </a:t>
            </a:r>
            <a:r>
              <a:rPr sz="2400" spc="-140" dirty="0" err="1">
                <a:latin typeface="Avenir Next" panose="020B0503020202020204" pitchFamily="34" charset="0"/>
                <a:cs typeface="Arial"/>
              </a:rPr>
              <a:t>mereka</a:t>
            </a:r>
            <a:endParaRPr sz="3100" dirty="0">
              <a:latin typeface="Avenir Next" panose="020B0503020202020204" pitchFamily="34" charset="0"/>
              <a:cs typeface="Times New Roman"/>
            </a:endParaRPr>
          </a:p>
          <a:p>
            <a:pPr marL="12700" marR="290195">
              <a:lnSpc>
                <a:spcPct val="100000"/>
              </a:lnSpc>
              <a:buAutoNum type="arabicPeriod"/>
              <a:tabLst>
                <a:tab pos="330200" algn="l"/>
              </a:tabLst>
            </a:pPr>
            <a:r>
              <a:rPr sz="2400" spc="-150" dirty="0">
                <a:latin typeface="Avenir Next" panose="020B0503020202020204" pitchFamily="34" charset="0"/>
                <a:cs typeface="Arial"/>
              </a:rPr>
              <a:t>Pengendalian </a:t>
            </a:r>
            <a:r>
              <a:rPr sz="2400" spc="-140" dirty="0">
                <a:latin typeface="Avenir Next" panose="020B0503020202020204" pitchFamily="34" charset="0"/>
                <a:cs typeface="Arial"/>
              </a:rPr>
              <a:t>inventarisasi </a:t>
            </a:r>
            <a:r>
              <a:rPr sz="2400" spc="-45" dirty="0">
                <a:latin typeface="Avenir Next" panose="020B0503020202020204" pitchFamily="34" charset="0"/>
                <a:cs typeface="Arial"/>
              </a:rPr>
              <a:t>obat </a:t>
            </a:r>
            <a:r>
              <a:rPr sz="2400" spc="-95" dirty="0">
                <a:latin typeface="Avenir Next" panose="020B0503020202020204" pitchFamily="34" charset="0"/>
                <a:cs typeface="Arial"/>
              </a:rPr>
              <a:t>dalam </a:t>
            </a:r>
            <a:r>
              <a:rPr sz="2400" spc="-380" dirty="0">
                <a:latin typeface="Avenir Next" panose="020B0503020202020204" pitchFamily="34" charset="0"/>
                <a:cs typeface="Arial"/>
              </a:rPr>
              <a:t>IFRS </a:t>
            </a:r>
            <a:r>
              <a:rPr lang="en-US" sz="2400" spc="-380" dirty="0">
                <a:latin typeface="Avenir Next" panose="020B0503020202020204" pitchFamily="34" charset="0"/>
                <a:cs typeface="Arial"/>
              </a:rPr>
              <a:t> </a:t>
            </a:r>
            <a:r>
              <a:rPr sz="2400" spc="-180" dirty="0" err="1">
                <a:latin typeface="Avenir Next" panose="020B0503020202020204" pitchFamily="34" charset="0"/>
                <a:cs typeface="Arial"/>
              </a:rPr>
              <a:t>keseluruhan</a:t>
            </a:r>
            <a:r>
              <a:rPr sz="2400" spc="-180" dirty="0">
                <a:latin typeface="Avenir Next" panose="020B0503020202020204" pitchFamily="34" charset="0"/>
                <a:cs typeface="Arial"/>
              </a:rPr>
              <a:t> </a:t>
            </a:r>
            <a:r>
              <a:rPr sz="2400" spc="-100" dirty="0">
                <a:latin typeface="Avenir Next" panose="020B0503020202020204" pitchFamily="34" charset="0"/>
                <a:cs typeface="Arial"/>
              </a:rPr>
              <a:t>lebih </a:t>
            </a:r>
            <a:r>
              <a:rPr sz="2400" spc="-145" dirty="0">
                <a:latin typeface="Avenir Next" panose="020B0503020202020204" pitchFamily="34" charset="0"/>
                <a:cs typeface="Arial"/>
              </a:rPr>
              <a:t>sulit  </a:t>
            </a:r>
            <a:r>
              <a:rPr sz="2400" spc="-100" dirty="0">
                <a:latin typeface="Avenir Next" panose="020B0503020202020204" pitchFamily="34" charset="0"/>
                <a:cs typeface="Arial"/>
              </a:rPr>
              <a:t>karena </a:t>
            </a:r>
            <a:r>
              <a:rPr sz="2400" spc="-105" dirty="0" err="1">
                <a:latin typeface="Avenir Next" panose="020B0503020202020204" pitchFamily="34" charset="0"/>
                <a:cs typeface="Arial"/>
              </a:rPr>
              <a:t>likasi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 </a:t>
            </a:r>
            <a:r>
              <a:rPr sz="2400" spc="-375" dirty="0">
                <a:latin typeface="Avenir Next" panose="020B0503020202020204" pitchFamily="34" charset="0"/>
                <a:cs typeface="Arial"/>
              </a:rPr>
              <a:t>IFRS</a:t>
            </a:r>
            <a:r>
              <a:rPr lang="en-US" sz="2400" spc="-375" dirty="0">
                <a:latin typeface="Avenir Next" panose="020B0503020202020204" pitchFamily="34" charset="0"/>
                <a:cs typeface="Arial"/>
              </a:rPr>
              <a:t> </a:t>
            </a:r>
            <a:r>
              <a:rPr sz="2400" spc="-375" dirty="0">
                <a:latin typeface="Avenir Next" panose="020B0503020202020204" pitchFamily="34" charset="0"/>
                <a:cs typeface="Arial"/>
              </a:rPr>
              <a:t>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cabang </a:t>
            </a:r>
            <a:r>
              <a:rPr sz="2400" spc="-100" dirty="0">
                <a:latin typeface="Avenir Next" panose="020B0503020202020204" pitchFamily="34" charset="0"/>
                <a:cs typeface="Arial"/>
              </a:rPr>
              <a:t>yang </a:t>
            </a:r>
            <a:r>
              <a:rPr sz="2400" spc="-110" dirty="0">
                <a:latin typeface="Avenir Next" panose="020B0503020202020204" pitchFamily="34" charset="0"/>
                <a:cs typeface="Arial"/>
              </a:rPr>
              <a:t>banyak </a:t>
            </a:r>
            <a:r>
              <a:rPr sz="2400" spc="-204" dirty="0">
                <a:latin typeface="Avenir Next" panose="020B0503020202020204" pitchFamily="34" charset="0"/>
                <a:cs typeface="Arial"/>
              </a:rPr>
              <a:t>untuk </a:t>
            </a:r>
            <a:r>
              <a:rPr sz="2400" spc="-50" dirty="0">
                <a:latin typeface="Avenir Next" panose="020B0503020202020204" pitchFamily="34" charset="0"/>
                <a:cs typeface="Arial"/>
              </a:rPr>
              <a:t>obat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yang </a:t>
            </a:r>
            <a:r>
              <a:rPr sz="2400" spc="-200" dirty="0">
                <a:latin typeface="Avenir Next" panose="020B0503020202020204" pitchFamily="34" charset="0"/>
                <a:cs typeface="Arial"/>
              </a:rPr>
              <a:t>sama,  </a:t>
            </a:r>
            <a:r>
              <a:rPr sz="2400" spc="-105" dirty="0">
                <a:latin typeface="Avenir Next" panose="020B0503020202020204" pitchFamily="34" charset="0"/>
                <a:cs typeface="Arial"/>
              </a:rPr>
              <a:t>terutama </a:t>
            </a:r>
            <a:r>
              <a:rPr sz="2400" spc="-204" dirty="0">
                <a:latin typeface="Avenir Next" panose="020B0503020202020204" pitchFamily="34" charset="0"/>
                <a:cs typeface="Arial"/>
              </a:rPr>
              <a:t>untuk </a:t>
            </a:r>
            <a:r>
              <a:rPr sz="2400" spc="-45" dirty="0">
                <a:latin typeface="Avenir Next" panose="020B0503020202020204" pitchFamily="34" charset="0"/>
                <a:cs typeface="Arial"/>
              </a:rPr>
              <a:t>obat </a:t>
            </a:r>
            <a:r>
              <a:rPr sz="2400" spc="-100" dirty="0">
                <a:latin typeface="Avenir Next" panose="020B0503020202020204" pitchFamily="34" charset="0"/>
                <a:cs typeface="Arial"/>
              </a:rPr>
              <a:t>yang </a:t>
            </a:r>
            <a:r>
              <a:rPr sz="2400" spc="-65" dirty="0">
                <a:latin typeface="Avenir Next" panose="020B0503020202020204" pitchFamily="34" charset="0"/>
                <a:cs typeface="Arial"/>
              </a:rPr>
              <a:t>jarang</a:t>
            </a:r>
            <a:r>
              <a:rPr sz="2400" spc="-90" dirty="0">
                <a:latin typeface="Avenir Next" panose="020B0503020202020204" pitchFamily="34" charset="0"/>
                <a:cs typeface="Arial"/>
              </a:rPr>
              <a:t> </a:t>
            </a:r>
            <a:r>
              <a:rPr sz="2400" spc="-114" dirty="0">
                <a:latin typeface="Avenir Next" panose="020B0503020202020204" pitchFamily="34" charset="0"/>
                <a:cs typeface="Arial"/>
              </a:rPr>
              <a:t>ditulis.</a:t>
            </a:r>
            <a:endParaRPr sz="2400" dirty="0">
              <a:latin typeface="Avenir Next" panose="020B0503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3530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2037" y="1941652"/>
            <a:ext cx="7565390" cy="3810786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71463" marR="5080" indent="-258763">
              <a:lnSpc>
                <a:spcPct val="90100"/>
              </a:lnSpc>
              <a:spcBef>
                <a:spcPts val="434"/>
              </a:spcBef>
              <a:buAutoNum type="arabicPeriod" startAt="4"/>
            </a:pPr>
            <a:r>
              <a:rPr sz="2700" spc="-225" dirty="0">
                <a:latin typeface="Avenir Next" panose="020B0503020202020204" pitchFamily="34" charset="0"/>
                <a:cs typeface="Arial"/>
              </a:rPr>
              <a:t>Komunikasi </a:t>
            </a:r>
            <a:r>
              <a:rPr sz="2700" spc="-185" dirty="0">
                <a:latin typeface="Avenir Next" panose="020B0503020202020204" pitchFamily="34" charset="0"/>
                <a:cs typeface="Arial"/>
              </a:rPr>
              <a:t>langsung </a:t>
            </a:r>
            <a:r>
              <a:rPr sz="2700" spc="-100" dirty="0">
                <a:latin typeface="Avenir Next" panose="020B0503020202020204" pitchFamily="34" charset="0"/>
                <a:cs typeface="Arial"/>
              </a:rPr>
              <a:t>dalam </a:t>
            </a:r>
            <a:r>
              <a:rPr sz="2700" spc="-420" dirty="0">
                <a:latin typeface="Avenir Next" panose="020B0503020202020204" pitchFamily="34" charset="0"/>
                <a:cs typeface="Arial"/>
              </a:rPr>
              <a:t>IFRS </a:t>
            </a:r>
            <a:r>
              <a:rPr lang="en-US" sz="2700" spc="-420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204" dirty="0" err="1">
                <a:latin typeface="Avenir Next" panose="020B0503020202020204" pitchFamily="34" charset="0"/>
                <a:cs typeface="Arial"/>
              </a:rPr>
              <a:t>keseluruhan</a:t>
            </a:r>
            <a:r>
              <a:rPr sz="2700" spc="-204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10" dirty="0">
                <a:latin typeface="Avenir Next" panose="020B0503020202020204" pitchFamily="34" charset="0"/>
                <a:cs typeface="Arial"/>
              </a:rPr>
              <a:t>lebih  </a:t>
            </a:r>
            <a:r>
              <a:rPr sz="2700" spc="-160" dirty="0">
                <a:latin typeface="Avenir Next" panose="020B0503020202020204" pitchFamily="34" charset="0"/>
                <a:cs typeface="Arial"/>
              </a:rPr>
              <a:t>sulit </a:t>
            </a:r>
            <a:r>
              <a:rPr sz="2700" spc="-110" dirty="0">
                <a:latin typeface="Avenir Next" panose="020B0503020202020204" pitchFamily="34" charset="0"/>
                <a:cs typeface="Arial"/>
              </a:rPr>
              <a:t>karena </a:t>
            </a:r>
            <a:r>
              <a:rPr sz="2700" spc="-80" dirty="0">
                <a:latin typeface="Avenir Next" panose="020B0503020202020204" pitchFamily="34" charset="0"/>
                <a:cs typeface="Arial"/>
              </a:rPr>
              <a:t>anggota staf </a:t>
            </a:r>
            <a:r>
              <a:rPr sz="2700" spc="-70" dirty="0">
                <a:latin typeface="Avenir Next" panose="020B0503020202020204" pitchFamily="34" charset="0"/>
                <a:cs typeface="Arial"/>
              </a:rPr>
              <a:t>berpraktek </a:t>
            </a:r>
            <a:r>
              <a:rPr sz="2700" spc="-100" dirty="0">
                <a:latin typeface="Avenir Next" panose="020B0503020202020204" pitchFamily="34" charset="0"/>
                <a:cs typeface="Arial"/>
              </a:rPr>
              <a:t>dalam </a:t>
            </a:r>
            <a:r>
              <a:rPr sz="2700" spc="-135" dirty="0">
                <a:latin typeface="Avenir Next" panose="020B0503020202020204" pitchFamily="34" charset="0"/>
                <a:cs typeface="Arial"/>
              </a:rPr>
              <a:t>lokasi </a:t>
            </a:r>
            <a:r>
              <a:rPr sz="2700" spc="-95" dirty="0">
                <a:latin typeface="Avenir Next" panose="020B0503020202020204" pitchFamily="34" charset="0"/>
                <a:cs typeface="Arial"/>
              </a:rPr>
              <a:t>fisik  </a:t>
            </a:r>
            <a:r>
              <a:rPr sz="2700" spc="-114" dirty="0">
                <a:latin typeface="Avenir Next" panose="020B0503020202020204" pitchFamily="34" charset="0"/>
                <a:cs typeface="Arial"/>
              </a:rPr>
              <a:t>yang</a:t>
            </a:r>
            <a:r>
              <a:rPr sz="2700" spc="-45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20" dirty="0">
                <a:latin typeface="Avenir Next" panose="020B0503020202020204" pitchFamily="34" charset="0"/>
                <a:cs typeface="Arial"/>
              </a:rPr>
              <a:t>banyak</a:t>
            </a:r>
            <a:endParaRPr sz="2700" dirty="0">
              <a:latin typeface="Avenir Next" panose="020B0503020202020204" pitchFamily="34" charset="0"/>
              <a:cs typeface="Arial"/>
            </a:endParaRPr>
          </a:p>
          <a:p>
            <a:pPr marL="271463" marR="142875" indent="-258763">
              <a:lnSpc>
                <a:spcPct val="90000"/>
              </a:lnSpc>
              <a:spcBef>
                <a:spcPts val="10"/>
              </a:spcBef>
              <a:buAutoNum type="arabicPeriod" startAt="4"/>
            </a:pPr>
            <a:r>
              <a:rPr sz="2700" spc="-200" dirty="0">
                <a:latin typeface="Avenir Next" panose="020B0503020202020204" pitchFamily="34" charset="0"/>
                <a:cs typeface="Arial"/>
              </a:rPr>
              <a:t>Lebih </a:t>
            </a:r>
            <a:r>
              <a:rPr sz="2700" spc="-120" dirty="0">
                <a:latin typeface="Avenir Next" panose="020B0503020202020204" pitchFamily="34" charset="0"/>
                <a:cs typeface="Arial"/>
              </a:rPr>
              <a:t>banyak </a:t>
            </a:r>
            <a:r>
              <a:rPr sz="2700" spc="-15" dirty="0">
                <a:latin typeface="Avenir Next" panose="020B0503020202020204" pitchFamily="34" charset="0"/>
                <a:cs typeface="Arial"/>
              </a:rPr>
              <a:t>alat </a:t>
            </a:r>
            <a:r>
              <a:rPr sz="2700" spc="-114" dirty="0">
                <a:latin typeface="Avenir Next" panose="020B0503020202020204" pitchFamily="34" charset="0"/>
                <a:cs typeface="Arial"/>
              </a:rPr>
              <a:t>yang </a:t>
            </a:r>
            <a:r>
              <a:rPr sz="2700" spc="-105" dirty="0">
                <a:latin typeface="Avenir Next" panose="020B0503020202020204" pitchFamily="34" charset="0"/>
                <a:cs typeface="Arial"/>
              </a:rPr>
              <a:t>diperlukan, </a:t>
            </a:r>
            <a:r>
              <a:rPr sz="2700" spc="-180" dirty="0">
                <a:latin typeface="Avenir Next" panose="020B0503020202020204" pitchFamily="34" charset="0"/>
                <a:cs typeface="Arial"/>
              </a:rPr>
              <a:t>misalnya </a:t>
            </a:r>
            <a:r>
              <a:rPr sz="2700" spc="-200" dirty="0">
                <a:latin typeface="Avenir Next" panose="020B0503020202020204" pitchFamily="34" charset="0"/>
                <a:cs typeface="Arial"/>
              </a:rPr>
              <a:t>acuan  </a:t>
            </a:r>
            <a:r>
              <a:rPr sz="2700" spc="-150" dirty="0">
                <a:latin typeface="Avenir Next" panose="020B0503020202020204" pitchFamily="34" charset="0"/>
                <a:cs typeface="Arial"/>
              </a:rPr>
              <a:t>(pustaka) </a:t>
            </a:r>
            <a:r>
              <a:rPr sz="2700" spc="-140" dirty="0">
                <a:latin typeface="Avenir Next" panose="020B0503020202020204" pitchFamily="34" charset="0"/>
                <a:cs typeface="Arial"/>
              </a:rPr>
              <a:t>informasi </a:t>
            </a:r>
            <a:r>
              <a:rPr sz="2700" spc="-70" dirty="0">
                <a:latin typeface="Avenir Next" panose="020B0503020202020204" pitchFamily="34" charset="0"/>
                <a:cs typeface="Arial"/>
              </a:rPr>
              <a:t>obat, </a:t>
            </a:r>
            <a:r>
              <a:rPr sz="2700" spc="-120" dirty="0">
                <a:latin typeface="Avenir Next" panose="020B0503020202020204" pitchFamily="34" charset="0"/>
                <a:cs typeface="Arial"/>
              </a:rPr>
              <a:t>laminar </a:t>
            </a:r>
            <a:r>
              <a:rPr sz="2700" spc="-10" dirty="0">
                <a:latin typeface="Avenir Next" panose="020B0503020202020204" pitchFamily="34" charset="0"/>
                <a:cs typeface="Arial"/>
              </a:rPr>
              <a:t>air </a:t>
            </a:r>
            <a:r>
              <a:rPr sz="2700" spc="-120" dirty="0">
                <a:latin typeface="Avenir Next" panose="020B0503020202020204" pitchFamily="34" charset="0"/>
                <a:cs typeface="Arial"/>
              </a:rPr>
              <a:t>flow, </a:t>
            </a:r>
            <a:r>
              <a:rPr sz="2700" spc="-105" dirty="0">
                <a:latin typeface="Avenir Next" panose="020B0503020202020204" pitchFamily="34" charset="0"/>
                <a:cs typeface="Arial"/>
              </a:rPr>
              <a:t>lemari  </a:t>
            </a:r>
            <a:r>
              <a:rPr sz="2700" spc="-135" dirty="0">
                <a:latin typeface="Avenir Next" panose="020B0503020202020204" pitchFamily="34" charset="0"/>
                <a:cs typeface="Arial"/>
              </a:rPr>
              <a:t>pendingin, </a:t>
            </a:r>
            <a:r>
              <a:rPr sz="2700" spc="-65" dirty="0">
                <a:latin typeface="Avenir Next" panose="020B0503020202020204" pitchFamily="34" charset="0"/>
                <a:cs typeface="Arial"/>
              </a:rPr>
              <a:t>rak </a:t>
            </a:r>
            <a:r>
              <a:rPr sz="2700" spc="-70" dirty="0">
                <a:latin typeface="Avenir Next" panose="020B0503020202020204" pitchFamily="34" charset="0"/>
                <a:cs typeface="Arial"/>
              </a:rPr>
              <a:t>obat, </a:t>
            </a:r>
            <a:r>
              <a:rPr sz="2700" spc="-114" dirty="0">
                <a:latin typeface="Avenir Next" panose="020B0503020202020204" pitchFamily="34" charset="0"/>
                <a:cs typeface="Arial"/>
              </a:rPr>
              <a:t>dan </a:t>
            </a:r>
            <a:r>
              <a:rPr sz="2700" spc="-15" dirty="0">
                <a:latin typeface="Avenir Next" panose="020B0503020202020204" pitchFamily="34" charset="0"/>
                <a:cs typeface="Arial"/>
              </a:rPr>
              <a:t>alat </a:t>
            </a:r>
            <a:r>
              <a:rPr sz="2700" spc="-235" dirty="0">
                <a:latin typeface="Avenir Next" panose="020B0503020202020204" pitchFamily="34" charset="0"/>
                <a:cs typeface="Arial"/>
              </a:rPr>
              <a:t>untuk</a:t>
            </a:r>
            <a:r>
              <a:rPr sz="2700" spc="-200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65" dirty="0">
                <a:latin typeface="Avenir Next" panose="020B0503020202020204" pitchFamily="34" charset="0"/>
                <a:cs typeface="Arial"/>
              </a:rPr>
              <a:t>meracik</a:t>
            </a:r>
            <a:endParaRPr sz="2700" dirty="0">
              <a:latin typeface="Avenir Next" panose="020B0503020202020204" pitchFamily="34" charset="0"/>
              <a:cs typeface="Arial"/>
            </a:endParaRPr>
          </a:p>
          <a:p>
            <a:pPr marL="271463" indent="-258763">
              <a:lnSpc>
                <a:spcPts val="2750"/>
              </a:lnSpc>
              <a:buAutoNum type="arabicPeriod" startAt="4"/>
            </a:pPr>
            <a:r>
              <a:rPr sz="2700" spc="-240" dirty="0">
                <a:latin typeface="Avenir Next" panose="020B0503020202020204" pitchFamily="34" charset="0"/>
                <a:cs typeface="Arial"/>
              </a:rPr>
              <a:t>Jumlah </a:t>
            </a:r>
            <a:r>
              <a:rPr sz="2700" spc="-114" dirty="0">
                <a:latin typeface="Avenir Next" panose="020B0503020202020204" pitchFamily="34" charset="0"/>
                <a:cs typeface="Arial"/>
              </a:rPr>
              <a:t>dan </a:t>
            </a:r>
            <a:r>
              <a:rPr sz="2700" spc="-155" dirty="0">
                <a:latin typeface="Avenir Next" panose="020B0503020202020204" pitchFamily="34" charset="0"/>
                <a:cs typeface="Arial"/>
              </a:rPr>
              <a:t>keakutan </a:t>
            </a:r>
            <a:r>
              <a:rPr sz="2700" spc="-160" dirty="0">
                <a:latin typeface="Avenir Next" panose="020B0503020202020204" pitchFamily="34" charset="0"/>
                <a:cs typeface="Arial"/>
              </a:rPr>
              <a:t>pasien </a:t>
            </a:r>
            <a:r>
              <a:rPr sz="2700" spc="-165" dirty="0">
                <a:latin typeface="Avenir Next" panose="020B0503020202020204" pitchFamily="34" charset="0"/>
                <a:cs typeface="Arial"/>
              </a:rPr>
              <a:t>menyebabkan</a:t>
            </a:r>
            <a:r>
              <a:rPr sz="2700" spc="95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14" dirty="0">
                <a:latin typeface="Avenir Next" panose="020B0503020202020204" pitchFamily="34" charset="0"/>
                <a:cs typeface="Arial"/>
              </a:rPr>
              <a:t>beban</a:t>
            </a:r>
            <a:endParaRPr sz="2700" dirty="0">
              <a:latin typeface="Avenir Next" panose="020B0503020202020204" pitchFamily="34" charset="0"/>
              <a:cs typeface="Arial"/>
            </a:endParaRPr>
          </a:p>
          <a:p>
            <a:pPr marL="271463" marR="27305" indent="-258763">
              <a:lnSpc>
                <a:spcPts val="2910"/>
              </a:lnSpc>
              <a:spcBef>
                <a:spcPts val="215"/>
              </a:spcBef>
            </a:pPr>
            <a:r>
              <a:rPr lang="en-US" sz="2700" spc="-65" dirty="0">
                <a:latin typeface="Avenir Next" panose="020B0503020202020204" pitchFamily="34" charset="0"/>
                <a:cs typeface="Arial"/>
              </a:rPr>
              <a:t>    </a:t>
            </a:r>
            <a:r>
              <a:rPr sz="2700" spc="-65" dirty="0" err="1">
                <a:latin typeface="Avenir Next" panose="020B0503020202020204" pitchFamily="34" charset="0"/>
                <a:cs typeface="Arial"/>
              </a:rPr>
              <a:t>kerja</a:t>
            </a:r>
            <a:r>
              <a:rPr sz="2700" spc="-65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30" dirty="0">
                <a:latin typeface="Avenir Next" panose="020B0503020202020204" pitchFamily="34" charset="0"/>
                <a:cs typeface="Arial"/>
              </a:rPr>
              <a:t>distribusi </a:t>
            </a:r>
            <a:r>
              <a:rPr sz="2700" spc="-50" dirty="0">
                <a:latin typeface="Avenir Next" panose="020B0503020202020204" pitchFamily="34" charset="0"/>
                <a:cs typeface="Arial"/>
              </a:rPr>
              <a:t>obat </a:t>
            </a:r>
            <a:r>
              <a:rPr sz="2700" spc="-20" dirty="0">
                <a:latin typeface="Avenir Next" panose="020B0503020202020204" pitchFamily="34" charset="0"/>
                <a:cs typeface="Arial"/>
              </a:rPr>
              <a:t>dapat </a:t>
            </a:r>
            <a:r>
              <a:rPr sz="2700" spc="-145" dirty="0">
                <a:latin typeface="Avenir Next" panose="020B0503020202020204" pitchFamily="34" charset="0"/>
                <a:cs typeface="Arial"/>
              </a:rPr>
              <a:t>melebihi </a:t>
            </a:r>
            <a:r>
              <a:rPr sz="2700" spc="-130" dirty="0">
                <a:latin typeface="Avenir Next" panose="020B0503020202020204" pitchFamily="34" charset="0"/>
                <a:cs typeface="Arial"/>
              </a:rPr>
              <a:t>kapasitas </a:t>
            </a:r>
            <a:r>
              <a:rPr sz="2700" spc="-145" dirty="0">
                <a:latin typeface="Avenir Next" panose="020B0503020202020204" pitchFamily="34" charset="0"/>
                <a:cs typeface="Arial"/>
              </a:rPr>
              <a:t>ruangan  </a:t>
            </a:r>
            <a:r>
              <a:rPr sz="2700" spc="-114" dirty="0">
                <a:latin typeface="Avenir Next" panose="020B0503020202020204" pitchFamily="34" charset="0"/>
                <a:cs typeface="Arial"/>
              </a:rPr>
              <a:t>dan </a:t>
            </a:r>
            <a:r>
              <a:rPr sz="2700" spc="-135" dirty="0">
                <a:latin typeface="Avenir Next" panose="020B0503020202020204" pitchFamily="34" charset="0"/>
                <a:cs typeface="Arial"/>
              </a:rPr>
              <a:t>personal </a:t>
            </a:r>
            <a:r>
              <a:rPr sz="2700" spc="-100" dirty="0">
                <a:latin typeface="Avenir Next" panose="020B0503020202020204" pitchFamily="34" charset="0"/>
                <a:cs typeface="Arial"/>
              </a:rPr>
              <a:t>dalam </a:t>
            </a:r>
            <a:r>
              <a:rPr sz="2700" spc="-175" dirty="0">
                <a:latin typeface="Avenir Next" panose="020B0503020202020204" pitchFamily="34" charset="0"/>
                <a:cs typeface="Arial"/>
              </a:rPr>
              <a:t>unit </a:t>
            </a:r>
            <a:r>
              <a:rPr sz="2700" spc="-420" dirty="0">
                <a:latin typeface="Avenir Next" panose="020B0503020202020204" pitchFamily="34" charset="0"/>
                <a:cs typeface="Arial"/>
              </a:rPr>
              <a:t>IFRS </a:t>
            </a:r>
            <a:r>
              <a:rPr lang="en-US" sz="2700" spc="-420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45" dirty="0" err="1">
                <a:latin typeface="Avenir Next" panose="020B0503020202020204" pitchFamily="34" charset="0"/>
                <a:cs typeface="Arial"/>
              </a:rPr>
              <a:t>desentralisasi</a:t>
            </a:r>
            <a:r>
              <a:rPr sz="2700" spc="-145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14" dirty="0">
                <a:latin typeface="Avenir Next" panose="020B0503020202020204" pitchFamily="34" charset="0"/>
                <a:cs typeface="Arial"/>
              </a:rPr>
              <a:t>yang</a:t>
            </a:r>
            <a:r>
              <a:rPr sz="2700" spc="-30" dirty="0">
                <a:latin typeface="Avenir Next" panose="020B0503020202020204" pitchFamily="34" charset="0"/>
                <a:cs typeface="Arial"/>
              </a:rPr>
              <a:t> </a:t>
            </a:r>
            <a:r>
              <a:rPr sz="2700" spc="-145" dirty="0">
                <a:latin typeface="Avenir Next" panose="020B0503020202020204" pitchFamily="34" charset="0"/>
                <a:cs typeface="Arial"/>
              </a:rPr>
              <a:t>kecil</a:t>
            </a:r>
            <a:endParaRPr sz="2700" dirty="0">
              <a:latin typeface="Avenir Next" panose="020B0503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6020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951554"/>
            <a:ext cx="8915400" cy="1676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10"/>
              </a:spcBef>
            </a:pPr>
            <a:r>
              <a:rPr sz="5400" spc="-385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SDO </a:t>
            </a:r>
            <a:r>
              <a:rPr sz="5400" spc="-54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BERDASARKAN  </a:t>
            </a:r>
            <a:r>
              <a:rPr sz="5400" spc="-425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PENGHANTARAN</a:t>
            </a:r>
            <a:r>
              <a:rPr lang="en-US" sz="5400" spc="-425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sz="5400" spc="-69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KE  </a:t>
            </a:r>
            <a:r>
              <a:rPr sz="5400" spc="-59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PENDERITA</a:t>
            </a:r>
          </a:p>
        </p:txBody>
      </p:sp>
    </p:spTree>
    <p:extLst>
      <p:ext uri="{BB962C8B-B14F-4D97-AF65-F5344CB8AC3E}">
        <p14:creationId xmlns:p14="http://schemas.microsoft.com/office/powerpoint/2010/main" val="2645544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199" y="685800"/>
            <a:ext cx="7927975" cy="807272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430" dirty="0"/>
              <a:t>SDO</a:t>
            </a:r>
            <a:r>
              <a:rPr sz="4400" spc="-55" dirty="0"/>
              <a:t> </a:t>
            </a:r>
            <a:r>
              <a:rPr sz="4400" spc="-150" dirty="0"/>
              <a:t>R/Individual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691692" y="1548765"/>
            <a:ext cx="7941945" cy="36896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2740" marR="59055" indent="-320040">
              <a:lnSpc>
                <a:spcPct val="80000"/>
              </a:lnSpc>
              <a:spcBef>
                <a:spcPts val="67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20" dirty="0">
                <a:latin typeface="Arial"/>
                <a:cs typeface="Arial"/>
              </a:rPr>
              <a:t>distribusi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80" dirty="0">
                <a:latin typeface="Arial"/>
                <a:cs typeface="Arial"/>
              </a:rPr>
              <a:t>individual </a:t>
            </a:r>
            <a:r>
              <a:rPr sz="2400" spc="-140" dirty="0">
                <a:latin typeface="Arial"/>
                <a:cs typeface="Arial"/>
              </a:rPr>
              <a:t>merupakan </a:t>
            </a:r>
            <a:r>
              <a:rPr sz="2400" spc="-229" dirty="0">
                <a:latin typeface="Arial"/>
                <a:cs typeface="Arial"/>
              </a:rPr>
              <a:t>sistem  </a:t>
            </a:r>
            <a:r>
              <a:rPr sz="2400" spc="-125" dirty="0">
                <a:latin typeface="Arial"/>
                <a:cs typeface="Arial"/>
              </a:rPr>
              <a:t>penyampaian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65" dirty="0">
                <a:latin typeface="Arial"/>
                <a:cs typeface="Arial"/>
              </a:rPr>
              <a:t>kepada </a:t>
            </a:r>
            <a:r>
              <a:rPr sz="2400" spc="-75" dirty="0">
                <a:latin typeface="Arial"/>
                <a:cs typeface="Arial"/>
              </a:rPr>
              <a:t>penderita </a:t>
            </a:r>
            <a:r>
              <a:rPr sz="2400" spc="-150" dirty="0">
                <a:latin typeface="Arial"/>
                <a:cs typeface="Arial"/>
              </a:rPr>
              <a:t>secara </a:t>
            </a:r>
            <a:r>
              <a:rPr sz="2400" spc="-100" dirty="0">
                <a:latin typeface="Arial"/>
                <a:cs typeface="Arial"/>
              </a:rPr>
              <a:t>individu </a:t>
            </a:r>
            <a:r>
              <a:rPr sz="2400" spc="-210" dirty="0">
                <a:latin typeface="Arial"/>
                <a:cs typeface="Arial"/>
              </a:rPr>
              <a:t>sesuai  </a:t>
            </a:r>
            <a:r>
              <a:rPr sz="2400" spc="-135" dirty="0">
                <a:latin typeface="Arial"/>
                <a:cs typeface="Arial"/>
              </a:rPr>
              <a:t>dengan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110" dirty="0">
                <a:latin typeface="Arial"/>
                <a:cs typeface="Arial"/>
              </a:rPr>
              <a:t>ditulis </a:t>
            </a:r>
            <a:r>
              <a:rPr sz="2400" spc="-140" dirty="0">
                <a:latin typeface="Arial"/>
                <a:cs typeface="Arial"/>
              </a:rPr>
              <a:t>oleh </a:t>
            </a:r>
            <a:r>
              <a:rPr sz="2400" spc="-110" dirty="0">
                <a:latin typeface="Arial"/>
                <a:cs typeface="Arial"/>
              </a:rPr>
              <a:t>dokter, </a:t>
            </a:r>
            <a:r>
              <a:rPr sz="2400" spc="-100" dirty="0">
                <a:latin typeface="Arial"/>
                <a:cs typeface="Arial"/>
              </a:rPr>
              <a:t>setiap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35" dirty="0">
                <a:latin typeface="Arial"/>
                <a:cs typeface="Arial"/>
              </a:rPr>
              <a:t>dikaji </a:t>
            </a:r>
            <a:r>
              <a:rPr sz="2400" spc="-105" dirty="0">
                <a:latin typeface="Arial"/>
                <a:cs typeface="Arial"/>
              </a:rPr>
              <a:t>dan  disiapkan </a:t>
            </a:r>
            <a:r>
              <a:rPr sz="2400" spc="-140" dirty="0">
                <a:latin typeface="Arial"/>
                <a:cs typeface="Arial"/>
              </a:rPr>
              <a:t>oleh </a:t>
            </a:r>
            <a:r>
              <a:rPr sz="2400" spc="-135" dirty="0">
                <a:latin typeface="Arial"/>
                <a:cs typeface="Arial"/>
              </a:rPr>
              <a:t>instalasi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farmasi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-20" dirty="0">
                <a:latin typeface="Arial"/>
                <a:cs typeface="Arial"/>
              </a:rPr>
              <a:t>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sz="2400" spc="-20" dirty="0" err="1">
                <a:latin typeface="Arial"/>
                <a:cs typeface="Arial"/>
              </a:rPr>
              <a:t>Dokter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200" dirty="0">
                <a:latin typeface="Arial"/>
                <a:cs typeface="Arial"/>
              </a:rPr>
              <a:t>menuliskan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resep,</a:t>
            </a:r>
            <a:endParaRPr sz="2400" dirty="0">
              <a:latin typeface="Arial"/>
              <a:cs typeface="Arial"/>
            </a:endParaRPr>
          </a:p>
          <a:p>
            <a:pPr marL="332740" marR="111760" indent="-320675">
              <a:lnSpc>
                <a:spcPts val="2310"/>
              </a:lnSpc>
              <a:spcBef>
                <a:spcPts val="675"/>
              </a:spcBef>
            </a:pPr>
            <a:r>
              <a:rPr sz="2400" spc="15" dirty="0">
                <a:latin typeface="Arial"/>
                <a:cs typeface="Arial"/>
              </a:rPr>
              <a:t></a:t>
            </a:r>
            <a:r>
              <a:rPr lang="en-US" sz="2400" spc="15" dirty="0">
                <a:latin typeface="Arial"/>
                <a:cs typeface="Arial"/>
              </a:rPr>
              <a:t> </a:t>
            </a:r>
            <a:r>
              <a:rPr lang="en-US" sz="2400" spc="15" dirty="0" err="1">
                <a:latin typeface="Arial"/>
                <a:cs typeface="Arial"/>
              </a:rPr>
              <a:t>P</a:t>
            </a:r>
            <a:r>
              <a:rPr sz="2400" spc="15" dirty="0" err="1">
                <a:latin typeface="Arial"/>
                <a:cs typeface="Arial"/>
              </a:rPr>
              <a:t>erawat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00" dirty="0">
                <a:latin typeface="Arial"/>
                <a:cs typeface="Arial"/>
              </a:rPr>
              <a:t>menuliskan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105" dirty="0">
                <a:latin typeface="Arial"/>
                <a:cs typeface="Arial"/>
              </a:rPr>
              <a:t>ini </a:t>
            </a:r>
            <a:r>
              <a:rPr sz="2400" spc="-165" dirty="0">
                <a:latin typeface="Arial"/>
                <a:cs typeface="Arial"/>
              </a:rPr>
              <a:t>ke </a:t>
            </a:r>
            <a:r>
              <a:rPr sz="2400" spc="-95" dirty="0">
                <a:latin typeface="Arial"/>
                <a:cs typeface="Arial"/>
              </a:rPr>
              <a:t>dalam </a:t>
            </a:r>
            <a:r>
              <a:rPr sz="2400" spc="-20" dirty="0">
                <a:latin typeface="Arial"/>
                <a:cs typeface="Arial"/>
              </a:rPr>
              <a:t>profil </a:t>
            </a:r>
            <a:r>
              <a:rPr sz="2400" spc="-114" dirty="0">
                <a:latin typeface="Arial"/>
                <a:cs typeface="Arial"/>
              </a:rPr>
              <a:t>pemberian </a:t>
            </a:r>
            <a:r>
              <a:rPr sz="2400" spc="-225" dirty="0">
                <a:latin typeface="Arial"/>
                <a:cs typeface="Arial"/>
              </a:rPr>
              <a:t>obat  </a:t>
            </a:r>
            <a:r>
              <a:rPr sz="2400" spc="-110" dirty="0">
                <a:latin typeface="Arial"/>
                <a:cs typeface="Arial"/>
              </a:rPr>
              <a:t>dan </a:t>
            </a:r>
            <a:r>
              <a:rPr sz="2400" spc="-160" dirty="0">
                <a:latin typeface="Arial"/>
                <a:cs typeface="Arial"/>
              </a:rPr>
              <a:t>menyampaikan </a:t>
            </a:r>
            <a:r>
              <a:rPr sz="2400" spc="-114" dirty="0">
                <a:latin typeface="Arial"/>
                <a:cs typeface="Arial"/>
              </a:rPr>
              <a:t>permintaan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65" dirty="0">
                <a:latin typeface="Arial"/>
                <a:cs typeface="Arial"/>
              </a:rPr>
              <a:t>ke </a:t>
            </a:r>
            <a:r>
              <a:rPr sz="2400" spc="-100" dirty="0">
                <a:latin typeface="Arial"/>
                <a:cs typeface="Arial"/>
              </a:rPr>
              <a:t>intalasi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farmasi.</a:t>
            </a:r>
            <a:endParaRPr sz="2400" dirty="0">
              <a:latin typeface="Arial"/>
              <a:cs typeface="Arial"/>
            </a:endParaRPr>
          </a:p>
          <a:p>
            <a:pPr marL="332740" marR="5080" indent="-320675">
              <a:lnSpc>
                <a:spcPts val="2310"/>
              </a:lnSpc>
              <a:spcBef>
                <a:spcPts val="710"/>
              </a:spcBef>
            </a:pPr>
            <a:r>
              <a:rPr sz="2400" spc="610" dirty="0">
                <a:latin typeface="Arial"/>
                <a:cs typeface="Arial"/>
              </a:rPr>
              <a:t></a:t>
            </a:r>
            <a:r>
              <a:rPr sz="2400" spc="-150" dirty="0" err="1">
                <a:latin typeface="Arial"/>
                <a:cs typeface="Arial"/>
              </a:rPr>
              <a:t>Instalasi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farmasi </a:t>
            </a:r>
            <a:r>
              <a:rPr sz="2400" spc="-150" dirty="0">
                <a:latin typeface="Arial"/>
                <a:cs typeface="Arial"/>
              </a:rPr>
              <a:t>meracikkan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35" dirty="0">
                <a:latin typeface="Arial"/>
                <a:cs typeface="Arial"/>
              </a:rPr>
              <a:t>tersebut </a:t>
            </a:r>
            <a:r>
              <a:rPr sz="2400" spc="-204" dirty="0">
                <a:solidFill>
                  <a:srgbClr val="FF3300"/>
                </a:solidFill>
                <a:latin typeface="Arial"/>
                <a:cs typeface="Arial"/>
              </a:rPr>
              <a:t>untuk </a:t>
            </a:r>
            <a:r>
              <a:rPr sz="2400" spc="-105" dirty="0">
                <a:solidFill>
                  <a:srgbClr val="FF3300"/>
                </a:solidFill>
                <a:latin typeface="Arial"/>
                <a:cs typeface="Arial"/>
              </a:rPr>
              <a:t>dua </a:t>
            </a:r>
            <a:r>
              <a:rPr sz="2400" spc="-145" dirty="0">
                <a:solidFill>
                  <a:srgbClr val="FF3300"/>
                </a:solidFill>
                <a:latin typeface="Arial"/>
                <a:cs typeface="Arial"/>
              </a:rPr>
              <a:t>sampai  </a:t>
            </a:r>
            <a:r>
              <a:rPr sz="2400" spc="-110" dirty="0">
                <a:solidFill>
                  <a:srgbClr val="FF3300"/>
                </a:solidFill>
                <a:latin typeface="Arial"/>
                <a:cs typeface="Arial"/>
              </a:rPr>
              <a:t>lima </a:t>
            </a:r>
            <a:r>
              <a:rPr sz="2400" spc="-80" dirty="0">
                <a:solidFill>
                  <a:srgbClr val="FF3300"/>
                </a:solidFill>
                <a:latin typeface="Arial"/>
                <a:cs typeface="Arial"/>
              </a:rPr>
              <a:t>hari </a:t>
            </a:r>
            <a:r>
              <a:rPr sz="2400" spc="-85" dirty="0">
                <a:solidFill>
                  <a:srgbClr val="FF3300"/>
                </a:solidFill>
                <a:latin typeface="Arial"/>
                <a:cs typeface="Arial"/>
              </a:rPr>
              <a:t>atau </a:t>
            </a:r>
            <a:r>
              <a:rPr sz="2400" spc="-210" dirty="0">
                <a:solidFill>
                  <a:srgbClr val="FF3300"/>
                </a:solidFill>
                <a:latin typeface="Arial"/>
                <a:cs typeface="Arial"/>
              </a:rPr>
              <a:t>sesuai </a:t>
            </a:r>
            <a:r>
              <a:rPr sz="2400" spc="-135" dirty="0">
                <a:solidFill>
                  <a:srgbClr val="FF3300"/>
                </a:solidFill>
                <a:latin typeface="Arial"/>
                <a:cs typeface="Arial"/>
              </a:rPr>
              <a:t>dengan waktu </a:t>
            </a:r>
            <a:r>
              <a:rPr sz="2400" spc="-100" dirty="0">
                <a:solidFill>
                  <a:srgbClr val="FF3300"/>
                </a:solidFill>
                <a:latin typeface="Arial"/>
                <a:cs typeface="Arial"/>
              </a:rPr>
              <a:t>yang </a:t>
            </a:r>
            <a:r>
              <a:rPr sz="2400" spc="-50" dirty="0">
                <a:latin typeface="Arial"/>
                <a:cs typeface="Arial"/>
              </a:rPr>
              <a:t>tertera </a:t>
            </a:r>
            <a:r>
              <a:rPr sz="2400" spc="-95" dirty="0">
                <a:latin typeface="Arial"/>
                <a:cs typeface="Arial"/>
              </a:rPr>
              <a:t>dalam</a:t>
            </a:r>
            <a:r>
              <a:rPr sz="2400" spc="405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resep.</a:t>
            </a:r>
            <a:endParaRPr sz="2400" dirty="0">
              <a:latin typeface="Arial"/>
              <a:cs typeface="Arial"/>
            </a:endParaRPr>
          </a:p>
          <a:p>
            <a:pPr marL="332740" marR="840740" indent="-320675">
              <a:lnSpc>
                <a:spcPts val="2310"/>
              </a:lnSpc>
              <a:spcBef>
                <a:spcPts val="685"/>
              </a:spcBef>
            </a:pPr>
            <a:r>
              <a:rPr sz="2400" spc="610" dirty="0">
                <a:latin typeface="Arial"/>
                <a:cs typeface="Arial"/>
              </a:rPr>
              <a:t></a:t>
            </a:r>
            <a:r>
              <a:rPr sz="2400" spc="-145" dirty="0" err="1">
                <a:latin typeface="Arial"/>
                <a:cs typeface="Arial"/>
              </a:rPr>
              <a:t>Perawat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75" dirty="0">
                <a:latin typeface="Arial"/>
                <a:cs typeface="Arial"/>
              </a:rPr>
              <a:t>menyimpannya </a:t>
            </a:r>
            <a:r>
              <a:rPr sz="2400" spc="-105" dirty="0">
                <a:latin typeface="Arial"/>
                <a:cs typeface="Arial"/>
              </a:rPr>
              <a:t>dan </a:t>
            </a:r>
            <a:r>
              <a:rPr sz="2400" spc="-155" dirty="0">
                <a:latin typeface="Arial"/>
                <a:cs typeface="Arial"/>
              </a:rPr>
              <a:t>memberikan </a:t>
            </a:r>
            <a:r>
              <a:rPr sz="2400" spc="-50" dirty="0">
                <a:latin typeface="Arial"/>
                <a:cs typeface="Arial"/>
              </a:rPr>
              <a:t>obat  </a:t>
            </a:r>
            <a:r>
              <a:rPr sz="2400" spc="-204" dirty="0">
                <a:latin typeface="Arial"/>
                <a:cs typeface="Arial"/>
              </a:rPr>
              <a:t>tersebut </a:t>
            </a:r>
            <a:r>
              <a:rPr sz="2400" spc="-65" dirty="0">
                <a:latin typeface="Arial"/>
                <a:cs typeface="Arial"/>
              </a:rPr>
              <a:t>kepada </a:t>
            </a:r>
            <a:r>
              <a:rPr sz="2400" spc="-75" dirty="0">
                <a:latin typeface="Arial"/>
                <a:cs typeface="Arial"/>
              </a:rPr>
              <a:t>penderita </a:t>
            </a:r>
            <a:r>
              <a:rPr sz="2400" spc="-100" dirty="0">
                <a:latin typeface="Arial"/>
                <a:cs typeface="Arial"/>
              </a:rPr>
              <a:t>setiap </a:t>
            </a:r>
            <a:r>
              <a:rPr sz="2400" spc="-45" dirty="0">
                <a:latin typeface="Arial"/>
                <a:cs typeface="Arial"/>
              </a:rPr>
              <a:t>kali </a:t>
            </a:r>
            <a:r>
              <a:rPr sz="2400" spc="-140" dirty="0">
                <a:latin typeface="Arial"/>
                <a:cs typeface="Arial"/>
              </a:rPr>
              <a:t>waktu </a:t>
            </a:r>
            <a:r>
              <a:rPr sz="2400" spc="-114" dirty="0">
                <a:latin typeface="Arial"/>
                <a:cs typeface="Arial"/>
              </a:rPr>
              <a:t>pemberian  </a:t>
            </a:r>
            <a:r>
              <a:rPr sz="2400" spc="-45" dirty="0">
                <a:latin typeface="Arial"/>
                <a:cs typeface="Arial"/>
              </a:rPr>
              <a:t>obat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108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:a16="http://schemas.microsoft.com/office/drawing/2014/main" id="{80DE1D44-6FA7-0E4B-BA95-C95AF212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:a16="http://schemas.microsoft.com/office/drawing/2014/main" id="{4096F518-ED71-1B49-860C-D646DC1B1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:a16="http://schemas.microsoft.com/office/drawing/2014/main" id="{A148C77D-8BCF-D047-89FF-E24326944B4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</a:t>
            </a:r>
            <a:r>
              <a:rPr lang="en-ID" altLang="en-US" dirty="0" err="1"/>
              <a:t>managemen</a:t>
            </a:r>
            <a:r>
              <a:rPr lang="en-ID" altLang="en-US" dirty="0"/>
              <a:t> </a:t>
            </a:r>
            <a:r>
              <a:rPr lang="en-ID" altLang="en-US" dirty="0" err="1"/>
              <a:t>distribusi</a:t>
            </a:r>
            <a:r>
              <a:rPr lang="en-ID" altLang="en-US" dirty="0"/>
              <a:t> </a:t>
            </a:r>
            <a:r>
              <a:rPr lang="en-ID" altLang="en-US" dirty="0" err="1"/>
              <a:t>logistik</a:t>
            </a:r>
            <a:r>
              <a:rPr lang="en-ID" altLang="en-US" dirty="0"/>
              <a:t> </a:t>
            </a:r>
            <a:r>
              <a:rPr lang="en-ID" altLang="en-US" dirty="0" err="1"/>
              <a:t>pelayanan</a:t>
            </a:r>
            <a:r>
              <a:rPr lang="en-ID" altLang="en-US" dirty="0"/>
              <a:t> </a:t>
            </a:r>
            <a:r>
              <a:rPr lang="en-ID" altLang="en-US" dirty="0" err="1"/>
              <a:t>kesehatan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</a:t>
            </a:r>
            <a:r>
              <a:rPr lang="en-ID" altLang="en-US" dirty="0" err="1"/>
              <a:t>perbedaan</a:t>
            </a:r>
            <a:r>
              <a:rPr lang="en-ID" altLang="en-US" dirty="0"/>
              <a:t> </a:t>
            </a:r>
            <a:r>
              <a:rPr lang="en-ID" altLang="en-US" dirty="0" err="1"/>
              <a:t>distribusi</a:t>
            </a:r>
            <a:r>
              <a:rPr lang="en-ID" altLang="en-US" dirty="0"/>
              <a:t> </a:t>
            </a:r>
            <a:r>
              <a:rPr lang="en-ID" altLang="en-US" dirty="0" err="1"/>
              <a:t>sentralisasi</a:t>
            </a:r>
            <a:r>
              <a:rPr lang="en-ID" altLang="en-US" dirty="0"/>
              <a:t> </a:t>
            </a:r>
            <a:r>
              <a:rPr lang="en-ID" altLang="en-US" dirty="0" err="1"/>
              <a:t>dan</a:t>
            </a:r>
            <a:r>
              <a:rPr lang="en-ID" altLang="en-US" dirty="0"/>
              <a:t> </a:t>
            </a:r>
            <a:r>
              <a:rPr lang="en-ID" altLang="en-US" dirty="0" err="1"/>
              <a:t>desentralisasi</a:t>
            </a:r>
            <a:r>
              <a:rPr lang="en-ID" altLang="en-US" dirty="0"/>
              <a:t> </a:t>
            </a:r>
            <a:r>
              <a:rPr lang="en-ID" altLang="en-US" dirty="0" err="1"/>
              <a:t>logistik</a:t>
            </a:r>
            <a:r>
              <a:rPr lang="en-ID" altLang="en-US" dirty="0"/>
              <a:t> </a:t>
            </a:r>
            <a:r>
              <a:rPr lang="en-ID" altLang="en-US" dirty="0" err="1"/>
              <a:t>pelayanan</a:t>
            </a:r>
            <a:r>
              <a:rPr lang="en-ID" altLang="en-US" dirty="0"/>
              <a:t> </a:t>
            </a:r>
            <a:r>
              <a:rPr lang="en-ID" altLang="en-US" dirty="0" err="1"/>
              <a:t>kesehatan</a:t>
            </a:r>
            <a:r>
              <a:rPr lang="en-ID" altLang="en-US" dirty="0"/>
              <a:t> </a:t>
            </a:r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</a:t>
            </a:r>
            <a:r>
              <a:rPr lang="en-ID" altLang="en-US" dirty="0" err="1"/>
              <a:t>berbagai</a:t>
            </a:r>
            <a:r>
              <a:rPr lang="en-ID" altLang="en-US" dirty="0"/>
              <a:t> </a:t>
            </a:r>
            <a:r>
              <a:rPr lang="en-ID" altLang="en-US" dirty="0" err="1"/>
              <a:t>alur</a:t>
            </a:r>
            <a:r>
              <a:rPr lang="en-ID" altLang="en-US" dirty="0"/>
              <a:t> </a:t>
            </a:r>
            <a:r>
              <a:rPr lang="en-ID" altLang="en-US" dirty="0" err="1"/>
              <a:t>sistem</a:t>
            </a:r>
            <a:r>
              <a:rPr lang="en-ID" altLang="en-US" dirty="0"/>
              <a:t> </a:t>
            </a:r>
            <a:r>
              <a:rPr lang="en-ID" altLang="en-US" dirty="0" err="1"/>
              <a:t>distribusi</a:t>
            </a:r>
            <a:r>
              <a:rPr lang="en-ID" altLang="en-US" dirty="0"/>
              <a:t>  </a:t>
            </a:r>
            <a:r>
              <a:rPr lang="en-ID" altLang="en-US" dirty="0" err="1"/>
              <a:t>logistik</a:t>
            </a:r>
            <a:r>
              <a:rPr lang="en-ID" altLang="en-US" dirty="0"/>
              <a:t> </a:t>
            </a:r>
            <a:r>
              <a:rPr lang="en-ID" altLang="en-US" dirty="0" err="1"/>
              <a:t>pelayanan</a:t>
            </a:r>
            <a:r>
              <a:rPr lang="en-ID" altLang="en-US" dirty="0"/>
              <a:t> </a:t>
            </a:r>
            <a:r>
              <a:rPr lang="en-ID" altLang="en-US" dirty="0" err="1"/>
              <a:t>kesehatan</a:t>
            </a:r>
            <a:endParaRPr lang="en-US" dirty="0"/>
          </a:p>
          <a:p>
            <a:pPr eaLnBrk="1" hangingPunct="1"/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1065275"/>
            <a:ext cx="7162800" cy="4725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44216" y="5903163"/>
            <a:ext cx="4265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Alur </a:t>
            </a:r>
            <a:r>
              <a:rPr sz="1800" spc="-10" dirty="0">
                <a:latin typeface="Tahoma"/>
                <a:cs typeface="Tahoma"/>
              </a:rPr>
              <a:t>sistem distribusi </a:t>
            </a:r>
            <a:r>
              <a:rPr sz="1800" spc="-5" dirty="0">
                <a:latin typeface="Tahoma"/>
                <a:cs typeface="Tahoma"/>
              </a:rPr>
              <a:t>obat </a:t>
            </a:r>
            <a:r>
              <a:rPr sz="1800" spc="-10" dirty="0">
                <a:latin typeface="Tahoma"/>
                <a:cs typeface="Tahoma"/>
              </a:rPr>
              <a:t>resep</a:t>
            </a:r>
            <a:r>
              <a:rPr sz="1800" spc="11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individual</a:t>
            </a:r>
            <a:endParaRPr sz="18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31632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685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40"/>
              </a:spcBef>
              <a:tabLst>
                <a:tab pos="3816985" algn="l"/>
              </a:tabLst>
            </a:pPr>
            <a:r>
              <a:rPr sz="4400" spc="-365" dirty="0"/>
              <a:t>Keuntungan</a:t>
            </a:r>
            <a:r>
              <a:rPr sz="4400" spc="5" dirty="0"/>
              <a:t> </a:t>
            </a:r>
            <a:r>
              <a:rPr sz="4400" spc="-195" dirty="0"/>
              <a:t>dan	</a:t>
            </a:r>
            <a:r>
              <a:rPr sz="4400" spc="-229" dirty="0"/>
              <a:t>Kerugian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8644" y="2530602"/>
            <a:ext cx="145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DD8046"/>
                </a:solidFill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644" y="3167888"/>
            <a:ext cx="145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DD8046"/>
                </a:solidFill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644" y="4079494"/>
            <a:ext cx="145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DD8046"/>
                </a:solidFill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644" y="4991176"/>
            <a:ext cx="1454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DD8046"/>
                </a:solidFill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2044" y="2430018"/>
            <a:ext cx="2992120" cy="3064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z="2000" spc="-200" dirty="0">
                <a:latin typeface="Arial"/>
                <a:cs typeface="Arial"/>
              </a:rPr>
              <a:t>Semua </a:t>
            </a:r>
            <a:r>
              <a:rPr sz="2000" spc="-114" dirty="0">
                <a:latin typeface="Arial"/>
                <a:cs typeface="Arial"/>
              </a:rPr>
              <a:t>resep </a:t>
            </a:r>
            <a:r>
              <a:rPr sz="2000" spc="-35" dirty="0">
                <a:latin typeface="Arial"/>
                <a:cs typeface="Arial"/>
              </a:rPr>
              <a:t>dikaji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langsung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-120" dirty="0">
                <a:latin typeface="Arial"/>
                <a:cs typeface="Arial"/>
              </a:rPr>
              <a:t>oleh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Apt</a:t>
            </a:r>
            <a:endParaRPr sz="2000">
              <a:latin typeface="Arial"/>
              <a:cs typeface="Arial"/>
            </a:endParaRPr>
          </a:p>
          <a:p>
            <a:pPr marL="12700" marR="564515">
              <a:lnSpc>
                <a:spcPct val="90000"/>
              </a:lnSpc>
              <a:spcBef>
                <a:spcPts val="700"/>
              </a:spcBef>
            </a:pPr>
            <a:r>
              <a:rPr sz="2000" spc="-105" dirty="0">
                <a:latin typeface="Arial"/>
                <a:cs typeface="Arial"/>
              </a:rPr>
              <a:t>Memberi </a:t>
            </a:r>
            <a:r>
              <a:rPr sz="2000" spc="-140" dirty="0">
                <a:latin typeface="Arial"/>
                <a:cs typeface="Arial"/>
              </a:rPr>
              <a:t>kesempatan  </a:t>
            </a:r>
            <a:r>
              <a:rPr sz="2000" spc="-80" dirty="0">
                <a:latin typeface="Arial"/>
                <a:cs typeface="Arial"/>
              </a:rPr>
              <a:t>berinterakasi </a:t>
            </a:r>
            <a:r>
              <a:rPr sz="2000" spc="-55" dirty="0">
                <a:latin typeface="Arial"/>
                <a:cs typeface="Arial"/>
              </a:rPr>
              <a:t>antara </a:t>
            </a:r>
            <a:r>
              <a:rPr sz="2000" spc="-90" dirty="0">
                <a:latin typeface="Arial"/>
                <a:cs typeface="Arial"/>
              </a:rPr>
              <a:t>dr.  </a:t>
            </a:r>
            <a:r>
              <a:rPr sz="2000" spc="-60" dirty="0">
                <a:latin typeface="Arial"/>
                <a:cs typeface="Arial"/>
              </a:rPr>
              <a:t>perawat,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penderita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90100"/>
              </a:lnSpc>
              <a:spcBef>
                <a:spcPts val="690"/>
              </a:spcBef>
            </a:pPr>
            <a:r>
              <a:rPr sz="2000" spc="-155" dirty="0">
                <a:latin typeface="Arial"/>
                <a:cs typeface="Arial"/>
              </a:rPr>
              <a:t>Memungkinkan </a:t>
            </a:r>
            <a:r>
              <a:rPr sz="2000" spc="-95" dirty="0">
                <a:latin typeface="Arial"/>
                <a:cs typeface="Arial"/>
              </a:rPr>
              <a:t>pengendalian  </a:t>
            </a:r>
            <a:r>
              <a:rPr sz="2000" spc="-70" dirty="0">
                <a:latin typeface="Arial"/>
                <a:cs typeface="Arial"/>
              </a:rPr>
              <a:t>yangdekat </a:t>
            </a:r>
            <a:r>
              <a:rPr sz="2000" spc="-15" dirty="0">
                <a:latin typeface="Arial"/>
                <a:cs typeface="Arial"/>
              </a:rPr>
              <a:t>pada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perbekalan  </a:t>
            </a:r>
            <a:r>
              <a:rPr sz="2000" spc="-15" dirty="0">
                <a:latin typeface="Arial"/>
                <a:cs typeface="Arial"/>
              </a:rPr>
              <a:t>di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IFRS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  <a:spcBef>
                <a:spcPts val="459"/>
              </a:spcBef>
            </a:pPr>
            <a:r>
              <a:rPr sz="2000" spc="-135" dirty="0">
                <a:latin typeface="Arial"/>
                <a:cs typeface="Arial"/>
              </a:rPr>
              <a:t>Mempermudah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-80" dirty="0">
                <a:latin typeface="Arial"/>
                <a:cs typeface="Arial"/>
              </a:rPr>
              <a:t>penagihanbiaya </a:t>
            </a:r>
            <a:r>
              <a:rPr sz="2000" spc="-155" dirty="0">
                <a:latin typeface="Arial"/>
                <a:cs typeface="Arial"/>
              </a:rPr>
              <a:t>ke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pnderita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1117" y="2430018"/>
            <a:ext cx="3667760" cy="3339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 indent="-457200">
              <a:lnSpc>
                <a:spcPts val="2280"/>
              </a:lnSpc>
              <a:spcBef>
                <a:spcPts val="90"/>
              </a:spcBef>
              <a:buClr>
                <a:srgbClr val="DD8046"/>
              </a:buClr>
              <a:buSzPct val="60000"/>
              <a:buAutoNum type="arabicPeriod"/>
              <a:tabLst>
                <a:tab pos="469265" algn="l"/>
                <a:tab pos="469900" algn="l"/>
              </a:tabLst>
            </a:pPr>
            <a:r>
              <a:rPr sz="2000" spc="-170" dirty="0">
                <a:latin typeface="Arial"/>
                <a:cs typeface="Arial"/>
              </a:rPr>
              <a:t>Kemungkinan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keterlambatan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280"/>
              </a:lnSpc>
            </a:pPr>
            <a:r>
              <a:rPr sz="2000" spc="-105" dirty="0">
                <a:latin typeface="Arial"/>
                <a:cs typeface="Arial"/>
              </a:rPr>
              <a:t>sediaan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obat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280"/>
              </a:lnSpc>
              <a:spcBef>
                <a:spcPts val="459"/>
              </a:spcBef>
              <a:buClr>
                <a:srgbClr val="DD8046"/>
              </a:buClr>
              <a:buSzPct val="60000"/>
              <a:buAutoNum type="arabicPeriod" startAt="2"/>
              <a:tabLst>
                <a:tab pos="469265" algn="l"/>
                <a:tab pos="469900" algn="l"/>
              </a:tabLst>
            </a:pPr>
            <a:r>
              <a:rPr sz="2000" spc="-185" dirty="0">
                <a:latin typeface="Arial"/>
                <a:cs typeface="Arial"/>
              </a:rPr>
              <a:t>Jumlah </a:t>
            </a:r>
            <a:r>
              <a:rPr sz="2000" spc="-155" dirty="0">
                <a:latin typeface="Arial"/>
                <a:cs typeface="Arial"/>
              </a:rPr>
              <a:t>kebutuhan </a:t>
            </a:r>
            <a:r>
              <a:rPr sz="2000" spc="-114" dirty="0">
                <a:latin typeface="Arial"/>
                <a:cs typeface="Arial"/>
              </a:rPr>
              <a:t>personel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IFRS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280"/>
              </a:lnSpc>
            </a:pPr>
            <a:r>
              <a:rPr sz="2000" spc="-130" dirty="0">
                <a:latin typeface="Arial"/>
                <a:cs typeface="Arial"/>
              </a:rPr>
              <a:t>meningkat</a:t>
            </a:r>
            <a:endParaRPr sz="2000">
              <a:latin typeface="Arial"/>
              <a:cs typeface="Arial"/>
            </a:endParaRPr>
          </a:p>
          <a:p>
            <a:pPr marL="469900" marR="264160" indent="-457200">
              <a:lnSpc>
                <a:spcPct val="90000"/>
              </a:lnSpc>
              <a:spcBef>
                <a:spcPts val="695"/>
              </a:spcBef>
              <a:buClr>
                <a:srgbClr val="DD8046"/>
              </a:buClr>
              <a:buSzPct val="60000"/>
              <a:buAutoNum type="arabicPeriod" startAt="3"/>
              <a:tabLst>
                <a:tab pos="469265" algn="l"/>
                <a:tab pos="469900" algn="l"/>
              </a:tabLst>
            </a:pPr>
            <a:r>
              <a:rPr sz="2000" spc="-135" dirty="0">
                <a:latin typeface="Arial"/>
                <a:cs typeface="Arial"/>
              </a:rPr>
              <a:t>Memerlukan </a:t>
            </a:r>
            <a:r>
              <a:rPr sz="2000" spc="-110" dirty="0">
                <a:latin typeface="Arial"/>
                <a:cs typeface="Arial"/>
              </a:rPr>
              <a:t>jumlag </a:t>
            </a:r>
            <a:r>
              <a:rPr sz="2000" spc="-55" dirty="0">
                <a:latin typeface="Arial"/>
                <a:cs typeface="Arial"/>
              </a:rPr>
              <a:t>perawat  </a:t>
            </a:r>
            <a:r>
              <a:rPr sz="2000" spc="-90" dirty="0">
                <a:latin typeface="Arial"/>
                <a:cs typeface="Arial"/>
              </a:rPr>
              <a:t>dan </a:t>
            </a:r>
            <a:r>
              <a:rPr sz="2000" spc="-120" dirty="0">
                <a:latin typeface="Arial"/>
                <a:cs typeface="Arial"/>
              </a:rPr>
              <a:t>waktu </a:t>
            </a:r>
            <a:r>
              <a:rPr sz="2000" spc="-55" dirty="0">
                <a:latin typeface="Arial"/>
                <a:cs typeface="Arial"/>
              </a:rPr>
              <a:t>perawat </a:t>
            </a:r>
            <a:r>
              <a:rPr sz="2000" spc="-90" dirty="0">
                <a:latin typeface="Arial"/>
                <a:cs typeface="Arial"/>
              </a:rPr>
              <a:t>banyak  </a:t>
            </a:r>
            <a:r>
              <a:rPr sz="2000" spc="-180" dirty="0">
                <a:latin typeface="Arial"/>
                <a:cs typeface="Arial"/>
              </a:rPr>
              <a:t>untuk </a:t>
            </a:r>
            <a:r>
              <a:rPr sz="2000" spc="-120" dirty="0">
                <a:latin typeface="Arial"/>
                <a:cs typeface="Arial"/>
              </a:rPr>
              <a:t>menyiapkan </a:t>
            </a:r>
            <a:r>
              <a:rPr sz="2000" spc="-40" dirty="0">
                <a:latin typeface="Arial"/>
                <a:cs typeface="Arial"/>
              </a:rPr>
              <a:t>obat </a:t>
            </a:r>
            <a:r>
              <a:rPr sz="2000" spc="-180" dirty="0">
                <a:latin typeface="Arial"/>
                <a:cs typeface="Arial"/>
              </a:rPr>
              <a:t>untuk  </a:t>
            </a:r>
            <a:r>
              <a:rPr sz="2000" spc="-60" dirty="0">
                <a:latin typeface="Arial"/>
                <a:cs typeface="Arial"/>
              </a:rPr>
              <a:t>penderita</a:t>
            </a:r>
            <a:endParaRPr sz="2000">
              <a:latin typeface="Arial"/>
              <a:cs typeface="Arial"/>
            </a:endParaRPr>
          </a:p>
          <a:p>
            <a:pPr marL="469900" marR="259079" indent="-457200">
              <a:lnSpc>
                <a:spcPct val="90100"/>
              </a:lnSpc>
              <a:spcBef>
                <a:spcPts val="695"/>
              </a:spcBef>
              <a:buClr>
                <a:srgbClr val="DD8046"/>
              </a:buClr>
              <a:buSzPct val="60000"/>
              <a:buAutoNum type="arabicPeriod" startAt="3"/>
              <a:tabLst>
                <a:tab pos="469265" algn="l"/>
                <a:tab pos="469900" algn="l"/>
              </a:tabLst>
            </a:pPr>
            <a:r>
              <a:rPr sz="2000" spc="-95" dirty="0">
                <a:latin typeface="Arial"/>
                <a:cs typeface="Arial"/>
              </a:rPr>
              <a:t>Terjadi </a:t>
            </a:r>
            <a:r>
              <a:rPr sz="2000" spc="-130" dirty="0">
                <a:latin typeface="Arial"/>
                <a:cs typeface="Arial"/>
              </a:rPr>
              <a:t>kesalahan </a:t>
            </a:r>
            <a:r>
              <a:rPr sz="2000" spc="-80" dirty="0">
                <a:latin typeface="Arial"/>
                <a:cs typeface="Arial"/>
              </a:rPr>
              <a:t>penyiapan  </a:t>
            </a:r>
            <a:r>
              <a:rPr sz="2000" spc="-40" dirty="0">
                <a:latin typeface="Arial"/>
                <a:cs typeface="Arial"/>
              </a:rPr>
              <a:t>obat </a:t>
            </a:r>
            <a:r>
              <a:rPr sz="2000" spc="-90" dirty="0">
                <a:latin typeface="Arial"/>
                <a:cs typeface="Arial"/>
              </a:rPr>
              <a:t>karena </a:t>
            </a:r>
            <a:r>
              <a:rPr sz="2000" spc="-114" dirty="0">
                <a:latin typeface="Arial"/>
                <a:cs typeface="Arial"/>
              </a:rPr>
              <a:t>kurang  </a:t>
            </a:r>
            <a:r>
              <a:rPr sz="2000" spc="-120" dirty="0">
                <a:latin typeface="Arial"/>
                <a:cs typeface="Arial"/>
              </a:rPr>
              <a:t>pemeriksaan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600" y="1752663"/>
            <a:ext cx="3886200" cy="640080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1549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20"/>
              </a:spcBef>
            </a:pPr>
            <a:r>
              <a:rPr sz="2000" b="1" spc="-110" dirty="0">
                <a:solidFill>
                  <a:srgbClr val="FFFFFF"/>
                </a:solidFill>
                <a:latin typeface="Trebuchet MS"/>
                <a:cs typeface="Trebuchet MS"/>
              </a:rPr>
              <a:t>Keuntungan</a:t>
            </a:r>
            <a:r>
              <a:rPr sz="2000" b="1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85" dirty="0">
                <a:solidFill>
                  <a:srgbClr val="FFFFFF"/>
                </a:solidFill>
                <a:latin typeface="Trebuchet MS"/>
                <a:cs typeface="Trebuchet MS"/>
              </a:rPr>
              <a:t>R/individu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0600" y="1752663"/>
            <a:ext cx="3886200" cy="640080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15494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220"/>
              </a:spcBef>
            </a:pPr>
            <a:r>
              <a:rPr sz="2000" b="1" spc="-90" dirty="0">
                <a:solidFill>
                  <a:srgbClr val="FFFFFF"/>
                </a:solidFill>
                <a:latin typeface="Trebuchet MS"/>
                <a:cs typeface="Trebuchet MS"/>
              </a:rPr>
              <a:t>Kekurangan </a:t>
            </a:r>
            <a:r>
              <a:rPr sz="2000" b="1" spc="-65" dirty="0">
                <a:solidFill>
                  <a:srgbClr val="FFFFFF"/>
                </a:solidFill>
                <a:latin typeface="Trebuchet MS"/>
                <a:cs typeface="Trebuchet MS"/>
              </a:rPr>
              <a:t>R/</a:t>
            </a:r>
            <a:r>
              <a:rPr sz="2000" b="1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85" dirty="0">
                <a:solidFill>
                  <a:srgbClr val="FFFFFF"/>
                </a:solidFill>
                <a:latin typeface="Trebuchet MS"/>
                <a:cs typeface="Trebuchet MS"/>
              </a:rPr>
              <a:t>Individu</a:t>
            </a:r>
            <a:endParaRPr sz="20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5979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775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0" y="990600"/>
                </a:moveTo>
                <a:lnTo>
                  <a:pt x="8153400" y="990600"/>
                </a:lnTo>
                <a:lnTo>
                  <a:pt x="8153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E8D1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pc="-380" dirty="0"/>
              <a:t>SDO </a:t>
            </a:r>
            <a:r>
              <a:rPr spc="-210" dirty="0"/>
              <a:t>Perlengkapan </a:t>
            </a:r>
            <a:r>
              <a:rPr spc="-15" dirty="0"/>
              <a:t>di </a:t>
            </a:r>
            <a:r>
              <a:rPr spc="-370" dirty="0"/>
              <a:t>Ruang </a:t>
            </a:r>
            <a:r>
              <a:rPr spc="-229" dirty="0"/>
              <a:t>(Floor  </a:t>
            </a:r>
            <a:r>
              <a:rPr spc="-300" dirty="0"/>
              <a:t>stock)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6244" y="1548765"/>
            <a:ext cx="8001634" cy="44240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2740" marR="5080" indent="-320040">
              <a:lnSpc>
                <a:spcPct val="80000"/>
              </a:lnSpc>
              <a:spcBef>
                <a:spcPts val="67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20" dirty="0">
                <a:latin typeface="Arial"/>
                <a:cs typeface="Arial"/>
              </a:rPr>
              <a:t>distribusi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10" dirty="0">
                <a:latin typeface="Arial"/>
                <a:cs typeface="Arial"/>
              </a:rPr>
              <a:t>persediaan </a:t>
            </a:r>
            <a:r>
              <a:rPr sz="2400" spc="-90" dirty="0">
                <a:latin typeface="Arial"/>
                <a:cs typeface="Arial"/>
              </a:rPr>
              <a:t>lengkap </a:t>
            </a:r>
            <a:r>
              <a:rPr sz="2400" spc="-10" dirty="0">
                <a:latin typeface="Arial"/>
                <a:cs typeface="Arial"/>
              </a:rPr>
              <a:t>di </a:t>
            </a:r>
            <a:r>
              <a:rPr sz="2400" spc="-114" dirty="0">
                <a:latin typeface="Arial"/>
                <a:cs typeface="Arial"/>
              </a:rPr>
              <a:t>ruang </a:t>
            </a:r>
            <a:r>
              <a:rPr sz="2400" spc="-140" dirty="0">
                <a:latin typeface="Arial"/>
                <a:cs typeface="Arial"/>
              </a:rPr>
              <a:t>merupakan  </a:t>
            </a: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25" dirty="0">
                <a:latin typeface="Arial"/>
                <a:cs typeface="Arial"/>
              </a:rPr>
              <a:t>penyampaian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65" dirty="0">
                <a:latin typeface="Arial"/>
                <a:cs typeface="Arial"/>
              </a:rPr>
              <a:t>kepada </a:t>
            </a:r>
            <a:r>
              <a:rPr sz="2400" spc="-75" dirty="0">
                <a:latin typeface="Arial"/>
                <a:cs typeface="Arial"/>
              </a:rPr>
              <a:t>penderita </a:t>
            </a:r>
            <a:r>
              <a:rPr sz="2400" spc="-210" dirty="0">
                <a:latin typeface="Arial"/>
                <a:cs typeface="Arial"/>
              </a:rPr>
              <a:t>sesuai </a:t>
            </a:r>
            <a:r>
              <a:rPr sz="2400" spc="-135" dirty="0">
                <a:latin typeface="Arial"/>
                <a:cs typeface="Arial"/>
              </a:rPr>
              <a:t>dengan  </a:t>
            </a:r>
            <a:r>
              <a:rPr sz="2400" spc="-60" dirty="0">
                <a:latin typeface="Arial"/>
                <a:cs typeface="Arial"/>
              </a:rPr>
              <a:t>order </a:t>
            </a:r>
            <a:r>
              <a:rPr sz="2400" spc="-75" dirty="0">
                <a:latin typeface="Arial"/>
                <a:cs typeface="Arial"/>
              </a:rPr>
              <a:t>dokter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95" dirty="0">
                <a:latin typeface="Arial"/>
                <a:cs typeface="Arial"/>
              </a:rPr>
              <a:t>obatnya </a:t>
            </a:r>
            <a:r>
              <a:rPr sz="2400" spc="-105" dirty="0">
                <a:latin typeface="Arial"/>
                <a:cs typeface="Arial"/>
              </a:rPr>
              <a:t>disiapkan </a:t>
            </a:r>
            <a:r>
              <a:rPr sz="2400" spc="-110" dirty="0">
                <a:latin typeface="Arial"/>
                <a:cs typeface="Arial"/>
              </a:rPr>
              <a:t>dan </a:t>
            </a:r>
            <a:r>
              <a:rPr sz="2400" spc="-65" dirty="0">
                <a:latin typeface="Arial"/>
                <a:cs typeface="Arial"/>
              </a:rPr>
              <a:t>diambil </a:t>
            </a:r>
            <a:r>
              <a:rPr sz="2400" spc="-140" dirty="0">
                <a:latin typeface="Arial"/>
                <a:cs typeface="Arial"/>
              </a:rPr>
              <a:t>oleh  </a:t>
            </a:r>
            <a:r>
              <a:rPr sz="2400" spc="-65" dirty="0">
                <a:latin typeface="Arial"/>
                <a:cs typeface="Arial"/>
              </a:rPr>
              <a:t>perawat </a:t>
            </a:r>
            <a:r>
              <a:rPr sz="2400" spc="-10" dirty="0">
                <a:latin typeface="Arial"/>
                <a:cs typeface="Arial"/>
              </a:rPr>
              <a:t>dari </a:t>
            </a:r>
            <a:r>
              <a:rPr sz="2400" spc="-110" dirty="0">
                <a:latin typeface="Arial"/>
                <a:cs typeface="Arial"/>
              </a:rPr>
              <a:t>persediaan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05" dirty="0">
                <a:latin typeface="Arial"/>
                <a:cs typeface="Arial"/>
              </a:rPr>
              <a:t>yang </a:t>
            </a:r>
            <a:r>
              <a:rPr sz="2400" spc="-145" dirty="0">
                <a:latin typeface="Arial"/>
                <a:cs typeface="Arial"/>
              </a:rPr>
              <a:t>disimpan </a:t>
            </a:r>
            <a:r>
              <a:rPr sz="2400" spc="-10" dirty="0">
                <a:latin typeface="Arial"/>
                <a:cs typeface="Arial"/>
              </a:rPr>
              <a:t>di</a:t>
            </a:r>
            <a:r>
              <a:rPr sz="2400" spc="49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ruang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sz="130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200" spc="-65" dirty="0">
                <a:latin typeface="Arial"/>
                <a:cs typeface="Arial"/>
              </a:rPr>
              <a:t>dokter </a:t>
            </a:r>
            <a:r>
              <a:rPr sz="2200" spc="-185" dirty="0">
                <a:latin typeface="Arial"/>
                <a:cs typeface="Arial"/>
              </a:rPr>
              <a:t>menuliskan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40" dirty="0">
                <a:latin typeface="Arial"/>
                <a:cs typeface="Arial"/>
              </a:rPr>
              <a:t>resep,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  <a:spcBef>
                <a:spcPts val="195"/>
              </a:spcBef>
              <a:tabLst>
                <a:tab pos="332105" algn="l"/>
              </a:tabLst>
            </a:pPr>
            <a:r>
              <a:rPr sz="130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200" spc="-55" dirty="0">
                <a:latin typeface="Arial"/>
                <a:cs typeface="Arial"/>
              </a:rPr>
              <a:t>perawat </a:t>
            </a:r>
            <a:r>
              <a:rPr sz="2200" spc="-110" dirty="0">
                <a:latin typeface="Arial"/>
                <a:cs typeface="Arial"/>
              </a:rPr>
              <a:t>menginterpretasikan </a:t>
            </a:r>
            <a:r>
              <a:rPr sz="2200" spc="-120" dirty="0">
                <a:latin typeface="Arial"/>
                <a:cs typeface="Arial"/>
              </a:rPr>
              <a:t>resep tersebut </a:t>
            </a:r>
            <a:r>
              <a:rPr sz="2200" spc="-90" dirty="0">
                <a:latin typeface="Arial"/>
                <a:cs typeface="Arial"/>
              </a:rPr>
              <a:t>dan </a:t>
            </a:r>
            <a:r>
              <a:rPr sz="2200" spc="-135" dirty="0">
                <a:latin typeface="Arial"/>
                <a:cs typeface="Arial"/>
              </a:rPr>
              <a:t>mencatatnya</a:t>
            </a:r>
            <a:r>
              <a:rPr sz="2200" spc="265" dirty="0">
                <a:latin typeface="Arial"/>
                <a:cs typeface="Arial"/>
              </a:rPr>
              <a:t> </a:t>
            </a:r>
            <a:r>
              <a:rPr sz="2200" spc="-160" dirty="0">
                <a:latin typeface="Arial"/>
                <a:cs typeface="Arial"/>
              </a:rPr>
              <a:t>ke</a:t>
            </a:r>
            <a:endParaRPr sz="2200">
              <a:latin typeface="Arial"/>
              <a:cs typeface="Arial"/>
            </a:endParaRPr>
          </a:p>
          <a:p>
            <a:pPr marL="332740">
              <a:lnSpc>
                <a:spcPts val="2375"/>
              </a:lnSpc>
            </a:pPr>
            <a:r>
              <a:rPr sz="2200" spc="-170" dirty="0">
                <a:latin typeface="Arial"/>
                <a:cs typeface="Arial"/>
              </a:rPr>
              <a:t>buku </a:t>
            </a:r>
            <a:r>
              <a:rPr sz="2200" spc="-10" dirty="0">
                <a:latin typeface="Arial"/>
                <a:cs typeface="Arial"/>
              </a:rPr>
              <a:t>profil </a:t>
            </a:r>
            <a:r>
              <a:rPr sz="2200" spc="-80" dirty="0">
                <a:latin typeface="Arial"/>
                <a:cs typeface="Arial"/>
              </a:rPr>
              <a:t>pengobatan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penderita.</a:t>
            </a:r>
            <a:endParaRPr sz="2200">
              <a:latin typeface="Arial"/>
              <a:cs typeface="Arial"/>
            </a:endParaRPr>
          </a:p>
          <a:p>
            <a:pPr marL="332740" marR="1093470" indent="-320040" algn="just">
              <a:lnSpc>
                <a:spcPct val="80000"/>
              </a:lnSpc>
              <a:spcBef>
                <a:spcPts val="700"/>
              </a:spcBef>
            </a:pPr>
            <a:r>
              <a:rPr sz="1300" spc="355" dirty="0">
                <a:solidFill>
                  <a:srgbClr val="DD8046"/>
                </a:solidFill>
                <a:latin typeface="Arial"/>
                <a:cs typeface="Arial"/>
              </a:rPr>
              <a:t> </a:t>
            </a:r>
            <a:r>
              <a:rPr sz="2200" spc="-90" dirty="0">
                <a:latin typeface="Arial"/>
                <a:cs typeface="Arial"/>
              </a:rPr>
              <a:t>Apoteker </a:t>
            </a:r>
            <a:r>
              <a:rPr sz="2200" spc="-145" dirty="0">
                <a:latin typeface="Arial"/>
                <a:cs typeface="Arial"/>
              </a:rPr>
              <a:t>hanya </a:t>
            </a:r>
            <a:r>
              <a:rPr sz="2200" spc="-160" dirty="0">
                <a:latin typeface="Arial"/>
                <a:cs typeface="Arial"/>
              </a:rPr>
              <a:t>menerima </a:t>
            </a:r>
            <a:r>
              <a:rPr sz="2200" spc="-100" dirty="0">
                <a:latin typeface="Arial"/>
                <a:cs typeface="Arial"/>
              </a:rPr>
              <a:t>permintaan </a:t>
            </a:r>
            <a:r>
              <a:rPr sz="2200" spc="-35" dirty="0">
                <a:latin typeface="Arial"/>
                <a:cs typeface="Arial"/>
              </a:rPr>
              <a:t>obat </a:t>
            </a:r>
            <a:r>
              <a:rPr sz="2200" dirty="0">
                <a:latin typeface="Arial"/>
                <a:cs typeface="Arial"/>
              </a:rPr>
              <a:t>dari </a:t>
            </a:r>
            <a:r>
              <a:rPr sz="2200" spc="-65" dirty="0">
                <a:latin typeface="Arial"/>
                <a:cs typeface="Arial"/>
              </a:rPr>
              <a:t>perawat,  </a:t>
            </a:r>
            <a:r>
              <a:rPr sz="2200" spc="-125" dirty="0">
                <a:latin typeface="Arial"/>
                <a:cs typeface="Arial"/>
              </a:rPr>
              <a:t>menyiapkan </a:t>
            </a:r>
            <a:r>
              <a:rPr sz="2200" spc="-35" dirty="0">
                <a:latin typeface="Arial"/>
                <a:cs typeface="Arial"/>
              </a:rPr>
              <a:t>obat </a:t>
            </a:r>
            <a:r>
              <a:rPr sz="2200" spc="-80" dirty="0">
                <a:latin typeface="Arial"/>
                <a:cs typeface="Arial"/>
              </a:rPr>
              <a:t>dalam </a:t>
            </a:r>
            <a:r>
              <a:rPr sz="2200" spc="-135" dirty="0">
                <a:latin typeface="Arial"/>
                <a:cs typeface="Arial"/>
              </a:rPr>
              <a:t>bentuk </a:t>
            </a:r>
            <a:r>
              <a:rPr sz="2200" spc="-175" dirty="0">
                <a:latin typeface="Arial"/>
                <a:cs typeface="Arial"/>
              </a:rPr>
              <a:t>dosis </a:t>
            </a:r>
            <a:r>
              <a:rPr sz="2200" spc="-65" dirty="0">
                <a:latin typeface="Arial"/>
                <a:cs typeface="Arial"/>
              </a:rPr>
              <a:t>berganda, </a:t>
            </a:r>
            <a:r>
              <a:rPr sz="2200" spc="-150" dirty="0">
                <a:latin typeface="Arial"/>
                <a:cs typeface="Arial"/>
              </a:rPr>
              <a:t>kemudian  </a:t>
            </a:r>
            <a:r>
              <a:rPr sz="2200" spc="-145" dirty="0">
                <a:latin typeface="Arial"/>
                <a:cs typeface="Arial"/>
              </a:rPr>
              <a:t>menyampaikan </a:t>
            </a:r>
            <a:r>
              <a:rPr sz="2200" spc="-90" dirty="0">
                <a:latin typeface="Arial"/>
                <a:cs typeface="Arial"/>
              </a:rPr>
              <a:t>persediaan </a:t>
            </a:r>
            <a:r>
              <a:rPr sz="2200" spc="-125" dirty="0">
                <a:latin typeface="Arial"/>
                <a:cs typeface="Arial"/>
              </a:rPr>
              <a:t>ruahan </a:t>
            </a:r>
            <a:r>
              <a:rPr sz="2200" spc="-35" dirty="0">
                <a:latin typeface="Arial"/>
                <a:cs typeface="Arial"/>
              </a:rPr>
              <a:t>obat </a:t>
            </a:r>
            <a:r>
              <a:rPr sz="2200" spc="-160" dirty="0">
                <a:latin typeface="Arial"/>
                <a:cs typeface="Arial"/>
              </a:rPr>
              <a:t>ke </a:t>
            </a:r>
            <a:r>
              <a:rPr sz="2200" spc="-140" dirty="0">
                <a:latin typeface="Arial"/>
                <a:cs typeface="Arial"/>
              </a:rPr>
              <a:t>unit </a:t>
            </a:r>
            <a:r>
              <a:rPr sz="2200" spc="-90" dirty="0">
                <a:latin typeface="Arial"/>
                <a:cs typeface="Arial"/>
              </a:rPr>
              <a:t>pelayanan  </a:t>
            </a:r>
            <a:r>
              <a:rPr sz="2200" spc="-70" dirty="0">
                <a:latin typeface="Arial"/>
                <a:cs typeface="Arial"/>
              </a:rPr>
              <a:t>penderita.</a:t>
            </a:r>
            <a:endParaRPr sz="2200">
              <a:latin typeface="Arial"/>
              <a:cs typeface="Arial"/>
            </a:endParaRPr>
          </a:p>
          <a:p>
            <a:pPr marL="332740" marR="690880" indent="-320040">
              <a:lnSpc>
                <a:spcPts val="2110"/>
              </a:lnSpc>
              <a:spcBef>
                <a:spcPts val="680"/>
              </a:spcBef>
              <a:tabLst>
                <a:tab pos="332105" algn="l"/>
              </a:tabLst>
            </a:pPr>
            <a:r>
              <a:rPr sz="130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200" spc="-130" dirty="0">
                <a:solidFill>
                  <a:srgbClr val="FF3300"/>
                </a:solidFill>
                <a:latin typeface="Arial"/>
                <a:cs typeface="Arial"/>
              </a:rPr>
              <a:t>Perawat </a:t>
            </a:r>
            <a:r>
              <a:rPr sz="2200" spc="-125" dirty="0">
                <a:solidFill>
                  <a:srgbClr val="FF3300"/>
                </a:solidFill>
                <a:latin typeface="Arial"/>
                <a:cs typeface="Arial"/>
              </a:rPr>
              <a:t>menyiapkan </a:t>
            </a:r>
            <a:r>
              <a:rPr sz="2200" spc="-220" dirty="0">
                <a:solidFill>
                  <a:srgbClr val="FF3300"/>
                </a:solidFill>
                <a:latin typeface="Arial"/>
                <a:cs typeface="Arial"/>
              </a:rPr>
              <a:t>semua </a:t>
            </a:r>
            <a:r>
              <a:rPr sz="2200" spc="-175" dirty="0">
                <a:solidFill>
                  <a:srgbClr val="FF3300"/>
                </a:solidFill>
                <a:latin typeface="Arial"/>
                <a:cs typeface="Arial"/>
              </a:rPr>
              <a:t>dosis </a:t>
            </a:r>
            <a:r>
              <a:rPr sz="2200" spc="-80" dirty="0">
                <a:solidFill>
                  <a:srgbClr val="FF3300"/>
                </a:solidFill>
                <a:latin typeface="Arial"/>
                <a:cs typeface="Arial"/>
              </a:rPr>
              <a:t>pengobatan </a:t>
            </a:r>
            <a:r>
              <a:rPr sz="2200" spc="-190" dirty="0">
                <a:solidFill>
                  <a:srgbClr val="FF3300"/>
                </a:solidFill>
                <a:latin typeface="Arial"/>
                <a:cs typeface="Arial"/>
              </a:rPr>
              <a:t>untuk </a:t>
            </a:r>
            <a:r>
              <a:rPr sz="2200" spc="-65" dirty="0">
                <a:latin typeface="Arial"/>
                <a:cs typeface="Arial"/>
              </a:rPr>
              <a:t>diberikan  </a:t>
            </a:r>
            <a:r>
              <a:rPr sz="2200" spc="-55" dirty="0">
                <a:latin typeface="Arial"/>
                <a:cs typeface="Arial"/>
              </a:rPr>
              <a:t>kepada </a:t>
            </a:r>
            <a:r>
              <a:rPr sz="2200" spc="-60" dirty="0">
                <a:latin typeface="Arial"/>
                <a:cs typeface="Arial"/>
              </a:rPr>
              <a:t>penderita </a:t>
            </a:r>
            <a:r>
              <a:rPr sz="2200" spc="-155" dirty="0">
                <a:latin typeface="Arial"/>
                <a:cs typeface="Arial"/>
              </a:rPr>
              <a:t>termasuk </a:t>
            </a:r>
            <a:r>
              <a:rPr sz="2200" spc="-145" dirty="0">
                <a:latin typeface="Arial"/>
                <a:cs typeface="Arial"/>
              </a:rPr>
              <a:t>pencampuran </a:t>
            </a:r>
            <a:r>
              <a:rPr sz="2200" spc="-110" dirty="0">
                <a:latin typeface="Arial"/>
                <a:cs typeface="Arial"/>
              </a:rPr>
              <a:t>sediaan</a:t>
            </a:r>
            <a:r>
              <a:rPr sz="2200" spc="229" dirty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intravena</a:t>
            </a:r>
            <a:r>
              <a:rPr sz="1800" spc="-1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9927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5125" y="2266881"/>
            <a:ext cx="899160" cy="0"/>
          </a:xfrm>
          <a:custGeom>
            <a:avLst/>
            <a:gdLst/>
            <a:ahLst/>
            <a:cxnLst/>
            <a:rect l="l" t="t" r="r" b="b"/>
            <a:pathLst>
              <a:path w="899159">
                <a:moveTo>
                  <a:pt x="0" y="0"/>
                </a:moveTo>
                <a:lnTo>
                  <a:pt x="898971" y="0"/>
                </a:lnTo>
              </a:path>
            </a:pathLst>
          </a:custGeom>
          <a:ln w="4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28825" y="2217836"/>
            <a:ext cx="89754" cy="94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50954" y="226688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6905" y="0"/>
                </a:lnTo>
              </a:path>
            </a:pathLst>
          </a:custGeom>
          <a:ln w="4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6829" y="2331672"/>
            <a:ext cx="89231" cy="936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46157" y="2182073"/>
            <a:ext cx="867410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50" dirty="0">
                <a:latin typeface="Times New Roman"/>
                <a:cs typeface="Times New Roman"/>
              </a:rPr>
              <a:t>P</a:t>
            </a:r>
            <a:r>
              <a:rPr sz="1550" spc="-285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ersediaan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3592" y="3293331"/>
            <a:ext cx="1256030" cy="737235"/>
          </a:xfrm>
          <a:prstGeom prst="rect">
            <a:avLst/>
          </a:prstGeom>
          <a:ln w="3986">
            <a:solidFill>
              <a:srgbClr val="0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marL="117475" marR="22860" indent="14604">
              <a:lnSpc>
                <a:spcPct val="100000"/>
              </a:lnSpc>
              <a:spcBef>
                <a:spcPts val="815"/>
              </a:spcBef>
            </a:pPr>
            <a:r>
              <a:rPr sz="1550" spc="-50" dirty="0">
                <a:latin typeface="Times New Roman"/>
                <a:cs typeface="Times New Roman"/>
              </a:rPr>
              <a:t>P </a:t>
            </a:r>
            <a:r>
              <a:rPr sz="1550" spc="-20" dirty="0">
                <a:latin typeface="Times New Roman"/>
                <a:cs typeface="Times New Roman"/>
              </a:rPr>
              <a:t>engendalian  </a:t>
            </a:r>
            <a:r>
              <a:rPr sz="1550" spc="-5" dirty="0">
                <a:latin typeface="Times New Roman"/>
                <a:cs typeface="Times New Roman"/>
              </a:rPr>
              <a:t>oleh </a:t>
            </a:r>
            <a:r>
              <a:rPr sz="1550" spc="15" dirty="0">
                <a:latin typeface="Times New Roman"/>
                <a:cs typeface="Times New Roman"/>
              </a:rPr>
              <a:t>apot</a:t>
            </a:r>
            <a:r>
              <a:rPr sz="1550" spc="-2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eker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61340" y="2486276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007"/>
                </a:lnTo>
              </a:path>
            </a:pathLst>
          </a:custGeom>
          <a:ln w="3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18639" y="3201640"/>
            <a:ext cx="89231" cy="936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49069" y="2182073"/>
            <a:ext cx="253555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22220" algn="l"/>
              </a:tabLst>
            </a:pPr>
            <a:r>
              <a:rPr sz="1550" spc="-50" dirty="0">
                <a:latin typeface="Times New Roman"/>
                <a:cs typeface="Times New Roman"/>
              </a:rPr>
              <a:t>P </a:t>
            </a:r>
            <a:r>
              <a:rPr sz="1550" spc="-25" dirty="0">
                <a:latin typeface="Times New Roman"/>
                <a:cs typeface="Times New Roman"/>
              </a:rPr>
              <a:t>ersediaan </a:t>
            </a:r>
            <a:r>
              <a:rPr sz="1550" spc="-50" dirty="0">
                <a:latin typeface="Times New Roman"/>
                <a:cs typeface="Times New Roman"/>
              </a:rPr>
              <a:t>di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ruang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60929" y="1300445"/>
            <a:ext cx="48577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70" dirty="0">
                <a:latin typeface="Times New Roman"/>
                <a:cs typeface="Times New Roman"/>
              </a:rPr>
              <a:t>R</a:t>
            </a:r>
            <a:r>
              <a:rPr sz="1550" spc="-20" dirty="0">
                <a:latin typeface="Times New Roman"/>
                <a:cs typeface="Times New Roman"/>
              </a:rPr>
              <a:t>e</a:t>
            </a:r>
            <a:r>
              <a:rPr sz="1550" spc="-50" dirty="0">
                <a:latin typeface="Times New Roman"/>
                <a:cs typeface="Times New Roman"/>
              </a:rPr>
              <a:t>s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-45" dirty="0">
                <a:latin typeface="Times New Roman"/>
                <a:cs typeface="Times New Roman"/>
              </a:rPr>
              <a:t>p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93634" y="3134154"/>
            <a:ext cx="94805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10" dirty="0">
                <a:latin typeface="Times New Roman"/>
                <a:cs typeface="Times New Roman"/>
              </a:rPr>
              <a:t>Keret </a:t>
            </a:r>
            <a:r>
              <a:rPr sz="1550" spc="-40" dirty="0">
                <a:latin typeface="Times New Roman"/>
                <a:cs typeface="Times New Roman"/>
              </a:rPr>
              <a:t>a</a:t>
            </a:r>
            <a:r>
              <a:rPr sz="1550" spc="-235" dirty="0">
                <a:latin typeface="Times New Roman"/>
                <a:cs typeface="Times New Roman"/>
              </a:rPr>
              <a:t> </a:t>
            </a:r>
            <a:r>
              <a:rPr sz="1550" spc="-20" dirty="0">
                <a:latin typeface="Times New Roman"/>
                <a:cs typeface="Times New Roman"/>
              </a:rPr>
              <a:t>obat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16303" y="2486276"/>
            <a:ext cx="0" cy="584200"/>
          </a:xfrm>
          <a:custGeom>
            <a:avLst/>
            <a:gdLst/>
            <a:ahLst/>
            <a:cxnLst/>
            <a:rect l="l" t="t" r="r" b="b"/>
            <a:pathLst>
              <a:path h="584200">
                <a:moveTo>
                  <a:pt x="0" y="0"/>
                </a:moveTo>
                <a:lnTo>
                  <a:pt x="0" y="584092"/>
                </a:lnTo>
              </a:path>
            </a:pathLst>
          </a:custGeom>
          <a:ln w="3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69772" y="3056284"/>
            <a:ext cx="89405" cy="941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16303" y="3442292"/>
            <a:ext cx="0" cy="435609"/>
          </a:xfrm>
          <a:custGeom>
            <a:avLst/>
            <a:gdLst/>
            <a:ahLst/>
            <a:cxnLst/>
            <a:rect l="l" t="t" r="r" b="b"/>
            <a:pathLst>
              <a:path h="435610">
                <a:moveTo>
                  <a:pt x="0" y="0"/>
                </a:moveTo>
                <a:lnTo>
                  <a:pt x="0" y="435204"/>
                </a:lnTo>
              </a:path>
            </a:pathLst>
          </a:custGeom>
          <a:ln w="3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69772" y="3863854"/>
            <a:ext cx="89405" cy="941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6303" y="1671037"/>
            <a:ext cx="0" cy="443230"/>
          </a:xfrm>
          <a:custGeom>
            <a:avLst/>
            <a:gdLst/>
            <a:ahLst/>
            <a:cxnLst/>
            <a:rect l="l" t="t" r="r" b="b"/>
            <a:pathLst>
              <a:path h="443230">
                <a:moveTo>
                  <a:pt x="0" y="0"/>
                </a:moveTo>
                <a:lnTo>
                  <a:pt x="0" y="442836"/>
                </a:lnTo>
              </a:path>
            </a:pathLst>
          </a:custGeom>
          <a:ln w="3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69772" y="2100139"/>
            <a:ext cx="89405" cy="942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46180" y="1165876"/>
            <a:ext cx="1114425" cy="588010"/>
          </a:xfrm>
          <a:prstGeom prst="rect">
            <a:avLst/>
          </a:prstGeom>
          <a:ln w="3994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72390" marR="25400" indent="55244">
              <a:lnSpc>
                <a:spcPct val="100000"/>
              </a:lnSpc>
              <a:spcBef>
                <a:spcPts val="225"/>
              </a:spcBef>
            </a:pPr>
            <a:r>
              <a:rPr sz="1550" spc="15" dirty="0">
                <a:latin typeface="Times New Roman"/>
                <a:cs typeface="Times New Roman"/>
              </a:rPr>
              <a:t>Int</a:t>
            </a:r>
            <a:r>
              <a:rPr sz="1550" spc="-26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erpret</a:t>
            </a:r>
            <a:r>
              <a:rPr sz="1550" spc="-260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asi  </a:t>
            </a:r>
            <a:r>
              <a:rPr sz="1550" spc="-5" dirty="0">
                <a:latin typeface="Times New Roman"/>
                <a:cs typeface="Times New Roman"/>
              </a:rPr>
              <a:t>oleh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-20" dirty="0">
                <a:latin typeface="Times New Roman"/>
                <a:cs typeface="Times New Roman"/>
              </a:rPr>
              <a:t>perawat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6180" y="1973023"/>
            <a:ext cx="1114425" cy="732790"/>
          </a:xfrm>
          <a:prstGeom prst="rect">
            <a:avLst/>
          </a:prstGeom>
          <a:ln w="3977">
            <a:solidFill>
              <a:srgbClr val="0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marL="72390" indent="-11430">
              <a:lnSpc>
                <a:spcPct val="100000"/>
              </a:lnSpc>
              <a:spcBef>
                <a:spcPts val="815"/>
              </a:spcBef>
            </a:pPr>
            <a:r>
              <a:rPr sz="1550" spc="-50" dirty="0">
                <a:latin typeface="Times New Roman"/>
                <a:cs typeface="Times New Roman"/>
              </a:rPr>
              <a:t>P</a:t>
            </a:r>
            <a:r>
              <a:rPr sz="1550" spc="-310" dirty="0">
                <a:latin typeface="Times New Roman"/>
                <a:cs typeface="Times New Roman"/>
              </a:rPr>
              <a:t> </a:t>
            </a:r>
            <a:r>
              <a:rPr sz="1550" spc="-20" dirty="0">
                <a:latin typeface="Times New Roman"/>
                <a:cs typeface="Times New Roman"/>
              </a:rPr>
              <a:t>engendalian  </a:t>
            </a:r>
            <a:r>
              <a:rPr sz="1550" spc="-5" dirty="0">
                <a:latin typeface="Times New Roman"/>
                <a:cs typeface="Times New Roman"/>
              </a:rPr>
              <a:t>oleh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-20" dirty="0">
                <a:latin typeface="Times New Roman"/>
                <a:cs typeface="Times New Roman"/>
              </a:rPr>
              <a:t>perawat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6180" y="2929039"/>
            <a:ext cx="1114425" cy="732790"/>
          </a:xfrm>
          <a:prstGeom prst="rect">
            <a:avLst/>
          </a:prstGeom>
          <a:ln w="3977">
            <a:solidFill>
              <a:srgbClr val="000000"/>
            </a:solidFill>
          </a:ln>
        </p:spPr>
        <p:txBody>
          <a:bodyPr vert="horz" wrap="square" lIns="0" tIns="99060" rIns="0" bIns="0" rtlCol="0">
            <a:spAutoFit/>
          </a:bodyPr>
          <a:lstStyle/>
          <a:p>
            <a:pPr marL="72390" marR="25400" indent="99695">
              <a:lnSpc>
                <a:spcPct val="100000"/>
              </a:lnSpc>
              <a:spcBef>
                <a:spcPts val="780"/>
              </a:spcBef>
            </a:pPr>
            <a:r>
              <a:rPr sz="1550" spc="-50" dirty="0">
                <a:latin typeface="Times New Roman"/>
                <a:cs typeface="Times New Roman"/>
              </a:rPr>
              <a:t>P </a:t>
            </a:r>
            <a:r>
              <a:rPr sz="1550" spc="5" dirty="0">
                <a:latin typeface="Times New Roman"/>
                <a:cs typeface="Times New Roman"/>
              </a:rPr>
              <a:t>enyiapan  </a:t>
            </a:r>
            <a:r>
              <a:rPr sz="1550" spc="-5" dirty="0">
                <a:latin typeface="Times New Roman"/>
                <a:cs typeface="Times New Roman"/>
              </a:rPr>
              <a:t>oleh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-20" dirty="0">
                <a:latin typeface="Times New Roman"/>
                <a:cs typeface="Times New Roman"/>
              </a:rPr>
              <a:t>perawat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6180" y="3881525"/>
            <a:ext cx="1114425" cy="737235"/>
          </a:xfrm>
          <a:prstGeom prst="rect">
            <a:avLst/>
          </a:prstGeom>
          <a:ln w="3977">
            <a:solidFill>
              <a:srgbClr val="0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marL="72390" marR="25400" indent="88900">
              <a:lnSpc>
                <a:spcPct val="100000"/>
              </a:lnSpc>
              <a:spcBef>
                <a:spcPts val="815"/>
              </a:spcBef>
            </a:pPr>
            <a:r>
              <a:rPr sz="1550" spc="-50" dirty="0">
                <a:latin typeface="Times New Roman"/>
                <a:cs typeface="Times New Roman"/>
              </a:rPr>
              <a:t>P </a:t>
            </a:r>
            <a:r>
              <a:rPr sz="1550" spc="-15" dirty="0">
                <a:latin typeface="Times New Roman"/>
                <a:cs typeface="Times New Roman"/>
              </a:rPr>
              <a:t>emberian  </a:t>
            </a:r>
            <a:r>
              <a:rPr sz="1550" spc="-5" dirty="0">
                <a:latin typeface="Times New Roman"/>
                <a:cs typeface="Times New Roman"/>
              </a:rPr>
              <a:t>oleh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-20" dirty="0">
                <a:latin typeface="Times New Roman"/>
                <a:cs typeface="Times New Roman"/>
              </a:rPr>
              <a:t>perawat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60633" y="2341361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>
                <a:moveTo>
                  <a:pt x="0" y="0"/>
                </a:moveTo>
                <a:lnTo>
                  <a:pt x="624266" y="0"/>
                </a:lnTo>
              </a:path>
            </a:pathLst>
          </a:custGeom>
          <a:ln w="4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71792" y="2292317"/>
            <a:ext cx="89405" cy="940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60633" y="3293350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>
                <a:moveTo>
                  <a:pt x="0" y="0"/>
                </a:moveTo>
                <a:lnTo>
                  <a:pt x="624266" y="0"/>
                </a:lnTo>
              </a:path>
            </a:pathLst>
          </a:custGeom>
          <a:ln w="4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71793" y="3248315"/>
            <a:ext cx="89405" cy="940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60633" y="4249863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>
                <a:moveTo>
                  <a:pt x="0" y="0"/>
                </a:moveTo>
                <a:lnTo>
                  <a:pt x="624266" y="0"/>
                </a:lnTo>
              </a:path>
            </a:pathLst>
          </a:custGeom>
          <a:ln w="4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71792" y="4204827"/>
            <a:ext cx="89406" cy="936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60633" y="1459733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>
                <a:moveTo>
                  <a:pt x="0" y="0"/>
                </a:moveTo>
                <a:lnTo>
                  <a:pt x="624266" y="0"/>
                </a:lnTo>
              </a:path>
            </a:pathLst>
          </a:custGeom>
          <a:ln w="4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71792" y="1410689"/>
            <a:ext cx="89405" cy="940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038600" y="685800"/>
            <a:ext cx="1905000" cy="226024"/>
          </a:xfrm>
          <a:prstGeom prst="rect">
            <a:avLst/>
          </a:prstGeom>
          <a:ln w="402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3664">
              <a:lnSpc>
                <a:spcPts val="1565"/>
              </a:lnSpc>
            </a:pPr>
            <a:r>
              <a:rPr lang="en-US" sz="2400" spc="10" dirty="0">
                <a:latin typeface="Times New Roman"/>
                <a:cs typeface="Times New Roman"/>
              </a:rPr>
              <a:t>   </a:t>
            </a:r>
            <a:r>
              <a:rPr sz="2400" spc="10" dirty="0" err="1">
                <a:latin typeface="Times New Roman"/>
                <a:cs typeface="Times New Roman"/>
              </a:rPr>
              <a:t>Dokt</a:t>
            </a:r>
            <a:r>
              <a:rPr sz="2400" spc="-2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er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16303" y="797501"/>
            <a:ext cx="0" cy="360680"/>
          </a:xfrm>
          <a:custGeom>
            <a:avLst/>
            <a:gdLst/>
            <a:ahLst/>
            <a:cxnLst/>
            <a:rect l="l" t="t" r="r" b="b"/>
            <a:pathLst>
              <a:path h="360680">
                <a:moveTo>
                  <a:pt x="0" y="0"/>
                </a:moveTo>
                <a:lnTo>
                  <a:pt x="0" y="360264"/>
                </a:lnTo>
              </a:path>
            </a:pathLst>
          </a:custGeom>
          <a:ln w="3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69772" y="1144215"/>
            <a:ext cx="89405" cy="940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345859" y="4090685"/>
            <a:ext cx="786130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50" dirty="0">
                <a:latin typeface="Times New Roman"/>
                <a:cs typeface="Times New Roman"/>
              </a:rPr>
              <a:t>P</a:t>
            </a:r>
            <a:r>
              <a:rPr sz="1550" spc="-270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enderit</a:t>
            </a:r>
            <a:r>
              <a:rPr sz="1550" spc="-270" dirty="0">
                <a:latin typeface="Times New Roman"/>
                <a:cs typeface="Times New Roman"/>
              </a:rPr>
              <a:t> </a:t>
            </a:r>
            <a:r>
              <a:rPr sz="1550" spc="-40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05761" y="5521858"/>
            <a:ext cx="55784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ahoma"/>
                <a:cs typeface="Tahoma"/>
              </a:rPr>
              <a:t>Alur </a:t>
            </a:r>
            <a:r>
              <a:rPr sz="1800" spc="-10" dirty="0">
                <a:latin typeface="Tahoma"/>
                <a:cs typeface="Tahoma"/>
              </a:rPr>
              <a:t>sistem distribusi </a:t>
            </a:r>
            <a:r>
              <a:rPr sz="1800" spc="-5" dirty="0">
                <a:latin typeface="Tahoma"/>
                <a:cs typeface="Tahoma"/>
              </a:rPr>
              <a:t>obat </a:t>
            </a:r>
            <a:r>
              <a:rPr sz="1800" spc="-10" dirty="0">
                <a:latin typeface="Tahoma"/>
                <a:cs typeface="Tahoma"/>
              </a:rPr>
              <a:t>persediaan </a:t>
            </a:r>
            <a:r>
              <a:rPr sz="1800" spc="-5" dirty="0">
                <a:latin typeface="Tahoma"/>
                <a:cs typeface="Tahoma"/>
              </a:rPr>
              <a:t>lengkap </a:t>
            </a:r>
            <a:r>
              <a:rPr sz="1800" spc="-10" dirty="0">
                <a:latin typeface="Tahoma"/>
                <a:cs typeface="Tahoma"/>
              </a:rPr>
              <a:t>di</a:t>
            </a:r>
            <a:r>
              <a:rPr sz="1800" spc="30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ruang</a:t>
            </a:r>
            <a:endParaRPr sz="18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83020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685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40"/>
              </a:spcBef>
              <a:tabLst>
                <a:tab pos="3816985" algn="l"/>
              </a:tabLst>
            </a:pPr>
            <a:r>
              <a:rPr sz="4400" spc="-365" dirty="0"/>
              <a:t>Keuntungan</a:t>
            </a:r>
            <a:r>
              <a:rPr sz="4400" spc="5" dirty="0"/>
              <a:t> </a:t>
            </a:r>
            <a:r>
              <a:rPr sz="4400" spc="-195" dirty="0"/>
              <a:t>dan	</a:t>
            </a:r>
            <a:r>
              <a:rPr sz="4400" spc="-229" dirty="0"/>
              <a:t>Kerugian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46100" marR="64769" indent="-533400">
              <a:lnSpc>
                <a:spcPct val="80000"/>
              </a:lnSpc>
              <a:spcBef>
                <a:spcPts val="675"/>
              </a:spcBef>
              <a:buClr>
                <a:srgbClr val="DD8046"/>
              </a:buClr>
              <a:buSzPct val="60416"/>
              <a:buAutoNum type="arabicPeriod"/>
              <a:tabLst>
                <a:tab pos="545465" algn="l"/>
                <a:tab pos="546100" algn="l"/>
              </a:tabLst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Obat </a:t>
            </a:r>
            <a:r>
              <a:rPr spc="-105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spc="-90" dirty="0">
                <a:latin typeface="Arial" panose="020B0604020202020204" pitchFamily="34" charset="0"/>
                <a:cs typeface="Arial" panose="020B0604020202020204" pitchFamily="34" charset="0"/>
              </a:rPr>
              <a:t>diperlukan  </a:t>
            </a:r>
            <a:r>
              <a:rPr spc="-135" dirty="0">
                <a:latin typeface="Arial" panose="020B0604020202020204" pitchFamily="34" charset="0"/>
                <a:cs typeface="Arial" panose="020B0604020202020204" pitchFamily="34" charset="0"/>
              </a:rPr>
              <a:t>segera </a:t>
            </a:r>
            <a:r>
              <a:rPr spc="-95" dirty="0">
                <a:latin typeface="Arial" panose="020B0604020202020204" pitchFamily="34" charset="0"/>
                <a:cs typeface="Arial" panose="020B0604020202020204" pitchFamily="34" charset="0"/>
              </a:rPr>
              <a:t>tersedia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ruang  </a:t>
            </a:r>
            <a:r>
              <a:rPr spc="-85" dirty="0">
                <a:latin typeface="Arial" panose="020B0604020202020204" pitchFamily="34" charset="0"/>
                <a:cs typeface="Arial" panose="020B0604020202020204" pitchFamily="34" charset="0"/>
              </a:rPr>
              <a:t>perawatan</a:t>
            </a:r>
          </a:p>
          <a:p>
            <a:pPr marL="546100" marR="5080" indent="-533400">
              <a:lnSpc>
                <a:spcPct val="80000"/>
              </a:lnSpc>
              <a:spcBef>
                <a:spcPts val="700"/>
              </a:spcBef>
              <a:buClr>
                <a:srgbClr val="DD8046"/>
              </a:buClr>
              <a:buSzPct val="60416"/>
              <a:buAutoNum type="arabicPeriod"/>
              <a:tabLst>
                <a:tab pos="545465" algn="l"/>
                <a:tab pos="546100" algn="l"/>
              </a:tabLst>
            </a:pPr>
            <a:r>
              <a:rPr spc="-120" dirty="0">
                <a:latin typeface="Arial" panose="020B0604020202020204" pitchFamily="34" charset="0"/>
                <a:cs typeface="Arial" panose="020B0604020202020204" pitchFamily="34" charset="0"/>
              </a:rPr>
              <a:t>Tidak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spc="-120" dirty="0">
                <a:latin typeface="Arial" panose="020B0604020202020204" pitchFamily="34" charset="0"/>
                <a:cs typeface="Arial" panose="020B0604020202020204" pitchFamily="34" charset="0"/>
              </a:rPr>
              <a:t>pengembalian  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obat </a:t>
            </a:r>
            <a:r>
              <a:rPr spc="-105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terpakai,  </a:t>
            </a:r>
            <a:r>
              <a:rPr spc="-100" dirty="0">
                <a:latin typeface="Arial" panose="020B0604020202020204" pitchFamily="34" charset="0"/>
                <a:cs typeface="Arial" panose="020B0604020202020204" pitchFamily="34" charset="0"/>
              </a:rPr>
              <a:t>karena 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obat </a:t>
            </a:r>
            <a:r>
              <a:rPr spc="-165" dirty="0">
                <a:latin typeface="Arial" panose="020B0604020202020204" pitchFamily="34" charset="0"/>
                <a:cs typeface="Arial" panose="020B0604020202020204" pitchFamily="34" charset="0"/>
              </a:rPr>
              <a:t>langsung  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diberikan </a:t>
            </a:r>
            <a:r>
              <a:rPr spc="-165" dirty="0"/>
              <a:t>ke</a:t>
            </a:r>
            <a:r>
              <a:rPr spc="25" dirty="0"/>
              <a:t> </a:t>
            </a:r>
            <a:r>
              <a:rPr spc="-75" dirty="0"/>
              <a:t>penderita</a:t>
            </a:r>
          </a:p>
          <a:p>
            <a:pPr marL="546100" marR="97790" indent="-533400">
              <a:lnSpc>
                <a:spcPts val="2310"/>
              </a:lnSpc>
              <a:spcBef>
                <a:spcPts val="670"/>
              </a:spcBef>
              <a:buClr>
                <a:srgbClr val="DD8046"/>
              </a:buClr>
              <a:buSzPct val="60416"/>
              <a:buAutoNum type="arabicPeriod"/>
              <a:tabLst>
                <a:tab pos="545465" algn="l"/>
                <a:tab pos="546100" algn="l"/>
              </a:tabLst>
            </a:pPr>
            <a:r>
              <a:rPr spc="-180" dirty="0"/>
              <a:t>Pengurangan </a:t>
            </a:r>
            <a:r>
              <a:rPr spc="-125" dirty="0"/>
              <a:t>penyalinan  </a:t>
            </a:r>
            <a:r>
              <a:rPr spc="-110" dirty="0"/>
              <a:t>kembali </a:t>
            </a:r>
            <a:r>
              <a:rPr spc="-60" dirty="0"/>
              <a:t>order</a:t>
            </a:r>
            <a:r>
              <a:rPr spc="65" dirty="0"/>
              <a:t> </a:t>
            </a:r>
            <a:r>
              <a:rPr spc="-50" dirty="0"/>
              <a:t>obat</a:t>
            </a:r>
          </a:p>
          <a:p>
            <a:pPr marL="546100" marR="648335" indent="-533400">
              <a:lnSpc>
                <a:spcPts val="2310"/>
              </a:lnSpc>
              <a:spcBef>
                <a:spcPts val="710"/>
              </a:spcBef>
              <a:buClr>
                <a:srgbClr val="DD8046"/>
              </a:buClr>
              <a:buSzPct val="60416"/>
              <a:buAutoNum type="arabicPeriod"/>
              <a:tabLst>
                <a:tab pos="545465" algn="l"/>
                <a:tab pos="546100" algn="l"/>
              </a:tabLst>
            </a:pPr>
            <a:r>
              <a:rPr spc="-180" dirty="0"/>
              <a:t>Pengurangan </a:t>
            </a:r>
            <a:r>
              <a:rPr spc="-170" dirty="0"/>
              <a:t>jumlah  </a:t>
            </a:r>
            <a:r>
              <a:rPr spc="-145" dirty="0"/>
              <a:t>personel</a:t>
            </a:r>
            <a:r>
              <a:rPr spc="-25" dirty="0"/>
              <a:t> </a:t>
            </a:r>
            <a:r>
              <a:rPr spc="-375" dirty="0"/>
              <a:t>IFRS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4648200" y="2424735"/>
            <a:ext cx="4495800" cy="394338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 indent="-457200">
              <a:lnSpc>
                <a:spcPts val="2160"/>
              </a:lnSpc>
              <a:spcBef>
                <a:spcPts val="90"/>
              </a:spcBef>
              <a:buClr>
                <a:srgbClr val="DD8046"/>
              </a:buClr>
              <a:buSzPct val="60000"/>
              <a:buAutoNum type="arabicPeriod"/>
              <a:tabLst>
                <a:tab pos="469265" algn="l"/>
                <a:tab pos="469900" algn="l"/>
              </a:tabLst>
            </a:pPr>
            <a:r>
              <a:rPr spc="-140" dirty="0"/>
              <a:t>Kesalahan </a:t>
            </a:r>
            <a:r>
              <a:rPr spc="-120" dirty="0"/>
              <a:t>penggunaan</a:t>
            </a:r>
            <a:r>
              <a:rPr spc="85" dirty="0"/>
              <a:t> </a:t>
            </a:r>
            <a:r>
              <a:rPr spc="-40" dirty="0"/>
              <a:t>obat</a:t>
            </a:r>
          </a:p>
          <a:p>
            <a:pPr marL="127000" indent="0">
              <a:lnSpc>
                <a:spcPts val="2160"/>
              </a:lnSpc>
              <a:buNone/>
            </a:pPr>
            <a:r>
              <a:rPr lang="en-US" spc="-130" dirty="0"/>
              <a:t>       </a:t>
            </a:r>
            <a:r>
              <a:rPr spc="-130" dirty="0" err="1"/>
              <a:t>meningkat</a:t>
            </a:r>
            <a:endParaRPr spc="-130" dirty="0"/>
          </a:p>
          <a:p>
            <a:pPr marL="469900" marR="35560" indent="-457200">
              <a:lnSpc>
                <a:spcPct val="80000"/>
              </a:lnSpc>
              <a:spcBef>
                <a:spcPts val="700"/>
              </a:spcBef>
              <a:buClr>
                <a:srgbClr val="DD8046"/>
              </a:buClr>
              <a:buSzPct val="60000"/>
              <a:buAutoNum type="arabicPeriod" startAt="2"/>
              <a:tabLst>
                <a:tab pos="469265" algn="l"/>
                <a:tab pos="469900" algn="l"/>
              </a:tabLst>
            </a:pPr>
            <a:r>
              <a:rPr spc="-130" dirty="0"/>
              <a:t>Perseidaan </a:t>
            </a:r>
            <a:r>
              <a:rPr spc="-200" dirty="0"/>
              <a:t>mutu </a:t>
            </a:r>
            <a:r>
              <a:rPr spc="-40" dirty="0"/>
              <a:t>obat tidak  </a:t>
            </a:r>
            <a:r>
              <a:rPr spc="-65" dirty="0"/>
              <a:t>terkendali </a:t>
            </a:r>
            <a:r>
              <a:rPr spc="-110" dirty="0"/>
              <a:t>krn </a:t>
            </a:r>
            <a:r>
              <a:rPr spc="-80" dirty="0"/>
              <a:t>ditempatkana </a:t>
            </a:r>
            <a:r>
              <a:rPr spc="-15" dirty="0"/>
              <a:t>di  </a:t>
            </a:r>
            <a:r>
              <a:rPr spc="-95" dirty="0"/>
              <a:t>ruang</a:t>
            </a:r>
            <a:r>
              <a:rPr spc="-30" dirty="0"/>
              <a:t> </a:t>
            </a:r>
            <a:r>
              <a:rPr spc="-55" dirty="0"/>
              <a:t>perawat</a:t>
            </a:r>
          </a:p>
          <a:p>
            <a:pPr marL="469900" indent="-457200">
              <a:lnSpc>
                <a:spcPct val="100000"/>
              </a:lnSpc>
              <a:spcBef>
                <a:spcPts val="215"/>
              </a:spcBef>
              <a:buClr>
                <a:srgbClr val="DD8046"/>
              </a:buClr>
              <a:buSzPct val="60000"/>
              <a:buAutoNum type="arabicPeriod" startAt="2"/>
              <a:tabLst>
                <a:tab pos="469265" algn="l"/>
                <a:tab pos="469900" algn="l"/>
              </a:tabLst>
            </a:pPr>
            <a:r>
              <a:rPr spc="-175" dirty="0"/>
              <a:t>Pencurian </a:t>
            </a:r>
            <a:r>
              <a:rPr spc="-40" dirty="0"/>
              <a:t>obat</a:t>
            </a:r>
            <a:r>
              <a:rPr spc="-275" dirty="0"/>
              <a:t> </a:t>
            </a:r>
            <a:r>
              <a:rPr spc="-130" dirty="0"/>
              <a:t>meningkat</a:t>
            </a:r>
          </a:p>
          <a:p>
            <a:pPr marL="469900" indent="-457200">
              <a:lnSpc>
                <a:spcPct val="100000"/>
              </a:lnSpc>
              <a:spcBef>
                <a:spcPts val="244"/>
              </a:spcBef>
              <a:buClr>
                <a:srgbClr val="DD8046"/>
              </a:buClr>
              <a:buSzPct val="60000"/>
              <a:buAutoNum type="arabicPeriod" startAt="2"/>
              <a:tabLst>
                <a:tab pos="469265" algn="l"/>
                <a:tab pos="469900" algn="l"/>
              </a:tabLst>
            </a:pPr>
            <a:r>
              <a:rPr spc="-145" dirty="0"/>
              <a:t>Kerusakan </a:t>
            </a:r>
            <a:r>
              <a:rPr spc="-40" dirty="0"/>
              <a:t>obat</a:t>
            </a:r>
            <a:r>
              <a:rPr spc="50" dirty="0"/>
              <a:t> </a:t>
            </a:r>
            <a:r>
              <a:rPr spc="-80" dirty="0"/>
              <a:t>bertambah</a:t>
            </a:r>
          </a:p>
          <a:p>
            <a:pPr marL="469900" marR="5080" indent="-457200">
              <a:lnSpc>
                <a:spcPts val="1920"/>
              </a:lnSpc>
              <a:spcBef>
                <a:spcPts val="680"/>
              </a:spcBef>
              <a:buClr>
                <a:srgbClr val="DD8046"/>
              </a:buClr>
              <a:buSzPct val="60000"/>
              <a:buAutoNum type="arabicPeriod" startAt="2"/>
              <a:tabLst>
                <a:tab pos="469265" algn="l"/>
                <a:tab pos="469900" algn="l"/>
              </a:tabLst>
            </a:pPr>
            <a:r>
              <a:rPr spc="-170" dirty="0"/>
              <a:t>Penambahan </a:t>
            </a:r>
            <a:r>
              <a:rPr spc="-100" dirty="0"/>
              <a:t>modal </a:t>
            </a:r>
            <a:r>
              <a:rPr spc="-220" dirty="0" err="1"/>
              <a:t>un</a:t>
            </a:r>
            <a:r>
              <a:rPr lang="en-US" spc="-220" dirty="0" err="1"/>
              <a:t>t</a:t>
            </a:r>
            <a:r>
              <a:rPr spc="-220" dirty="0" err="1"/>
              <a:t>uk</a:t>
            </a:r>
            <a:r>
              <a:rPr spc="-220" dirty="0"/>
              <a:t>  </a:t>
            </a:r>
            <a:r>
              <a:rPr spc="-80" dirty="0"/>
              <a:t>penyiapan </a:t>
            </a:r>
            <a:r>
              <a:rPr spc="-95" dirty="0"/>
              <a:t>ruang </a:t>
            </a:r>
            <a:r>
              <a:rPr spc="-120" dirty="0"/>
              <a:t>penyimpanan  </a:t>
            </a:r>
            <a:r>
              <a:rPr spc="-40" dirty="0"/>
              <a:t>obat</a:t>
            </a:r>
          </a:p>
          <a:p>
            <a:pPr marL="469900" marR="207010" indent="-457200">
              <a:lnSpc>
                <a:spcPct val="80100"/>
              </a:lnSpc>
              <a:spcBef>
                <a:spcPts val="710"/>
              </a:spcBef>
              <a:buClr>
                <a:srgbClr val="DD8046"/>
              </a:buClr>
              <a:buSzPct val="60000"/>
              <a:buAutoNum type="arabicPeriod" startAt="2"/>
              <a:tabLst>
                <a:tab pos="469265" algn="l"/>
                <a:tab pos="469900" algn="l"/>
              </a:tabLst>
            </a:pPr>
            <a:r>
              <a:rPr spc="-100" dirty="0"/>
              <a:t>Diperlukan </a:t>
            </a:r>
            <a:r>
              <a:rPr spc="-120" dirty="0"/>
              <a:t>waktu yanng  </a:t>
            </a:r>
            <a:r>
              <a:rPr spc="-90" dirty="0"/>
              <a:t>banyak </a:t>
            </a:r>
            <a:r>
              <a:rPr spc="-180" dirty="0"/>
              <a:t>untuk </a:t>
            </a:r>
            <a:r>
              <a:rPr spc="-55" dirty="0"/>
              <a:t>perawat </a:t>
            </a:r>
            <a:r>
              <a:rPr spc="-80" dirty="0"/>
              <a:t>dalam  </a:t>
            </a:r>
            <a:r>
              <a:rPr spc="-120" dirty="0"/>
              <a:t>penanganan</a:t>
            </a:r>
            <a:r>
              <a:rPr spc="-20" dirty="0"/>
              <a:t> </a:t>
            </a:r>
            <a:r>
              <a:rPr spc="-40" dirty="0"/>
              <a:t>obat</a:t>
            </a:r>
          </a:p>
          <a:p>
            <a:pPr marL="469900" indent="-457200">
              <a:lnSpc>
                <a:spcPts val="2160"/>
              </a:lnSpc>
              <a:spcBef>
                <a:spcPts val="219"/>
              </a:spcBef>
              <a:buClr>
                <a:srgbClr val="DD8046"/>
              </a:buClr>
              <a:buSzPct val="60000"/>
              <a:buAutoNum type="arabicPeriod" startAt="2"/>
              <a:tabLst>
                <a:tab pos="469265" algn="l"/>
                <a:tab pos="469900" algn="l"/>
              </a:tabLst>
            </a:pPr>
            <a:r>
              <a:rPr spc="-110" dirty="0"/>
              <a:t>Meningkatkan </a:t>
            </a:r>
            <a:r>
              <a:rPr spc="-100" dirty="0"/>
              <a:t>kerugian</a:t>
            </a:r>
            <a:r>
              <a:rPr spc="80" dirty="0"/>
              <a:t> </a:t>
            </a:r>
            <a:r>
              <a:rPr spc="-90" dirty="0"/>
              <a:t>karena</a:t>
            </a:r>
          </a:p>
          <a:p>
            <a:pPr marL="127000" indent="0">
              <a:lnSpc>
                <a:spcPts val="2160"/>
              </a:lnSpc>
              <a:buNone/>
            </a:pPr>
            <a:r>
              <a:rPr lang="en-US" spc="-40" dirty="0"/>
              <a:t>      </a:t>
            </a:r>
            <a:r>
              <a:rPr spc="-40" dirty="0" err="1"/>
              <a:t>obat</a:t>
            </a:r>
            <a:r>
              <a:rPr spc="-40" dirty="0"/>
              <a:t> </a:t>
            </a:r>
            <a:r>
              <a:rPr spc="-120" dirty="0"/>
              <a:t>sering</a:t>
            </a:r>
            <a:r>
              <a:rPr spc="-40" dirty="0"/>
              <a:t> </a:t>
            </a:r>
            <a:r>
              <a:rPr spc="-135" dirty="0"/>
              <a:t>rusak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9600" y="1752663"/>
            <a:ext cx="3886200" cy="640080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1549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20"/>
              </a:spcBef>
            </a:pPr>
            <a:r>
              <a:rPr sz="2000" b="1" spc="-110" dirty="0">
                <a:solidFill>
                  <a:srgbClr val="FFFFFF"/>
                </a:solidFill>
                <a:latin typeface="Trebuchet MS"/>
                <a:cs typeface="Trebuchet MS"/>
              </a:rPr>
              <a:t>Keuntungan </a:t>
            </a:r>
            <a:r>
              <a:rPr sz="2000" b="1" spc="-135" dirty="0">
                <a:solidFill>
                  <a:srgbClr val="FFFFFF"/>
                </a:solidFill>
                <a:latin typeface="Trebuchet MS"/>
                <a:cs typeface="Trebuchet MS"/>
              </a:rPr>
              <a:t>Floor</a:t>
            </a:r>
            <a:r>
              <a:rPr sz="2000" b="1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Trebuchet MS"/>
                <a:cs typeface="Trebuchet MS"/>
              </a:rPr>
              <a:t>stock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0600" y="1752663"/>
            <a:ext cx="3886200" cy="640080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15494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220"/>
              </a:spcBef>
            </a:pPr>
            <a:r>
              <a:rPr sz="2000" b="1" spc="-90" dirty="0">
                <a:solidFill>
                  <a:srgbClr val="FFFFFF"/>
                </a:solidFill>
                <a:latin typeface="Trebuchet MS"/>
                <a:cs typeface="Trebuchet MS"/>
              </a:rPr>
              <a:t>Kerugian </a:t>
            </a:r>
            <a:r>
              <a:rPr sz="2000" b="1" spc="-135" dirty="0">
                <a:solidFill>
                  <a:srgbClr val="FFFFFF"/>
                </a:solidFill>
                <a:latin typeface="Trebuchet MS"/>
                <a:cs typeface="Trebuchet MS"/>
              </a:rPr>
              <a:t>Floor</a:t>
            </a:r>
            <a:r>
              <a:rPr sz="2000" b="1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Trebuchet MS"/>
                <a:cs typeface="Trebuchet MS"/>
              </a:rPr>
              <a:t>stock</a:t>
            </a:r>
            <a:endParaRPr sz="20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96198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2775" y="228600"/>
            <a:ext cx="8153400" cy="9906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0" y="990600"/>
                </a:moveTo>
                <a:lnTo>
                  <a:pt x="8153400" y="990600"/>
                </a:lnTo>
                <a:lnTo>
                  <a:pt x="8153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E8D1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pc="-380" dirty="0"/>
              <a:t>SDO </a:t>
            </a:r>
            <a:r>
              <a:rPr spc="-265" dirty="0"/>
              <a:t>kombinasi </a:t>
            </a:r>
            <a:r>
              <a:rPr spc="-105" dirty="0"/>
              <a:t>R/individual </a:t>
            </a:r>
            <a:r>
              <a:rPr spc="-170" dirty="0"/>
              <a:t>dan </a:t>
            </a:r>
            <a:r>
              <a:rPr spc="-225" dirty="0"/>
              <a:t>Floor  </a:t>
            </a:r>
            <a:r>
              <a:rPr spc="-310" dirty="0"/>
              <a:t>stock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6244" y="1548765"/>
            <a:ext cx="8024495" cy="4553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2740" marR="265430" indent="-320040">
              <a:lnSpc>
                <a:spcPct val="80000"/>
              </a:lnSpc>
              <a:spcBef>
                <a:spcPts val="67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20" dirty="0">
                <a:latin typeface="Arial"/>
                <a:cs typeface="Arial"/>
              </a:rPr>
              <a:t>distribusi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60" dirty="0">
                <a:latin typeface="Arial"/>
                <a:cs typeface="Arial"/>
              </a:rPr>
              <a:t>kombinasi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80" dirty="0">
                <a:latin typeface="Arial"/>
                <a:cs typeface="Arial"/>
              </a:rPr>
              <a:t>individual </a:t>
            </a:r>
            <a:r>
              <a:rPr sz="2400" spc="-105" dirty="0">
                <a:latin typeface="Arial"/>
                <a:cs typeface="Arial"/>
              </a:rPr>
              <a:t>dan  </a:t>
            </a:r>
            <a:r>
              <a:rPr sz="2400" spc="-110" dirty="0">
                <a:latin typeface="Arial"/>
                <a:cs typeface="Arial"/>
              </a:rPr>
              <a:t>persediaan </a:t>
            </a:r>
            <a:r>
              <a:rPr sz="2400" spc="-10" dirty="0">
                <a:latin typeface="Arial"/>
                <a:cs typeface="Arial"/>
              </a:rPr>
              <a:t>di </a:t>
            </a:r>
            <a:r>
              <a:rPr sz="2400" spc="-114" dirty="0">
                <a:latin typeface="Arial"/>
                <a:cs typeface="Arial"/>
              </a:rPr>
              <a:t>ruang </a:t>
            </a:r>
            <a:r>
              <a:rPr sz="2400" spc="-140" dirty="0">
                <a:latin typeface="Arial"/>
                <a:cs typeface="Arial"/>
              </a:rPr>
              <a:t>merupakan </a:t>
            </a: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25" dirty="0">
                <a:latin typeface="Arial"/>
                <a:cs typeface="Arial"/>
              </a:rPr>
              <a:t>penyampaian </a:t>
            </a:r>
            <a:r>
              <a:rPr sz="2400" spc="-50" dirty="0">
                <a:latin typeface="Arial"/>
                <a:cs typeface="Arial"/>
              </a:rPr>
              <a:t>obat  </a:t>
            </a:r>
            <a:r>
              <a:rPr sz="2400" spc="-65" dirty="0">
                <a:latin typeface="Arial"/>
                <a:cs typeface="Arial"/>
              </a:rPr>
              <a:t>kepada </a:t>
            </a:r>
            <a:r>
              <a:rPr sz="2400" spc="-75" dirty="0">
                <a:latin typeface="Arial"/>
                <a:cs typeface="Arial"/>
              </a:rPr>
              <a:t>penderita </a:t>
            </a:r>
            <a:r>
              <a:rPr sz="2400" spc="-95" dirty="0">
                <a:latin typeface="Arial"/>
                <a:cs typeface="Arial"/>
              </a:rPr>
              <a:t>berdasarkan </a:t>
            </a:r>
            <a:r>
              <a:rPr sz="2400" spc="-114" dirty="0">
                <a:latin typeface="Arial"/>
                <a:cs typeface="Arial"/>
              </a:rPr>
              <a:t>permintaan </a:t>
            </a:r>
            <a:r>
              <a:rPr sz="2400" spc="-75" dirty="0">
                <a:latin typeface="Arial"/>
                <a:cs typeface="Arial"/>
              </a:rPr>
              <a:t>dokter </a:t>
            </a:r>
            <a:r>
              <a:rPr sz="2400" spc="-100" dirty="0">
                <a:latin typeface="Arial"/>
                <a:cs typeface="Arial"/>
              </a:rPr>
              <a:t>yang  </a:t>
            </a:r>
            <a:r>
              <a:rPr sz="2400" spc="-95" dirty="0">
                <a:latin typeface="Arial"/>
                <a:cs typeface="Arial"/>
              </a:rPr>
              <a:t>obatnya </a:t>
            </a:r>
            <a:r>
              <a:rPr sz="2400" spc="-120" dirty="0">
                <a:latin typeface="Arial"/>
                <a:cs typeface="Arial"/>
              </a:rPr>
              <a:t>sebagian </a:t>
            </a:r>
            <a:r>
              <a:rPr sz="2400" spc="-105" dirty="0">
                <a:latin typeface="Arial"/>
                <a:cs typeface="Arial"/>
              </a:rPr>
              <a:t>disiapkan </a:t>
            </a:r>
            <a:r>
              <a:rPr sz="2400" spc="-135" dirty="0">
                <a:latin typeface="Arial"/>
                <a:cs typeface="Arial"/>
              </a:rPr>
              <a:t>instalasi </a:t>
            </a:r>
            <a:r>
              <a:rPr sz="2400" spc="-100" dirty="0">
                <a:latin typeface="Arial"/>
                <a:cs typeface="Arial"/>
              </a:rPr>
              <a:t>farmasi </a:t>
            </a:r>
            <a:r>
              <a:rPr sz="2400" spc="-105" dirty="0">
                <a:latin typeface="Arial"/>
                <a:cs typeface="Arial"/>
              </a:rPr>
              <a:t>dan </a:t>
            </a:r>
            <a:r>
              <a:rPr sz="2400" spc="-120" dirty="0">
                <a:latin typeface="Arial"/>
                <a:cs typeface="Arial"/>
              </a:rPr>
              <a:t>sebagian  </a:t>
            </a:r>
            <a:r>
              <a:rPr sz="2400" spc="-15" dirty="0">
                <a:latin typeface="Arial"/>
                <a:cs typeface="Arial"/>
              </a:rPr>
              <a:t>lagi </a:t>
            </a:r>
            <a:r>
              <a:rPr sz="2400" spc="-105" dirty="0">
                <a:latin typeface="Arial"/>
                <a:cs typeface="Arial"/>
              </a:rPr>
              <a:t>disiapkan </a:t>
            </a:r>
            <a:r>
              <a:rPr sz="2400" spc="-15" dirty="0">
                <a:latin typeface="Arial"/>
                <a:cs typeface="Arial"/>
              </a:rPr>
              <a:t>dari </a:t>
            </a:r>
            <a:r>
              <a:rPr sz="2400" spc="-110" dirty="0">
                <a:latin typeface="Arial"/>
                <a:cs typeface="Arial"/>
              </a:rPr>
              <a:t>persediaan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35" dirty="0">
                <a:latin typeface="Arial"/>
                <a:cs typeface="Arial"/>
              </a:rPr>
              <a:t>terdapat </a:t>
            </a:r>
            <a:r>
              <a:rPr sz="2400" spc="-10" dirty="0">
                <a:latin typeface="Arial"/>
                <a:cs typeface="Arial"/>
              </a:rPr>
              <a:t>di</a:t>
            </a:r>
            <a:r>
              <a:rPr sz="2400" spc="4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ruang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32105" algn="l"/>
              </a:tabLst>
            </a:pPr>
            <a:r>
              <a:rPr sz="145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400" spc="-75" dirty="0">
                <a:latin typeface="Arial"/>
                <a:cs typeface="Arial"/>
              </a:rPr>
              <a:t>dokter </a:t>
            </a:r>
            <a:r>
              <a:rPr sz="2400" spc="-200" dirty="0">
                <a:latin typeface="Arial"/>
                <a:cs typeface="Arial"/>
              </a:rPr>
              <a:t>menuliskan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resep,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32105" algn="l"/>
              </a:tabLst>
            </a:pPr>
            <a:r>
              <a:rPr sz="1450" spc="360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400" spc="-90" dirty="0">
                <a:latin typeface="Arial"/>
                <a:cs typeface="Arial"/>
              </a:rPr>
              <a:t>interpretasi </a:t>
            </a:r>
            <a:r>
              <a:rPr sz="2400" spc="-105" dirty="0">
                <a:latin typeface="Arial"/>
                <a:cs typeface="Arial"/>
              </a:rPr>
              <a:t>dilakukan </a:t>
            </a:r>
            <a:r>
              <a:rPr sz="2400" spc="-50" dirty="0">
                <a:latin typeface="Arial"/>
                <a:cs typeface="Arial"/>
              </a:rPr>
              <a:t>baik </a:t>
            </a:r>
            <a:r>
              <a:rPr sz="2400" spc="-140" dirty="0">
                <a:latin typeface="Arial"/>
                <a:cs typeface="Arial"/>
              </a:rPr>
              <a:t>oleh </a:t>
            </a:r>
            <a:r>
              <a:rPr sz="2400" spc="-85" dirty="0">
                <a:latin typeface="Arial"/>
                <a:cs typeface="Arial"/>
              </a:rPr>
              <a:t>apoteker </a:t>
            </a:r>
            <a:r>
              <a:rPr sz="2400" spc="-215" dirty="0">
                <a:latin typeface="Arial"/>
                <a:cs typeface="Arial"/>
              </a:rPr>
              <a:t>maupun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perawat.</a:t>
            </a:r>
            <a:endParaRPr sz="2400">
              <a:latin typeface="Arial"/>
              <a:cs typeface="Arial"/>
            </a:endParaRPr>
          </a:p>
          <a:p>
            <a:pPr marL="332740" marR="5080" indent="-320040">
              <a:lnSpc>
                <a:spcPct val="80100"/>
              </a:lnSpc>
              <a:spcBef>
                <a:spcPts val="720"/>
              </a:spcBef>
              <a:tabLst>
                <a:tab pos="332105" algn="l"/>
              </a:tabLst>
            </a:pPr>
            <a:r>
              <a:rPr sz="145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400" spc="-100" dirty="0">
                <a:latin typeface="Arial"/>
                <a:cs typeface="Arial"/>
              </a:rPr>
              <a:t>Apoteker </a:t>
            </a:r>
            <a:r>
              <a:rPr sz="2400" spc="-140" dirty="0">
                <a:latin typeface="Arial"/>
                <a:cs typeface="Arial"/>
              </a:rPr>
              <a:t>menyiapkan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95" dirty="0">
                <a:latin typeface="Arial"/>
                <a:cs typeface="Arial"/>
              </a:rPr>
              <a:t>dalam </a:t>
            </a:r>
            <a:r>
              <a:rPr sz="2400" spc="-150" dirty="0">
                <a:latin typeface="Arial"/>
                <a:cs typeface="Arial"/>
              </a:rPr>
              <a:t>bentuk </a:t>
            </a:r>
            <a:r>
              <a:rPr sz="2400" spc="-140" dirty="0">
                <a:latin typeface="Arial"/>
                <a:cs typeface="Arial"/>
              </a:rPr>
              <a:t>ruahan </a:t>
            </a:r>
            <a:r>
              <a:rPr sz="2400" spc="-105" dirty="0">
                <a:latin typeface="Arial"/>
                <a:cs typeface="Arial"/>
              </a:rPr>
              <a:t>dan  </a:t>
            </a:r>
            <a:r>
              <a:rPr sz="2400" spc="-135" dirty="0">
                <a:latin typeface="Arial"/>
                <a:cs typeface="Arial"/>
              </a:rPr>
              <a:t>diserahkan </a:t>
            </a:r>
            <a:r>
              <a:rPr sz="2400" spc="-165" dirty="0">
                <a:latin typeface="Arial"/>
                <a:cs typeface="Arial"/>
              </a:rPr>
              <a:t>ke </a:t>
            </a:r>
            <a:r>
              <a:rPr sz="2400" spc="-150" dirty="0">
                <a:latin typeface="Arial"/>
                <a:cs typeface="Arial"/>
              </a:rPr>
              <a:t>unit </a:t>
            </a:r>
            <a:r>
              <a:rPr sz="2400" spc="-105" dirty="0">
                <a:latin typeface="Arial"/>
                <a:cs typeface="Arial"/>
              </a:rPr>
              <a:t>pelayanan </a:t>
            </a:r>
            <a:r>
              <a:rPr sz="2400" spc="-80" dirty="0">
                <a:latin typeface="Arial"/>
                <a:cs typeface="Arial"/>
              </a:rPr>
              <a:t>penderita, </a:t>
            </a:r>
            <a:r>
              <a:rPr sz="2400" spc="-40" dirty="0">
                <a:latin typeface="Arial"/>
                <a:cs typeface="Arial"/>
              </a:rPr>
              <a:t>tetapi </a:t>
            </a:r>
            <a:r>
              <a:rPr sz="2400" spc="-15" dirty="0">
                <a:latin typeface="Arial"/>
                <a:cs typeface="Arial"/>
              </a:rPr>
              <a:t>ada </a:t>
            </a:r>
            <a:r>
              <a:rPr sz="2400" spc="-80" dirty="0">
                <a:latin typeface="Arial"/>
                <a:cs typeface="Arial"/>
              </a:rPr>
              <a:t>pula </a:t>
            </a:r>
            <a:r>
              <a:rPr sz="2400" spc="-35" dirty="0">
                <a:latin typeface="Arial"/>
                <a:cs typeface="Arial"/>
              </a:rPr>
              <a:t>obat- 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05" dirty="0">
                <a:latin typeface="Arial"/>
                <a:cs typeface="Arial"/>
              </a:rPr>
              <a:t>yang </a:t>
            </a:r>
            <a:r>
              <a:rPr sz="2400" spc="-100" dirty="0">
                <a:latin typeface="Arial"/>
                <a:cs typeface="Arial"/>
              </a:rPr>
              <a:t>disiapkan </a:t>
            </a:r>
            <a:r>
              <a:rPr sz="2400" spc="-140" dirty="0">
                <a:latin typeface="Arial"/>
                <a:cs typeface="Arial"/>
              </a:rPr>
              <a:t>oleh </a:t>
            </a:r>
            <a:r>
              <a:rPr sz="2400" spc="-135" dirty="0">
                <a:latin typeface="Arial"/>
                <a:cs typeface="Arial"/>
              </a:rPr>
              <a:t>instalasi </a:t>
            </a:r>
            <a:r>
              <a:rPr sz="2400" spc="-100" dirty="0">
                <a:latin typeface="Arial"/>
                <a:cs typeface="Arial"/>
              </a:rPr>
              <a:t>farmasi </a:t>
            </a:r>
            <a:r>
              <a:rPr sz="2400" spc="-204" dirty="0">
                <a:latin typeface="Arial"/>
                <a:cs typeface="Arial"/>
              </a:rPr>
              <a:t>untuk </a:t>
            </a:r>
            <a:r>
              <a:rPr sz="2400" spc="-150" dirty="0">
                <a:latin typeface="Arial"/>
                <a:cs typeface="Arial"/>
              </a:rPr>
              <a:t>selanjutnya  </a:t>
            </a:r>
            <a:r>
              <a:rPr sz="2400" spc="-135" dirty="0">
                <a:latin typeface="Arial"/>
                <a:cs typeface="Arial"/>
              </a:rPr>
              <a:t>diserahkan </a:t>
            </a:r>
            <a:r>
              <a:rPr sz="2400" spc="-65" dirty="0">
                <a:latin typeface="Arial"/>
                <a:cs typeface="Arial"/>
              </a:rPr>
              <a:t>kepada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perawat.</a:t>
            </a:r>
            <a:endParaRPr sz="2400">
              <a:latin typeface="Arial"/>
              <a:cs typeface="Arial"/>
            </a:endParaRPr>
          </a:p>
          <a:p>
            <a:pPr marL="332740" marR="612140" indent="-320040">
              <a:lnSpc>
                <a:spcPct val="80000"/>
              </a:lnSpc>
              <a:spcBef>
                <a:spcPts val="695"/>
              </a:spcBef>
              <a:tabLst>
                <a:tab pos="414655" algn="l"/>
              </a:tabLst>
            </a:pPr>
            <a:r>
              <a:rPr sz="1450" spc="355" dirty="0">
                <a:solidFill>
                  <a:srgbClr val="DD8046"/>
                </a:solidFill>
                <a:latin typeface="Arial"/>
                <a:cs typeface="Arial"/>
              </a:rPr>
              <a:t>		</a:t>
            </a:r>
            <a:r>
              <a:rPr sz="2400" spc="-210" dirty="0">
                <a:latin typeface="Arial"/>
                <a:cs typeface="Arial"/>
              </a:rPr>
              <a:t>Untuk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05" dirty="0">
                <a:latin typeface="Arial"/>
                <a:cs typeface="Arial"/>
              </a:rPr>
              <a:t>yang </a:t>
            </a:r>
            <a:r>
              <a:rPr sz="2400" spc="-30" dirty="0">
                <a:latin typeface="Arial"/>
                <a:cs typeface="Arial"/>
              </a:rPr>
              <a:t>terdapat </a:t>
            </a:r>
            <a:r>
              <a:rPr sz="2400" spc="-10" dirty="0">
                <a:latin typeface="Arial"/>
                <a:cs typeface="Arial"/>
              </a:rPr>
              <a:t>di </a:t>
            </a:r>
            <a:r>
              <a:rPr sz="2400" spc="-150" dirty="0">
                <a:latin typeface="Arial"/>
                <a:cs typeface="Arial"/>
              </a:rPr>
              <a:t>unit </a:t>
            </a:r>
            <a:r>
              <a:rPr sz="2400" spc="-105" dirty="0">
                <a:latin typeface="Arial"/>
                <a:cs typeface="Arial"/>
              </a:rPr>
              <a:t>pelayanan </a:t>
            </a:r>
            <a:r>
              <a:rPr sz="2400" spc="-80" dirty="0">
                <a:latin typeface="Arial"/>
                <a:cs typeface="Arial"/>
              </a:rPr>
              <a:t>penderita,  </a:t>
            </a:r>
            <a:r>
              <a:rPr sz="2400" spc="-65" dirty="0">
                <a:latin typeface="Arial"/>
                <a:cs typeface="Arial"/>
              </a:rPr>
              <a:t>perawat </a:t>
            </a:r>
            <a:r>
              <a:rPr sz="2400" spc="-114" dirty="0">
                <a:latin typeface="Arial"/>
                <a:cs typeface="Arial"/>
              </a:rPr>
              <a:t>akan </a:t>
            </a:r>
            <a:r>
              <a:rPr sz="2400" spc="-140" dirty="0">
                <a:latin typeface="Arial"/>
                <a:cs typeface="Arial"/>
              </a:rPr>
              <a:t>menyiapkan </a:t>
            </a:r>
            <a:r>
              <a:rPr sz="2400" spc="-240" dirty="0">
                <a:latin typeface="Arial"/>
                <a:cs typeface="Arial"/>
              </a:rPr>
              <a:t>semua </a:t>
            </a:r>
            <a:r>
              <a:rPr sz="2400" spc="-195" dirty="0">
                <a:latin typeface="Arial"/>
                <a:cs typeface="Arial"/>
              </a:rPr>
              <a:t>dosis </a:t>
            </a:r>
            <a:r>
              <a:rPr sz="2400" spc="-95" dirty="0">
                <a:latin typeface="Arial"/>
                <a:cs typeface="Arial"/>
              </a:rPr>
              <a:t>pengobatan </a:t>
            </a:r>
            <a:r>
              <a:rPr sz="2400" spc="-204" dirty="0">
                <a:latin typeface="Arial"/>
                <a:cs typeface="Arial"/>
              </a:rPr>
              <a:t>untuk  </a:t>
            </a:r>
            <a:r>
              <a:rPr sz="2400" spc="-75" dirty="0">
                <a:latin typeface="Arial"/>
                <a:cs typeface="Arial"/>
              </a:rPr>
              <a:t>penderita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9160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4629" y="723803"/>
            <a:ext cx="1110615" cy="605155"/>
          </a:xfrm>
          <a:prstGeom prst="rect">
            <a:avLst/>
          </a:prstGeom>
          <a:ln w="3695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57150" marR="67310" indent="79375">
              <a:lnSpc>
                <a:spcPct val="102299"/>
              </a:lnSpc>
              <a:spcBef>
                <a:spcPts val="455"/>
              </a:spcBef>
            </a:pPr>
            <a:r>
              <a:rPr sz="1400" spc="20" dirty="0">
                <a:latin typeface="Times New Roman"/>
                <a:cs typeface="Times New Roman"/>
              </a:rPr>
              <a:t>Interpretasi  </a:t>
            </a:r>
            <a:r>
              <a:rPr sz="1400" spc="-15" dirty="0">
                <a:latin typeface="Times New Roman"/>
                <a:cs typeface="Times New Roman"/>
              </a:rPr>
              <a:t>oleh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apoteker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4629" y="1831290"/>
            <a:ext cx="1110615" cy="626745"/>
          </a:xfrm>
          <a:prstGeom prst="rect">
            <a:avLst/>
          </a:prstGeom>
          <a:ln w="3694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234315" marR="89535" indent="-159385">
              <a:lnSpc>
                <a:spcPct val="102499"/>
              </a:lnSpc>
              <a:spcBef>
                <a:spcPts val="535"/>
              </a:spcBef>
            </a:pPr>
            <a:r>
              <a:rPr sz="1400" spc="40" dirty="0">
                <a:latin typeface="Times New Roman"/>
                <a:cs typeface="Times New Roman"/>
              </a:rPr>
              <a:t>P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n</a:t>
            </a:r>
            <a:r>
              <a:rPr sz="1400" spc="-105" dirty="0">
                <a:latin typeface="Times New Roman"/>
                <a:cs typeface="Times New Roman"/>
              </a:rPr>
              <a:t>g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nd</a:t>
            </a:r>
            <a:r>
              <a:rPr sz="1400" spc="-25" dirty="0">
                <a:latin typeface="Times New Roman"/>
                <a:cs typeface="Times New Roman"/>
              </a:rPr>
              <a:t>a</a:t>
            </a:r>
            <a:r>
              <a:rPr sz="1400" spc="-50" dirty="0">
                <a:latin typeface="Times New Roman"/>
                <a:cs typeface="Times New Roman"/>
              </a:rPr>
              <a:t>l</a:t>
            </a:r>
            <a:r>
              <a:rPr sz="1400" spc="-25" dirty="0">
                <a:latin typeface="Times New Roman"/>
                <a:cs typeface="Times New Roman"/>
              </a:rPr>
              <a:t>ia</a:t>
            </a:r>
            <a:r>
              <a:rPr sz="1400" spc="5" dirty="0">
                <a:latin typeface="Times New Roman"/>
                <a:cs typeface="Times New Roman"/>
              </a:rPr>
              <a:t>n  </a:t>
            </a:r>
            <a:r>
              <a:rPr sz="1400" spc="20" dirty="0">
                <a:latin typeface="Times New Roman"/>
                <a:cs typeface="Times New Roman"/>
              </a:rPr>
              <a:t>apoteker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4629" y="2960695"/>
            <a:ext cx="1110615" cy="605155"/>
          </a:xfrm>
          <a:prstGeom prst="rect">
            <a:avLst/>
          </a:prstGeom>
          <a:ln w="3695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86360" marR="89535" indent="-11430">
              <a:lnSpc>
                <a:spcPct val="102400"/>
              </a:lnSpc>
              <a:spcBef>
                <a:spcPts val="450"/>
              </a:spcBef>
            </a:pPr>
            <a:r>
              <a:rPr sz="1400" spc="40" dirty="0">
                <a:latin typeface="Times New Roman"/>
                <a:cs typeface="Times New Roman"/>
              </a:rPr>
              <a:t>P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n</a:t>
            </a:r>
            <a:r>
              <a:rPr sz="1400" spc="-105" dirty="0">
                <a:latin typeface="Times New Roman"/>
                <a:cs typeface="Times New Roman"/>
              </a:rPr>
              <a:t>g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nd</a:t>
            </a:r>
            <a:r>
              <a:rPr sz="1400" spc="-25" dirty="0">
                <a:latin typeface="Times New Roman"/>
                <a:cs typeface="Times New Roman"/>
              </a:rPr>
              <a:t>a</a:t>
            </a:r>
            <a:r>
              <a:rPr sz="1400" spc="-50" dirty="0">
                <a:latin typeface="Times New Roman"/>
                <a:cs typeface="Times New Roman"/>
              </a:rPr>
              <a:t>l</a:t>
            </a:r>
            <a:r>
              <a:rPr sz="1400" spc="-25" dirty="0">
                <a:latin typeface="Times New Roman"/>
                <a:cs typeface="Times New Roman"/>
              </a:rPr>
              <a:t>ia</a:t>
            </a:r>
            <a:r>
              <a:rPr sz="1400" spc="5" dirty="0">
                <a:latin typeface="Times New Roman"/>
                <a:cs typeface="Times New Roman"/>
              </a:rPr>
              <a:t>n  </a:t>
            </a:r>
            <a:r>
              <a:rPr sz="1400" spc="-15" dirty="0">
                <a:latin typeface="Times New Roman"/>
                <a:cs typeface="Times New Roman"/>
              </a:rPr>
              <a:t>oleh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perawat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1906" y="878481"/>
            <a:ext cx="464184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5" dirty="0">
                <a:latin typeface="Times New Roman"/>
                <a:cs typeface="Times New Roman"/>
              </a:rPr>
              <a:t>R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45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7014" y="701885"/>
            <a:ext cx="1085850" cy="645160"/>
          </a:xfrm>
          <a:prstGeom prst="rect">
            <a:avLst/>
          </a:prstGeom>
          <a:ln w="3694">
            <a:solidFill>
              <a:srgbClr val="0000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71755" marR="80010" indent="50165">
              <a:lnSpc>
                <a:spcPct val="102299"/>
              </a:lnSpc>
              <a:spcBef>
                <a:spcPts val="625"/>
              </a:spcBef>
            </a:pPr>
            <a:r>
              <a:rPr sz="1400" spc="20" dirty="0">
                <a:latin typeface="Times New Roman"/>
                <a:cs typeface="Times New Roman"/>
              </a:rPr>
              <a:t>Interpretasi  </a:t>
            </a:r>
            <a:r>
              <a:rPr sz="1400" spc="-15" dirty="0">
                <a:latin typeface="Times New Roman"/>
                <a:cs typeface="Times New Roman"/>
              </a:rPr>
              <a:t>oleh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perawat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6576" y="1842439"/>
            <a:ext cx="1027430" cy="645160"/>
          </a:xfrm>
          <a:prstGeom prst="rect">
            <a:avLst/>
          </a:prstGeom>
          <a:ln w="3693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43180" marR="49530" indent="-11430">
              <a:lnSpc>
                <a:spcPct val="102499"/>
              </a:lnSpc>
              <a:spcBef>
                <a:spcPts val="620"/>
              </a:spcBef>
            </a:pPr>
            <a:r>
              <a:rPr sz="1400" spc="40" dirty="0">
                <a:latin typeface="Times New Roman"/>
                <a:cs typeface="Times New Roman"/>
              </a:rPr>
              <a:t>P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n</a:t>
            </a:r>
            <a:r>
              <a:rPr sz="1400" spc="-105" dirty="0">
                <a:latin typeface="Times New Roman"/>
                <a:cs typeface="Times New Roman"/>
              </a:rPr>
              <a:t>g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nd</a:t>
            </a:r>
            <a:r>
              <a:rPr sz="1400" spc="-25" dirty="0">
                <a:latin typeface="Times New Roman"/>
                <a:cs typeface="Times New Roman"/>
              </a:rPr>
              <a:t>a</a:t>
            </a:r>
            <a:r>
              <a:rPr sz="1400" spc="-50" dirty="0">
                <a:latin typeface="Times New Roman"/>
                <a:cs typeface="Times New Roman"/>
              </a:rPr>
              <a:t>l</a:t>
            </a:r>
            <a:r>
              <a:rPr sz="1400" spc="-25" dirty="0">
                <a:latin typeface="Times New Roman"/>
                <a:cs typeface="Times New Roman"/>
              </a:rPr>
              <a:t>ia</a:t>
            </a:r>
            <a:r>
              <a:rPr sz="1400" spc="5" dirty="0">
                <a:latin typeface="Times New Roman"/>
                <a:cs typeface="Times New Roman"/>
              </a:rPr>
              <a:t>n  </a:t>
            </a:r>
            <a:r>
              <a:rPr sz="1400" spc="-15" dirty="0">
                <a:latin typeface="Times New Roman"/>
                <a:cs typeface="Times New Roman"/>
              </a:rPr>
              <a:t>oleh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perawat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4204" y="1842439"/>
            <a:ext cx="1110615" cy="645160"/>
          </a:xfrm>
          <a:prstGeom prst="rect">
            <a:avLst/>
          </a:prstGeom>
          <a:ln w="3694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57150" marR="66675" indent="14604">
              <a:lnSpc>
                <a:spcPct val="102499"/>
              </a:lnSpc>
              <a:spcBef>
                <a:spcPts val="620"/>
              </a:spcBef>
            </a:pPr>
            <a:r>
              <a:rPr sz="1400" spc="-15" dirty="0">
                <a:latin typeface="Times New Roman"/>
                <a:cs typeface="Times New Roman"/>
              </a:rPr>
              <a:t>Pengendalian  oleh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apoteker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95991" y="1996813"/>
            <a:ext cx="720090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10" dirty="0">
                <a:latin typeface="Times New Roman"/>
                <a:cs typeface="Times New Roman"/>
              </a:rPr>
              <a:t>Peracikan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2949" y="2984095"/>
            <a:ext cx="875030" cy="4629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670" marR="5080" indent="-141605">
              <a:lnSpc>
                <a:spcPct val="102400"/>
              </a:lnSpc>
              <a:spcBef>
                <a:spcPts val="90"/>
              </a:spcBef>
            </a:pPr>
            <a:r>
              <a:rPr sz="1400" spc="-20" dirty="0">
                <a:latin typeface="Times New Roman"/>
                <a:cs typeface="Times New Roman"/>
              </a:rPr>
              <a:t>Lemari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obat  </a:t>
            </a:r>
            <a:r>
              <a:rPr sz="1400" spc="5" dirty="0">
                <a:latin typeface="Times New Roman"/>
                <a:cs typeface="Times New Roman"/>
              </a:rPr>
              <a:t>di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ruang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9319" y="2984095"/>
            <a:ext cx="1576070" cy="4629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3845" marR="5080" indent="-271780">
              <a:lnSpc>
                <a:spcPct val="102400"/>
              </a:lnSpc>
              <a:spcBef>
                <a:spcPts val="90"/>
              </a:spcBef>
              <a:tabLst>
                <a:tab pos="1166495" algn="l"/>
                <a:tab pos="1562735" algn="l"/>
              </a:tabLst>
            </a:pPr>
            <a:r>
              <a:rPr sz="1400" spc="-5" dirty="0">
                <a:latin typeface="Times New Roman"/>
                <a:cs typeface="Times New Roman"/>
              </a:rPr>
              <a:t>Persediaan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di 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ruang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76676" y="4167801"/>
            <a:ext cx="903605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15" dirty="0">
                <a:latin typeface="Times New Roman"/>
                <a:cs typeface="Times New Roman"/>
              </a:rPr>
              <a:t>Kereta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Obat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7804" y="5246105"/>
            <a:ext cx="709295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5" dirty="0">
                <a:latin typeface="Times New Roman"/>
                <a:cs typeface="Times New Roman"/>
              </a:rPr>
              <a:t>Penderita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70197" y="3995316"/>
            <a:ext cx="1085850" cy="605155"/>
          </a:xfrm>
          <a:prstGeom prst="rect">
            <a:avLst/>
          </a:prstGeom>
          <a:ln w="3694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67945" marR="83820" indent="97155">
              <a:lnSpc>
                <a:spcPct val="102499"/>
              </a:lnSpc>
              <a:spcBef>
                <a:spcPts val="445"/>
              </a:spcBef>
            </a:pPr>
            <a:r>
              <a:rPr sz="1400" spc="20" dirty="0">
                <a:latin typeface="Times New Roman"/>
                <a:cs typeface="Times New Roman"/>
              </a:rPr>
              <a:t>Penyiapan  </a:t>
            </a:r>
            <a:r>
              <a:rPr sz="1400" spc="-15" dirty="0">
                <a:latin typeface="Times New Roman"/>
                <a:cs typeface="Times New Roman"/>
              </a:rPr>
              <a:t>oleh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perawat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70197" y="5069901"/>
            <a:ext cx="1085850" cy="688340"/>
          </a:xfrm>
          <a:prstGeom prst="rect">
            <a:avLst/>
          </a:prstGeom>
          <a:ln w="3693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67945" marR="83820" indent="86360">
              <a:lnSpc>
                <a:spcPct val="102499"/>
              </a:lnSpc>
              <a:spcBef>
                <a:spcPts val="790"/>
              </a:spcBef>
            </a:pPr>
            <a:r>
              <a:rPr sz="1400" spc="-10" dirty="0">
                <a:latin typeface="Times New Roman"/>
                <a:cs typeface="Times New Roman"/>
              </a:rPr>
              <a:t>Pemberian  </a:t>
            </a:r>
            <a:r>
              <a:rPr sz="1400" spc="-15" dirty="0">
                <a:latin typeface="Times New Roman"/>
                <a:cs typeface="Times New Roman"/>
              </a:rPr>
              <a:t>oleh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perawat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22118" y="3093152"/>
            <a:ext cx="795655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latin typeface="Times New Roman"/>
                <a:cs typeface="Times New Roman"/>
              </a:rPr>
              <a:t>Persediaan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34995" y="1026070"/>
            <a:ext cx="1465580" cy="0"/>
          </a:xfrm>
          <a:custGeom>
            <a:avLst/>
            <a:gdLst/>
            <a:ahLst/>
            <a:cxnLst/>
            <a:rect l="l" t="t" r="r" b="b"/>
            <a:pathLst>
              <a:path w="1465579">
                <a:moveTo>
                  <a:pt x="0" y="0"/>
                </a:moveTo>
                <a:lnTo>
                  <a:pt x="1465164" y="0"/>
                </a:lnTo>
              </a:path>
            </a:pathLst>
          </a:custGeom>
          <a:ln w="3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81621" y="974802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0"/>
                </a:moveTo>
                <a:lnTo>
                  <a:pt x="0" y="84030"/>
                </a:lnTo>
                <a:lnTo>
                  <a:pt x="83494" y="436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4995" y="2144705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5">
                <a:moveTo>
                  <a:pt x="0" y="0"/>
                </a:moveTo>
                <a:lnTo>
                  <a:pt x="528336" y="0"/>
                </a:lnTo>
              </a:path>
            </a:pathLst>
          </a:custGeom>
          <a:ln w="3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44794" y="209343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19">
                <a:moveTo>
                  <a:pt x="0" y="0"/>
                </a:moveTo>
                <a:lnTo>
                  <a:pt x="0" y="83727"/>
                </a:lnTo>
                <a:lnTo>
                  <a:pt x="83494" y="436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34995" y="3263038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5">
                <a:moveTo>
                  <a:pt x="0" y="0"/>
                </a:moveTo>
                <a:lnTo>
                  <a:pt x="528336" y="0"/>
                </a:lnTo>
              </a:path>
            </a:pathLst>
          </a:custGeom>
          <a:ln w="3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44794" y="321541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0"/>
                </a:moveTo>
                <a:lnTo>
                  <a:pt x="0" y="83727"/>
                </a:lnTo>
                <a:lnTo>
                  <a:pt x="83494" y="400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02094" y="102607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1294919" y="0"/>
                </a:moveTo>
                <a:lnTo>
                  <a:pt x="0" y="0"/>
                </a:lnTo>
              </a:path>
            </a:pathLst>
          </a:custGeom>
          <a:ln w="3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22066" y="974802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83494" y="0"/>
                </a:moveTo>
                <a:lnTo>
                  <a:pt x="0" y="43683"/>
                </a:lnTo>
                <a:lnTo>
                  <a:pt x="83494" y="84030"/>
                </a:lnTo>
                <a:lnTo>
                  <a:pt x="834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99790" y="1197467"/>
            <a:ext cx="1874520" cy="1661160"/>
          </a:xfrm>
          <a:custGeom>
            <a:avLst/>
            <a:gdLst/>
            <a:ahLst/>
            <a:cxnLst/>
            <a:rect l="l" t="t" r="r" b="b"/>
            <a:pathLst>
              <a:path w="1874520" h="1661160">
                <a:moveTo>
                  <a:pt x="1873956" y="1661041"/>
                </a:moveTo>
                <a:lnTo>
                  <a:pt x="802994" y="0"/>
                </a:lnTo>
                <a:lnTo>
                  <a:pt x="0" y="724875"/>
                </a:lnTo>
              </a:path>
            </a:pathLst>
          </a:custGeom>
          <a:ln w="3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26121" y="2818314"/>
            <a:ext cx="80010" cy="94615"/>
          </a:xfrm>
          <a:custGeom>
            <a:avLst/>
            <a:gdLst/>
            <a:ahLst/>
            <a:cxnLst/>
            <a:rect l="l" t="t" r="r" b="b"/>
            <a:pathLst>
              <a:path w="80010" h="94614">
                <a:moveTo>
                  <a:pt x="68875" y="0"/>
                </a:moveTo>
                <a:lnTo>
                  <a:pt x="0" y="47020"/>
                </a:lnTo>
                <a:lnTo>
                  <a:pt x="79877" y="94496"/>
                </a:lnTo>
                <a:lnTo>
                  <a:pt x="688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38148" y="1878508"/>
            <a:ext cx="90805" cy="87630"/>
          </a:xfrm>
          <a:custGeom>
            <a:avLst/>
            <a:gdLst/>
            <a:ahLst/>
            <a:cxnLst/>
            <a:rect l="l" t="t" r="r" b="b"/>
            <a:pathLst>
              <a:path w="90804" h="87630">
                <a:moveTo>
                  <a:pt x="36020" y="0"/>
                </a:moveTo>
                <a:lnTo>
                  <a:pt x="0" y="87367"/>
                </a:lnTo>
                <a:lnTo>
                  <a:pt x="90427" y="61733"/>
                </a:lnTo>
                <a:lnTo>
                  <a:pt x="36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45684" y="2315648"/>
            <a:ext cx="0" cy="528955"/>
          </a:xfrm>
          <a:custGeom>
            <a:avLst/>
            <a:gdLst/>
            <a:ahLst/>
            <a:cxnLst/>
            <a:rect l="l" t="t" r="r" b="b"/>
            <a:pathLst>
              <a:path h="528955">
                <a:moveTo>
                  <a:pt x="0" y="0"/>
                </a:moveTo>
                <a:lnTo>
                  <a:pt x="0" y="528451"/>
                </a:lnTo>
              </a:path>
            </a:pathLst>
          </a:custGeom>
          <a:ln w="36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8511" y="2829083"/>
            <a:ext cx="83185" cy="83820"/>
          </a:xfrm>
          <a:custGeom>
            <a:avLst/>
            <a:gdLst/>
            <a:ahLst/>
            <a:cxnLst/>
            <a:rect l="l" t="t" r="r" b="b"/>
            <a:pathLst>
              <a:path w="83185" h="83819">
                <a:moveTo>
                  <a:pt x="83042" y="0"/>
                </a:moveTo>
                <a:lnTo>
                  <a:pt x="0" y="0"/>
                </a:lnTo>
                <a:lnTo>
                  <a:pt x="39637" y="83727"/>
                </a:lnTo>
                <a:lnTo>
                  <a:pt x="83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45684" y="3521651"/>
            <a:ext cx="713105" cy="557530"/>
          </a:xfrm>
          <a:custGeom>
            <a:avLst/>
            <a:gdLst/>
            <a:ahLst/>
            <a:cxnLst/>
            <a:rect l="l" t="t" r="r" b="b"/>
            <a:pathLst>
              <a:path w="713104" h="557529">
                <a:moveTo>
                  <a:pt x="0" y="0"/>
                </a:moveTo>
                <a:lnTo>
                  <a:pt x="712567" y="557270"/>
                </a:lnTo>
              </a:path>
            </a:pathLst>
          </a:custGeom>
          <a:ln w="36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18011" y="4031446"/>
            <a:ext cx="90805" cy="83820"/>
          </a:xfrm>
          <a:custGeom>
            <a:avLst/>
            <a:gdLst/>
            <a:ahLst/>
            <a:cxnLst/>
            <a:rect l="l" t="t" r="r" b="b"/>
            <a:pathLst>
              <a:path w="90804" h="83820">
                <a:moveTo>
                  <a:pt x="50790" y="0"/>
                </a:moveTo>
                <a:lnTo>
                  <a:pt x="0" y="65373"/>
                </a:lnTo>
                <a:lnTo>
                  <a:pt x="90427" y="83575"/>
                </a:lnTo>
                <a:lnTo>
                  <a:pt x="50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67168" y="4381249"/>
            <a:ext cx="86995" cy="87630"/>
          </a:xfrm>
          <a:custGeom>
            <a:avLst/>
            <a:gdLst/>
            <a:ahLst/>
            <a:cxnLst/>
            <a:rect l="l" t="t" r="r" b="b"/>
            <a:pathLst>
              <a:path w="86995" h="87629">
                <a:moveTo>
                  <a:pt x="0" y="0"/>
                </a:moveTo>
                <a:lnTo>
                  <a:pt x="86810" y="87337"/>
                </a:lnTo>
              </a:path>
            </a:pathLst>
          </a:custGeom>
          <a:ln w="36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80392" y="3433980"/>
            <a:ext cx="633730" cy="637540"/>
          </a:xfrm>
          <a:custGeom>
            <a:avLst/>
            <a:gdLst/>
            <a:ahLst/>
            <a:cxnLst/>
            <a:rect l="l" t="t" r="r" b="b"/>
            <a:pathLst>
              <a:path w="633729" h="637539">
                <a:moveTo>
                  <a:pt x="633142" y="0"/>
                </a:moveTo>
                <a:lnTo>
                  <a:pt x="0" y="637508"/>
                </a:lnTo>
              </a:path>
            </a:pathLst>
          </a:custGeom>
          <a:ln w="36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2066" y="4027654"/>
            <a:ext cx="86995" cy="87630"/>
          </a:xfrm>
          <a:custGeom>
            <a:avLst/>
            <a:gdLst/>
            <a:ahLst/>
            <a:cxnLst/>
            <a:rect l="l" t="t" r="r" b="b"/>
            <a:pathLst>
              <a:path w="86995" h="87629">
                <a:moveTo>
                  <a:pt x="29087" y="0"/>
                </a:moveTo>
                <a:lnTo>
                  <a:pt x="0" y="87367"/>
                </a:lnTo>
                <a:lnTo>
                  <a:pt x="86810" y="58093"/>
                </a:lnTo>
                <a:lnTo>
                  <a:pt x="290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42101" y="4297628"/>
            <a:ext cx="528320" cy="0"/>
          </a:xfrm>
          <a:custGeom>
            <a:avLst/>
            <a:gdLst/>
            <a:ahLst/>
            <a:cxnLst/>
            <a:rect l="l" t="t" r="r" b="b"/>
            <a:pathLst>
              <a:path w="528320">
                <a:moveTo>
                  <a:pt x="0" y="0"/>
                </a:moveTo>
                <a:lnTo>
                  <a:pt x="528095" y="0"/>
                </a:lnTo>
              </a:path>
            </a:pathLst>
          </a:custGeom>
          <a:ln w="3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62224" y="4246072"/>
            <a:ext cx="83185" cy="84455"/>
          </a:xfrm>
          <a:custGeom>
            <a:avLst/>
            <a:gdLst/>
            <a:ahLst/>
            <a:cxnLst/>
            <a:rect l="l" t="t" r="r" b="b"/>
            <a:pathLst>
              <a:path w="83185" h="84454">
                <a:moveTo>
                  <a:pt x="83042" y="0"/>
                </a:moveTo>
                <a:lnTo>
                  <a:pt x="0" y="43971"/>
                </a:lnTo>
                <a:lnTo>
                  <a:pt x="83042" y="83924"/>
                </a:lnTo>
                <a:lnTo>
                  <a:pt x="83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2101" y="5415884"/>
            <a:ext cx="528320" cy="0"/>
          </a:xfrm>
          <a:custGeom>
            <a:avLst/>
            <a:gdLst/>
            <a:ahLst/>
            <a:cxnLst/>
            <a:rect l="l" t="t" r="r" b="b"/>
            <a:pathLst>
              <a:path w="528320">
                <a:moveTo>
                  <a:pt x="0" y="0"/>
                </a:moveTo>
                <a:lnTo>
                  <a:pt x="528095" y="0"/>
                </a:lnTo>
              </a:path>
            </a:pathLst>
          </a:custGeom>
          <a:ln w="3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62224" y="5364632"/>
            <a:ext cx="83185" cy="83820"/>
          </a:xfrm>
          <a:custGeom>
            <a:avLst/>
            <a:gdLst/>
            <a:ahLst/>
            <a:cxnLst/>
            <a:rect l="l" t="t" r="r" b="b"/>
            <a:pathLst>
              <a:path w="83185" h="83820">
                <a:moveTo>
                  <a:pt x="83042" y="0"/>
                </a:moveTo>
                <a:lnTo>
                  <a:pt x="0" y="43668"/>
                </a:lnTo>
                <a:lnTo>
                  <a:pt x="83042" y="83636"/>
                </a:lnTo>
                <a:lnTo>
                  <a:pt x="83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56132" y="4468586"/>
            <a:ext cx="0" cy="615950"/>
          </a:xfrm>
          <a:custGeom>
            <a:avLst/>
            <a:gdLst/>
            <a:ahLst/>
            <a:cxnLst/>
            <a:rect l="l" t="t" r="r" b="b"/>
            <a:pathLst>
              <a:path h="615950">
                <a:moveTo>
                  <a:pt x="0" y="0"/>
                </a:moveTo>
                <a:lnTo>
                  <a:pt x="0" y="615742"/>
                </a:lnTo>
              </a:path>
            </a:pathLst>
          </a:custGeom>
          <a:ln w="36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08808" y="5065641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4">
                <a:moveTo>
                  <a:pt x="83193" y="0"/>
                </a:moveTo>
                <a:lnTo>
                  <a:pt x="0" y="0"/>
                </a:lnTo>
                <a:lnTo>
                  <a:pt x="39788" y="84000"/>
                </a:lnTo>
                <a:lnTo>
                  <a:pt x="831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16296" y="3127740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83193" y="0"/>
                </a:moveTo>
                <a:lnTo>
                  <a:pt x="0" y="40346"/>
                </a:lnTo>
                <a:lnTo>
                  <a:pt x="83193" y="84030"/>
                </a:lnTo>
                <a:lnTo>
                  <a:pt x="831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623831" y="3263038"/>
            <a:ext cx="354965" cy="0"/>
          </a:xfrm>
          <a:custGeom>
            <a:avLst/>
            <a:gdLst/>
            <a:ahLst/>
            <a:cxnLst/>
            <a:rect l="l" t="t" r="r" b="b"/>
            <a:pathLst>
              <a:path w="354965">
                <a:moveTo>
                  <a:pt x="0" y="0"/>
                </a:moveTo>
                <a:lnTo>
                  <a:pt x="354475" y="0"/>
                </a:lnTo>
              </a:path>
            </a:pathLst>
          </a:custGeom>
          <a:ln w="3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960070" y="321541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0" y="83727"/>
                </a:lnTo>
                <a:lnTo>
                  <a:pt x="83193" y="400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47468" y="2487046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420"/>
                </a:lnTo>
              </a:path>
            </a:pathLst>
          </a:custGeom>
          <a:ln w="36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00295" y="2912810"/>
            <a:ext cx="83185" cy="84455"/>
          </a:xfrm>
          <a:custGeom>
            <a:avLst/>
            <a:gdLst/>
            <a:ahLst/>
            <a:cxnLst/>
            <a:rect l="l" t="t" r="r" b="b"/>
            <a:pathLst>
              <a:path w="83184" h="84455">
                <a:moveTo>
                  <a:pt x="83042" y="0"/>
                </a:moveTo>
                <a:lnTo>
                  <a:pt x="0" y="0"/>
                </a:lnTo>
                <a:lnTo>
                  <a:pt x="39637" y="83878"/>
                </a:lnTo>
                <a:lnTo>
                  <a:pt x="83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10204" y="2487046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5">
                <a:moveTo>
                  <a:pt x="0" y="0"/>
                </a:moveTo>
                <a:lnTo>
                  <a:pt x="0" y="357053"/>
                </a:lnTo>
              </a:path>
            </a:pathLst>
          </a:custGeom>
          <a:ln w="36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63031" y="2829083"/>
            <a:ext cx="83185" cy="83820"/>
          </a:xfrm>
          <a:custGeom>
            <a:avLst/>
            <a:gdLst/>
            <a:ahLst/>
            <a:cxnLst/>
            <a:rect l="l" t="t" r="r" b="b"/>
            <a:pathLst>
              <a:path w="83185" h="83819">
                <a:moveTo>
                  <a:pt x="83042" y="0"/>
                </a:moveTo>
                <a:lnTo>
                  <a:pt x="0" y="0"/>
                </a:lnTo>
                <a:lnTo>
                  <a:pt x="39637" y="83727"/>
                </a:lnTo>
                <a:lnTo>
                  <a:pt x="83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052077" y="345165"/>
            <a:ext cx="683895" cy="171450"/>
          </a:xfrm>
          <a:prstGeom prst="rect">
            <a:avLst/>
          </a:prstGeom>
          <a:ln w="36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740">
              <a:lnSpc>
                <a:spcPts val="1340"/>
              </a:lnSpc>
            </a:pPr>
            <a:r>
              <a:rPr sz="1400" spc="20" dirty="0">
                <a:latin typeface="Times New Roman"/>
                <a:cs typeface="Times New Roman"/>
              </a:rPr>
              <a:t>Dokter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95852" y="516123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837"/>
                </a:lnTo>
              </a:path>
            </a:pathLst>
          </a:custGeom>
          <a:ln w="36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344911" y="770945"/>
            <a:ext cx="83185" cy="83820"/>
          </a:xfrm>
          <a:custGeom>
            <a:avLst/>
            <a:gdLst/>
            <a:ahLst/>
            <a:cxnLst/>
            <a:rect l="l" t="t" r="r" b="b"/>
            <a:pathLst>
              <a:path w="83185" h="83819">
                <a:moveTo>
                  <a:pt x="83042" y="0"/>
                </a:moveTo>
                <a:lnTo>
                  <a:pt x="0" y="0"/>
                </a:lnTo>
                <a:lnTo>
                  <a:pt x="43405" y="83575"/>
                </a:lnTo>
                <a:lnTo>
                  <a:pt x="83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4569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044" y="1447882"/>
            <a:ext cx="3802379" cy="40081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53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545465" algn="l"/>
                <a:tab pos="546100" algn="l"/>
              </a:tabLst>
            </a:pPr>
            <a:r>
              <a:rPr sz="2400" spc="-195" dirty="0">
                <a:latin typeface="Arial"/>
                <a:cs typeface="Arial"/>
              </a:rPr>
              <a:t>Keuntungan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Kombinasi</a:t>
            </a:r>
            <a:endParaRPr sz="2400">
              <a:latin typeface="Arial"/>
              <a:cs typeface="Arial"/>
            </a:endParaRPr>
          </a:p>
          <a:p>
            <a:pPr marL="546100" marR="5080" indent="-533400">
              <a:lnSpc>
                <a:spcPct val="90000"/>
              </a:lnSpc>
              <a:spcBef>
                <a:spcPts val="720"/>
              </a:spcBef>
              <a:buClr>
                <a:srgbClr val="DD8046"/>
              </a:buClr>
              <a:buSzPct val="60416"/>
              <a:buAutoNum type="arabicPeriod"/>
              <a:tabLst>
                <a:tab pos="545465" algn="l"/>
                <a:tab pos="546100" algn="l"/>
              </a:tabLst>
            </a:pPr>
            <a:r>
              <a:rPr sz="2400" dirty="0">
                <a:latin typeface="Arial"/>
                <a:cs typeface="Arial"/>
              </a:rPr>
              <a:t>R/ </a:t>
            </a:r>
            <a:r>
              <a:rPr sz="2400" spc="-60" dirty="0">
                <a:latin typeface="Arial"/>
                <a:cs typeface="Arial"/>
              </a:rPr>
              <a:t>order </a:t>
            </a:r>
            <a:r>
              <a:rPr sz="2400" spc="-35" dirty="0">
                <a:latin typeface="Arial"/>
                <a:cs typeface="Arial"/>
              </a:rPr>
              <a:t>dikaji </a:t>
            </a:r>
            <a:r>
              <a:rPr sz="2400" spc="-140" dirty="0">
                <a:latin typeface="Arial"/>
                <a:cs typeface="Arial"/>
              </a:rPr>
              <a:t>oleh  </a:t>
            </a:r>
            <a:r>
              <a:rPr sz="2400" spc="-110" dirty="0">
                <a:latin typeface="Arial"/>
                <a:cs typeface="Arial"/>
              </a:rPr>
              <a:t>apoteker, </a:t>
            </a:r>
            <a:r>
              <a:rPr sz="2400" spc="-95" dirty="0">
                <a:latin typeface="Arial"/>
                <a:cs typeface="Arial"/>
              </a:rPr>
              <a:t>juga </a:t>
            </a:r>
            <a:r>
              <a:rPr sz="2400" spc="-15" dirty="0">
                <a:latin typeface="Arial"/>
                <a:cs typeface="Arial"/>
              </a:rPr>
              <a:t>ada  </a:t>
            </a:r>
            <a:r>
              <a:rPr sz="2400" spc="-165" dirty="0">
                <a:latin typeface="Arial"/>
                <a:cs typeface="Arial"/>
              </a:rPr>
              <a:t>kesempatan </a:t>
            </a:r>
            <a:r>
              <a:rPr sz="2400" spc="-204" dirty="0">
                <a:latin typeface="Arial"/>
                <a:cs typeface="Arial"/>
              </a:rPr>
              <a:t>untuk </a:t>
            </a:r>
            <a:r>
              <a:rPr sz="2400" spc="-120" dirty="0">
                <a:latin typeface="Arial"/>
                <a:cs typeface="Arial"/>
              </a:rPr>
              <a:t>interaksi  </a:t>
            </a:r>
            <a:r>
              <a:rPr sz="2400" spc="-10" dirty="0">
                <a:latin typeface="Arial"/>
                <a:cs typeface="Arial"/>
              </a:rPr>
              <a:t>dari </a:t>
            </a:r>
            <a:r>
              <a:rPr sz="2400" spc="-65" dirty="0">
                <a:latin typeface="Arial"/>
                <a:cs typeface="Arial"/>
              </a:rPr>
              <a:t>perawat </a:t>
            </a:r>
            <a:r>
              <a:rPr sz="2400" spc="-105" dirty="0">
                <a:latin typeface="Arial"/>
                <a:cs typeface="Arial"/>
              </a:rPr>
              <a:t>dan  </a:t>
            </a:r>
            <a:r>
              <a:rPr sz="2400" spc="-75" dirty="0">
                <a:latin typeface="Arial"/>
                <a:cs typeface="Arial"/>
              </a:rPr>
              <a:t>penderita</a:t>
            </a:r>
            <a:endParaRPr sz="2400">
              <a:latin typeface="Arial"/>
              <a:cs typeface="Arial"/>
            </a:endParaRPr>
          </a:p>
          <a:p>
            <a:pPr marL="546100" marR="313690" indent="-533400">
              <a:lnSpc>
                <a:spcPct val="90100"/>
              </a:lnSpc>
              <a:spcBef>
                <a:spcPts val="695"/>
              </a:spcBef>
              <a:buClr>
                <a:srgbClr val="DD8046"/>
              </a:buClr>
              <a:buSzPct val="60416"/>
              <a:buAutoNum type="arabicPeriod"/>
              <a:tabLst>
                <a:tab pos="545465" algn="l"/>
                <a:tab pos="546100" algn="l"/>
              </a:tabLst>
            </a:pPr>
            <a:r>
              <a:rPr sz="2400" spc="-30" dirty="0">
                <a:latin typeface="Arial"/>
                <a:cs typeface="Arial"/>
              </a:rPr>
              <a:t>Obat-obat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penggunaan  </a:t>
            </a:r>
            <a:r>
              <a:rPr sz="2400" spc="-330" dirty="0">
                <a:latin typeface="Arial"/>
                <a:cs typeface="Arial"/>
              </a:rPr>
              <a:t>umum </a:t>
            </a:r>
            <a:r>
              <a:rPr sz="2400" spc="-20" dirty="0">
                <a:latin typeface="Arial"/>
                <a:cs typeface="Arial"/>
              </a:rPr>
              <a:t>dapat </a:t>
            </a:r>
            <a:r>
              <a:rPr sz="2400" spc="-165" dirty="0">
                <a:latin typeface="Arial"/>
                <a:cs typeface="Arial"/>
              </a:rPr>
              <a:t>langsung  </a:t>
            </a:r>
            <a:r>
              <a:rPr sz="2400" spc="-95" dirty="0">
                <a:latin typeface="Arial"/>
                <a:cs typeface="Arial"/>
              </a:rPr>
              <a:t>tersedia </a:t>
            </a:r>
            <a:r>
              <a:rPr sz="2400" spc="-10" dirty="0">
                <a:latin typeface="Arial"/>
                <a:cs typeface="Arial"/>
              </a:rPr>
              <a:t>di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Ruangan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ts val="2735"/>
              </a:lnSpc>
              <a:spcBef>
                <a:spcPts val="409"/>
              </a:spcBef>
              <a:buClr>
                <a:srgbClr val="DD8046"/>
              </a:buClr>
              <a:buSzPct val="60416"/>
              <a:buAutoNum type="arabicPeriod"/>
              <a:tabLst>
                <a:tab pos="545465" algn="l"/>
                <a:tab pos="546100" algn="l"/>
              </a:tabLst>
            </a:pPr>
            <a:r>
              <a:rPr sz="2400" spc="-185" dirty="0">
                <a:latin typeface="Arial"/>
                <a:cs typeface="Arial"/>
              </a:rPr>
              <a:t>Beban </a:t>
            </a:r>
            <a:r>
              <a:rPr sz="2400" spc="-380" dirty="0">
                <a:latin typeface="Arial"/>
                <a:cs typeface="Arial"/>
              </a:rPr>
              <a:t>IFRs 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berkurang,</a:t>
            </a:r>
            <a:endParaRPr sz="2400">
              <a:latin typeface="Arial"/>
              <a:cs typeface="Arial"/>
            </a:endParaRPr>
          </a:p>
          <a:p>
            <a:pPr marL="546100">
              <a:lnSpc>
                <a:spcPts val="2735"/>
              </a:lnSpc>
            </a:pPr>
            <a:r>
              <a:rPr sz="2400" spc="-100" dirty="0">
                <a:latin typeface="Arial"/>
                <a:cs typeface="Arial"/>
              </a:rPr>
              <a:t>karena </a:t>
            </a:r>
            <a:r>
              <a:rPr sz="2400" spc="-155" dirty="0">
                <a:latin typeface="Arial"/>
                <a:cs typeface="Arial"/>
              </a:rPr>
              <a:t>hanya </a:t>
            </a:r>
            <a:r>
              <a:rPr sz="2400" spc="-130" dirty="0">
                <a:latin typeface="Arial"/>
                <a:cs typeface="Arial"/>
              </a:rPr>
              <a:t>melayani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R/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8464" y="1600559"/>
            <a:ext cx="3305175" cy="29317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3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469900" algn="l"/>
                <a:tab pos="470534" algn="l"/>
              </a:tabLst>
            </a:pPr>
            <a:r>
              <a:rPr sz="2400" spc="-125" dirty="0">
                <a:latin typeface="Arial"/>
                <a:cs typeface="Arial"/>
              </a:rPr>
              <a:t>Kerugian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Kombinasi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90000"/>
              </a:lnSpc>
              <a:spcBef>
                <a:spcPts val="725"/>
              </a:spcBef>
              <a:buClr>
                <a:srgbClr val="DD8046"/>
              </a:buClr>
              <a:buSzPct val="60416"/>
              <a:buAutoNum type="arabicPeriod"/>
              <a:tabLst>
                <a:tab pos="469900" algn="l"/>
                <a:tab pos="470534" algn="l"/>
              </a:tabLst>
            </a:pPr>
            <a:r>
              <a:rPr sz="2400" spc="-190" dirty="0">
                <a:latin typeface="Arial"/>
                <a:cs typeface="Arial"/>
              </a:rPr>
              <a:t>Kemungkinan  </a:t>
            </a:r>
            <a:r>
              <a:rPr sz="2400" spc="-95" dirty="0">
                <a:latin typeface="Arial"/>
                <a:cs typeface="Arial"/>
              </a:rPr>
              <a:t>keterlambatan </a:t>
            </a:r>
            <a:r>
              <a:rPr sz="2400" spc="-130" dirty="0">
                <a:latin typeface="Arial"/>
                <a:cs typeface="Arial"/>
              </a:rPr>
              <a:t>sediaan 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204" dirty="0">
                <a:latin typeface="Arial"/>
                <a:cs typeface="Arial"/>
              </a:rPr>
              <a:t>untuk </a:t>
            </a:r>
            <a:r>
              <a:rPr sz="2400" spc="-145" dirty="0">
                <a:latin typeface="Arial"/>
                <a:cs typeface="Arial"/>
              </a:rPr>
              <a:t>sampai </a:t>
            </a:r>
            <a:r>
              <a:rPr sz="2400" spc="-165" dirty="0">
                <a:latin typeface="Arial"/>
                <a:cs typeface="Arial"/>
              </a:rPr>
              <a:t>ke  </a:t>
            </a:r>
            <a:r>
              <a:rPr sz="2400" spc="-70" dirty="0">
                <a:latin typeface="Arial"/>
                <a:cs typeface="Arial"/>
              </a:rPr>
              <a:t>penderita</a:t>
            </a:r>
            <a:endParaRPr sz="2400">
              <a:latin typeface="Arial"/>
              <a:cs typeface="Arial"/>
            </a:endParaRPr>
          </a:p>
          <a:p>
            <a:pPr marL="469900" marR="76835" indent="-457200">
              <a:lnSpc>
                <a:spcPct val="90100"/>
              </a:lnSpc>
              <a:spcBef>
                <a:spcPts val="695"/>
              </a:spcBef>
              <a:buClr>
                <a:srgbClr val="DD8046"/>
              </a:buClr>
              <a:buSzPct val="60416"/>
              <a:buAutoNum type="arabicPeriod"/>
              <a:tabLst>
                <a:tab pos="469900" algn="l"/>
                <a:tab pos="470534" algn="l"/>
              </a:tabLst>
            </a:pPr>
            <a:r>
              <a:rPr sz="2400" spc="-165" dirty="0">
                <a:latin typeface="Arial"/>
                <a:cs typeface="Arial"/>
              </a:rPr>
              <a:t>Kesalahan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5" dirty="0">
                <a:latin typeface="Arial"/>
                <a:cs typeface="Arial"/>
              </a:rPr>
              <a:t>dapat  </a:t>
            </a:r>
            <a:r>
              <a:rPr sz="2400" spc="-25" dirty="0">
                <a:latin typeface="Arial"/>
                <a:cs typeface="Arial"/>
              </a:rPr>
              <a:t>terjadi </a:t>
            </a:r>
            <a:r>
              <a:rPr sz="2400" spc="-10" dirty="0">
                <a:latin typeface="Arial"/>
                <a:cs typeface="Arial"/>
              </a:rPr>
              <a:t>di </a:t>
            </a:r>
            <a:r>
              <a:rPr sz="2400" spc="-105" dirty="0">
                <a:latin typeface="Arial"/>
                <a:cs typeface="Arial"/>
              </a:rPr>
              <a:t>persediaan  </a:t>
            </a:r>
            <a:r>
              <a:rPr sz="2400" spc="-130" dirty="0">
                <a:latin typeface="Arial"/>
                <a:cs typeface="Arial"/>
              </a:rPr>
              <a:t>ruangan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686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400" cy="609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4570"/>
              </a:lnSpc>
            </a:pPr>
            <a:r>
              <a:rPr spc="-380" dirty="0"/>
              <a:t>SDO </a:t>
            </a:r>
            <a:r>
              <a:rPr spc="-245" dirty="0"/>
              <a:t>Unit</a:t>
            </a:r>
            <a:r>
              <a:rPr spc="-465" dirty="0"/>
              <a:t> </a:t>
            </a:r>
            <a:r>
              <a:rPr spc="-400" dirty="0"/>
              <a:t>Dosis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000" y="1143000"/>
            <a:ext cx="8890000" cy="502894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2740" marR="172720" indent="-320040">
              <a:lnSpc>
                <a:spcPct val="80000"/>
              </a:lnSpc>
              <a:spcBef>
                <a:spcPts val="67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90" dirty="0">
                <a:latin typeface="Arial"/>
                <a:cs typeface="Arial"/>
              </a:rPr>
              <a:t>ditribusi </a:t>
            </a:r>
            <a:r>
              <a:rPr sz="2400" spc="-50" dirty="0">
                <a:latin typeface="Arial"/>
                <a:cs typeface="Arial"/>
              </a:rPr>
              <a:t>obat </a:t>
            </a:r>
            <a:r>
              <a:rPr sz="2400" spc="-150" dirty="0">
                <a:latin typeface="Arial"/>
                <a:cs typeface="Arial"/>
              </a:rPr>
              <a:t>unit </a:t>
            </a:r>
            <a:r>
              <a:rPr sz="2400" spc="-195" dirty="0">
                <a:latin typeface="Arial"/>
                <a:cs typeface="Arial"/>
              </a:rPr>
              <a:t>dosis </a:t>
            </a:r>
            <a:r>
              <a:rPr sz="2400" spc="-140" dirty="0">
                <a:latin typeface="Arial"/>
                <a:cs typeface="Arial"/>
              </a:rPr>
              <a:t>merupakan </a:t>
            </a: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25" dirty="0">
                <a:latin typeface="Arial"/>
                <a:cs typeface="Arial"/>
              </a:rPr>
              <a:t>penyampaian </a:t>
            </a:r>
            <a:r>
              <a:rPr sz="2400" spc="-50" dirty="0">
                <a:latin typeface="Arial"/>
                <a:cs typeface="Arial"/>
              </a:rPr>
              <a:t>obat  </a:t>
            </a:r>
            <a:r>
              <a:rPr sz="2400" spc="-65" dirty="0">
                <a:latin typeface="Arial"/>
                <a:cs typeface="Arial"/>
              </a:rPr>
              <a:t>kepada </a:t>
            </a:r>
            <a:r>
              <a:rPr sz="2400" spc="-80" dirty="0">
                <a:latin typeface="Arial"/>
                <a:cs typeface="Arial"/>
              </a:rPr>
              <a:t>penderita,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00" dirty="0">
                <a:latin typeface="Arial"/>
                <a:cs typeface="Arial"/>
              </a:rPr>
              <a:t>disiapkan </a:t>
            </a:r>
            <a:r>
              <a:rPr sz="2400" spc="-95" dirty="0">
                <a:latin typeface="Arial"/>
                <a:cs typeface="Arial"/>
              </a:rPr>
              <a:t>dalam </a:t>
            </a:r>
            <a:r>
              <a:rPr sz="2400" spc="-150" dirty="0">
                <a:latin typeface="Arial"/>
                <a:cs typeface="Arial"/>
              </a:rPr>
              <a:t>bentuk </a:t>
            </a:r>
            <a:r>
              <a:rPr sz="2400" spc="-210" dirty="0">
                <a:latin typeface="Arial"/>
                <a:cs typeface="Arial"/>
              </a:rPr>
              <a:t>kemasan </a:t>
            </a:r>
            <a:r>
              <a:rPr sz="2400" spc="-105" dirty="0">
                <a:latin typeface="Arial"/>
                <a:cs typeface="Arial"/>
              </a:rPr>
              <a:t>yang </a:t>
            </a:r>
            <a:r>
              <a:rPr sz="2400" spc="-110" dirty="0">
                <a:latin typeface="Arial"/>
                <a:cs typeface="Arial"/>
              </a:rPr>
              <a:t>siap  </a:t>
            </a:r>
            <a:r>
              <a:rPr sz="2400" spc="-60" dirty="0">
                <a:latin typeface="Arial"/>
                <a:cs typeface="Arial"/>
              </a:rPr>
              <a:t>pakai, </a:t>
            </a:r>
            <a:r>
              <a:rPr sz="2400" spc="-180" dirty="0">
                <a:latin typeface="Arial"/>
                <a:cs typeface="Arial"/>
              </a:rPr>
              <a:t>mengandung </a:t>
            </a:r>
            <a:r>
              <a:rPr sz="2400" spc="-195" dirty="0">
                <a:latin typeface="Arial"/>
                <a:cs typeface="Arial"/>
              </a:rPr>
              <a:t>sejumlah dosis </a:t>
            </a:r>
            <a:r>
              <a:rPr sz="2400" spc="-110" dirty="0">
                <a:latin typeface="Arial"/>
                <a:cs typeface="Arial"/>
              </a:rPr>
              <a:t>tertentu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204" dirty="0">
                <a:latin typeface="Arial"/>
                <a:cs typeface="Arial"/>
              </a:rPr>
              <a:t>cukup untuk  </a:t>
            </a:r>
            <a:r>
              <a:rPr sz="2400" spc="-135" dirty="0">
                <a:latin typeface="Arial"/>
                <a:cs typeface="Arial"/>
              </a:rPr>
              <a:t>penggunaan </a:t>
            </a:r>
            <a:r>
              <a:rPr sz="2400" spc="-15" dirty="0">
                <a:latin typeface="Arial"/>
                <a:cs typeface="Arial"/>
              </a:rPr>
              <a:t>pada </a:t>
            </a:r>
            <a:r>
              <a:rPr sz="2400" spc="-204" dirty="0">
                <a:latin typeface="Arial"/>
                <a:cs typeface="Arial"/>
              </a:rPr>
              <a:t>suatu </a:t>
            </a:r>
            <a:r>
              <a:rPr sz="2400" spc="-140" dirty="0">
                <a:latin typeface="Arial"/>
                <a:cs typeface="Arial"/>
              </a:rPr>
              <a:t>waktu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tertentu</a:t>
            </a:r>
            <a:endParaRPr sz="2400" dirty="0">
              <a:latin typeface="Arial"/>
              <a:cs typeface="Arial"/>
            </a:endParaRPr>
          </a:p>
          <a:p>
            <a:pPr marL="332740" marR="5080" indent="-320040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05" dirty="0">
                <a:latin typeface="Arial"/>
                <a:cs typeface="Arial"/>
              </a:rPr>
              <a:t>ini </a:t>
            </a:r>
            <a:r>
              <a:rPr sz="2400" spc="-135" dirty="0">
                <a:latin typeface="Arial"/>
                <a:cs typeface="Arial"/>
              </a:rPr>
              <a:t>mulai </a:t>
            </a:r>
            <a:r>
              <a:rPr sz="2400" spc="-95" dirty="0">
                <a:latin typeface="Arial"/>
                <a:cs typeface="Arial"/>
              </a:rPr>
              <a:t>diperkenalkan </a:t>
            </a:r>
            <a:r>
              <a:rPr sz="2400" spc="-145" dirty="0">
                <a:latin typeface="Arial"/>
                <a:cs typeface="Arial"/>
              </a:rPr>
              <a:t>sejak </a:t>
            </a:r>
            <a:r>
              <a:rPr sz="2400" spc="-10" dirty="0">
                <a:latin typeface="Arial"/>
                <a:cs typeface="Arial"/>
              </a:rPr>
              <a:t>20 </a:t>
            </a:r>
            <a:r>
              <a:rPr sz="2400" spc="-180" dirty="0">
                <a:latin typeface="Arial"/>
                <a:cs typeface="Arial"/>
              </a:rPr>
              <a:t>tahun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95" dirty="0">
                <a:latin typeface="Arial"/>
                <a:cs typeface="Arial"/>
              </a:rPr>
              <a:t>lalu, </a:t>
            </a:r>
            <a:r>
              <a:rPr sz="2400" spc="-245" dirty="0">
                <a:latin typeface="Arial"/>
                <a:cs typeface="Arial"/>
              </a:rPr>
              <a:t>namun  </a:t>
            </a:r>
            <a:r>
              <a:rPr sz="2400" spc="-120" dirty="0">
                <a:latin typeface="Arial"/>
                <a:cs typeface="Arial"/>
              </a:rPr>
              <a:t>penerapannya </a:t>
            </a:r>
            <a:r>
              <a:rPr sz="2400" spc="-225" dirty="0">
                <a:latin typeface="Arial"/>
                <a:cs typeface="Arial"/>
              </a:rPr>
              <a:t>masih </a:t>
            </a:r>
            <a:r>
              <a:rPr sz="2400" spc="-80" dirty="0">
                <a:latin typeface="Arial"/>
                <a:cs typeface="Arial"/>
              </a:rPr>
              <a:t>lambat </a:t>
            </a:r>
            <a:r>
              <a:rPr sz="2400" spc="-100" dirty="0">
                <a:latin typeface="Arial"/>
                <a:cs typeface="Arial"/>
              </a:rPr>
              <a:t>karena </a:t>
            </a:r>
            <a:r>
              <a:rPr sz="2400" spc="-180" dirty="0">
                <a:latin typeface="Arial"/>
                <a:cs typeface="Arial"/>
              </a:rPr>
              <a:t>memerlukan </a:t>
            </a:r>
            <a:r>
              <a:rPr sz="2400" spc="-40" dirty="0">
                <a:latin typeface="Arial"/>
                <a:cs typeface="Arial"/>
              </a:rPr>
              <a:t>biaya </a:t>
            </a:r>
            <a:r>
              <a:rPr sz="2400" spc="-65" dirty="0">
                <a:latin typeface="Arial"/>
                <a:cs typeface="Arial"/>
              </a:rPr>
              <a:t>awal </a:t>
            </a:r>
            <a:r>
              <a:rPr sz="2400" spc="-105" dirty="0">
                <a:latin typeface="Arial"/>
                <a:cs typeface="Arial"/>
              </a:rPr>
              <a:t>yang  </a:t>
            </a:r>
            <a:r>
              <a:rPr sz="2400" spc="-114" dirty="0">
                <a:latin typeface="Arial"/>
                <a:cs typeface="Arial"/>
              </a:rPr>
              <a:t>besar </a:t>
            </a:r>
            <a:r>
              <a:rPr sz="2400" spc="-110" dirty="0">
                <a:latin typeface="Arial"/>
                <a:cs typeface="Arial"/>
              </a:rPr>
              <a:t>dan </a:t>
            </a:r>
            <a:r>
              <a:rPr sz="2400" spc="-95" dirty="0">
                <a:latin typeface="Arial"/>
                <a:cs typeface="Arial"/>
              </a:rPr>
              <a:t>juga </a:t>
            </a:r>
            <a:r>
              <a:rPr sz="2400" spc="-175" dirty="0">
                <a:latin typeface="Arial"/>
                <a:cs typeface="Arial"/>
              </a:rPr>
              <a:t>memerlukan </a:t>
            </a:r>
            <a:r>
              <a:rPr sz="2400" spc="-114" dirty="0">
                <a:latin typeface="Arial"/>
                <a:cs typeface="Arial"/>
              </a:rPr>
              <a:t>peningkatan </a:t>
            </a:r>
            <a:r>
              <a:rPr sz="2400" spc="-170" dirty="0">
                <a:latin typeface="Arial"/>
                <a:cs typeface="Arial"/>
              </a:rPr>
              <a:t>jumlah </a:t>
            </a:r>
            <a:r>
              <a:rPr sz="2400" spc="-85" dirty="0">
                <a:latin typeface="Arial"/>
                <a:cs typeface="Arial"/>
              </a:rPr>
              <a:t>apoteker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150" dirty="0">
                <a:latin typeface="Arial"/>
                <a:cs typeface="Arial"/>
              </a:rPr>
              <a:t>besar.  </a:t>
            </a:r>
            <a:r>
              <a:rPr sz="2400" spc="-130" dirty="0">
                <a:latin typeface="Arial"/>
                <a:cs typeface="Arial"/>
              </a:rPr>
              <a:t>Padahal </a:t>
            </a:r>
            <a:r>
              <a:rPr sz="2400" spc="-15" dirty="0">
                <a:latin typeface="Arial"/>
                <a:cs typeface="Arial"/>
              </a:rPr>
              <a:t>ada </a:t>
            </a:r>
            <a:r>
              <a:rPr sz="2400" spc="-105" dirty="0">
                <a:latin typeface="Arial"/>
                <a:cs typeface="Arial"/>
              </a:rPr>
              <a:t>dua </a:t>
            </a:r>
            <a:r>
              <a:rPr sz="2400" spc="-155" dirty="0">
                <a:latin typeface="Arial"/>
                <a:cs typeface="Arial"/>
              </a:rPr>
              <a:t>kegunaan </a:t>
            </a:r>
            <a:r>
              <a:rPr sz="2400" spc="-145" dirty="0">
                <a:latin typeface="Arial"/>
                <a:cs typeface="Arial"/>
              </a:rPr>
              <a:t>utama </a:t>
            </a:r>
            <a:r>
              <a:rPr sz="2400" spc="-10" dirty="0">
                <a:latin typeface="Arial"/>
                <a:cs typeface="Arial"/>
              </a:rPr>
              <a:t>dari </a:t>
            </a: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14" dirty="0">
                <a:latin typeface="Arial"/>
                <a:cs typeface="Arial"/>
              </a:rPr>
              <a:t>ini, </a:t>
            </a:r>
            <a:r>
              <a:rPr sz="2400" spc="-85" dirty="0">
                <a:latin typeface="Arial"/>
                <a:cs typeface="Arial"/>
              </a:rPr>
              <a:t>yaitu </a:t>
            </a:r>
            <a:r>
              <a:rPr sz="2400" spc="-150" dirty="0">
                <a:latin typeface="Arial"/>
                <a:cs typeface="Arial"/>
              </a:rPr>
              <a:t>mengurangi  kesalahan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10" dirty="0">
                <a:latin typeface="Arial"/>
                <a:cs typeface="Arial"/>
              </a:rPr>
              <a:t>dan </a:t>
            </a:r>
            <a:r>
              <a:rPr sz="2400" spc="-150" dirty="0">
                <a:latin typeface="Arial"/>
                <a:cs typeface="Arial"/>
              </a:rPr>
              <a:t>mengurangi </a:t>
            </a:r>
            <a:r>
              <a:rPr sz="2400" spc="-70" dirty="0">
                <a:latin typeface="Arial"/>
                <a:cs typeface="Arial"/>
              </a:rPr>
              <a:t>keterlibatan </a:t>
            </a:r>
            <a:r>
              <a:rPr sz="2400" spc="-65" dirty="0">
                <a:latin typeface="Arial"/>
                <a:cs typeface="Arial"/>
              </a:rPr>
              <a:t>perawat </a:t>
            </a:r>
            <a:r>
              <a:rPr sz="2400" spc="-95" dirty="0">
                <a:latin typeface="Arial"/>
                <a:cs typeface="Arial"/>
              </a:rPr>
              <a:t>dalam  penyiapan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65" dirty="0" err="1">
                <a:latin typeface="Arial"/>
                <a:cs typeface="Arial"/>
              </a:rPr>
              <a:t>obat</a:t>
            </a:r>
            <a:r>
              <a:rPr sz="2400" spc="-65" dirty="0">
                <a:latin typeface="Arial"/>
                <a:cs typeface="Arial"/>
              </a:rPr>
              <a:t>.</a:t>
            </a:r>
            <a:endParaRPr sz="2100" dirty="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240" dirty="0">
                <a:latin typeface="Arial"/>
                <a:cs typeface="Arial"/>
              </a:rPr>
              <a:t>SDO </a:t>
            </a:r>
            <a:r>
              <a:rPr sz="2400" spc="-150" dirty="0">
                <a:latin typeface="Arial"/>
                <a:cs typeface="Arial"/>
              </a:rPr>
              <a:t>unit </a:t>
            </a:r>
            <a:r>
              <a:rPr sz="2400" spc="-195" dirty="0">
                <a:latin typeface="Arial"/>
                <a:cs typeface="Arial"/>
              </a:rPr>
              <a:t>dosis </a:t>
            </a:r>
            <a:r>
              <a:rPr sz="2400" spc="-145" dirty="0">
                <a:latin typeface="Arial"/>
                <a:cs typeface="Arial"/>
              </a:rPr>
              <a:t>,</a:t>
            </a:r>
            <a:r>
              <a:rPr sz="2400" spc="-37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yaitu</a:t>
            </a:r>
            <a:endParaRPr sz="2400" dirty="0">
              <a:latin typeface="Arial"/>
              <a:cs typeface="Arial"/>
            </a:endParaRPr>
          </a:p>
          <a:p>
            <a:pPr marL="734695" lvl="1" indent="-401955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734695" algn="l"/>
                <a:tab pos="735330" algn="l"/>
              </a:tabLst>
            </a:pPr>
            <a:r>
              <a:rPr sz="2400" spc="-15" dirty="0">
                <a:latin typeface="Arial"/>
                <a:cs typeface="Arial"/>
              </a:rPr>
              <a:t>Obat </a:t>
            </a:r>
            <a:r>
              <a:rPr sz="2400" spc="-165" dirty="0">
                <a:latin typeface="Arial"/>
                <a:cs typeface="Arial"/>
              </a:rPr>
              <a:t>dikemas </a:t>
            </a:r>
            <a:r>
              <a:rPr sz="2400" spc="-95" dirty="0">
                <a:latin typeface="Arial"/>
                <a:cs typeface="Arial"/>
              </a:rPr>
              <a:t>dalam </a:t>
            </a:r>
            <a:r>
              <a:rPr sz="2400" spc="-150" dirty="0">
                <a:latin typeface="Arial"/>
                <a:cs typeface="Arial"/>
              </a:rPr>
              <a:t>unit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tunggal</a:t>
            </a:r>
            <a:endParaRPr sz="2400" dirty="0">
              <a:latin typeface="Arial"/>
              <a:cs typeface="Arial"/>
            </a:endParaRPr>
          </a:p>
          <a:p>
            <a:pPr marL="734695" lvl="1" indent="-40195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734695" algn="l"/>
                <a:tab pos="735330" algn="l"/>
              </a:tabLst>
            </a:pPr>
            <a:r>
              <a:rPr sz="2400" spc="-190" dirty="0">
                <a:latin typeface="Arial"/>
                <a:cs typeface="Arial"/>
              </a:rPr>
              <a:t>Dispensing </a:t>
            </a:r>
            <a:r>
              <a:rPr sz="2400" spc="-95" dirty="0">
                <a:latin typeface="Arial"/>
                <a:cs typeface="Arial"/>
              </a:rPr>
              <a:t>dalam </a:t>
            </a:r>
            <a:r>
              <a:rPr sz="2400" spc="-150" dirty="0">
                <a:latin typeface="Arial"/>
                <a:cs typeface="Arial"/>
              </a:rPr>
              <a:t>bentuk </a:t>
            </a:r>
            <a:r>
              <a:rPr sz="2400" spc="-110" dirty="0">
                <a:latin typeface="Arial"/>
                <a:cs typeface="Arial"/>
              </a:rPr>
              <a:t>siap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dikonsumsi</a:t>
            </a:r>
            <a:endParaRPr sz="2400" dirty="0">
              <a:latin typeface="Arial"/>
              <a:cs typeface="Arial"/>
            </a:endParaRPr>
          </a:p>
          <a:p>
            <a:pPr marL="734695" lvl="1" indent="-401955">
              <a:lnSpc>
                <a:spcPct val="100000"/>
              </a:lnSpc>
              <a:spcBef>
                <a:spcPts val="125"/>
              </a:spcBef>
              <a:buAutoNum type="arabicPeriod"/>
              <a:tabLst>
                <a:tab pos="734695" algn="l"/>
                <a:tab pos="735330" algn="l"/>
              </a:tabLst>
            </a:pPr>
            <a:r>
              <a:rPr sz="2400" spc="-145" dirty="0">
                <a:latin typeface="Arial"/>
                <a:cs typeface="Arial"/>
              </a:rPr>
              <a:t>Kebanyakan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10" dirty="0">
                <a:latin typeface="Arial"/>
                <a:cs typeface="Arial"/>
              </a:rPr>
              <a:t>disediakan </a:t>
            </a:r>
            <a:r>
              <a:rPr sz="2400" spc="-40" dirty="0">
                <a:latin typeface="Arial"/>
                <a:cs typeface="Arial"/>
              </a:rPr>
              <a:t>tidak </a:t>
            </a:r>
            <a:r>
              <a:rPr sz="2400" spc="-100" dirty="0">
                <a:latin typeface="Arial"/>
                <a:cs typeface="Arial"/>
              </a:rPr>
              <a:t>lebih </a:t>
            </a:r>
            <a:r>
              <a:rPr sz="2400" spc="-15" dirty="0">
                <a:latin typeface="Arial"/>
                <a:cs typeface="Arial"/>
              </a:rPr>
              <a:t>dari </a:t>
            </a:r>
            <a:r>
              <a:rPr sz="2400" spc="-10" dirty="0">
                <a:latin typeface="Arial"/>
                <a:cs typeface="Arial"/>
              </a:rPr>
              <a:t>24</a:t>
            </a:r>
            <a:r>
              <a:rPr sz="2400" spc="41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jam</a:t>
            </a:r>
            <a:endParaRPr sz="2400" dirty="0">
              <a:latin typeface="Arial"/>
              <a:cs typeface="Arial"/>
            </a:endParaRPr>
          </a:p>
          <a:p>
            <a:pPr marL="734695" lvl="1" indent="-40195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734695" algn="l"/>
                <a:tab pos="735330" algn="l"/>
              </a:tabLst>
            </a:pPr>
            <a:r>
              <a:rPr sz="2400" spc="-125" dirty="0">
                <a:latin typeface="Arial"/>
                <a:cs typeface="Arial"/>
              </a:rPr>
              <a:t>Dihantarkan </a:t>
            </a:r>
            <a:r>
              <a:rPr sz="2400" spc="-165" dirty="0">
                <a:latin typeface="Arial"/>
                <a:cs typeface="Arial"/>
              </a:rPr>
              <a:t>ke </a:t>
            </a:r>
            <a:r>
              <a:rPr sz="2400" spc="-114" dirty="0">
                <a:latin typeface="Arial"/>
                <a:cs typeface="Arial"/>
              </a:rPr>
              <a:t>ruang </a:t>
            </a:r>
            <a:r>
              <a:rPr sz="2400" spc="-75" dirty="0">
                <a:latin typeface="Arial"/>
                <a:cs typeface="Arial"/>
              </a:rPr>
              <a:t>penderita </a:t>
            </a:r>
            <a:r>
              <a:rPr sz="2400" spc="-100" dirty="0">
                <a:latin typeface="Arial"/>
                <a:cs typeface="Arial"/>
              </a:rPr>
              <a:t>setiap </a:t>
            </a:r>
            <a:r>
              <a:rPr sz="2400" spc="-140" dirty="0">
                <a:latin typeface="Arial"/>
                <a:cs typeface="Arial"/>
              </a:rPr>
              <a:t>waktu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konsumsi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9891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1676759"/>
            <a:ext cx="8046720" cy="40970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  <a:buClr>
                <a:srgbClr val="DD8046"/>
              </a:buClr>
              <a:buSzPct val="60416"/>
              <a:tabLst>
                <a:tab pos="332105" algn="l"/>
                <a:tab pos="332740" algn="l"/>
              </a:tabLst>
            </a:pPr>
            <a:r>
              <a:rPr sz="2400" spc="-114" dirty="0">
                <a:latin typeface="Arial"/>
                <a:cs typeface="Arial"/>
              </a:rPr>
              <a:t>Alur </a:t>
            </a:r>
            <a:r>
              <a:rPr sz="2400" spc="-229" dirty="0">
                <a:latin typeface="Arial"/>
                <a:cs typeface="Arial"/>
              </a:rPr>
              <a:t>sistem </a:t>
            </a:r>
            <a:r>
              <a:rPr sz="2400" spc="-120" dirty="0">
                <a:latin typeface="Arial"/>
                <a:cs typeface="Arial"/>
              </a:rPr>
              <a:t>distribusi </a:t>
            </a:r>
            <a:r>
              <a:rPr sz="2400" spc="-105" dirty="0">
                <a:latin typeface="Arial"/>
                <a:cs typeface="Arial"/>
              </a:rPr>
              <a:t>ini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yaitu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332105" algn="l"/>
              </a:tabLst>
            </a:pPr>
            <a:r>
              <a:rPr sz="145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400" spc="-75" dirty="0">
                <a:latin typeface="Arial"/>
                <a:cs typeface="Arial"/>
              </a:rPr>
              <a:t>dokter </a:t>
            </a:r>
            <a:r>
              <a:rPr sz="2400" spc="-200" dirty="0">
                <a:latin typeface="Arial"/>
                <a:cs typeface="Arial"/>
              </a:rPr>
              <a:t>menuliskan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resep,</a:t>
            </a:r>
            <a:endParaRPr sz="2400" dirty="0">
              <a:latin typeface="Arial"/>
              <a:cs typeface="Arial"/>
            </a:endParaRPr>
          </a:p>
          <a:p>
            <a:pPr marL="332740" marR="997585" indent="-320040">
              <a:lnSpc>
                <a:spcPts val="2590"/>
              </a:lnSpc>
              <a:spcBef>
                <a:spcPts val="735"/>
              </a:spcBef>
              <a:tabLst>
                <a:tab pos="332105" algn="l"/>
              </a:tabLst>
            </a:pPr>
            <a:r>
              <a:rPr sz="145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400" spc="-160" dirty="0">
                <a:latin typeface="Arial"/>
                <a:cs typeface="Arial"/>
              </a:rPr>
              <a:t>kemudian </a:t>
            </a:r>
            <a:r>
              <a:rPr sz="2400" spc="-65" dirty="0">
                <a:latin typeface="Arial"/>
                <a:cs typeface="Arial"/>
              </a:rPr>
              <a:t>perawat </a:t>
            </a:r>
            <a:r>
              <a:rPr sz="2400" spc="-200" dirty="0">
                <a:latin typeface="Arial"/>
                <a:cs typeface="Arial"/>
              </a:rPr>
              <a:t>menuliskan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100" dirty="0">
                <a:latin typeface="Arial"/>
                <a:cs typeface="Arial"/>
              </a:rPr>
              <a:t>ini </a:t>
            </a:r>
            <a:r>
              <a:rPr sz="2400" spc="-165" dirty="0">
                <a:latin typeface="Arial"/>
                <a:cs typeface="Arial"/>
              </a:rPr>
              <a:t>ke </a:t>
            </a:r>
            <a:r>
              <a:rPr sz="2400" spc="-95" dirty="0">
                <a:latin typeface="Arial"/>
                <a:cs typeface="Arial"/>
              </a:rPr>
              <a:t>dalam </a:t>
            </a:r>
            <a:r>
              <a:rPr sz="2400" spc="-20" dirty="0">
                <a:latin typeface="Arial"/>
                <a:cs typeface="Arial"/>
              </a:rPr>
              <a:t>profil  </a:t>
            </a:r>
            <a:r>
              <a:rPr sz="2400" spc="-95" dirty="0">
                <a:latin typeface="Arial"/>
                <a:cs typeface="Arial"/>
              </a:rPr>
              <a:t>pengobatan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penderita.</a:t>
            </a:r>
            <a:endParaRPr sz="2400" dirty="0">
              <a:latin typeface="Arial"/>
              <a:cs typeface="Arial"/>
            </a:endParaRPr>
          </a:p>
          <a:p>
            <a:pPr marL="332740" marR="351790" indent="-320040">
              <a:lnSpc>
                <a:spcPts val="2590"/>
              </a:lnSpc>
              <a:spcBef>
                <a:spcPts val="705"/>
              </a:spcBef>
              <a:tabLst>
                <a:tab pos="332105" algn="l"/>
              </a:tabLst>
            </a:pPr>
            <a:r>
              <a:rPr sz="145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400" spc="-100" dirty="0">
                <a:latin typeface="Arial"/>
                <a:cs typeface="Arial"/>
              </a:rPr>
              <a:t>Apoteker </a:t>
            </a:r>
            <a:r>
              <a:rPr sz="2400" spc="-20" dirty="0">
                <a:latin typeface="Arial"/>
                <a:cs typeface="Arial"/>
              </a:rPr>
              <a:t>dapat </a:t>
            </a:r>
            <a:r>
              <a:rPr sz="2400" spc="-120" dirty="0">
                <a:latin typeface="Arial"/>
                <a:cs typeface="Arial"/>
              </a:rPr>
              <a:t>mendatangi </a:t>
            </a:r>
            <a:r>
              <a:rPr sz="2400" spc="-114" dirty="0">
                <a:latin typeface="Arial"/>
                <a:cs typeface="Arial"/>
              </a:rPr>
              <a:t>ruang </a:t>
            </a:r>
            <a:r>
              <a:rPr sz="2400" spc="-85" dirty="0">
                <a:latin typeface="Arial"/>
                <a:cs typeface="Arial"/>
              </a:rPr>
              <a:t>perawatan </a:t>
            </a:r>
            <a:r>
              <a:rPr sz="2400" spc="-204" dirty="0">
                <a:latin typeface="Arial"/>
                <a:cs typeface="Arial"/>
              </a:rPr>
              <a:t>untuk </a:t>
            </a:r>
            <a:r>
              <a:rPr sz="2400" spc="-125" dirty="0">
                <a:latin typeface="Arial"/>
                <a:cs typeface="Arial"/>
              </a:rPr>
              <a:t>melihat 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114" dirty="0">
                <a:latin typeface="Arial"/>
                <a:cs typeface="Arial"/>
              </a:rPr>
              <a:t>asli </a:t>
            </a:r>
            <a:r>
              <a:rPr sz="2400" spc="-105" dirty="0">
                <a:latin typeface="Arial"/>
                <a:cs typeface="Arial"/>
              </a:rPr>
              <a:t>dan </a:t>
            </a:r>
            <a:r>
              <a:rPr sz="2400" spc="-150" dirty="0">
                <a:latin typeface="Arial"/>
                <a:cs typeface="Arial"/>
              </a:rPr>
              <a:t>mencatat </a:t>
            </a:r>
            <a:r>
              <a:rPr sz="2400" spc="-140" dirty="0">
                <a:latin typeface="Arial"/>
                <a:cs typeface="Arial"/>
              </a:rPr>
              <a:t>resep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baru</a:t>
            </a:r>
            <a:endParaRPr sz="2400" dirty="0">
              <a:latin typeface="Arial"/>
              <a:cs typeface="Arial"/>
            </a:endParaRPr>
          </a:p>
          <a:p>
            <a:pPr marL="332740" marR="5080" indent="-320040">
              <a:lnSpc>
                <a:spcPct val="90000"/>
              </a:lnSpc>
              <a:spcBef>
                <a:spcPts val="665"/>
              </a:spcBef>
              <a:tabLst>
                <a:tab pos="332105" algn="l"/>
              </a:tabLst>
            </a:pPr>
            <a:r>
              <a:rPr sz="1450" spc="355" dirty="0">
                <a:solidFill>
                  <a:srgbClr val="DD8046"/>
                </a:solidFill>
                <a:latin typeface="Arial"/>
                <a:cs typeface="Arial"/>
              </a:rPr>
              <a:t>	</a:t>
            </a:r>
            <a:r>
              <a:rPr sz="2400" spc="-150" dirty="0">
                <a:latin typeface="Arial"/>
                <a:cs typeface="Arial"/>
              </a:rPr>
              <a:t>Pada </a:t>
            </a:r>
            <a:r>
              <a:rPr sz="2400" spc="-114" dirty="0">
                <a:latin typeface="Arial"/>
                <a:cs typeface="Arial"/>
              </a:rPr>
              <a:t>saat pemberian </a:t>
            </a:r>
            <a:r>
              <a:rPr sz="2400" spc="-70" dirty="0">
                <a:latin typeface="Arial"/>
                <a:cs typeface="Arial"/>
              </a:rPr>
              <a:t>obat, </a:t>
            </a:r>
            <a:r>
              <a:rPr sz="2400" spc="-65" dirty="0">
                <a:latin typeface="Arial"/>
                <a:cs typeface="Arial"/>
              </a:rPr>
              <a:t>perawat </a:t>
            </a:r>
            <a:r>
              <a:rPr sz="2400" spc="-175" dirty="0">
                <a:latin typeface="Arial"/>
                <a:cs typeface="Arial"/>
              </a:rPr>
              <a:t>membawa </a:t>
            </a:r>
            <a:r>
              <a:rPr sz="2400" spc="-85" dirty="0">
                <a:latin typeface="Arial"/>
                <a:cs typeface="Arial"/>
              </a:rPr>
              <a:t>kereta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65" dirty="0">
                <a:latin typeface="Arial"/>
                <a:cs typeface="Arial"/>
              </a:rPr>
              <a:t>ke  </a:t>
            </a:r>
            <a:r>
              <a:rPr sz="2400" spc="-114" dirty="0">
                <a:latin typeface="Arial"/>
                <a:cs typeface="Arial"/>
              </a:rPr>
              <a:t>ruang </a:t>
            </a:r>
            <a:r>
              <a:rPr sz="2400" spc="-90" dirty="0">
                <a:latin typeface="Arial"/>
                <a:cs typeface="Arial"/>
              </a:rPr>
              <a:t>perawatan, </a:t>
            </a:r>
            <a:r>
              <a:rPr sz="2400" spc="-185" dirty="0">
                <a:latin typeface="Arial"/>
                <a:cs typeface="Arial"/>
              </a:rPr>
              <a:t>memeriksa </a:t>
            </a:r>
            <a:r>
              <a:rPr sz="2400" spc="-105" dirty="0">
                <a:latin typeface="Arial"/>
                <a:cs typeface="Arial"/>
              </a:rPr>
              <a:t>identitas </a:t>
            </a:r>
            <a:r>
              <a:rPr sz="2400" spc="-75" dirty="0">
                <a:latin typeface="Arial"/>
                <a:cs typeface="Arial"/>
              </a:rPr>
              <a:t>penderita </a:t>
            </a:r>
            <a:r>
              <a:rPr sz="2400" spc="-105" dirty="0">
                <a:latin typeface="Arial"/>
                <a:cs typeface="Arial"/>
              </a:rPr>
              <a:t>dan  </a:t>
            </a:r>
            <a:r>
              <a:rPr sz="2400" spc="-145" dirty="0">
                <a:latin typeface="Arial"/>
                <a:cs typeface="Arial"/>
              </a:rPr>
              <a:t>mengambil </a:t>
            </a:r>
            <a:r>
              <a:rPr sz="2400" spc="-45" dirty="0">
                <a:latin typeface="Arial"/>
                <a:cs typeface="Arial"/>
              </a:rPr>
              <a:t>obat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90" dirty="0">
                <a:latin typeface="Arial"/>
                <a:cs typeface="Arial"/>
              </a:rPr>
              <a:t>diperlukan </a:t>
            </a:r>
            <a:r>
              <a:rPr sz="2400" spc="-10" dirty="0">
                <a:latin typeface="Arial"/>
                <a:cs typeface="Arial"/>
              </a:rPr>
              <a:t>dari </a:t>
            </a:r>
            <a:r>
              <a:rPr sz="2400" spc="-85" dirty="0">
                <a:latin typeface="Arial"/>
                <a:cs typeface="Arial"/>
              </a:rPr>
              <a:t>laci </a:t>
            </a:r>
            <a:r>
              <a:rPr sz="2400" spc="-100" dirty="0">
                <a:latin typeface="Arial"/>
                <a:cs typeface="Arial"/>
              </a:rPr>
              <a:t>yang </a:t>
            </a:r>
            <a:r>
              <a:rPr sz="2400" spc="-200" dirty="0">
                <a:latin typeface="Arial"/>
                <a:cs typeface="Arial"/>
              </a:rPr>
              <a:t>sesuai,  </a:t>
            </a:r>
            <a:r>
              <a:rPr sz="2400" spc="-165" dirty="0" err="1">
                <a:latin typeface="Arial"/>
                <a:cs typeface="Arial"/>
              </a:rPr>
              <a:t>membandingkan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etiket </a:t>
            </a:r>
            <a:r>
              <a:rPr sz="2400" spc="-105" dirty="0">
                <a:latin typeface="Arial"/>
                <a:cs typeface="Arial"/>
              </a:rPr>
              <a:t>dan yang tertulis </a:t>
            </a:r>
            <a:r>
              <a:rPr sz="2400" spc="-15" dirty="0">
                <a:latin typeface="Arial"/>
                <a:cs typeface="Arial"/>
              </a:rPr>
              <a:t>pada </a:t>
            </a:r>
            <a:r>
              <a:rPr sz="2400" spc="-140" dirty="0">
                <a:latin typeface="Arial"/>
                <a:cs typeface="Arial"/>
              </a:rPr>
              <a:t>resep </a:t>
            </a:r>
            <a:r>
              <a:rPr sz="2400" spc="-204" dirty="0">
                <a:latin typeface="Arial"/>
                <a:cs typeface="Arial"/>
              </a:rPr>
              <a:t>sebelum  </a:t>
            </a:r>
            <a:r>
              <a:rPr sz="2400" spc="-200" dirty="0">
                <a:latin typeface="Arial"/>
                <a:cs typeface="Arial"/>
              </a:rPr>
              <a:t>membuka </a:t>
            </a:r>
            <a:r>
              <a:rPr sz="2400" spc="-190" dirty="0">
                <a:latin typeface="Arial"/>
                <a:cs typeface="Arial"/>
              </a:rPr>
              <a:t>kemasannya </a:t>
            </a:r>
            <a:r>
              <a:rPr sz="2400" spc="-110" dirty="0">
                <a:latin typeface="Arial"/>
                <a:cs typeface="Arial"/>
              </a:rPr>
              <a:t>dan </a:t>
            </a:r>
            <a:r>
              <a:rPr sz="2400" spc="-155" dirty="0">
                <a:latin typeface="Arial"/>
                <a:cs typeface="Arial"/>
              </a:rPr>
              <a:t>memberikannya </a:t>
            </a:r>
            <a:r>
              <a:rPr sz="2400" spc="-65" dirty="0">
                <a:latin typeface="Arial"/>
                <a:cs typeface="Arial"/>
              </a:rPr>
              <a:t>kepada</a:t>
            </a:r>
            <a:r>
              <a:rPr sz="2400" spc="-39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penderita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407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124200"/>
            <a:ext cx="80772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400" spc="-630" dirty="0">
                <a:solidFill>
                  <a:srgbClr val="FF0000"/>
                </a:solidFill>
                <a:latin typeface="American Typewriter" panose="02090604020004020304" pitchFamily="18" charset="77"/>
              </a:rPr>
              <a:t>SISTEM </a:t>
            </a:r>
            <a:r>
              <a:rPr lang="en-US" sz="5400" spc="-630" dirty="0">
                <a:solidFill>
                  <a:srgbClr val="FF0000"/>
                </a:solidFill>
                <a:latin typeface="American Typewriter" panose="02090604020004020304" pitchFamily="18" charset="77"/>
              </a:rPr>
              <a:t> </a:t>
            </a:r>
            <a:r>
              <a:rPr sz="5400" spc="-585" dirty="0">
                <a:solidFill>
                  <a:srgbClr val="FF0000"/>
                </a:solidFill>
                <a:latin typeface="American Typewriter" panose="02090604020004020304" pitchFamily="18" charset="77"/>
              </a:rPr>
              <a:t>DISTRIBUSI</a:t>
            </a:r>
            <a:r>
              <a:rPr sz="5400" spc="-120" dirty="0">
                <a:solidFill>
                  <a:srgbClr val="FF0000"/>
                </a:solidFill>
                <a:latin typeface="American Typewriter" panose="02090604020004020304" pitchFamily="18" charset="77"/>
              </a:rPr>
              <a:t> </a:t>
            </a:r>
            <a:r>
              <a:rPr sz="5400" spc="-530" dirty="0">
                <a:solidFill>
                  <a:srgbClr val="FF0000"/>
                </a:solidFill>
                <a:latin typeface="American Typewriter" panose="02090604020004020304" pitchFamily="18" charset="77"/>
              </a:rPr>
              <a:t>OBAT</a:t>
            </a:r>
            <a:endParaRPr sz="5400" dirty="0">
              <a:solidFill>
                <a:srgbClr val="FF0000"/>
              </a:solidFill>
              <a:latin typeface="American Typewriter" panose="02090604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195140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6985" y="1725744"/>
            <a:ext cx="2116455" cy="437515"/>
          </a:xfrm>
          <a:prstGeom prst="rect">
            <a:avLst/>
          </a:prstGeom>
          <a:ln w="3671">
            <a:solidFill>
              <a:srgbClr val="00000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645"/>
              </a:spcBef>
            </a:pPr>
            <a:r>
              <a:rPr sz="1450" spc="-15" dirty="0">
                <a:latin typeface="Times New Roman"/>
                <a:cs typeface="Times New Roman"/>
              </a:rPr>
              <a:t>Interpretasi </a:t>
            </a:r>
            <a:r>
              <a:rPr sz="1450" spc="-50" dirty="0">
                <a:latin typeface="Times New Roman"/>
                <a:cs typeface="Times New Roman"/>
              </a:rPr>
              <a:t>oleh</a:t>
            </a:r>
            <a:r>
              <a:rPr sz="1450" spc="-7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apoteker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6985" y="3036983"/>
            <a:ext cx="1692910" cy="437515"/>
          </a:xfrm>
          <a:prstGeom prst="rect">
            <a:avLst/>
          </a:prstGeom>
          <a:ln w="366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35560" algn="ctr">
              <a:lnSpc>
                <a:spcPts val="1515"/>
              </a:lnSpc>
            </a:pPr>
            <a:r>
              <a:rPr sz="1450" spc="-50" dirty="0">
                <a:latin typeface="Times New Roman"/>
                <a:cs typeface="Times New Roman"/>
              </a:rPr>
              <a:t>Pembaharuan</a:t>
            </a:r>
            <a:r>
              <a:rPr sz="1450" spc="-70" dirty="0">
                <a:latin typeface="Times New Roman"/>
                <a:cs typeface="Times New Roman"/>
              </a:rPr>
              <a:t> </a:t>
            </a:r>
            <a:r>
              <a:rPr sz="1450" spc="-40" dirty="0">
                <a:latin typeface="Times New Roman"/>
                <a:cs typeface="Times New Roman"/>
              </a:rPr>
              <a:t>oleh</a:t>
            </a:r>
            <a:endParaRPr sz="1450">
              <a:latin typeface="Times New Roman"/>
              <a:cs typeface="Times New Roman"/>
            </a:endParaRPr>
          </a:p>
          <a:p>
            <a:pPr marR="15240" algn="ctr">
              <a:lnSpc>
                <a:spcPct val="100000"/>
              </a:lnSpc>
              <a:spcBef>
                <a:spcPts val="5"/>
              </a:spcBef>
            </a:pPr>
            <a:r>
              <a:rPr sz="1450" spc="-25" dirty="0">
                <a:latin typeface="Times New Roman"/>
                <a:cs typeface="Times New Roman"/>
              </a:rPr>
              <a:t>apoteker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83864" y="4853781"/>
            <a:ext cx="688975" cy="248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5" dirty="0">
                <a:latin typeface="Times New Roman"/>
                <a:cs typeface="Times New Roman"/>
              </a:rPr>
              <a:t>P</a:t>
            </a:r>
            <a:r>
              <a:rPr sz="1450" spc="-85" dirty="0">
                <a:latin typeface="Times New Roman"/>
                <a:cs typeface="Times New Roman"/>
              </a:rPr>
              <a:t>e</a:t>
            </a:r>
            <a:r>
              <a:rPr sz="1450" spc="-50" dirty="0">
                <a:latin typeface="Times New Roman"/>
                <a:cs typeface="Times New Roman"/>
              </a:rPr>
              <a:t>n</a:t>
            </a:r>
            <a:r>
              <a:rPr sz="1450" spc="-20" dirty="0">
                <a:latin typeface="Times New Roman"/>
                <a:cs typeface="Times New Roman"/>
              </a:rPr>
              <a:t>d</a:t>
            </a:r>
            <a:r>
              <a:rPr sz="1450" spc="-85" dirty="0">
                <a:latin typeface="Times New Roman"/>
                <a:cs typeface="Times New Roman"/>
              </a:rPr>
              <a:t>e</a:t>
            </a:r>
            <a:r>
              <a:rPr sz="1450" spc="-10" dirty="0">
                <a:latin typeface="Times New Roman"/>
                <a:cs typeface="Times New Roman"/>
              </a:rPr>
              <a:t>r</a:t>
            </a:r>
            <a:r>
              <a:rPr sz="1450" spc="-70" dirty="0">
                <a:latin typeface="Times New Roman"/>
                <a:cs typeface="Times New Roman"/>
              </a:rPr>
              <a:t>i</a:t>
            </a:r>
            <a:r>
              <a:rPr sz="1450" spc="40" dirty="0">
                <a:latin typeface="Times New Roman"/>
                <a:cs typeface="Times New Roman"/>
              </a:rPr>
              <a:t>t</a:t>
            </a:r>
            <a:r>
              <a:rPr sz="1450" spc="-20" dirty="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402" y="3910977"/>
            <a:ext cx="1905000" cy="655955"/>
          </a:xfrm>
          <a:prstGeom prst="rect">
            <a:avLst/>
          </a:prstGeom>
          <a:ln w="3663">
            <a:solidFill>
              <a:srgbClr val="000000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171450" marR="212090" indent="150495">
              <a:lnSpc>
                <a:spcPct val="100600"/>
              </a:lnSpc>
              <a:spcBef>
                <a:spcPts val="640"/>
              </a:spcBef>
            </a:pPr>
            <a:r>
              <a:rPr sz="1450" spc="-50" dirty="0">
                <a:latin typeface="Times New Roman"/>
                <a:cs typeface="Times New Roman"/>
              </a:rPr>
              <a:t>Pemeriksaan oleh  </a:t>
            </a:r>
            <a:r>
              <a:rPr sz="1450" spc="-25" dirty="0">
                <a:latin typeface="Times New Roman"/>
                <a:cs typeface="Times New Roman"/>
              </a:rPr>
              <a:t>apoteker </a:t>
            </a:r>
            <a:r>
              <a:rPr sz="1450" spc="-40" dirty="0">
                <a:latin typeface="Times New Roman"/>
                <a:cs typeface="Times New Roman"/>
              </a:rPr>
              <a:t>dan</a:t>
            </a:r>
            <a:r>
              <a:rPr sz="1450" spc="-85" dirty="0">
                <a:latin typeface="Times New Roman"/>
                <a:cs typeface="Times New Roman"/>
              </a:rPr>
              <a:t> </a:t>
            </a:r>
            <a:r>
              <a:rPr sz="1450" spc="-30" dirty="0">
                <a:latin typeface="Times New Roman"/>
                <a:cs typeface="Times New Roman"/>
              </a:rPr>
              <a:t>perawat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16793" y="4785423"/>
            <a:ext cx="2120265" cy="437515"/>
          </a:xfrm>
          <a:prstGeom prst="rect">
            <a:avLst/>
          </a:prstGeom>
          <a:ln w="3671">
            <a:solidFill>
              <a:srgbClr val="00000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645"/>
              </a:spcBef>
            </a:pPr>
            <a:r>
              <a:rPr sz="1450" spc="-50" dirty="0">
                <a:latin typeface="Times New Roman"/>
                <a:cs typeface="Times New Roman"/>
              </a:rPr>
              <a:t>Pemberian oleh</a:t>
            </a:r>
            <a:r>
              <a:rPr sz="1450" spc="-40" dirty="0">
                <a:latin typeface="Times New Roman"/>
                <a:cs typeface="Times New Roman"/>
              </a:rPr>
              <a:t> </a:t>
            </a:r>
            <a:r>
              <a:rPr sz="1450" spc="-30" dirty="0">
                <a:latin typeface="Times New Roman"/>
                <a:cs typeface="Times New Roman"/>
              </a:rPr>
              <a:t>perawat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02287" y="1794177"/>
            <a:ext cx="452755" cy="248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40" dirty="0">
                <a:latin typeface="Times New Roman"/>
                <a:cs typeface="Times New Roman"/>
              </a:rPr>
              <a:t>R</a:t>
            </a:r>
            <a:r>
              <a:rPr sz="1450" spc="-85" dirty="0">
                <a:latin typeface="Times New Roman"/>
                <a:cs typeface="Times New Roman"/>
              </a:rPr>
              <a:t>e</a:t>
            </a:r>
            <a:r>
              <a:rPr sz="1450" spc="-5" dirty="0">
                <a:latin typeface="Times New Roman"/>
                <a:cs typeface="Times New Roman"/>
              </a:rPr>
              <a:t>s</a:t>
            </a:r>
            <a:r>
              <a:rPr sz="1450" spc="-55" dirty="0">
                <a:latin typeface="Times New Roman"/>
                <a:cs typeface="Times New Roman"/>
              </a:rPr>
              <a:t>e</a:t>
            </a:r>
            <a:r>
              <a:rPr sz="1450" spc="-20" dirty="0">
                <a:latin typeface="Times New Roman"/>
                <a:cs typeface="Times New Roman"/>
              </a:rPr>
              <a:t>p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1859" y="2994678"/>
            <a:ext cx="1269365" cy="469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3690" marR="5080" indent="-301625">
              <a:lnSpc>
                <a:spcPct val="100000"/>
              </a:lnSpc>
              <a:spcBef>
                <a:spcPts val="105"/>
              </a:spcBef>
            </a:pPr>
            <a:r>
              <a:rPr sz="1450" spc="-30" dirty="0">
                <a:latin typeface="Times New Roman"/>
                <a:cs typeface="Times New Roman"/>
              </a:rPr>
              <a:t>Profil</a:t>
            </a:r>
            <a:r>
              <a:rPr sz="1450" spc="-130" dirty="0">
                <a:latin typeface="Times New Roman"/>
                <a:cs typeface="Times New Roman"/>
              </a:rPr>
              <a:t> </a:t>
            </a:r>
            <a:r>
              <a:rPr sz="1450" spc="-45" dirty="0">
                <a:latin typeface="Times New Roman"/>
                <a:cs typeface="Times New Roman"/>
              </a:rPr>
              <a:t>Pengobatan  </a:t>
            </a:r>
            <a:r>
              <a:rPr sz="1450" spc="-30" dirty="0">
                <a:latin typeface="Times New Roman"/>
                <a:cs typeface="Times New Roman"/>
              </a:rPr>
              <a:t>Penderita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8603" y="3979712"/>
            <a:ext cx="878840" cy="248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25" dirty="0">
                <a:latin typeface="Times New Roman"/>
                <a:cs typeface="Times New Roman"/>
              </a:rPr>
              <a:t>Kereta</a:t>
            </a:r>
            <a:r>
              <a:rPr sz="1450" spc="-120" dirty="0">
                <a:latin typeface="Times New Roman"/>
                <a:cs typeface="Times New Roman"/>
              </a:rPr>
              <a:t> </a:t>
            </a:r>
            <a:r>
              <a:rPr sz="1450" spc="-40" dirty="0">
                <a:latin typeface="Times New Roman"/>
                <a:cs typeface="Times New Roman"/>
              </a:rPr>
              <a:t>Obat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63167" y="1944209"/>
            <a:ext cx="2682875" cy="0"/>
          </a:xfrm>
          <a:custGeom>
            <a:avLst/>
            <a:gdLst/>
            <a:ahLst/>
            <a:cxnLst/>
            <a:rect l="l" t="t" r="r" b="b"/>
            <a:pathLst>
              <a:path w="2682875">
                <a:moveTo>
                  <a:pt x="0" y="0"/>
                </a:moveTo>
                <a:lnTo>
                  <a:pt x="2682744" y="0"/>
                </a:lnTo>
              </a:path>
            </a:pathLst>
          </a:custGeom>
          <a:ln w="3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33310" y="1897803"/>
            <a:ext cx="86162" cy="88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9790" y="3255598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61044" y="0"/>
                </a:lnTo>
              </a:path>
            </a:pathLst>
          </a:custGeom>
          <a:ln w="3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87943" y="3209344"/>
            <a:ext cx="86162" cy="888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04466" y="2162824"/>
            <a:ext cx="1837055" cy="629920"/>
          </a:xfrm>
          <a:custGeom>
            <a:avLst/>
            <a:gdLst/>
            <a:ahLst/>
            <a:cxnLst/>
            <a:rect l="l" t="t" r="r" b="b"/>
            <a:pathLst>
              <a:path w="1837054" h="629919">
                <a:moveTo>
                  <a:pt x="1836575" y="0"/>
                </a:moveTo>
                <a:lnTo>
                  <a:pt x="0" y="629629"/>
                </a:lnTo>
              </a:path>
            </a:pathLst>
          </a:custGeom>
          <a:ln w="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34691" y="2749810"/>
            <a:ext cx="93318" cy="816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36504" y="3473912"/>
            <a:ext cx="1833245" cy="422909"/>
          </a:xfrm>
          <a:custGeom>
            <a:avLst/>
            <a:gdLst/>
            <a:ahLst/>
            <a:cxnLst/>
            <a:rect l="l" t="t" r="r" b="b"/>
            <a:pathLst>
              <a:path w="1833245" h="422910">
                <a:moveTo>
                  <a:pt x="0" y="0"/>
                </a:moveTo>
                <a:lnTo>
                  <a:pt x="1832783" y="422374"/>
                </a:lnTo>
              </a:path>
            </a:pathLst>
          </a:custGeom>
          <a:ln w="3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49682" y="3849999"/>
            <a:ext cx="93170" cy="85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41041" y="2162824"/>
            <a:ext cx="0" cy="1456055"/>
          </a:xfrm>
          <a:custGeom>
            <a:avLst/>
            <a:gdLst/>
            <a:ahLst/>
            <a:cxnLst/>
            <a:rect l="l" t="t" r="r" b="b"/>
            <a:pathLst>
              <a:path h="1456054">
                <a:moveTo>
                  <a:pt x="0" y="0"/>
                </a:moveTo>
                <a:lnTo>
                  <a:pt x="0" y="1455576"/>
                </a:lnTo>
              </a:path>
            </a:pathLst>
          </a:custGeom>
          <a:ln w="3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99855" y="3605593"/>
            <a:ext cx="86162" cy="888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41041" y="4348027"/>
            <a:ext cx="0" cy="363220"/>
          </a:xfrm>
          <a:custGeom>
            <a:avLst/>
            <a:gdLst/>
            <a:ahLst/>
            <a:cxnLst/>
            <a:rect l="l" t="t" r="r" b="b"/>
            <a:pathLst>
              <a:path h="363220">
                <a:moveTo>
                  <a:pt x="0" y="0"/>
                </a:moveTo>
                <a:lnTo>
                  <a:pt x="0" y="363148"/>
                </a:lnTo>
              </a:path>
            </a:pathLst>
          </a:custGeom>
          <a:ln w="3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99855" y="4698338"/>
            <a:ext cx="86162" cy="888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6504" y="5003767"/>
            <a:ext cx="1280795" cy="0"/>
          </a:xfrm>
          <a:custGeom>
            <a:avLst/>
            <a:gdLst/>
            <a:ahLst/>
            <a:cxnLst/>
            <a:rect l="l" t="t" r="r" b="b"/>
            <a:pathLst>
              <a:path w="1280795">
                <a:moveTo>
                  <a:pt x="0" y="0"/>
                </a:moveTo>
                <a:lnTo>
                  <a:pt x="1280191" y="0"/>
                </a:lnTo>
              </a:path>
            </a:pathLst>
          </a:custGeom>
          <a:ln w="3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07741" y="4961158"/>
            <a:ext cx="86162" cy="888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97866" y="4129683"/>
            <a:ext cx="1837055" cy="0"/>
          </a:xfrm>
          <a:custGeom>
            <a:avLst/>
            <a:gdLst/>
            <a:ahLst/>
            <a:cxnLst/>
            <a:rect l="l" t="t" r="r" b="b"/>
            <a:pathLst>
              <a:path w="1837054">
                <a:moveTo>
                  <a:pt x="0" y="0"/>
                </a:moveTo>
                <a:lnTo>
                  <a:pt x="1836575" y="0"/>
                </a:lnTo>
              </a:path>
            </a:pathLst>
          </a:custGeom>
          <a:ln w="3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21695" y="4087074"/>
            <a:ext cx="86162" cy="888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39395" y="959114"/>
            <a:ext cx="760730" cy="348615"/>
          </a:xfrm>
          <a:prstGeom prst="rect">
            <a:avLst/>
          </a:prstGeom>
          <a:ln w="3656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300"/>
              </a:spcBef>
            </a:pPr>
            <a:r>
              <a:rPr sz="1450" spc="-25" dirty="0">
                <a:latin typeface="Times New Roman"/>
                <a:cs typeface="Times New Roman"/>
              </a:rPr>
              <a:t>Dokter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62479" y="1307196"/>
            <a:ext cx="0" cy="278130"/>
          </a:xfrm>
          <a:custGeom>
            <a:avLst/>
            <a:gdLst/>
            <a:ahLst/>
            <a:cxnLst/>
            <a:rect l="l" t="t" r="r" b="b"/>
            <a:pathLst>
              <a:path h="278130">
                <a:moveTo>
                  <a:pt x="0" y="0"/>
                </a:moveTo>
                <a:lnTo>
                  <a:pt x="0" y="277826"/>
                </a:lnTo>
              </a:path>
            </a:pathLst>
          </a:custGeom>
          <a:ln w="3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17648" y="1572216"/>
            <a:ext cx="86163" cy="8844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796032" y="5595010"/>
            <a:ext cx="36302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Alur </a:t>
            </a:r>
            <a:r>
              <a:rPr sz="1800" dirty="0">
                <a:latin typeface="Verdana"/>
                <a:cs typeface="Verdana"/>
              </a:rPr>
              <a:t>sistem distribusi </a:t>
            </a:r>
            <a:r>
              <a:rPr sz="1800" spc="-10" dirty="0">
                <a:latin typeface="Verdana"/>
                <a:cs typeface="Verdana"/>
              </a:rPr>
              <a:t>unit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dosis</a:t>
            </a:r>
            <a:endParaRPr sz="18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29865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365" dirty="0"/>
              <a:t>Keuntungan </a:t>
            </a:r>
            <a:r>
              <a:rPr sz="4400" spc="-430" dirty="0"/>
              <a:t>SDO </a:t>
            </a:r>
            <a:r>
              <a:rPr sz="4400" spc="-270" dirty="0"/>
              <a:t>Unit</a:t>
            </a:r>
            <a:r>
              <a:rPr sz="4400" spc="-50" dirty="0"/>
              <a:t> </a:t>
            </a:r>
            <a:r>
              <a:rPr sz="4400" spc="-455" dirty="0"/>
              <a:t>Dosis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743836"/>
            <a:ext cx="13271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-25" dirty="0">
                <a:solidFill>
                  <a:srgbClr val="DD8046"/>
                </a:solidFill>
                <a:latin typeface="Arial"/>
                <a:cs typeface="Arial"/>
              </a:rPr>
              <a:t>1.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444" y="1597532"/>
            <a:ext cx="8375650" cy="4636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buAutoNum type="arabicPeriod"/>
              <a:tabLst>
                <a:tab pos="250825" algn="l"/>
              </a:tabLst>
            </a:pPr>
            <a:r>
              <a:rPr sz="1800" spc="-100" dirty="0">
                <a:latin typeface="Arial"/>
                <a:cs typeface="Arial"/>
              </a:rPr>
              <a:t>Penderita </a:t>
            </a:r>
            <a:r>
              <a:rPr sz="1800" spc="-130" dirty="0">
                <a:latin typeface="Arial"/>
                <a:cs typeface="Arial"/>
              </a:rPr>
              <a:t>menerima </a:t>
            </a:r>
            <a:r>
              <a:rPr sz="1800" spc="-80" dirty="0">
                <a:latin typeface="Arial"/>
                <a:cs typeface="Arial"/>
              </a:rPr>
              <a:t>pelayanan </a:t>
            </a:r>
            <a:r>
              <a:rPr sz="1800" spc="-285" dirty="0">
                <a:latin typeface="Arial"/>
                <a:cs typeface="Arial"/>
              </a:rPr>
              <a:t>IFRS </a:t>
            </a:r>
            <a:r>
              <a:rPr sz="1800" spc="-15" dirty="0">
                <a:latin typeface="Arial"/>
                <a:cs typeface="Arial"/>
              </a:rPr>
              <a:t>24 </a:t>
            </a:r>
            <a:r>
              <a:rPr sz="1800" spc="-114" dirty="0">
                <a:latin typeface="Arial"/>
                <a:cs typeface="Arial"/>
              </a:rPr>
              <a:t>jam </a:t>
            </a:r>
            <a:r>
              <a:rPr sz="1800" spc="-105" dirty="0">
                <a:latin typeface="Arial"/>
                <a:cs typeface="Arial"/>
              </a:rPr>
              <a:t>sehari </a:t>
            </a:r>
            <a:r>
              <a:rPr sz="1800" spc="-85" dirty="0">
                <a:latin typeface="Arial"/>
                <a:cs typeface="Arial"/>
              </a:rPr>
              <a:t>dan </a:t>
            </a:r>
            <a:r>
              <a:rPr sz="1800" spc="-55" dirty="0">
                <a:latin typeface="Arial"/>
                <a:cs typeface="Arial"/>
              </a:rPr>
              <a:t>penderita </a:t>
            </a:r>
            <a:r>
              <a:rPr sz="1800" spc="-110" dirty="0">
                <a:latin typeface="Arial"/>
                <a:cs typeface="Arial"/>
              </a:rPr>
              <a:t>membayar </a:t>
            </a:r>
            <a:r>
              <a:rPr sz="1800" spc="-114" dirty="0">
                <a:latin typeface="Arial"/>
                <a:cs typeface="Arial"/>
              </a:rPr>
              <a:t>hanya </a:t>
            </a:r>
            <a:r>
              <a:rPr sz="1800" spc="-35" dirty="0">
                <a:latin typeface="Arial"/>
                <a:cs typeface="Arial"/>
              </a:rPr>
              <a:t>obat  </a:t>
            </a:r>
            <a:r>
              <a:rPr sz="1800" spc="-75" dirty="0">
                <a:latin typeface="Arial"/>
                <a:cs typeface="Arial"/>
              </a:rPr>
              <a:t>yang </a:t>
            </a:r>
            <a:r>
              <a:rPr sz="1800" spc="-160" dirty="0">
                <a:latin typeface="Arial"/>
                <a:cs typeface="Arial"/>
              </a:rPr>
              <a:t>dikonsumsi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saja</a:t>
            </a:r>
            <a:endParaRPr sz="1800">
              <a:latin typeface="Arial"/>
              <a:cs typeface="Arial"/>
            </a:endParaRPr>
          </a:p>
          <a:p>
            <a:pPr marL="12700" marR="267335">
              <a:lnSpc>
                <a:spcPct val="120000"/>
              </a:lnSpc>
              <a:buAutoNum type="arabicPeriod"/>
              <a:tabLst>
                <a:tab pos="250825" algn="l"/>
              </a:tabLst>
            </a:pPr>
            <a:r>
              <a:rPr sz="1800" spc="-175" dirty="0">
                <a:latin typeface="Arial"/>
                <a:cs typeface="Arial"/>
              </a:rPr>
              <a:t>Semua </a:t>
            </a:r>
            <a:r>
              <a:rPr sz="1800" spc="-150" dirty="0">
                <a:latin typeface="Arial"/>
                <a:cs typeface="Arial"/>
              </a:rPr>
              <a:t>dosis </a:t>
            </a:r>
            <a:r>
              <a:rPr sz="1800" spc="-75" dirty="0">
                <a:latin typeface="Arial"/>
                <a:cs typeface="Arial"/>
              </a:rPr>
              <a:t>yang </a:t>
            </a:r>
            <a:r>
              <a:rPr sz="1800" spc="-70" dirty="0">
                <a:latin typeface="Arial"/>
                <a:cs typeface="Arial"/>
              </a:rPr>
              <a:t>diperlukan </a:t>
            </a:r>
            <a:r>
              <a:rPr sz="1800" spc="-20" dirty="0">
                <a:latin typeface="Arial"/>
                <a:cs typeface="Arial"/>
              </a:rPr>
              <a:t>pada pada </a:t>
            </a:r>
            <a:r>
              <a:rPr sz="1800" spc="-114" dirty="0">
                <a:latin typeface="Arial"/>
                <a:cs typeface="Arial"/>
              </a:rPr>
              <a:t>unit </a:t>
            </a:r>
            <a:r>
              <a:rPr sz="1800" spc="-55" dirty="0">
                <a:latin typeface="Arial"/>
                <a:cs typeface="Arial"/>
              </a:rPr>
              <a:t>perawat </a:t>
            </a:r>
            <a:r>
              <a:rPr sz="1800" spc="-75" dirty="0">
                <a:latin typeface="Arial"/>
                <a:cs typeface="Arial"/>
              </a:rPr>
              <a:t>telah </a:t>
            </a:r>
            <a:r>
              <a:rPr sz="1800" spc="-85" dirty="0">
                <a:latin typeface="Arial"/>
                <a:cs typeface="Arial"/>
              </a:rPr>
              <a:t>disiapkan </a:t>
            </a:r>
            <a:r>
              <a:rPr sz="1800" spc="-105" dirty="0">
                <a:latin typeface="Arial"/>
                <a:cs typeface="Arial"/>
              </a:rPr>
              <a:t>oleh </a:t>
            </a:r>
            <a:r>
              <a:rPr sz="1800" spc="-254" dirty="0">
                <a:latin typeface="Arial"/>
                <a:cs typeface="Arial"/>
              </a:rPr>
              <a:t>IFRS. </a:t>
            </a:r>
            <a:r>
              <a:rPr sz="1800" spc="-70" dirty="0">
                <a:latin typeface="Arial"/>
                <a:cs typeface="Arial"/>
              </a:rPr>
              <a:t>Jadi  </a:t>
            </a:r>
            <a:r>
              <a:rPr sz="1800" spc="-55" dirty="0">
                <a:latin typeface="Arial"/>
                <a:cs typeface="Arial"/>
              </a:rPr>
              <a:t>perawat </a:t>
            </a:r>
            <a:r>
              <a:rPr sz="1800" spc="-145" dirty="0">
                <a:latin typeface="Arial"/>
                <a:cs typeface="Arial"/>
              </a:rPr>
              <a:t>mempunyai </a:t>
            </a:r>
            <a:r>
              <a:rPr sz="1800" spc="-110" dirty="0">
                <a:latin typeface="Arial"/>
                <a:cs typeface="Arial"/>
              </a:rPr>
              <a:t>waktu </a:t>
            </a:r>
            <a:r>
              <a:rPr sz="1800" spc="-85" dirty="0">
                <a:latin typeface="Arial"/>
                <a:cs typeface="Arial"/>
              </a:rPr>
              <a:t>lebih banyak </a:t>
            </a:r>
            <a:r>
              <a:rPr sz="1800" spc="-155" dirty="0">
                <a:latin typeface="Arial"/>
                <a:cs typeface="Arial"/>
              </a:rPr>
              <a:t>untuk </a:t>
            </a:r>
            <a:r>
              <a:rPr sz="1800" spc="-70" dirty="0">
                <a:latin typeface="Arial"/>
                <a:cs typeface="Arial"/>
              </a:rPr>
              <a:t>perawatan </a:t>
            </a:r>
            <a:r>
              <a:rPr sz="1800" spc="-125" dirty="0">
                <a:latin typeface="Arial"/>
                <a:cs typeface="Arial"/>
              </a:rPr>
              <a:t>langsung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penderita.</a:t>
            </a:r>
            <a:endParaRPr sz="1800">
              <a:latin typeface="Arial"/>
              <a:cs typeface="Arial"/>
            </a:endParaRPr>
          </a:p>
          <a:p>
            <a:pPr marL="12700" marR="22860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250825" algn="l"/>
              </a:tabLst>
            </a:pPr>
            <a:r>
              <a:rPr sz="1800" spc="-85" dirty="0">
                <a:latin typeface="Arial"/>
                <a:cs typeface="Arial"/>
              </a:rPr>
              <a:t>Adanya </a:t>
            </a:r>
            <a:r>
              <a:rPr sz="1800" spc="-175" dirty="0">
                <a:latin typeface="Arial"/>
                <a:cs typeface="Arial"/>
              </a:rPr>
              <a:t>sistem </a:t>
            </a:r>
            <a:r>
              <a:rPr sz="1800" spc="-110" dirty="0">
                <a:latin typeface="Arial"/>
                <a:cs typeface="Arial"/>
              </a:rPr>
              <a:t>pemeriksaan </a:t>
            </a:r>
            <a:r>
              <a:rPr sz="1800" spc="-65" dirty="0">
                <a:latin typeface="Arial"/>
                <a:cs typeface="Arial"/>
              </a:rPr>
              <a:t>ganda </a:t>
            </a:r>
            <a:r>
              <a:rPr sz="1800" spc="-105" dirty="0">
                <a:latin typeface="Arial"/>
                <a:cs typeface="Arial"/>
              </a:rPr>
              <a:t>dengan </a:t>
            </a:r>
            <a:r>
              <a:rPr sz="1800" spc="-95" dirty="0">
                <a:latin typeface="Arial"/>
                <a:cs typeface="Arial"/>
              </a:rPr>
              <a:t>menginterpretasikan </a:t>
            </a:r>
            <a:r>
              <a:rPr sz="1800" spc="-20" dirty="0">
                <a:latin typeface="Arial"/>
                <a:cs typeface="Arial"/>
              </a:rPr>
              <a:t>resep/ </a:t>
            </a:r>
            <a:r>
              <a:rPr sz="1800" spc="-60" dirty="0">
                <a:latin typeface="Arial"/>
                <a:cs typeface="Arial"/>
              </a:rPr>
              <a:t>dokter </a:t>
            </a:r>
            <a:r>
              <a:rPr sz="1800" spc="-85" dirty="0">
                <a:latin typeface="Arial"/>
                <a:cs typeface="Arial"/>
              </a:rPr>
              <a:t>dan  </a:t>
            </a:r>
            <a:r>
              <a:rPr sz="1800" spc="-140" dirty="0">
                <a:latin typeface="Arial"/>
                <a:cs typeface="Arial"/>
              </a:rPr>
              <a:t>membuat </a:t>
            </a:r>
            <a:r>
              <a:rPr sz="1800" spc="-15" dirty="0">
                <a:latin typeface="Arial"/>
                <a:cs typeface="Arial"/>
              </a:rPr>
              <a:t>profil </a:t>
            </a:r>
            <a:r>
              <a:rPr sz="1800" spc="-75" dirty="0">
                <a:latin typeface="Arial"/>
                <a:cs typeface="Arial"/>
              </a:rPr>
              <a:t>pengobatan </a:t>
            </a:r>
            <a:r>
              <a:rPr sz="1800" spc="-55" dirty="0">
                <a:latin typeface="Arial"/>
                <a:cs typeface="Arial"/>
              </a:rPr>
              <a:t>penderita </a:t>
            </a:r>
            <a:r>
              <a:rPr sz="1800" spc="-70" dirty="0">
                <a:latin typeface="Arial"/>
                <a:cs typeface="Arial"/>
              </a:rPr>
              <a:t>(p3) </a:t>
            </a:r>
            <a:r>
              <a:rPr sz="1800" spc="-105" dirty="0">
                <a:latin typeface="Arial"/>
                <a:cs typeface="Arial"/>
              </a:rPr>
              <a:t>oleh </a:t>
            </a:r>
            <a:r>
              <a:rPr sz="1800" spc="-65" dirty="0">
                <a:latin typeface="Arial"/>
                <a:cs typeface="Arial"/>
              </a:rPr>
              <a:t>apoteker </a:t>
            </a:r>
            <a:r>
              <a:rPr sz="1800" spc="-85" dirty="0">
                <a:latin typeface="Arial"/>
                <a:cs typeface="Arial"/>
              </a:rPr>
              <a:t>dan </a:t>
            </a:r>
            <a:r>
              <a:rPr sz="1800" spc="-55" dirty="0">
                <a:latin typeface="Arial"/>
                <a:cs typeface="Arial"/>
              </a:rPr>
              <a:t>perawat </a:t>
            </a:r>
            <a:r>
              <a:rPr sz="1800" spc="-140" dirty="0">
                <a:latin typeface="Arial"/>
                <a:cs typeface="Arial"/>
              </a:rPr>
              <a:t>memeriksa </a:t>
            </a:r>
            <a:r>
              <a:rPr sz="1800" spc="-35" dirty="0">
                <a:latin typeface="Arial"/>
                <a:cs typeface="Arial"/>
              </a:rPr>
              <a:t>obat  </a:t>
            </a:r>
            <a:r>
              <a:rPr sz="1800" spc="-80" dirty="0">
                <a:latin typeface="Arial"/>
                <a:cs typeface="Arial"/>
              </a:rPr>
              <a:t>yang </a:t>
            </a:r>
            <a:r>
              <a:rPr sz="1800" spc="-85" dirty="0">
                <a:latin typeface="Arial"/>
                <a:cs typeface="Arial"/>
              </a:rPr>
              <a:t>disiapkan </a:t>
            </a:r>
            <a:r>
              <a:rPr sz="1800" spc="-280" dirty="0">
                <a:latin typeface="Arial"/>
                <a:cs typeface="Arial"/>
              </a:rPr>
              <a:t>IFRS </a:t>
            </a:r>
            <a:r>
              <a:rPr sz="1800" spc="-155" dirty="0">
                <a:latin typeface="Arial"/>
                <a:cs typeface="Arial"/>
              </a:rPr>
              <a:t>sebelum </a:t>
            </a:r>
            <a:r>
              <a:rPr sz="1800" spc="-160" dirty="0">
                <a:latin typeface="Arial"/>
                <a:cs typeface="Arial"/>
              </a:rPr>
              <a:t>dikonsumsi. </a:t>
            </a:r>
            <a:r>
              <a:rPr sz="1800" spc="-140" dirty="0">
                <a:latin typeface="Arial"/>
                <a:cs typeface="Arial"/>
              </a:rPr>
              <a:t>Dengan </a:t>
            </a:r>
            <a:r>
              <a:rPr sz="1800" spc="-40" dirty="0">
                <a:latin typeface="Arial"/>
                <a:cs typeface="Arial"/>
              </a:rPr>
              <a:t>kata </a:t>
            </a:r>
            <a:r>
              <a:rPr sz="1800" spc="-80" dirty="0">
                <a:latin typeface="Arial"/>
                <a:cs typeface="Arial"/>
              </a:rPr>
              <a:t>lain, </a:t>
            </a:r>
            <a:r>
              <a:rPr sz="1800" spc="-175" dirty="0">
                <a:latin typeface="Arial"/>
                <a:cs typeface="Arial"/>
              </a:rPr>
              <a:t>sistem </a:t>
            </a:r>
            <a:r>
              <a:rPr sz="1800" spc="-80" dirty="0">
                <a:latin typeface="Arial"/>
                <a:cs typeface="Arial"/>
              </a:rPr>
              <a:t>ini </a:t>
            </a:r>
            <a:r>
              <a:rPr sz="1800" spc="-114" dirty="0">
                <a:latin typeface="Arial"/>
                <a:cs typeface="Arial"/>
              </a:rPr>
              <a:t>mengurangi </a:t>
            </a:r>
            <a:r>
              <a:rPr sz="1800" spc="-120" dirty="0">
                <a:latin typeface="Arial"/>
                <a:cs typeface="Arial"/>
              </a:rPr>
              <a:t>kesalahan  </a:t>
            </a:r>
            <a:r>
              <a:rPr sz="1800" spc="-35" dirty="0">
                <a:latin typeface="Arial"/>
                <a:cs typeface="Arial"/>
              </a:rPr>
              <a:t>obat</a:t>
            </a:r>
            <a:endParaRPr sz="1800">
              <a:latin typeface="Arial"/>
              <a:cs typeface="Arial"/>
            </a:endParaRPr>
          </a:p>
          <a:p>
            <a:pPr marL="250190" indent="-237490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250825" algn="l"/>
              </a:tabLst>
            </a:pPr>
            <a:r>
              <a:rPr sz="1800" spc="-114" dirty="0">
                <a:latin typeface="Arial"/>
                <a:cs typeface="Arial"/>
              </a:rPr>
              <a:t>Peniadaan </a:t>
            </a:r>
            <a:r>
              <a:rPr sz="1800" spc="-85" dirty="0">
                <a:latin typeface="Arial"/>
                <a:cs typeface="Arial"/>
              </a:rPr>
              <a:t>duplikasi </a:t>
            </a:r>
            <a:r>
              <a:rPr sz="1800" spc="-45" dirty="0">
                <a:latin typeface="Arial"/>
                <a:cs typeface="Arial"/>
              </a:rPr>
              <a:t>order </a:t>
            </a:r>
            <a:r>
              <a:rPr sz="1800" spc="-40" dirty="0">
                <a:latin typeface="Arial"/>
                <a:cs typeface="Arial"/>
              </a:rPr>
              <a:t>obat </a:t>
            </a:r>
            <a:r>
              <a:rPr sz="1800" spc="-80" dirty="0">
                <a:latin typeface="Arial"/>
                <a:cs typeface="Arial"/>
              </a:rPr>
              <a:t>yang </a:t>
            </a:r>
            <a:r>
              <a:rPr sz="1800" spc="-75" dirty="0">
                <a:latin typeface="Arial"/>
                <a:cs typeface="Arial"/>
              </a:rPr>
              <a:t>berlebihan </a:t>
            </a:r>
            <a:r>
              <a:rPr sz="1800" spc="-85" dirty="0">
                <a:latin typeface="Arial"/>
                <a:cs typeface="Arial"/>
              </a:rPr>
              <a:t>dan </a:t>
            </a:r>
            <a:r>
              <a:rPr sz="1800" spc="-105" dirty="0">
                <a:latin typeface="Arial"/>
                <a:cs typeface="Arial"/>
              </a:rPr>
              <a:t>pengurangan </a:t>
            </a:r>
            <a:r>
              <a:rPr sz="1800" spc="-70" dirty="0">
                <a:latin typeface="Arial"/>
                <a:cs typeface="Arial"/>
              </a:rPr>
              <a:t>pekerjaan </a:t>
            </a:r>
            <a:r>
              <a:rPr sz="1800" spc="-165" dirty="0">
                <a:latin typeface="Arial"/>
                <a:cs typeface="Arial"/>
              </a:rPr>
              <a:t>menulis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114" dirty="0">
                <a:latin typeface="Arial"/>
                <a:cs typeface="Arial"/>
              </a:rPr>
              <a:t>unit </a:t>
            </a:r>
            <a:r>
              <a:rPr sz="1800" spc="-70" dirty="0">
                <a:latin typeface="Arial"/>
                <a:cs typeface="Arial"/>
              </a:rPr>
              <a:t>perawatan </a:t>
            </a:r>
            <a:r>
              <a:rPr sz="1800" spc="-85" dirty="0">
                <a:latin typeface="Arial"/>
                <a:cs typeface="Arial"/>
              </a:rPr>
              <a:t>dan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285" dirty="0">
                <a:latin typeface="Arial"/>
                <a:cs typeface="Arial"/>
              </a:rPr>
              <a:t>IFRS</a:t>
            </a:r>
            <a:endParaRPr sz="1800">
              <a:latin typeface="Arial"/>
              <a:cs typeface="Arial"/>
            </a:endParaRPr>
          </a:p>
          <a:p>
            <a:pPr marL="250190" indent="-237490">
              <a:lnSpc>
                <a:spcPct val="100000"/>
              </a:lnSpc>
              <a:spcBef>
                <a:spcPts val="434"/>
              </a:spcBef>
              <a:buAutoNum type="arabicPeriod" startAt="5"/>
              <a:tabLst>
                <a:tab pos="250825" algn="l"/>
              </a:tabLst>
            </a:pPr>
            <a:r>
              <a:rPr sz="1800" spc="-140" dirty="0">
                <a:latin typeface="Arial"/>
                <a:cs typeface="Arial"/>
              </a:rPr>
              <a:t>Pengurangan </a:t>
            </a:r>
            <a:r>
              <a:rPr sz="1800" spc="-90" dirty="0">
                <a:latin typeface="Arial"/>
                <a:cs typeface="Arial"/>
              </a:rPr>
              <a:t>kerugian </a:t>
            </a:r>
            <a:r>
              <a:rPr sz="1800" spc="-40" dirty="0">
                <a:latin typeface="Arial"/>
                <a:cs typeface="Arial"/>
              </a:rPr>
              <a:t>biaya obat </a:t>
            </a:r>
            <a:r>
              <a:rPr sz="1800" spc="-80" dirty="0">
                <a:latin typeface="Arial"/>
                <a:cs typeface="Arial"/>
              </a:rPr>
              <a:t>yang </a:t>
            </a:r>
            <a:r>
              <a:rPr sz="1800" spc="-40" dirty="0">
                <a:latin typeface="Arial"/>
                <a:cs typeface="Arial"/>
              </a:rPr>
              <a:t>tidak terbayar </a:t>
            </a:r>
            <a:r>
              <a:rPr sz="1800" spc="-110" dirty="0">
                <a:latin typeface="Arial"/>
                <a:cs typeface="Arial"/>
              </a:rPr>
              <a:t>oleh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penderita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buAutoNum type="arabicPeriod" startAt="5"/>
              <a:tabLst>
                <a:tab pos="250825" algn="l"/>
              </a:tabLst>
            </a:pPr>
            <a:r>
              <a:rPr sz="1800" spc="-120" dirty="0">
                <a:latin typeface="Arial"/>
                <a:cs typeface="Arial"/>
              </a:rPr>
              <a:t>Penyiapan </a:t>
            </a:r>
            <a:r>
              <a:rPr sz="1800" spc="-100" dirty="0">
                <a:latin typeface="Arial"/>
                <a:cs typeface="Arial"/>
              </a:rPr>
              <a:t>sediaan </a:t>
            </a:r>
            <a:r>
              <a:rPr sz="1800" spc="-85" dirty="0">
                <a:latin typeface="Arial"/>
                <a:cs typeface="Arial"/>
              </a:rPr>
              <a:t>intravena dan </a:t>
            </a:r>
            <a:r>
              <a:rPr sz="1800" spc="-120" dirty="0">
                <a:latin typeface="Arial"/>
                <a:cs typeface="Arial"/>
              </a:rPr>
              <a:t>rekonstitusi </a:t>
            </a:r>
            <a:r>
              <a:rPr sz="1800" spc="-35" dirty="0">
                <a:latin typeface="Arial"/>
                <a:cs typeface="Arial"/>
              </a:rPr>
              <a:t>obat </a:t>
            </a:r>
            <a:r>
              <a:rPr sz="1800" spc="-105" dirty="0">
                <a:latin typeface="Arial"/>
                <a:cs typeface="Arial"/>
              </a:rPr>
              <a:t>oleh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285" dirty="0">
                <a:latin typeface="Arial"/>
                <a:cs typeface="Arial"/>
              </a:rPr>
              <a:t>IFRS</a:t>
            </a:r>
            <a:endParaRPr sz="1800">
              <a:latin typeface="Arial"/>
              <a:cs typeface="Arial"/>
            </a:endParaRPr>
          </a:p>
          <a:p>
            <a:pPr marL="250190" indent="-237490">
              <a:lnSpc>
                <a:spcPct val="100000"/>
              </a:lnSpc>
              <a:spcBef>
                <a:spcPts val="434"/>
              </a:spcBef>
              <a:buAutoNum type="arabicPeriod" startAt="5"/>
              <a:tabLst>
                <a:tab pos="250825" algn="l"/>
              </a:tabLst>
            </a:pPr>
            <a:r>
              <a:rPr sz="1800" spc="-100" dirty="0">
                <a:latin typeface="Arial"/>
                <a:cs typeface="Arial"/>
              </a:rPr>
              <a:t>Meningkatkan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penggunaan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personal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professional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dan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nonprofessional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yang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lebih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efisien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buAutoNum type="arabicPeriod" startAt="5"/>
              <a:tabLst>
                <a:tab pos="250825" algn="l"/>
              </a:tabLst>
            </a:pPr>
            <a:r>
              <a:rPr sz="1800" spc="-95" dirty="0">
                <a:latin typeface="Arial"/>
                <a:cs typeface="Arial"/>
              </a:rPr>
              <a:t>Mengurangi </a:t>
            </a:r>
            <a:r>
              <a:rPr sz="1800" spc="-105" dirty="0">
                <a:latin typeface="Arial"/>
                <a:cs typeface="Arial"/>
              </a:rPr>
              <a:t>kehilangan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pendapatan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1227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365" dirty="0"/>
              <a:t>Keuntungan </a:t>
            </a:r>
            <a:r>
              <a:rPr sz="4400" spc="-430" dirty="0"/>
              <a:t>SDO </a:t>
            </a:r>
            <a:r>
              <a:rPr sz="4400" spc="-270" dirty="0"/>
              <a:t>Unit</a:t>
            </a:r>
            <a:r>
              <a:rPr sz="4400" spc="-50" dirty="0"/>
              <a:t> </a:t>
            </a:r>
            <a:r>
              <a:rPr sz="4400" spc="-455" dirty="0"/>
              <a:t>Dosis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98779" y="1593265"/>
            <a:ext cx="8559800" cy="4805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4340">
              <a:lnSpc>
                <a:spcPct val="120000"/>
              </a:lnSpc>
              <a:spcBef>
                <a:spcPts val="100"/>
              </a:spcBef>
              <a:buAutoNum type="arabicPeriod" startAt="9"/>
              <a:tabLst>
                <a:tab pos="275590" algn="l"/>
              </a:tabLst>
            </a:pPr>
            <a:r>
              <a:rPr lang="en-US" sz="2000" spc="-140" dirty="0">
                <a:latin typeface="Arial"/>
                <a:cs typeface="Arial"/>
              </a:rPr>
              <a:t>    </a:t>
            </a:r>
            <a:r>
              <a:rPr sz="2000" spc="-140" dirty="0" err="1">
                <a:latin typeface="Arial"/>
                <a:cs typeface="Arial"/>
              </a:rPr>
              <a:t>Menghemat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ruangan </a:t>
            </a:r>
            <a:r>
              <a:rPr sz="2000" spc="-15" dirty="0">
                <a:latin typeface="Arial"/>
                <a:cs typeface="Arial"/>
              </a:rPr>
              <a:t>di </a:t>
            </a:r>
            <a:r>
              <a:rPr sz="2000" spc="-135" dirty="0">
                <a:latin typeface="Arial"/>
                <a:cs typeface="Arial"/>
              </a:rPr>
              <a:t>unit </a:t>
            </a:r>
            <a:r>
              <a:rPr sz="2000" spc="-70" dirty="0">
                <a:latin typeface="Arial"/>
                <a:cs typeface="Arial"/>
              </a:rPr>
              <a:t>perawatan </a:t>
            </a:r>
            <a:r>
              <a:rPr sz="2000" spc="-114" dirty="0">
                <a:latin typeface="Arial"/>
                <a:cs typeface="Arial"/>
              </a:rPr>
              <a:t>dengan </a:t>
            </a:r>
            <a:r>
              <a:rPr sz="2000" spc="-120" dirty="0">
                <a:latin typeface="Arial"/>
                <a:cs typeface="Arial"/>
              </a:rPr>
              <a:t>meniadakan </a:t>
            </a:r>
            <a:r>
              <a:rPr sz="2000" spc="-85" dirty="0">
                <a:latin typeface="Arial"/>
                <a:cs typeface="Arial"/>
              </a:rPr>
              <a:t>persediaan </a:t>
            </a:r>
            <a:r>
              <a:rPr sz="2000" spc="-114" dirty="0" err="1">
                <a:latin typeface="Arial"/>
                <a:cs typeface="Arial"/>
              </a:rPr>
              <a:t>ruah</a:t>
            </a:r>
            <a:r>
              <a:rPr sz="2000" spc="-114" dirty="0">
                <a:latin typeface="Arial"/>
                <a:cs typeface="Arial"/>
              </a:rPr>
              <a:t>  </a:t>
            </a:r>
            <a:r>
              <a:rPr lang="en-US" sz="2000" spc="-114" dirty="0">
                <a:latin typeface="Arial"/>
                <a:cs typeface="Arial"/>
              </a:rPr>
              <a:t>    </a:t>
            </a:r>
          </a:p>
          <a:p>
            <a:pPr marL="12700" marR="434340">
              <a:lnSpc>
                <a:spcPct val="120000"/>
              </a:lnSpc>
              <a:spcBef>
                <a:spcPts val="100"/>
              </a:spcBef>
              <a:tabLst>
                <a:tab pos="275590" algn="l"/>
              </a:tabLst>
            </a:pPr>
            <a:r>
              <a:rPr lang="en-US" sz="2000" spc="-114" dirty="0">
                <a:latin typeface="Arial"/>
                <a:cs typeface="Arial"/>
              </a:rPr>
              <a:t>       </a:t>
            </a:r>
            <a:r>
              <a:rPr sz="2000" spc="-50" dirty="0" err="1">
                <a:latin typeface="Arial"/>
                <a:cs typeface="Arial"/>
              </a:rPr>
              <a:t>obat-obatan</a:t>
            </a:r>
            <a:endParaRPr sz="2000" dirty="0">
              <a:latin typeface="Arial"/>
              <a:cs typeface="Arial"/>
            </a:endParaRPr>
          </a:p>
          <a:p>
            <a:pPr marL="415290" indent="-402590">
              <a:lnSpc>
                <a:spcPct val="100000"/>
              </a:lnSpc>
              <a:spcBef>
                <a:spcPts val="484"/>
              </a:spcBef>
              <a:buAutoNum type="arabicPeriod" startAt="9"/>
              <a:tabLst>
                <a:tab pos="415925" algn="l"/>
              </a:tabLst>
            </a:pPr>
            <a:r>
              <a:rPr sz="2000" spc="-95" dirty="0">
                <a:latin typeface="Arial"/>
                <a:cs typeface="Arial"/>
              </a:rPr>
              <a:t>Meniadakan </a:t>
            </a:r>
            <a:r>
              <a:rPr sz="2000" spc="-125" dirty="0">
                <a:latin typeface="Arial"/>
                <a:cs typeface="Arial"/>
              </a:rPr>
              <a:t>pencurian </a:t>
            </a:r>
            <a:r>
              <a:rPr sz="2000" spc="-90" dirty="0">
                <a:latin typeface="Arial"/>
                <a:cs typeface="Arial"/>
              </a:rPr>
              <a:t>dan </a:t>
            </a:r>
            <a:r>
              <a:rPr sz="2000" spc="-135" dirty="0">
                <a:latin typeface="Arial"/>
                <a:cs typeface="Arial"/>
              </a:rPr>
              <a:t>pemborosan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obat</a:t>
            </a:r>
            <a:endParaRPr sz="2000" dirty="0">
              <a:latin typeface="Arial"/>
              <a:cs typeface="Arial"/>
            </a:endParaRPr>
          </a:p>
          <a:p>
            <a:pPr marL="415290" indent="-402590">
              <a:lnSpc>
                <a:spcPct val="100000"/>
              </a:lnSpc>
              <a:spcBef>
                <a:spcPts val="480"/>
              </a:spcBef>
              <a:buAutoNum type="arabicPeriod" startAt="9"/>
              <a:tabLst>
                <a:tab pos="415925" algn="l"/>
              </a:tabLst>
            </a:pPr>
            <a:r>
              <a:rPr sz="2000" spc="-130" dirty="0">
                <a:latin typeface="Arial"/>
                <a:cs typeface="Arial"/>
              </a:rPr>
              <a:t>Memerlukan cakupan </a:t>
            </a:r>
            <a:r>
              <a:rPr sz="2000" spc="-90" dirty="0">
                <a:latin typeface="Arial"/>
                <a:cs typeface="Arial"/>
              </a:rPr>
              <a:t>dan </a:t>
            </a:r>
            <a:r>
              <a:rPr sz="2000" spc="-95" dirty="0">
                <a:latin typeface="Arial"/>
                <a:cs typeface="Arial"/>
              </a:rPr>
              <a:t>pengendalian </a:t>
            </a:r>
            <a:r>
              <a:rPr sz="2000" spc="-320" dirty="0">
                <a:latin typeface="Arial"/>
                <a:cs typeface="Arial"/>
              </a:rPr>
              <a:t>IFRS </a:t>
            </a:r>
            <a:r>
              <a:rPr sz="2000" spc="-10" dirty="0">
                <a:latin typeface="Arial"/>
                <a:cs typeface="Arial"/>
              </a:rPr>
              <a:t>di </a:t>
            </a:r>
            <a:r>
              <a:rPr sz="2000" spc="-160" dirty="0">
                <a:latin typeface="Arial"/>
                <a:cs typeface="Arial"/>
              </a:rPr>
              <a:t>rumah </a:t>
            </a:r>
            <a:r>
              <a:rPr sz="2000" spc="-105" dirty="0">
                <a:latin typeface="Arial"/>
                <a:cs typeface="Arial"/>
              </a:rPr>
              <a:t>sakit </a:t>
            </a:r>
            <a:r>
              <a:rPr sz="2000" spc="-120" dirty="0">
                <a:latin typeface="Arial"/>
                <a:cs typeface="Arial"/>
              </a:rPr>
              <a:t>secara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keseluruhan</a:t>
            </a:r>
            <a:endParaRPr sz="2000" dirty="0">
              <a:latin typeface="Arial"/>
              <a:cs typeface="Arial"/>
            </a:endParaRPr>
          </a:p>
          <a:p>
            <a:pPr marL="361950" indent="-349250">
              <a:lnSpc>
                <a:spcPct val="100000"/>
              </a:lnSpc>
              <a:spcBef>
                <a:spcPts val="480"/>
              </a:spcBef>
            </a:pPr>
            <a:r>
              <a:rPr lang="en-US" sz="2000" spc="-120" dirty="0">
                <a:latin typeface="Arial"/>
                <a:cs typeface="Arial"/>
              </a:rPr>
              <a:t>        </a:t>
            </a:r>
            <a:r>
              <a:rPr sz="2000" spc="-120" dirty="0" err="1">
                <a:latin typeface="Arial"/>
                <a:cs typeface="Arial"/>
              </a:rPr>
              <a:t>sejak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dari </a:t>
            </a:r>
            <a:r>
              <a:rPr sz="2000" spc="-65" dirty="0">
                <a:latin typeface="Arial"/>
                <a:cs typeface="Arial"/>
              </a:rPr>
              <a:t>dokter </a:t>
            </a:r>
            <a:r>
              <a:rPr sz="2000" spc="-190" dirty="0">
                <a:latin typeface="Arial"/>
                <a:cs typeface="Arial"/>
              </a:rPr>
              <a:t>menulis </a:t>
            </a:r>
            <a:r>
              <a:rPr sz="2000" spc="-114" dirty="0">
                <a:latin typeface="Arial"/>
                <a:cs typeface="Arial"/>
              </a:rPr>
              <a:t>resep </a:t>
            </a:r>
            <a:r>
              <a:rPr sz="2000" spc="440" dirty="0">
                <a:latin typeface="Arial"/>
                <a:cs typeface="Arial"/>
              </a:rPr>
              <a:t>/ </a:t>
            </a:r>
            <a:r>
              <a:rPr sz="2000" spc="-50" dirty="0">
                <a:latin typeface="Arial"/>
                <a:cs typeface="Arial"/>
              </a:rPr>
              <a:t>order </a:t>
            </a:r>
            <a:r>
              <a:rPr sz="2000" spc="-120" dirty="0">
                <a:latin typeface="Arial"/>
                <a:cs typeface="Arial"/>
              </a:rPr>
              <a:t>sampai </a:t>
            </a:r>
            <a:r>
              <a:rPr sz="2000" spc="-60" dirty="0">
                <a:latin typeface="Arial"/>
                <a:cs typeface="Arial"/>
              </a:rPr>
              <a:t>penderita </a:t>
            </a:r>
            <a:r>
              <a:rPr sz="2000" spc="-150" dirty="0">
                <a:latin typeface="Arial"/>
                <a:cs typeface="Arial"/>
              </a:rPr>
              <a:t>menerima </a:t>
            </a:r>
            <a:r>
              <a:rPr sz="2000" spc="-165" dirty="0">
                <a:latin typeface="Arial"/>
                <a:cs typeface="Arial"/>
              </a:rPr>
              <a:t>dosis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35" dirty="0">
                <a:latin typeface="Arial"/>
                <a:cs typeface="Arial"/>
              </a:rPr>
              <a:t>unit</a:t>
            </a:r>
            <a:endParaRPr sz="2000" dirty="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tabLst>
                <a:tab pos="415925" algn="l"/>
              </a:tabLst>
            </a:pPr>
            <a:r>
              <a:rPr lang="en-US" sz="2000" spc="-190" dirty="0">
                <a:latin typeface="Arial"/>
                <a:cs typeface="Arial"/>
              </a:rPr>
              <a:t>11.    </a:t>
            </a:r>
            <a:r>
              <a:rPr sz="2000" spc="-190" dirty="0" err="1">
                <a:latin typeface="Arial"/>
                <a:cs typeface="Arial"/>
              </a:rPr>
              <a:t>Kemasan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dosis </a:t>
            </a:r>
            <a:r>
              <a:rPr sz="2000" spc="-135" dirty="0">
                <a:latin typeface="Arial"/>
                <a:cs typeface="Arial"/>
              </a:rPr>
              <a:t>unit </a:t>
            </a:r>
            <a:r>
              <a:rPr sz="2000" spc="-120" dirty="0">
                <a:latin typeface="Arial"/>
                <a:cs typeface="Arial"/>
              </a:rPr>
              <a:t>secara </a:t>
            </a:r>
            <a:r>
              <a:rPr sz="2000" spc="-90" dirty="0">
                <a:latin typeface="Arial"/>
                <a:cs typeface="Arial"/>
              </a:rPr>
              <a:t>tersendiri-sendiri </a:t>
            </a:r>
            <a:r>
              <a:rPr sz="2000" spc="-25" dirty="0">
                <a:latin typeface="Arial"/>
                <a:cs typeface="Arial"/>
              </a:rPr>
              <a:t>diberi </a:t>
            </a:r>
            <a:r>
              <a:rPr sz="2000" spc="-75" dirty="0">
                <a:latin typeface="Arial"/>
                <a:cs typeface="Arial"/>
              </a:rPr>
              <a:t>etiket </a:t>
            </a:r>
            <a:r>
              <a:rPr sz="2000" spc="-114" dirty="0">
                <a:latin typeface="Arial"/>
                <a:cs typeface="Arial"/>
              </a:rPr>
              <a:t>dengan </a:t>
            </a:r>
            <a:r>
              <a:rPr sz="2000" spc="-155" dirty="0">
                <a:latin typeface="Arial"/>
                <a:cs typeface="Arial"/>
              </a:rPr>
              <a:t>nama </a:t>
            </a:r>
            <a:r>
              <a:rPr sz="2000" spc="-55" dirty="0">
                <a:latin typeface="Arial"/>
                <a:cs typeface="Arial"/>
              </a:rPr>
              <a:t>obat,  </a:t>
            </a:r>
            <a:r>
              <a:rPr lang="en-US" sz="2000" spc="-55" dirty="0">
                <a:latin typeface="Arial"/>
                <a:cs typeface="Arial"/>
              </a:rPr>
              <a:t> </a:t>
            </a:r>
          </a:p>
          <a:p>
            <a:pPr marL="12700" marR="5080">
              <a:lnSpc>
                <a:spcPct val="120000"/>
              </a:lnSpc>
              <a:tabLst>
                <a:tab pos="415925" algn="l"/>
              </a:tabLst>
            </a:pPr>
            <a:r>
              <a:rPr lang="en-US" sz="2000" spc="-55" dirty="0">
                <a:latin typeface="Arial"/>
                <a:cs typeface="Arial"/>
              </a:rPr>
              <a:t>       </a:t>
            </a:r>
            <a:r>
              <a:rPr sz="2000" spc="-120" dirty="0" err="1">
                <a:latin typeface="Arial"/>
                <a:cs typeface="Arial"/>
              </a:rPr>
              <a:t>kekuatan</a:t>
            </a:r>
            <a:r>
              <a:rPr sz="2000" spc="-120" dirty="0">
                <a:latin typeface="Arial"/>
                <a:cs typeface="Arial"/>
              </a:rPr>
              <a:t>, </a:t>
            </a:r>
            <a:r>
              <a:rPr sz="2000" spc="-165" dirty="0">
                <a:latin typeface="Arial"/>
                <a:cs typeface="Arial"/>
              </a:rPr>
              <a:t>nomor </a:t>
            </a:r>
            <a:r>
              <a:rPr sz="2000" spc="-85" dirty="0">
                <a:latin typeface="Arial"/>
                <a:cs typeface="Arial"/>
              </a:rPr>
              <a:t>kendali </a:t>
            </a:r>
            <a:r>
              <a:rPr sz="2000" spc="-90" dirty="0">
                <a:latin typeface="Arial"/>
                <a:cs typeface="Arial"/>
              </a:rPr>
              <a:t>dan </a:t>
            </a:r>
            <a:r>
              <a:rPr sz="2000" spc="-180" dirty="0">
                <a:latin typeface="Arial"/>
                <a:cs typeface="Arial"/>
              </a:rPr>
              <a:t>kemasan </a:t>
            </a:r>
            <a:r>
              <a:rPr sz="2000" spc="-30" dirty="0">
                <a:latin typeface="Arial"/>
                <a:cs typeface="Arial"/>
              </a:rPr>
              <a:t>tetap </a:t>
            </a:r>
            <a:r>
              <a:rPr sz="2000" spc="-190" dirty="0">
                <a:latin typeface="Arial"/>
                <a:cs typeface="Arial"/>
              </a:rPr>
              <a:t>utuh </a:t>
            </a:r>
            <a:r>
              <a:rPr sz="2000" spc="-120" dirty="0">
                <a:latin typeface="Arial"/>
                <a:cs typeface="Arial"/>
              </a:rPr>
              <a:t>sampai </a:t>
            </a:r>
            <a:r>
              <a:rPr sz="2000" spc="-40" dirty="0">
                <a:latin typeface="Arial"/>
                <a:cs typeface="Arial"/>
              </a:rPr>
              <a:t>obat </a:t>
            </a:r>
            <a:r>
              <a:rPr sz="2000" spc="-95" dirty="0">
                <a:latin typeface="Arial"/>
                <a:cs typeface="Arial"/>
              </a:rPr>
              <a:t>siap </a:t>
            </a:r>
            <a:r>
              <a:rPr sz="2000" spc="-185" dirty="0" err="1">
                <a:latin typeface="Arial"/>
                <a:cs typeface="Arial"/>
              </a:rPr>
              <a:t>dikonsumsi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lang="en-US" sz="2000" spc="-185" dirty="0">
                <a:latin typeface="Arial"/>
                <a:cs typeface="Arial"/>
              </a:rPr>
              <a:t>  </a:t>
            </a:r>
          </a:p>
          <a:p>
            <a:pPr marL="12700" marR="5080">
              <a:lnSpc>
                <a:spcPct val="120000"/>
              </a:lnSpc>
              <a:tabLst>
                <a:tab pos="415925" algn="l"/>
              </a:tabLst>
            </a:pPr>
            <a:r>
              <a:rPr lang="en-US" sz="2000" spc="-185" dirty="0">
                <a:latin typeface="Arial"/>
                <a:cs typeface="Arial"/>
              </a:rPr>
              <a:t>         </a:t>
            </a:r>
            <a:r>
              <a:rPr sz="2000" spc="-15" dirty="0" err="1">
                <a:latin typeface="Arial"/>
                <a:cs typeface="Arial"/>
              </a:rPr>
              <a:t>pada</a:t>
            </a:r>
            <a:r>
              <a:rPr sz="2000" spc="-15" dirty="0">
                <a:latin typeface="Arial"/>
                <a:cs typeface="Arial"/>
              </a:rPr>
              <a:t>  </a:t>
            </a:r>
            <a:r>
              <a:rPr sz="2000" spc="-65" dirty="0">
                <a:latin typeface="Arial"/>
                <a:cs typeface="Arial"/>
              </a:rPr>
              <a:t>penderita. </a:t>
            </a:r>
            <a:r>
              <a:rPr sz="2000" spc="-90" dirty="0">
                <a:latin typeface="Arial"/>
                <a:cs typeface="Arial"/>
              </a:rPr>
              <a:t>Hal </a:t>
            </a:r>
            <a:r>
              <a:rPr sz="2000" spc="-95" dirty="0">
                <a:latin typeface="Arial"/>
                <a:cs typeface="Arial"/>
              </a:rPr>
              <a:t>ini </a:t>
            </a:r>
            <a:r>
              <a:rPr sz="2000" spc="-130" dirty="0">
                <a:latin typeface="Arial"/>
                <a:cs typeface="Arial"/>
              </a:rPr>
              <a:t>mengurangi </a:t>
            </a:r>
            <a:r>
              <a:rPr sz="2000" spc="-140" dirty="0">
                <a:latin typeface="Arial"/>
                <a:cs typeface="Arial"/>
              </a:rPr>
              <a:t>kesempatan </a:t>
            </a:r>
            <a:r>
              <a:rPr sz="2000" spc="-125" dirty="0">
                <a:latin typeface="Arial"/>
                <a:cs typeface="Arial"/>
              </a:rPr>
              <a:t>salah </a:t>
            </a:r>
            <a:r>
              <a:rPr sz="2000" spc="-40" dirty="0">
                <a:latin typeface="Arial"/>
                <a:cs typeface="Arial"/>
              </a:rPr>
              <a:t>obat </a:t>
            </a:r>
            <a:r>
              <a:rPr sz="2000" spc="-85" dirty="0">
                <a:latin typeface="Arial"/>
                <a:cs typeface="Arial"/>
              </a:rPr>
              <a:t>juga </a:t>
            </a:r>
            <a:r>
              <a:rPr sz="2000" spc="-165" dirty="0" err="1">
                <a:latin typeface="Arial"/>
                <a:cs typeface="Arial"/>
              </a:rPr>
              <a:t>membantu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lang="en-US" sz="2000" spc="-165" dirty="0">
                <a:latin typeface="Arial"/>
                <a:cs typeface="Arial"/>
              </a:rPr>
              <a:t> </a:t>
            </a:r>
          </a:p>
          <a:p>
            <a:pPr marL="12700" marR="5080">
              <a:lnSpc>
                <a:spcPct val="120000"/>
              </a:lnSpc>
              <a:tabLst>
                <a:tab pos="415925" algn="l"/>
              </a:tabLst>
            </a:pPr>
            <a:r>
              <a:rPr lang="en-US" sz="2000" spc="-165" dirty="0">
                <a:latin typeface="Arial"/>
                <a:cs typeface="Arial"/>
              </a:rPr>
              <a:t>        </a:t>
            </a:r>
            <a:r>
              <a:rPr sz="2000" spc="-70" dirty="0" err="1">
                <a:latin typeface="Arial"/>
                <a:cs typeface="Arial"/>
              </a:rPr>
              <a:t>dalam</a:t>
            </a:r>
            <a:r>
              <a:rPr sz="2000" spc="-70" dirty="0">
                <a:latin typeface="Arial"/>
                <a:cs typeface="Arial"/>
              </a:rPr>
              <a:t>  </a:t>
            </a:r>
            <a:r>
              <a:rPr sz="2000" spc="-150" dirty="0">
                <a:latin typeface="Arial"/>
                <a:cs typeface="Arial"/>
              </a:rPr>
              <a:t>penelusuran </a:t>
            </a:r>
            <a:r>
              <a:rPr sz="2000" spc="-100" dirty="0">
                <a:latin typeface="Arial"/>
                <a:cs typeface="Arial"/>
              </a:rPr>
              <a:t>kembali </a:t>
            </a:r>
            <a:r>
              <a:rPr sz="2000" spc="-180" dirty="0">
                <a:latin typeface="Arial"/>
                <a:cs typeface="Arial"/>
              </a:rPr>
              <a:t>kemasan </a:t>
            </a:r>
            <a:r>
              <a:rPr sz="2000" spc="-15" dirty="0">
                <a:latin typeface="Arial"/>
                <a:cs typeface="Arial"/>
              </a:rPr>
              <a:t>apabila </a:t>
            </a:r>
            <a:r>
              <a:rPr sz="2000" spc="-20" dirty="0">
                <a:latin typeface="Arial"/>
                <a:cs typeface="Arial"/>
              </a:rPr>
              <a:t>terjadi </a:t>
            </a:r>
            <a:r>
              <a:rPr sz="2000" spc="-90" dirty="0">
                <a:latin typeface="Arial"/>
                <a:cs typeface="Arial"/>
              </a:rPr>
              <a:t>penarikan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obat</a:t>
            </a:r>
            <a:endParaRPr sz="2000" dirty="0">
              <a:latin typeface="Arial"/>
              <a:cs typeface="Arial"/>
            </a:endParaRPr>
          </a:p>
          <a:p>
            <a:pPr marL="415290" indent="-402590">
              <a:lnSpc>
                <a:spcPct val="100000"/>
              </a:lnSpc>
              <a:spcBef>
                <a:spcPts val="484"/>
              </a:spcBef>
              <a:buAutoNum type="arabicPeriod" startAt="12"/>
              <a:tabLst>
                <a:tab pos="415925" algn="l"/>
              </a:tabLst>
            </a:pPr>
            <a:r>
              <a:rPr sz="2000" spc="-190" dirty="0">
                <a:latin typeface="Arial"/>
                <a:cs typeface="Arial"/>
              </a:rPr>
              <a:t>Sistem </a:t>
            </a:r>
            <a:r>
              <a:rPr sz="2000" spc="-160" dirty="0">
                <a:latin typeface="Arial"/>
                <a:cs typeface="Arial"/>
              </a:rPr>
              <a:t>komunikasi </a:t>
            </a:r>
            <a:r>
              <a:rPr sz="2000" spc="-80" dirty="0">
                <a:latin typeface="Arial"/>
                <a:cs typeface="Arial"/>
              </a:rPr>
              <a:t>pengorderan </a:t>
            </a:r>
            <a:r>
              <a:rPr sz="2000" spc="-90" dirty="0">
                <a:latin typeface="Arial"/>
                <a:cs typeface="Arial"/>
              </a:rPr>
              <a:t>dan </a:t>
            </a:r>
            <a:r>
              <a:rPr sz="2000" spc="-100" dirty="0">
                <a:latin typeface="Arial"/>
                <a:cs typeface="Arial"/>
              </a:rPr>
              <a:t>penghantaran </a:t>
            </a:r>
            <a:r>
              <a:rPr sz="2000" spc="-40" dirty="0">
                <a:latin typeface="Arial"/>
                <a:cs typeface="Arial"/>
              </a:rPr>
              <a:t>obat </a:t>
            </a:r>
            <a:r>
              <a:rPr sz="2000" spc="-80" dirty="0">
                <a:latin typeface="Arial"/>
                <a:cs typeface="Arial"/>
              </a:rPr>
              <a:t>bertambah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baik</a:t>
            </a:r>
            <a:endParaRPr sz="2000" dirty="0">
              <a:latin typeface="Arial"/>
              <a:cs typeface="Arial"/>
            </a:endParaRPr>
          </a:p>
          <a:p>
            <a:pPr marL="415290" indent="-402590">
              <a:lnSpc>
                <a:spcPct val="100000"/>
              </a:lnSpc>
              <a:spcBef>
                <a:spcPts val="480"/>
              </a:spcBef>
              <a:buAutoNum type="arabicPeriod" startAt="12"/>
              <a:tabLst>
                <a:tab pos="415925" algn="l"/>
              </a:tabLst>
            </a:pPr>
            <a:r>
              <a:rPr sz="2000" spc="-85" dirty="0">
                <a:latin typeface="Arial"/>
                <a:cs typeface="Arial"/>
              </a:rPr>
              <a:t>Apoteker </a:t>
            </a:r>
            <a:r>
              <a:rPr sz="2000" spc="-15" dirty="0">
                <a:latin typeface="Arial"/>
                <a:cs typeface="Arial"/>
              </a:rPr>
              <a:t>dapat </a:t>
            </a:r>
            <a:r>
              <a:rPr sz="2000" spc="-50" dirty="0">
                <a:latin typeface="Arial"/>
                <a:cs typeface="Arial"/>
              </a:rPr>
              <a:t>datang </a:t>
            </a:r>
            <a:r>
              <a:rPr sz="2000" spc="-155" dirty="0">
                <a:latin typeface="Arial"/>
                <a:cs typeface="Arial"/>
              </a:rPr>
              <a:t>ke </a:t>
            </a:r>
            <a:r>
              <a:rPr sz="2000" spc="-135" dirty="0">
                <a:latin typeface="Arial"/>
                <a:cs typeface="Arial"/>
              </a:rPr>
              <a:t>unit </a:t>
            </a:r>
            <a:r>
              <a:rPr sz="2000" spc="10" dirty="0">
                <a:latin typeface="Arial"/>
                <a:cs typeface="Arial"/>
              </a:rPr>
              <a:t>perawat/ </a:t>
            </a:r>
            <a:r>
              <a:rPr sz="2000" spc="-95" dirty="0">
                <a:latin typeface="Arial"/>
                <a:cs typeface="Arial"/>
              </a:rPr>
              <a:t>ruang </a:t>
            </a:r>
            <a:r>
              <a:rPr sz="2000" spc="-60" dirty="0">
                <a:latin typeface="Arial"/>
                <a:cs typeface="Arial"/>
              </a:rPr>
              <a:t>penderita </a:t>
            </a:r>
            <a:r>
              <a:rPr sz="2000" spc="-180" dirty="0" err="1">
                <a:latin typeface="Arial"/>
                <a:cs typeface="Arial"/>
              </a:rPr>
              <a:t>untuk</a:t>
            </a:r>
            <a:r>
              <a:rPr sz="2000" spc="-305" dirty="0">
                <a:latin typeface="Arial"/>
                <a:cs typeface="Arial"/>
              </a:rPr>
              <a:t> </a:t>
            </a:r>
            <a:r>
              <a:rPr sz="2000" spc="-145" dirty="0" err="1">
                <a:latin typeface="Arial"/>
                <a:cs typeface="Arial"/>
              </a:rPr>
              <a:t>melakukan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spc="-150" dirty="0" err="1">
                <a:latin typeface="Arial"/>
                <a:cs typeface="Arial"/>
              </a:rPr>
              <a:t>konsultasi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obat, </a:t>
            </a:r>
            <a:r>
              <a:rPr sz="2000" spc="-165" dirty="0">
                <a:latin typeface="Arial"/>
                <a:cs typeface="Arial"/>
              </a:rPr>
              <a:t>membantu </a:t>
            </a:r>
            <a:r>
              <a:rPr sz="2000" spc="-135" dirty="0">
                <a:latin typeface="Arial"/>
                <a:cs typeface="Arial"/>
              </a:rPr>
              <a:t>memberikan </a:t>
            </a:r>
            <a:r>
              <a:rPr sz="2000" spc="-190" dirty="0">
                <a:latin typeface="Arial"/>
                <a:cs typeface="Arial"/>
              </a:rPr>
              <a:t>masukan </a:t>
            </a:r>
            <a:r>
              <a:rPr sz="2000" spc="-60" dirty="0">
                <a:latin typeface="Arial"/>
                <a:cs typeface="Arial"/>
              </a:rPr>
              <a:t>kepada </a:t>
            </a:r>
            <a:r>
              <a:rPr sz="2000" spc="-125" dirty="0">
                <a:latin typeface="Arial"/>
                <a:cs typeface="Arial"/>
              </a:rPr>
              <a:t>tim, </a:t>
            </a:r>
            <a:r>
              <a:rPr sz="2000" spc="-85" dirty="0">
                <a:latin typeface="Arial"/>
                <a:cs typeface="Arial"/>
              </a:rPr>
              <a:t>sebagai </a:t>
            </a:r>
            <a:r>
              <a:rPr sz="2000" spc="-80" dirty="0">
                <a:latin typeface="Arial"/>
                <a:cs typeface="Arial"/>
              </a:rPr>
              <a:t>upaya </a:t>
            </a:r>
            <a:r>
              <a:rPr sz="2000" spc="-85" dirty="0">
                <a:latin typeface="Arial"/>
                <a:cs typeface="Arial"/>
              </a:rPr>
              <a:t>yang  </a:t>
            </a:r>
            <a:r>
              <a:rPr sz="2000" spc="-80" dirty="0">
                <a:latin typeface="Arial"/>
                <a:cs typeface="Arial"/>
              </a:rPr>
              <a:t>diperlukan </a:t>
            </a:r>
            <a:r>
              <a:rPr sz="2000" spc="-180" dirty="0">
                <a:latin typeface="Arial"/>
                <a:cs typeface="Arial"/>
              </a:rPr>
              <a:t>untuk </a:t>
            </a:r>
            <a:r>
              <a:rPr sz="2000" spc="-70" dirty="0">
                <a:latin typeface="Arial"/>
                <a:cs typeface="Arial"/>
              </a:rPr>
              <a:t>perawatan </a:t>
            </a:r>
            <a:r>
              <a:rPr sz="2000" spc="-85" dirty="0">
                <a:latin typeface="Arial"/>
                <a:cs typeface="Arial"/>
              </a:rPr>
              <a:t>yang </a:t>
            </a:r>
            <a:r>
              <a:rPr sz="2000" spc="-90" dirty="0">
                <a:latin typeface="Arial"/>
                <a:cs typeface="Arial"/>
              </a:rPr>
              <a:t>lebih </a:t>
            </a:r>
            <a:r>
              <a:rPr sz="2000" spc="-45" dirty="0">
                <a:latin typeface="Arial"/>
                <a:cs typeface="Arial"/>
              </a:rPr>
              <a:t>baik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lagi.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8961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365" dirty="0"/>
              <a:t>Keuntungan </a:t>
            </a:r>
            <a:r>
              <a:rPr sz="4400" spc="-430" dirty="0"/>
              <a:t>SDO </a:t>
            </a:r>
            <a:r>
              <a:rPr sz="4400" spc="-270" dirty="0"/>
              <a:t>Unit</a:t>
            </a:r>
            <a:r>
              <a:rPr sz="4400" spc="-50" dirty="0"/>
              <a:t> </a:t>
            </a:r>
            <a:r>
              <a:rPr sz="4400" spc="-455" dirty="0"/>
              <a:t>Dosis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435609" marR="79375">
              <a:lnSpc>
                <a:spcPts val="2590"/>
              </a:lnSpc>
              <a:spcBef>
                <a:spcPts val="740"/>
              </a:spcBef>
              <a:buAutoNum type="arabicPeriod" startAt="15"/>
              <a:tabLst>
                <a:tab pos="982344" algn="l"/>
              </a:tabLst>
            </a:pPr>
            <a:r>
              <a:rPr spc="-200" dirty="0"/>
              <a:t>Pengurangan </a:t>
            </a:r>
            <a:r>
              <a:rPr spc="-40" dirty="0"/>
              <a:t>biaya total </a:t>
            </a:r>
            <a:r>
              <a:rPr spc="-95" dirty="0"/>
              <a:t>kegiatan </a:t>
            </a:r>
            <a:r>
              <a:rPr spc="-114" dirty="0"/>
              <a:t>yang </a:t>
            </a:r>
            <a:r>
              <a:rPr spc="-75" dirty="0"/>
              <a:t>berkaitan  </a:t>
            </a:r>
            <a:r>
              <a:rPr spc="-150" dirty="0"/>
              <a:t>dengan</a:t>
            </a:r>
            <a:r>
              <a:rPr spc="-45" dirty="0"/>
              <a:t> </a:t>
            </a:r>
            <a:r>
              <a:rPr spc="-50" dirty="0"/>
              <a:t>obat</a:t>
            </a:r>
          </a:p>
          <a:p>
            <a:pPr marL="422909">
              <a:lnSpc>
                <a:spcPct val="100000"/>
              </a:lnSpc>
              <a:spcBef>
                <a:spcPts val="15"/>
              </a:spcBef>
              <a:buFont typeface="Arial"/>
              <a:buAutoNum type="arabicPeriod" startAt="15"/>
            </a:pPr>
            <a:endParaRPr sz="2850">
              <a:latin typeface="Times New Roman"/>
              <a:cs typeface="Times New Roman"/>
            </a:endParaRPr>
          </a:p>
          <a:p>
            <a:pPr marL="435609" marR="140335">
              <a:lnSpc>
                <a:spcPts val="2590"/>
              </a:lnSpc>
              <a:buAutoNum type="arabicPeriod" startAt="15"/>
              <a:tabLst>
                <a:tab pos="982344" algn="l"/>
              </a:tabLst>
            </a:pPr>
            <a:r>
              <a:rPr spc="-125" dirty="0"/>
              <a:t>peningkatan </a:t>
            </a:r>
            <a:r>
              <a:rPr spc="-120" dirty="0"/>
              <a:t>pengendalian </a:t>
            </a:r>
            <a:r>
              <a:rPr spc="-50" dirty="0"/>
              <a:t>obat </a:t>
            </a:r>
            <a:r>
              <a:rPr spc="-114" dirty="0"/>
              <a:t>dan </a:t>
            </a:r>
            <a:r>
              <a:rPr spc="-165" dirty="0"/>
              <a:t>pemantauan  </a:t>
            </a:r>
            <a:r>
              <a:rPr spc="-155" dirty="0"/>
              <a:t>penggunaan </a:t>
            </a:r>
            <a:r>
              <a:rPr spc="-50" dirty="0"/>
              <a:t>obat</a:t>
            </a:r>
            <a:r>
              <a:rPr spc="135" dirty="0"/>
              <a:t> </a:t>
            </a:r>
            <a:r>
              <a:rPr spc="-210" dirty="0"/>
              <a:t>menyeluruh</a:t>
            </a:r>
          </a:p>
          <a:p>
            <a:pPr marL="422909">
              <a:lnSpc>
                <a:spcPct val="100000"/>
              </a:lnSpc>
              <a:spcBef>
                <a:spcPts val="10"/>
              </a:spcBef>
              <a:buFont typeface="Arial"/>
              <a:buAutoNum type="arabicPeriod" startAt="15"/>
            </a:pPr>
            <a:endParaRPr sz="2850">
              <a:latin typeface="Times New Roman"/>
              <a:cs typeface="Times New Roman"/>
            </a:endParaRPr>
          </a:p>
          <a:p>
            <a:pPr marL="435609" marR="5080">
              <a:lnSpc>
                <a:spcPts val="2600"/>
              </a:lnSpc>
              <a:buAutoNum type="arabicPeriod" startAt="15"/>
              <a:tabLst>
                <a:tab pos="982344" algn="l"/>
              </a:tabLst>
            </a:pPr>
            <a:r>
              <a:rPr spc="-120" dirty="0"/>
              <a:t>pengendalian </a:t>
            </a:r>
            <a:r>
              <a:rPr spc="-114" dirty="0"/>
              <a:t>yang </a:t>
            </a:r>
            <a:r>
              <a:rPr spc="-110" dirty="0"/>
              <a:t>lebih </a:t>
            </a:r>
            <a:r>
              <a:rPr spc="-125" dirty="0"/>
              <a:t>besar </a:t>
            </a:r>
            <a:r>
              <a:rPr spc="-150" dirty="0"/>
              <a:t>oleh </a:t>
            </a:r>
            <a:r>
              <a:rPr spc="-90" dirty="0"/>
              <a:t>apoteker </a:t>
            </a:r>
            <a:r>
              <a:rPr spc="-125" dirty="0"/>
              <a:t>atas  </a:t>
            </a:r>
            <a:r>
              <a:rPr spc="-45" dirty="0"/>
              <a:t>pola </a:t>
            </a:r>
            <a:r>
              <a:rPr spc="-114" dirty="0"/>
              <a:t>beban </a:t>
            </a:r>
            <a:r>
              <a:rPr spc="-65" dirty="0"/>
              <a:t>kerja </a:t>
            </a:r>
            <a:r>
              <a:rPr spc="-420" dirty="0"/>
              <a:t>IFRS </a:t>
            </a:r>
            <a:r>
              <a:rPr spc="-114" dirty="0"/>
              <a:t>dan </a:t>
            </a:r>
            <a:r>
              <a:rPr spc="-110" dirty="0"/>
              <a:t>penjadwalan</a:t>
            </a:r>
            <a:r>
              <a:rPr spc="270" dirty="0"/>
              <a:t> </a:t>
            </a:r>
            <a:r>
              <a:rPr spc="-80" dirty="0"/>
              <a:t>staf</a:t>
            </a:r>
          </a:p>
          <a:p>
            <a:pPr marL="422909">
              <a:lnSpc>
                <a:spcPct val="100000"/>
              </a:lnSpc>
              <a:spcBef>
                <a:spcPts val="55"/>
              </a:spcBef>
              <a:buFont typeface="Arial"/>
              <a:buAutoNum type="arabicPeriod" startAt="15"/>
            </a:pPr>
            <a:endParaRPr sz="2850">
              <a:latin typeface="Times New Roman"/>
              <a:cs typeface="Times New Roman"/>
            </a:endParaRPr>
          </a:p>
          <a:p>
            <a:pPr marL="435609" marR="764540">
              <a:lnSpc>
                <a:spcPct val="80000"/>
              </a:lnSpc>
              <a:buAutoNum type="arabicPeriod" startAt="15"/>
              <a:tabLst>
                <a:tab pos="982344" algn="l"/>
              </a:tabLst>
            </a:pPr>
            <a:r>
              <a:rPr spc="-170" dirty="0"/>
              <a:t>penyesuaian </a:t>
            </a:r>
            <a:r>
              <a:rPr spc="-114" dirty="0"/>
              <a:t>yang </a:t>
            </a:r>
            <a:r>
              <a:rPr spc="-110" dirty="0"/>
              <a:t>lebih </a:t>
            </a:r>
            <a:r>
              <a:rPr spc="-125" dirty="0"/>
              <a:t>besar </a:t>
            </a:r>
            <a:r>
              <a:rPr spc="-235" dirty="0"/>
              <a:t>untuk </a:t>
            </a:r>
            <a:r>
              <a:rPr spc="-140" dirty="0"/>
              <a:t>prosedur  </a:t>
            </a:r>
            <a:r>
              <a:rPr spc="-170" dirty="0"/>
              <a:t>komputerisasi </a:t>
            </a:r>
            <a:r>
              <a:rPr spc="-114" dirty="0"/>
              <a:t>dan</a:t>
            </a:r>
            <a:r>
              <a:rPr spc="65" dirty="0"/>
              <a:t> </a:t>
            </a:r>
            <a:r>
              <a:rPr spc="-180" dirty="0"/>
              <a:t>otomastisasi</a:t>
            </a:r>
          </a:p>
        </p:txBody>
      </p:sp>
    </p:spTree>
    <p:extLst>
      <p:ext uri="{BB962C8B-B14F-4D97-AF65-F5344CB8AC3E}">
        <p14:creationId xmlns:p14="http://schemas.microsoft.com/office/powerpoint/2010/main" val="527146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600200"/>
            <a:ext cx="8537575" cy="4495800"/>
          </a:xfrm>
          <a:custGeom>
            <a:avLst/>
            <a:gdLst/>
            <a:ahLst/>
            <a:cxnLst/>
            <a:rect l="l" t="t" r="r" b="b"/>
            <a:pathLst>
              <a:path w="8537575" h="4495800">
                <a:moveTo>
                  <a:pt x="0" y="4495800"/>
                </a:moveTo>
                <a:lnTo>
                  <a:pt x="8537448" y="4495800"/>
                </a:lnTo>
                <a:lnTo>
                  <a:pt x="8537448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2063" y="2825495"/>
            <a:ext cx="7671816" cy="1892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05813" y="3543808"/>
            <a:ext cx="6058535" cy="825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555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8153400" cy="807272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229" dirty="0" err="1"/>
              <a:t>Definisi</a:t>
            </a:r>
            <a:r>
              <a:rPr lang="en-US" sz="4400" spc="-229" dirty="0"/>
              <a:t> </a:t>
            </a:r>
            <a:r>
              <a:rPr lang="en-US" sz="4400" spc="-229" dirty="0" err="1"/>
              <a:t>dan</a:t>
            </a:r>
            <a:r>
              <a:rPr lang="en-US" sz="4400" spc="-229" dirty="0"/>
              <a:t> </a:t>
            </a:r>
            <a:r>
              <a:rPr lang="en-US" sz="4400" spc="-229" dirty="0" err="1"/>
              <a:t>harapan</a:t>
            </a:r>
            <a:r>
              <a:rPr lang="en-US" sz="4400" spc="-229" dirty="0"/>
              <a:t> 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691692" y="1503044"/>
            <a:ext cx="7948930" cy="4907882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332740" marR="5080" indent="-320040">
              <a:lnSpc>
                <a:spcPct val="70000"/>
              </a:lnSpc>
              <a:spcBef>
                <a:spcPts val="111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800" spc="-260" dirty="0">
                <a:latin typeface="American Typewriter" panose="02090604020004020304" pitchFamily="18" charset="77"/>
                <a:cs typeface="Arial"/>
              </a:rPr>
              <a:t>Sistem </a:t>
            </a:r>
            <a:r>
              <a:rPr sz="2800" spc="-130" dirty="0">
                <a:latin typeface="American Typewriter" panose="02090604020004020304" pitchFamily="18" charset="77"/>
                <a:cs typeface="Arial"/>
              </a:rPr>
              <a:t>distribusi </a:t>
            </a:r>
            <a:r>
              <a:rPr sz="2800" spc="-45" dirty="0">
                <a:latin typeface="American Typewriter" panose="02090604020004020304" pitchFamily="18" charset="77"/>
                <a:cs typeface="Arial"/>
              </a:rPr>
              <a:t>obat </a:t>
            </a:r>
            <a:r>
              <a:rPr sz="2800" spc="-55" dirty="0">
                <a:latin typeface="American Typewriter" panose="02090604020004020304" pitchFamily="18" charset="77"/>
                <a:cs typeface="Arial"/>
              </a:rPr>
              <a:t>adalah </a:t>
            </a:r>
            <a:r>
              <a:rPr sz="2800" spc="-229" dirty="0">
                <a:latin typeface="American Typewriter" panose="02090604020004020304" pitchFamily="18" charset="77"/>
                <a:cs typeface="Arial"/>
              </a:rPr>
              <a:t>suatu </a:t>
            </a:r>
            <a:r>
              <a:rPr sz="2800" spc="-215" dirty="0">
                <a:latin typeface="American Typewriter" panose="02090604020004020304" pitchFamily="18" charset="77"/>
                <a:cs typeface="Arial"/>
              </a:rPr>
              <a:t>proses  </a:t>
            </a:r>
            <a:r>
              <a:rPr sz="2800" spc="-150" dirty="0">
                <a:latin typeface="American Typewriter" panose="02090604020004020304" pitchFamily="18" charset="77"/>
                <a:cs typeface="Arial"/>
              </a:rPr>
              <a:t>penyerahan </a:t>
            </a:r>
            <a:r>
              <a:rPr sz="2800" spc="-45" dirty="0">
                <a:latin typeface="American Typewriter" panose="02090604020004020304" pitchFamily="18" charset="77"/>
                <a:cs typeface="Arial"/>
              </a:rPr>
              <a:t>obat </a:t>
            </a:r>
            <a:r>
              <a:rPr sz="2800" spc="-160" dirty="0">
                <a:latin typeface="American Typewriter" panose="02090604020004020304" pitchFamily="18" charset="77"/>
                <a:cs typeface="Arial"/>
              </a:rPr>
              <a:t>sejak setelah </a:t>
            </a:r>
            <a:r>
              <a:rPr sz="2800" spc="-140" dirty="0">
                <a:latin typeface="American Typewriter" panose="02090604020004020304" pitchFamily="18" charset="77"/>
                <a:cs typeface="Arial"/>
              </a:rPr>
              <a:t>sediaan </a:t>
            </a:r>
            <a:r>
              <a:rPr sz="2800" spc="-110" dirty="0">
                <a:latin typeface="American Typewriter" panose="02090604020004020304" pitchFamily="18" charset="77"/>
                <a:cs typeface="Arial"/>
              </a:rPr>
              <a:t>disiapkan  </a:t>
            </a:r>
            <a:r>
              <a:rPr sz="2800" spc="-160" dirty="0">
                <a:latin typeface="American Typewriter" panose="02090604020004020304" pitchFamily="18" charset="77"/>
                <a:cs typeface="Arial"/>
              </a:rPr>
              <a:t>oleh </a:t>
            </a:r>
            <a:r>
              <a:rPr sz="2800" spc="-390" dirty="0">
                <a:latin typeface="American Typewriter" panose="02090604020004020304" pitchFamily="18" charset="77"/>
                <a:cs typeface="Arial"/>
              </a:rPr>
              <a:t>IFRS, </a:t>
            </a:r>
            <a:r>
              <a:rPr sz="2800" spc="-105" dirty="0">
                <a:latin typeface="American Typewriter" panose="02090604020004020304" pitchFamily="18" charset="77"/>
                <a:cs typeface="Arial"/>
              </a:rPr>
              <a:t>dihantarkan </a:t>
            </a:r>
            <a:r>
              <a:rPr sz="2800" spc="-65" dirty="0">
                <a:latin typeface="American Typewriter" panose="02090604020004020304" pitchFamily="18" charset="77"/>
                <a:cs typeface="Arial"/>
              </a:rPr>
              <a:t>kepada </a:t>
            </a:r>
            <a:r>
              <a:rPr sz="2800" spc="-80" dirty="0">
                <a:latin typeface="American Typewriter" panose="02090604020004020304" pitchFamily="18" charset="77"/>
                <a:cs typeface="Arial"/>
              </a:rPr>
              <a:t>perawat, dokter </a:t>
            </a:r>
            <a:r>
              <a:rPr sz="2800" spc="-90" dirty="0">
                <a:latin typeface="American Typewriter" panose="02090604020004020304" pitchFamily="18" charset="77"/>
                <a:cs typeface="Arial"/>
              </a:rPr>
              <a:t>atau  </a:t>
            </a:r>
            <a:r>
              <a:rPr sz="2800" spc="-105" dirty="0">
                <a:latin typeface="American Typewriter" panose="02090604020004020304" pitchFamily="18" charset="77"/>
                <a:cs typeface="Arial"/>
              </a:rPr>
              <a:t>profesional </a:t>
            </a:r>
            <a:r>
              <a:rPr sz="2800" spc="-110" dirty="0">
                <a:latin typeface="American Typewriter" panose="02090604020004020304" pitchFamily="18" charset="77"/>
                <a:cs typeface="Arial"/>
              </a:rPr>
              <a:t>pelayanan </a:t>
            </a:r>
            <a:r>
              <a:rPr sz="2800" spc="-185" dirty="0">
                <a:latin typeface="American Typewriter" panose="02090604020004020304" pitchFamily="18" charset="77"/>
                <a:cs typeface="Arial"/>
              </a:rPr>
              <a:t>kesehatan </a:t>
            </a:r>
            <a:r>
              <a:rPr sz="2800" spc="-90" dirty="0">
                <a:latin typeface="American Typewriter" panose="02090604020004020304" pitchFamily="18" charset="77"/>
                <a:cs typeface="Arial"/>
              </a:rPr>
              <a:t>lain </a:t>
            </a:r>
            <a:r>
              <a:rPr sz="2800" spc="-240" dirty="0">
                <a:latin typeface="American Typewriter" panose="02090604020004020304" pitchFamily="18" charset="77"/>
                <a:cs typeface="Arial"/>
              </a:rPr>
              <a:t>untuk </a:t>
            </a:r>
            <a:r>
              <a:rPr sz="2800" spc="-75" dirty="0">
                <a:latin typeface="American Typewriter" panose="02090604020004020304" pitchFamily="18" charset="77"/>
                <a:cs typeface="Arial"/>
              </a:rPr>
              <a:t>diberikan  </a:t>
            </a:r>
            <a:r>
              <a:rPr sz="2800" spc="-65" dirty="0">
                <a:latin typeface="American Typewriter" panose="02090604020004020304" pitchFamily="18" charset="77"/>
                <a:cs typeface="Arial"/>
              </a:rPr>
              <a:t>kepada </a:t>
            </a:r>
            <a:r>
              <a:rPr sz="2800" spc="-80" dirty="0" err="1">
                <a:latin typeface="American Typewriter" panose="02090604020004020304" pitchFamily="18" charset="77"/>
                <a:cs typeface="Arial"/>
              </a:rPr>
              <a:t>penderita</a:t>
            </a:r>
            <a:r>
              <a:rPr sz="2800" spc="-80" dirty="0">
                <a:latin typeface="American Typewriter" panose="02090604020004020304" pitchFamily="18" charset="77"/>
                <a:cs typeface="Arial"/>
              </a:rPr>
              <a:t>.</a:t>
            </a:r>
            <a:endParaRPr lang="en-US" sz="2800" spc="-80" dirty="0">
              <a:latin typeface="American Typewriter" panose="02090604020004020304" pitchFamily="18" charset="77"/>
              <a:cs typeface="Arial"/>
            </a:endParaRPr>
          </a:p>
          <a:p>
            <a:pPr marL="332740" marR="5080" indent="-320040">
              <a:lnSpc>
                <a:spcPct val="70000"/>
              </a:lnSpc>
              <a:spcBef>
                <a:spcPts val="111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</a:tabLst>
            </a:pPr>
            <a:endParaRPr sz="2800" dirty="0">
              <a:latin typeface="American Typewriter" panose="02090604020004020304" pitchFamily="18" charset="77"/>
              <a:cs typeface="Arial"/>
            </a:endParaRPr>
          </a:p>
          <a:p>
            <a:pPr marL="332740" indent="-320040">
              <a:lnSpc>
                <a:spcPts val="2895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333375" algn="l"/>
                <a:tab pos="1798955" algn="l"/>
              </a:tabLst>
            </a:pPr>
            <a:r>
              <a:rPr sz="2800" spc="-100" dirty="0">
                <a:latin typeface="American Typewriter" panose="02090604020004020304" pitchFamily="18" charset="77"/>
                <a:cs typeface="Arial"/>
              </a:rPr>
              <a:t>Harapan	</a:t>
            </a:r>
            <a:r>
              <a:rPr sz="2800" spc="-240" dirty="0">
                <a:latin typeface="American Typewriter" panose="02090604020004020304" pitchFamily="18" charset="77"/>
                <a:cs typeface="Arial"/>
              </a:rPr>
              <a:t>SDO:</a:t>
            </a:r>
            <a:endParaRPr sz="2800" dirty="0">
              <a:latin typeface="American Typewriter" panose="02090604020004020304" pitchFamily="18" charset="77"/>
              <a:cs typeface="Arial"/>
            </a:endParaRPr>
          </a:p>
          <a:p>
            <a:pPr marL="332740" lvl="1">
              <a:lnSpc>
                <a:spcPts val="3050"/>
              </a:lnSpc>
              <a:buAutoNum type="arabicPeriod"/>
              <a:tabLst>
                <a:tab pos="702310" algn="l"/>
              </a:tabLst>
            </a:pPr>
            <a:r>
              <a:rPr sz="2800" spc="-175" dirty="0">
                <a:latin typeface="American Typewriter" panose="02090604020004020304" pitchFamily="18" charset="77"/>
                <a:cs typeface="Arial"/>
              </a:rPr>
              <a:t>Tepat</a:t>
            </a:r>
            <a:r>
              <a:rPr sz="2800" spc="-25" dirty="0">
                <a:latin typeface="American Typewriter" panose="02090604020004020304" pitchFamily="18" charset="77"/>
                <a:cs typeface="Arial"/>
              </a:rPr>
              <a:t> </a:t>
            </a:r>
            <a:r>
              <a:rPr sz="2800" spc="-145" dirty="0">
                <a:latin typeface="American Typewriter" panose="02090604020004020304" pitchFamily="18" charset="77"/>
                <a:cs typeface="Arial"/>
              </a:rPr>
              <a:t>Penderita</a:t>
            </a:r>
            <a:endParaRPr sz="2800" dirty="0">
              <a:latin typeface="American Typewriter" panose="02090604020004020304" pitchFamily="18" charset="77"/>
              <a:cs typeface="Arial"/>
            </a:endParaRPr>
          </a:p>
          <a:p>
            <a:pPr marL="332740" lvl="1">
              <a:lnSpc>
                <a:spcPts val="3050"/>
              </a:lnSpc>
              <a:buAutoNum type="arabicPeriod"/>
              <a:tabLst>
                <a:tab pos="702310" algn="l"/>
              </a:tabLst>
            </a:pPr>
            <a:r>
              <a:rPr sz="2800" spc="-180" dirty="0">
                <a:latin typeface="American Typewriter" panose="02090604020004020304" pitchFamily="18" charset="77"/>
                <a:cs typeface="Arial"/>
              </a:rPr>
              <a:t>Tepat</a:t>
            </a:r>
            <a:r>
              <a:rPr sz="2800" spc="-25" dirty="0">
                <a:latin typeface="American Typewriter" panose="02090604020004020304" pitchFamily="18" charset="77"/>
                <a:cs typeface="Arial"/>
              </a:rPr>
              <a:t> </a:t>
            </a:r>
            <a:r>
              <a:rPr sz="2800" spc="-10" dirty="0">
                <a:latin typeface="American Typewriter" panose="02090604020004020304" pitchFamily="18" charset="77"/>
                <a:cs typeface="Arial"/>
              </a:rPr>
              <a:t>Obat</a:t>
            </a:r>
            <a:endParaRPr sz="2800" dirty="0">
              <a:latin typeface="American Typewriter" panose="02090604020004020304" pitchFamily="18" charset="77"/>
              <a:cs typeface="Arial"/>
            </a:endParaRPr>
          </a:p>
          <a:p>
            <a:pPr marL="332740" lvl="1">
              <a:lnSpc>
                <a:spcPts val="3050"/>
              </a:lnSpc>
              <a:buAutoNum type="arabicPeriod"/>
              <a:tabLst>
                <a:tab pos="702310" algn="l"/>
              </a:tabLst>
            </a:pPr>
            <a:r>
              <a:rPr sz="2800" spc="-180" dirty="0">
                <a:latin typeface="American Typewriter" panose="02090604020004020304" pitchFamily="18" charset="77"/>
                <a:cs typeface="Arial"/>
              </a:rPr>
              <a:t>Tepat </a:t>
            </a:r>
            <a:r>
              <a:rPr sz="2800" spc="-114" dirty="0">
                <a:latin typeface="American Typewriter" panose="02090604020004020304" pitchFamily="18" charset="77"/>
                <a:cs typeface="Arial"/>
              </a:rPr>
              <a:t>Jadwal</a:t>
            </a:r>
            <a:r>
              <a:rPr sz="2800" spc="85" dirty="0">
                <a:latin typeface="American Typewriter" panose="02090604020004020304" pitchFamily="18" charset="77"/>
                <a:cs typeface="Arial"/>
              </a:rPr>
              <a:t> </a:t>
            </a:r>
            <a:r>
              <a:rPr sz="2800" spc="-125" dirty="0">
                <a:latin typeface="American Typewriter" panose="02090604020004020304" pitchFamily="18" charset="77"/>
                <a:cs typeface="Arial"/>
              </a:rPr>
              <a:t>pemberian</a:t>
            </a:r>
            <a:endParaRPr sz="2800" dirty="0">
              <a:latin typeface="American Typewriter" panose="02090604020004020304" pitchFamily="18" charset="77"/>
              <a:cs typeface="Arial"/>
            </a:endParaRPr>
          </a:p>
          <a:p>
            <a:pPr marL="332740" lvl="1">
              <a:lnSpc>
                <a:spcPts val="3060"/>
              </a:lnSpc>
              <a:buAutoNum type="arabicPeriod"/>
              <a:tabLst>
                <a:tab pos="702310" algn="l"/>
              </a:tabLst>
            </a:pPr>
            <a:r>
              <a:rPr sz="2800" spc="-175" dirty="0">
                <a:latin typeface="American Typewriter" panose="02090604020004020304" pitchFamily="18" charset="77"/>
                <a:cs typeface="Arial"/>
              </a:rPr>
              <a:t>Tepat</a:t>
            </a:r>
            <a:r>
              <a:rPr sz="2800" spc="-25" dirty="0">
                <a:latin typeface="American Typewriter" panose="02090604020004020304" pitchFamily="18" charset="77"/>
                <a:cs typeface="Arial"/>
              </a:rPr>
              <a:t> </a:t>
            </a:r>
            <a:r>
              <a:rPr sz="2800" spc="-120" dirty="0">
                <a:latin typeface="American Typewriter" panose="02090604020004020304" pitchFamily="18" charset="77"/>
                <a:cs typeface="Arial"/>
              </a:rPr>
              <a:t>pemberian</a:t>
            </a:r>
            <a:endParaRPr sz="2800" dirty="0">
              <a:latin typeface="American Typewriter" panose="02090604020004020304" pitchFamily="18" charset="77"/>
              <a:cs typeface="Arial"/>
            </a:endParaRPr>
          </a:p>
          <a:p>
            <a:pPr marL="332740" marR="70485" lvl="1">
              <a:lnSpc>
                <a:spcPct val="70100"/>
              </a:lnSpc>
              <a:spcBef>
                <a:spcPts val="860"/>
              </a:spcBef>
              <a:buAutoNum type="arabicPeriod"/>
              <a:tabLst>
                <a:tab pos="702310" algn="l"/>
              </a:tabLst>
            </a:pPr>
            <a:r>
              <a:rPr sz="2800" spc="-160" dirty="0">
                <a:latin typeface="American Typewriter" panose="02090604020004020304" pitchFamily="18" charset="77"/>
                <a:cs typeface="Arial"/>
              </a:rPr>
              <a:t>Informasi </a:t>
            </a:r>
            <a:r>
              <a:rPr sz="2800" spc="-10" dirty="0">
                <a:latin typeface="American Typewriter" panose="02090604020004020304" pitchFamily="18" charset="77"/>
                <a:cs typeface="Arial"/>
              </a:rPr>
              <a:t>Obat </a:t>
            </a:r>
            <a:r>
              <a:rPr sz="2800" spc="-80" dirty="0">
                <a:latin typeface="American Typewriter" panose="02090604020004020304" pitchFamily="18" charset="77"/>
                <a:cs typeface="Arial"/>
              </a:rPr>
              <a:t>penderita, </a:t>
            </a:r>
            <a:r>
              <a:rPr sz="2800" spc="-40" dirty="0">
                <a:latin typeface="American Typewriter" panose="02090604020004020304" pitchFamily="18" charset="77"/>
                <a:cs typeface="Arial"/>
              </a:rPr>
              <a:t>tepat </a:t>
            </a:r>
            <a:r>
              <a:rPr sz="2800" spc="-160" dirty="0" err="1">
                <a:latin typeface="American Typewriter" panose="02090604020004020304" pitchFamily="18" charset="77"/>
                <a:cs typeface="Arial"/>
              </a:rPr>
              <a:t>personel</a:t>
            </a:r>
            <a:r>
              <a:rPr sz="2800" spc="-160" dirty="0">
                <a:latin typeface="American Typewriter" panose="02090604020004020304" pitchFamily="18" charset="77"/>
                <a:cs typeface="Arial"/>
              </a:rPr>
              <a:t> </a:t>
            </a:r>
            <a:r>
              <a:rPr lang="en-US" sz="2800" spc="-160" dirty="0">
                <a:latin typeface="American Typewriter" panose="02090604020004020304" pitchFamily="18" charset="77"/>
                <a:cs typeface="Arial"/>
              </a:rPr>
              <a:t> </a:t>
            </a:r>
          </a:p>
          <a:p>
            <a:pPr marL="332740" marR="70485" lvl="1">
              <a:lnSpc>
                <a:spcPct val="70100"/>
              </a:lnSpc>
              <a:spcBef>
                <a:spcPts val="860"/>
              </a:spcBef>
              <a:tabLst>
                <a:tab pos="702310" algn="l"/>
              </a:tabLst>
            </a:pPr>
            <a:r>
              <a:rPr lang="en-US" sz="2800" spc="-160" dirty="0">
                <a:latin typeface="American Typewriter" panose="02090604020004020304" pitchFamily="18" charset="77"/>
                <a:cs typeface="Arial"/>
              </a:rPr>
              <a:t>    </a:t>
            </a:r>
            <a:r>
              <a:rPr sz="2800" spc="-110" dirty="0" err="1">
                <a:latin typeface="American Typewriter" panose="02090604020004020304" pitchFamily="18" charset="77"/>
                <a:cs typeface="Arial"/>
              </a:rPr>
              <a:t>pemberi</a:t>
            </a:r>
            <a:r>
              <a:rPr sz="2800" spc="-110" dirty="0">
                <a:latin typeface="American Typewriter" panose="02090604020004020304" pitchFamily="18" charset="77"/>
                <a:cs typeface="Arial"/>
              </a:rPr>
              <a:t>  </a:t>
            </a:r>
            <a:r>
              <a:rPr sz="2800" spc="-190" dirty="0">
                <a:latin typeface="American Typewriter" panose="02090604020004020304" pitchFamily="18" charset="77"/>
                <a:cs typeface="Arial"/>
              </a:rPr>
              <a:t>ke</a:t>
            </a:r>
            <a:r>
              <a:rPr sz="2800" spc="-55" dirty="0">
                <a:latin typeface="American Typewriter" panose="02090604020004020304" pitchFamily="18" charset="77"/>
                <a:cs typeface="Arial"/>
              </a:rPr>
              <a:t> </a:t>
            </a:r>
            <a:r>
              <a:rPr sz="2800" spc="-75" dirty="0">
                <a:latin typeface="American Typewriter" panose="02090604020004020304" pitchFamily="18" charset="77"/>
                <a:cs typeface="Arial"/>
              </a:rPr>
              <a:t>penderita</a:t>
            </a:r>
            <a:endParaRPr sz="2800" dirty="0">
              <a:latin typeface="American Typewriter" panose="02090604020004020304" pitchFamily="18" charset="7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492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300" y="7620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710"/>
              </a:lnSpc>
            </a:pPr>
            <a:r>
              <a:rPr sz="3600" spc="-340" dirty="0">
                <a:solidFill>
                  <a:srgbClr val="775F54"/>
                </a:solidFill>
                <a:latin typeface="Arial"/>
                <a:cs typeface="Arial"/>
              </a:rPr>
              <a:t>Sistem </a:t>
            </a:r>
            <a:r>
              <a:rPr sz="3600" spc="-165" dirty="0">
                <a:solidFill>
                  <a:srgbClr val="775F54"/>
                </a:solidFill>
                <a:latin typeface="Arial"/>
                <a:cs typeface="Arial"/>
              </a:rPr>
              <a:t>transpor </a:t>
            </a:r>
            <a:r>
              <a:rPr sz="3600" spc="-65" dirty="0">
                <a:solidFill>
                  <a:srgbClr val="775F54"/>
                </a:solidFill>
                <a:latin typeface="Arial"/>
                <a:cs typeface="Arial"/>
              </a:rPr>
              <a:t>obat </a:t>
            </a:r>
            <a:r>
              <a:rPr sz="3600" spc="-10" dirty="0">
                <a:solidFill>
                  <a:srgbClr val="775F54"/>
                </a:solidFill>
                <a:latin typeface="Arial"/>
                <a:cs typeface="Arial"/>
              </a:rPr>
              <a:t>dari </a:t>
            </a:r>
            <a:r>
              <a:rPr sz="3600" spc="-565" dirty="0">
                <a:solidFill>
                  <a:srgbClr val="775F54"/>
                </a:solidFill>
                <a:latin typeface="Arial"/>
                <a:cs typeface="Arial"/>
              </a:rPr>
              <a:t>IFRS</a:t>
            </a:r>
            <a:r>
              <a:rPr sz="3600" spc="-225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3600" spc="-285" dirty="0">
                <a:solidFill>
                  <a:srgbClr val="775F54"/>
                </a:solidFill>
                <a:latin typeface="Arial"/>
                <a:cs typeface="Arial"/>
              </a:rPr>
              <a:t>ke</a:t>
            </a:r>
            <a:endParaRPr sz="3600" dirty="0">
              <a:latin typeface="Arial"/>
              <a:cs typeface="Arial"/>
            </a:endParaRPr>
          </a:p>
          <a:p>
            <a:pPr marL="91440">
              <a:lnSpc>
                <a:spcPts val="4085"/>
              </a:lnSpc>
            </a:pPr>
            <a:r>
              <a:rPr sz="3600" spc="-100" dirty="0">
                <a:solidFill>
                  <a:srgbClr val="775F54"/>
                </a:solidFill>
                <a:latin typeface="Arial"/>
                <a:cs typeface="Arial"/>
              </a:rPr>
              <a:t>penderita </a:t>
            </a:r>
            <a:r>
              <a:rPr sz="3600" spc="-280" dirty="0">
                <a:solidFill>
                  <a:srgbClr val="775F54"/>
                </a:solidFill>
                <a:latin typeface="Arial"/>
                <a:cs typeface="Arial"/>
              </a:rPr>
              <a:t>harus </a:t>
            </a:r>
            <a:r>
              <a:rPr sz="3600" spc="-360" dirty="0">
                <a:solidFill>
                  <a:srgbClr val="775F54"/>
                </a:solidFill>
                <a:latin typeface="Arial"/>
                <a:cs typeface="Arial"/>
              </a:rPr>
              <a:t>memenuhi</a:t>
            </a:r>
            <a:r>
              <a:rPr sz="3600" spc="-459" dirty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3600" spc="-130" dirty="0">
                <a:solidFill>
                  <a:srgbClr val="775F54"/>
                </a:solidFill>
                <a:latin typeface="Arial"/>
                <a:cs typeface="Arial"/>
              </a:rPr>
              <a:t>syarat-syarat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1" y="1865452"/>
            <a:ext cx="8078952" cy="452623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527050" marR="575310" indent="-514350">
              <a:lnSpc>
                <a:spcPts val="2600"/>
              </a:lnSpc>
              <a:spcBef>
                <a:spcPts val="735"/>
              </a:spcBef>
              <a:buFont typeface="+mj-lt"/>
              <a:buAutoNum type="arabicPeriod"/>
              <a:tabLst>
                <a:tab pos="369570" algn="l"/>
              </a:tabLst>
            </a:pPr>
            <a:r>
              <a:rPr sz="2700" spc="-19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Produk </a:t>
            </a:r>
            <a:r>
              <a:rPr sz="2700" spc="-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obat </a:t>
            </a:r>
            <a:r>
              <a:rPr sz="2700" spc="-21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harus </a:t>
            </a:r>
            <a:r>
              <a:rPr sz="2700" spc="-114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terlindung </a:t>
            </a:r>
            <a:r>
              <a:rPr sz="2700" spc="-1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dari </a:t>
            </a:r>
            <a:r>
              <a:rPr sz="2700" spc="-18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kerusakan </a:t>
            </a:r>
            <a:r>
              <a:rPr sz="2700" spc="-12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dan</a:t>
            </a:r>
            <a:r>
              <a:rPr sz="2700" spc="-12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 </a:t>
            </a:r>
            <a:r>
              <a:rPr lang="en-US" sz="2700" spc="-12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165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pencurian</a:t>
            </a:r>
            <a:r>
              <a:rPr sz="2700" spc="-16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18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selama </a:t>
            </a:r>
            <a:r>
              <a:rPr sz="2700" spc="-204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proses</a:t>
            </a:r>
            <a:r>
              <a:rPr sz="2700" spc="21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12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transportasi</a:t>
            </a:r>
            <a:r>
              <a:rPr sz="2700" spc="-12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.</a:t>
            </a:r>
            <a:endParaRPr sz="27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527050" marR="309880" indent="-514350">
              <a:lnSpc>
                <a:spcPct val="80100"/>
              </a:lnSpc>
              <a:spcBef>
                <a:spcPts val="10"/>
              </a:spcBef>
              <a:buFont typeface="+mj-lt"/>
              <a:buAutoNum type="arabicPeriod"/>
              <a:tabLst>
                <a:tab pos="369570" algn="l"/>
              </a:tabLst>
            </a:pPr>
            <a:r>
              <a:rPr sz="2700" spc="-2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Sistem </a:t>
            </a:r>
            <a:r>
              <a:rPr sz="2700" spc="-12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transpor </a:t>
            </a:r>
            <a:r>
              <a:rPr sz="2700" spc="-4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tidak </a:t>
            </a:r>
            <a:r>
              <a:rPr sz="2700" spc="-21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merusak </a:t>
            </a:r>
            <a:r>
              <a:rPr sz="2700" spc="-9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atau </a:t>
            </a:r>
            <a:r>
              <a:rPr sz="2700" spc="-14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memperlambat  penyampaian </a:t>
            </a:r>
            <a:r>
              <a:rPr sz="2700" spc="-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obat </a:t>
            </a:r>
            <a:r>
              <a:rPr sz="2700" spc="-19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ke</a:t>
            </a:r>
            <a:r>
              <a:rPr sz="2700" spc="1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8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penderita.</a:t>
            </a:r>
            <a:endParaRPr sz="27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527050" indent="-514350">
              <a:lnSpc>
                <a:spcPts val="2270"/>
              </a:lnSpc>
              <a:buFont typeface="+mj-lt"/>
              <a:buAutoNum type="arabicPeriod"/>
              <a:tabLst>
                <a:tab pos="369570" algn="l"/>
              </a:tabLst>
            </a:pPr>
            <a:r>
              <a:rPr sz="2700" spc="-16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Dalam </a:t>
            </a:r>
            <a:r>
              <a:rPr sz="2700" spc="-2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sistem </a:t>
            </a:r>
            <a:r>
              <a:rPr sz="2700" spc="-14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transpor, </a:t>
            </a:r>
            <a:r>
              <a:rPr sz="2700" spc="-17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pengecekan </a:t>
            </a:r>
            <a:r>
              <a:rPr sz="2700" spc="-5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obat</a:t>
            </a:r>
            <a:r>
              <a:rPr sz="2700" spc="3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12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dilakukan</a:t>
            </a:r>
            <a:r>
              <a:rPr lang="en-US" sz="27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225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sebelum</a:t>
            </a:r>
            <a:r>
              <a:rPr sz="2700" spc="-22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obat </a:t>
            </a:r>
            <a:r>
              <a:rPr sz="2700" spc="-6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dibawa </a:t>
            </a:r>
            <a:r>
              <a:rPr sz="2700" spc="-1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dari </a:t>
            </a:r>
            <a:r>
              <a:rPr sz="2700" spc="-38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IFRS, </a:t>
            </a:r>
            <a:r>
              <a:rPr sz="2700" spc="-114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periksa </a:t>
            </a:r>
            <a:r>
              <a:rPr sz="2700" spc="-2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kecocokan </a:t>
            </a:r>
            <a:r>
              <a:rPr sz="2700" spc="-19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jenis  </a:t>
            </a:r>
            <a:r>
              <a:rPr sz="2700" spc="-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obat </a:t>
            </a:r>
            <a:r>
              <a:rPr sz="2700" spc="-114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dan </a:t>
            </a:r>
            <a:r>
              <a:rPr sz="2700" spc="-15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kuantitasnya </a:t>
            </a:r>
            <a:r>
              <a:rPr sz="2700" spc="-1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dengan </a:t>
            </a:r>
            <a:r>
              <a:rPr sz="2700" spc="-15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resep. </a:t>
            </a:r>
            <a:endParaRPr lang="en-US" sz="2700" spc="-155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527050" indent="-514350">
              <a:lnSpc>
                <a:spcPts val="2270"/>
              </a:lnSpc>
              <a:buFont typeface="+mj-lt"/>
              <a:buAutoNum type="arabicPeriod"/>
              <a:tabLst>
                <a:tab pos="369570" algn="l"/>
              </a:tabLst>
            </a:pPr>
            <a:r>
              <a:rPr sz="2700" spc="-215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Lakukan</a:t>
            </a:r>
            <a:r>
              <a:rPr sz="2700" spc="-21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 </a:t>
            </a:r>
            <a:r>
              <a:rPr sz="2700" spc="-15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pemeriksaan </a:t>
            </a:r>
            <a:r>
              <a:rPr sz="2700" spc="-14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ulang </a:t>
            </a:r>
            <a:r>
              <a:rPr sz="2700" spc="-12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saat </a:t>
            </a:r>
            <a:r>
              <a:rPr sz="2700" spc="-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obat </a:t>
            </a:r>
            <a:r>
              <a:rPr sz="2700" spc="-1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tiba </a:t>
            </a:r>
            <a:r>
              <a:rPr sz="2700" spc="-114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dan </a:t>
            </a:r>
            <a:r>
              <a:rPr sz="2700" spc="-8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diterima </a:t>
            </a:r>
            <a:r>
              <a:rPr sz="2700" spc="-1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di </a:t>
            </a:r>
            <a:r>
              <a:rPr sz="2700" spc="-17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unit  </a:t>
            </a:r>
            <a:r>
              <a:rPr sz="2700" spc="-8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perawat.</a:t>
            </a:r>
            <a:endParaRPr sz="27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527050" marR="1019810" indent="-514350">
              <a:lnSpc>
                <a:spcPct val="80000"/>
              </a:lnSpc>
              <a:buFont typeface="+mj-lt"/>
              <a:buAutoNum type="arabicPeriod"/>
              <a:tabLst>
                <a:tab pos="369570" algn="l"/>
              </a:tabLst>
            </a:pPr>
            <a:r>
              <a:rPr sz="2700" spc="-19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Prosedur </a:t>
            </a:r>
            <a:r>
              <a:rPr sz="2700" spc="-1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dari </a:t>
            </a:r>
            <a:r>
              <a:rPr sz="2700" spc="-42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IFRS </a:t>
            </a:r>
            <a:r>
              <a:rPr lang="en-US" sz="2700" spc="-42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19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</a:t>
            </a:r>
            <a:r>
              <a:rPr sz="2700" spc="-19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sz="2700" spc="-9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daerah </a:t>
            </a:r>
            <a:r>
              <a:rPr sz="2700" spc="-7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penderita </a:t>
            </a:r>
            <a:r>
              <a:rPr sz="2700" spc="-21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harus  </a:t>
            </a:r>
            <a:r>
              <a:rPr sz="2700" spc="-155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terdokumentasi.</a:t>
            </a:r>
            <a:endParaRPr sz="27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221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" y="6096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290" dirty="0"/>
              <a:t>Pembagian </a:t>
            </a:r>
            <a:r>
              <a:rPr sz="4400" spc="-420" dirty="0"/>
              <a:t>Sistem </a:t>
            </a:r>
            <a:r>
              <a:rPr sz="4400" spc="-270" dirty="0"/>
              <a:t>Distribusi</a:t>
            </a:r>
            <a:r>
              <a:rPr sz="4400" spc="-155" dirty="0"/>
              <a:t> </a:t>
            </a:r>
            <a:r>
              <a:rPr sz="4400" spc="-30" dirty="0"/>
              <a:t>Obat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548765"/>
            <a:ext cx="7794167" cy="4842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0" indent="-692150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704850" algn="l"/>
                <a:tab pos="705485" algn="l"/>
              </a:tabLst>
            </a:pPr>
            <a:r>
              <a:rPr sz="2800" spc="-130" dirty="0" err="1">
                <a:latin typeface="Arial"/>
                <a:cs typeface="Arial"/>
              </a:rPr>
              <a:t>Berdasarkan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ada </a:t>
            </a:r>
            <a:r>
              <a:rPr sz="2800" spc="-85" dirty="0">
                <a:latin typeface="Arial"/>
                <a:cs typeface="Arial"/>
              </a:rPr>
              <a:t>atau tidaknya </a:t>
            </a:r>
            <a:r>
              <a:rPr sz="2800" spc="-90" dirty="0">
                <a:latin typeface="Arial"/>
                <a:cs typeface="Arial"/>
              </a:rPr>
              <a:t>satelit</a:t>
            </a:r>
            <a:r>
              <a:rPr sz="2800" spc="31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farmasi</a:t>
            </a:r>
            <a:endParaRPr sz="2800" dirty="0">
              <a:latin typeface="Arial"/>
              <a:cs typeface="Arial"/>
            </a:endParaRPr>
          </a:p>
          <a:p>
            <a:pPr marL="939800" lvl="1" indent="-31750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940435" algn="l"/>
              </a:tabLst>
            </a:pPr>
            <a:r>
              <a:rPr sz="2800" spc="-145" dirty="0">
                <a:latin typeface="Arial"/>
                <a:cs typeface="Arial"/>
              </a:rPr>
              <a:t>Sentralisasi </a:t>
            </a:r>
            <a:r>
              <a:rPr sz="2800" spc="-90" dirty="0">
                <a:latin typeface="Arial"/>
                <a:cs typeface="Arial"/>
              </a:rPr>
              <a:t>(apoteker </a:t>
            </a:r>
            <a:r>
              <a:rPr sz="2800" spc="-45" dirty="0">
                <a:latin typeface="Arial"/>
                <a:cs typeface="Arial"/>
              </a:rPr>
              <a:t>tidak </a:t>
            </a:r>
            <a:r>
              <a:rPr sz="2800" spc="-15" dirty="0">
                <a:latin typeface="Arial"/>
                <a:cs typeface="Arial"/>
              </a:rPr>
              <a:t>ada </a:t>
            </a:r>
            <a:r>
              <a:rPr sz="2800" spc="-10" dirty="0">
                <a:latin typeface="Arial"/>
                <a:cs typeface="Arial"/>
              </a:rPr>
              <a:t>di </a:t>
            </a:r>
            <a:r>
              <a:rPr sz="2800" spc="-114" dirty="0">
                <a:latin typeface="Arial"/>
                <a:cs typeface="Arial"/>
              </a:rPr>
              <a:t>ruang</a:t>
            </a:r>
            <a:r>
              <a:rPr sz="2800" spc="31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perawatan)</a:t>
            </a:r>
            <a:endParaRPr sz="2800" dirty="0">
              <a:latin typeface="Arial"/>
              <a:cs typeface="Arial"/>
            </a:endParaRPr>
          </a:p>
          <a:p>
            <a:pPr marL="939800" lvl="1" indent="-31750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940435" algn="l"/>
              </a:tabLst>
            </a:pPr>
            <a:r>
              <a:rPr sz="2800" spc="-155" dirty="0">
                <a:latin typeface="Arial"/>
                <a:cs typeface="Arial"/>
              </a:rPr>
              <a:t>Desentralisasi  </a:t>
            </a:r>
            <a:r>
              <a:rPr sz="2800" spc="-90" dirty="0">
                <a:latin typeface="Arial"/>
                <a:cs typeface="Arial"/>
              </a:rPr>
              <a:t>(apoteker </a:t>
            </a:r>
            <a:r>
              <a:rPr sz="2800" spc="-15" dirty="0">
                <a:latin typeface="Arial"/>
                <a:cs typeface="Arial"/>
              </a:rPr>
              <a:t>ada </a:t>
            </a:r>
            <a:r>
              <a:rPr sz="2800" spc="-10" dirty="0">
                <a:latin typeface="Arial"/>
                <a:cs typeface="Arial"/>
              </a:rPr>
              <a:t>di </a:t>
            </a:r>
            <a:r>
              <a:rPr sz="2800" spc="-114" dirty="0">
                <a:latin typeface="Arial"/>
                <a:cs typeface="Arial"/>
              </a:rPr>
              <a:t>ruang</a:t>
            </a:r>
            <a:r>
              <a:rPr sz="2800" spc="-245" dirty="0">
                <a:latin typeface="Arial"/>
                <a:cs typeface="Arial"/>
              </a:rPr>
              <a:t> </a:t>
            </a:r>
            <a:r>
              <a:rPr sz="2800" spc="-95" dirty="0" err="1">
                <a:latin typeface="Arial"/>
                <a:cs typeface="Arial"/>
              </a:rPr>
              <a:t>perawatan</a:t>
            </a:r>
            <a:r>
              <a:rPr sz="2800" spc="-95" dirty="0">
                <a:latin typeface="Arial"/>
                <a:cs typeface="Arial"/>
              </a:rPr>
              <a:t>)</a:t>
            </a:r>
            <a:endParaRPr lang="en-ID" sz="2800" dirty="0">
              <a:latin typeface="Arial"/>
              <a:cs typeface="Arial"/>
            </a:endParaRPr>
          </a:p>
          <a:p>
            <a:pPr marL="472440" indent="-459740">
              <a:lnSpc>
                <a:spcPct val="100000"/>
              </a:lnSpc>
              <a:spcBef>
                <a:spcPts val="145"/>
              </a:spcBef>
              <a:buAutoNum type="alphaUcPeriod"/>
              <a:tabLst>
                <a:tab pos="472440" algn="l"/>
                <a:tab pos="473075" algn="l"/>
              </a:tabLst>
            </a:pPr>
            <a:r>
              <a:rPr lang="en-ID" sz="2800" spc="-130" dirty="0" err="1">
                <a:latin typeface="Arial"/>
                <a:cs typeface="Arial"/>
              </a:rPr>
              <a:t>Berdasarkan</a:t>
            </a:r>
            <a:r>
              <a:rPr lang="en-ID" sz="2800" spc="-130" dirty="0">
                <a:latin typeface="Arial"/>
                <a:cs typeface="Arial"/>
              </a:rPr>
              <a:t> </a:t>
            </a:r>
            <a:r>
              <a:rPr lang="en-ID" sz="2800" spc="-160" dirty="0" err="1">
                <a:latin typeface="Arial"/>
                <a:cs typeface="Arial"/>
              </a:rPr>
              <a:t>Penghantaran</a:t>
            </a:r>
            <a:r>
              <a:rPr lang="en-ID" sz="2800" spc="-160" dirty="0">
                <a:latin typeface="Arial"/>
                <a:cs typeface="Arial"/>
              </a:rPr>
              <a:t> </a:t>
            </a:r>
            <a:r>
              <a:rPr lang="en-ID" sz="2800" spc="-165" dirty="0" err="1">
                <a:latin typeface="Arial"/>
                <a:cs typeface="Arial"/>
              </a:rPr>
              <a:t>ke</a:t>
            </a:r>
            <a:r>
              <a:rPr lang="en-ID" sz="2800" spc="-225" dirty="0">
                <a:latin typeface="Arial"/>
                <a:cs typeface="Arial"/>
              </a:rPr>
              <a:t> </a:t>
            </a:r>
            <a:r>
              <a:rPr lang="en-ID" sz="2800" spc="-75" dirty="0" err="1">
                <a:latin typeface="Arial"/>
                <a:cs typeface="Arial"/>
              </a:rPr>
              <a:t>penderita</a:t>
            </a:r>
            <a:endParaRPr lang="en-ID" sz="2800" dirty="0">
              <a:latin typeface="Arial"/>
              <a:cs typeface="Arial"/>
            </a:endParaRPr>
          </a:p>
          <a:p>
            <a:pPr marL="1024890" lvl="1" indent="-40259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1024890" algn="l"/>
                <a:tab pos="1025525" algn="l"/>
              </a:tabLst>
            </a:pPr>
            <a:r>
              <a:rPr sz="2800" spc="-240" dirty="0">
                <a:latin typeface="Arial"/>
                <a:cs typeface="Arial"/>
              </a:rPr>
              <a:t>SDO </a:t>
            </a:r>
            <a:r>
              <a:rPr sz="2800" spc="-140" dirty="0">
                <a:latin typeface="Arial"/>
                <a:cs typeface="Arial"/>
              </a:rPr>
              <a:t>resep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individual</a:t>
            </a:r>
            <a:endParaRPr sz="2800" dirty="0">
              <a:latin typeface="Arial"/>
              <a:cs typeface="Arial"/>
            </a:endParaRPr>
          </a:p>
          <a:p>
            <a:pPr marL="1024890" lvl="1" indent="-402590">
              <a:lnSpc>
                <a:spcPct val="100000"/>
              </a:lnSpc>
              <a:spcBef>
                <a:spcPts val="125"/>
              </a:spcBef>
              <a:buAutoNum type="arabicPeriod"/>
              <a:tabLst>
                <a:tab pos="1024890" algn="l"/>
                <a:tab pos="1025525" algn="l"/>
              </a:tabLst>
            </a:pPr>
            <a:r>
              <a:rPr sz="2800" spc="-240" dirty="0">
                <a:latin typeface="Arial"/>
                <a:cs typeface="Arial"/>
              </a:rPr>
              <a:t>SDO </a:t>
            </a:r>
            <a:r>
              <a:rPr sz="2800" spc="-135" dirty="0">
                <a:latin typeface="Arial"/>
                <a:cs typeface="Arial"/>
              </a:rPr>
              <a:t>Perlengkapan </a:t>
            </a:r>
            <a:r>
              <a:rPr sz="2800" spc="-10" dirty="0">
                <a:latin typeface="Arial"/>
                <a:cs typeface="Arial"/>
              </a:rPr>
              <a:t>di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ruangan</a:t>
            </a:r>
            <a:endParaRPr sz="2800" dirty="0">
              <a:latin typeface="Arial"/>
              <a:cs typeface="Arial"/>
            </a:endParaRPr>
          </a:p>
          <a:p>
            <a:pPr marL="1024890" lvl="1" indent="-40259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1024890" algn="l"/>
                <a:tab pos="1025525" algn="l"/>
              </a:tabLst>
            </a:pPr>
            <a:r>
              <a:rPr sz="2800" spc="-240" dirty="0">
                <a:latin typeface="Arial"/>
                <a:cs typeface="Arial"/>
              </a:rPr>
              <a:t>SDO </a:t>
            </a:r>
            <a:r>
              <a:rPr sz="2800" spc="-160" dirty="0">
                <a:latin typeface="Arial"/>
                <a:cs typeface="Arial"/>
              </a:rPr>
              <a:t>kombinasi </a:t>
            </a:r>
            <a:r>
              <a:rPr sz="2800" spc="-80" dirty="0">
                <a:latin typeface="Arial"/>
                <a:cs typeface="Arial"/>
              </a:rPr>
              <a:t>R/individu </a:t>
            </a:r>
            <a:r>
              <a:rPr sz="2800" spc="-105" dirty="0">
                <a:latin typeface="Arial"/>
                <a:cs typeface="Arial"/>
              </a:rPr>
              <a:t>dan </a:t>
            </a:r>
            <a:r>
              <a:rPr sz="2800" spc="-90" dirty="0">
                <a:latin typeface="Arial"/>
                <a:cs typeface="Arial"/>
              </a:rPr>
              <a:t>lengkap </a:t>
            </a:r>
            <a:r>
              <a:rPr sz="2800" spc="-10" dirty="0">
                <a:latin typeface="Arial"/>
                <a:cs typeface="Arial"/>
              </a:rPr>
              <a:t>di</a:t>
            </a:r>
            <a:r>
              <a:rPr sz="2800" spc="-33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ruangan</a:t>
            </a:r>
            <a:endParaRPr sz="2800" dirty="0">
              <a:latin typeface="Arial"/>
              <a:cs typeface="Arial"/>
            </a:endParaRPr>
          </a:p>
          <a:p>
            <a:pPr marL="1024890" lvl="1" indent="-40259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1024890" algn="l"/>
                <a:tab pos="1025525" algn="l"/>
              </a:tabLst>
            </a:pPr>
            <a:r>
              <a:rPr sz="2800" spc="-240" dirty="0">
                <a:latin typeface="Arial"/>
                <a:cs typeface="Arial"/>
              </a:rPr>
              <a:t>SDO </a:t>
            </a:r>
            <a:r>
              <a:rPr sz="2800" spc="-195" dirty="0">
                <a:latin typeface="Arial"/>
                <a:cs typeface="Arial"/>
              </a:rPr>
              <a:t>dosis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unit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483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0"/>
            <a:ext cx="8358759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600" spc="-630" dirty="0">
                <a:solidFill>
                  <a:srgbClr val="FF0000"/>
                </a:solidFill>
              </a:rPr>
              <a:t>SISTEM </a:t>
            </a:r>
            <a:r>
              <a:rPr lang="en-US" sz="6600" spc="-630" dirty="0">
                <a:solidFill>
                  <a:srgbClr val="FF0000"/>
                </a:solidFill>
              </a:rPr>
              <a:t> </a:t>
            </a:r>
            <a:r>
              <a:rPr sz="6600" spc="-530" dirty="0">
                <a:solidFill>
                  <a:srgbClr val="FF0000"/>
                </a:solidFill>
              </a:rPr>
              <a:t>OBAT</a:t>
            </a:r>
            <a:r>
              <a:rPr sz="6600" spc="-70" dirty="0">
                <a:solidFill>
                  <a:srgbClr val="FF0000"/>
                </a:solidFill>
              </a:rPr>
              <a:t> </a:t>
            </a:r>
            <a:r>
              <a:rPr sz="6600" spc="-590" dirty="0">
                <a:solidFill>
                  <a:srgbClr val="FF0000"/>
                </a:solidFill>
              </a:rPr>
              <a:t>SENTRALISASI</a:t>
            </a:r>
            <a:endParaRPr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8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457200"/>
            <a:ext cx="8004175" cy="1143000"/>
          </a:xfrm>
          <a:custGeom>
            <a:avLst/>
            <a:gdLst/>
            <a:ahLst/>
            <a:cxnLst/>
            <a:rect l="l" t="t" r="r" b="b"/>
            <a:pathLst>
              <a:path w="8153400" h="990600">
                <a:moveTo>
                  <a:pt x="0" y="990600"/>
                </a:moveTo>
                <a:lnTo>
                  <a:pt x="8153400" y="990600"/>
                </a:lnTo>
                <a:lnTo>
                  <a:pt x="8153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E8D1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pc="-155" dirty="0"/>
              <a:t>Metode </a:t>
            </a:r>
            <a:r>
              <a:rPr spc="-235" dirty="0"/>
              <a:t>Distribusi </a:t>
            </a:r>
            <a:r>
              <a:rPr spc="-20" dirty="0"/>
              <a:t>Obat </a:t>
            </a:r>
            <a:r>
              <a:rPr spc="-204" dirty="0"/>
              <a:t>Berdasarkan  </a:t>
            </a:r>
            <a:r>
              <a:rPr spc="-90" dirty="0"/>
              <a:t>Ada </a:t>
            </a:r>
            <a:r>
              <a:rPr spc="-135" dirty="0"/>
              <a:t>atau </a:t>
            </a:r>
            <a:r>
              <a:rPr spc="-220" dirty="0"/>
              <a:t>Tidaknya </a:t>
            </a:r>
            <a:r>
              <a:rPr spc="-140" dirty="0"/>
              <a:t>Satelit</a:t>
            </a:r>
            <a:r>
              <a:rPr spc="305" dirty="0"/>
              <a:t> </a:t>
            </a:r>
            <a:r>
              <a:rPr spc="-290" dirty="0"/>
              <a:t>Farmasi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1545716"/>
            <a:ext cx="7980222" cy="43595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90" dirty="0">
                <a:latin typeface="Arial"/>
                <a:cs typeface="Arial"/>
              </a:rPr>
              <a:t>1. </a:t>
            </a:r>
            <a:r>
              <a:rPr sz="2500" spc="-24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 </a:t>
            </a:r>
            <a:r>
              <a:rPr sz="2500" spc="-17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Pelayanan </a:t>
            </a:r>
            <a:r>
              <a:rPr sz="2500" spc="-19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Terpusat</a:t>
            </a:r>
            <a:r>
              <a:rPr sz="2500" spc="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sz="2500" spc="-15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(Sentralisasi)</a:t>
            </a:r>
            <a:endParaRPr sz="2500" dirty="0">
              <a:latin typeface="Arial Rounded MT Bold" panose="020F0704030504030204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32740" marR="269240" indent="-320040" algn="just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500" spc="-15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Sentralisasi </a:t>
            </a:r>
            <a:r>
              <a:rPr sz="2500" spc="-7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adalah </a:t>
            </a:r>
            <a:r>
              <a:rPr sz="2500" spc="-24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 </a:t>
            </a:r>
            <a:r>
              <a:rPr sz="2500" spc="-13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pendistribusian </a:t>
            </a:r>
            <a:r>
              <a:rPr sz="2500" spc="-8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perbekalan  </a:t>
            </a:r>
            <a:r>
              <a:rPr sz="2500" spc="-10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farmasi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yang </a:t>
            </a:r>
            <a:r>
              <a:rPr sz="2500" spc="-13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dipusatkan </a:t>
            </a:r>
            <a:r>
              <a:rPr sz="2500" spc="-2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pada </a:t>
            </a:r>
            <a:r>
              <a:rPr sz="2500" spc="-19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satu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tempat </a:t>
            </a:r>
            <a:r>
              <a:rPr sz="2500" spc="-9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yaitu </a:t>
            </a:r>
            <a:r>
              <a:rPr sz="2500" spc="-14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instalasi 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farmasi.</a:t>
            </a:r>
            <a:endParaRPr sz="2500" dirty="0">
              <a:latin typeface="Arial Rounded MT Bold" panose="020F0704030504030204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32740" marR="201295" indent="-320040" algn="just">
              <a:lnSpc>
                <a:spcPct val="8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z="2500" spc="-1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Pada </a:t>
            </a:r>
            <a:r>
              <a:rPr sz="2500" spc="-15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sentralisasi, </a:t>
            </a:r>
            <a:r>
              <a:rPr sz="2500" spc="-20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seluruh </a:t>
            </a:r>
            <a:r>
              <a:rPr sz="2500" spc="-18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kebutuhan </a:t>
            </a:r>
            <a:r>
              <a:rPr sz="2500" spc="-8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perbekalan </a:t>
            </a:r>
            <a:r>
              <a:rPr sz="2500" spc="-10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farmasi  </a:t>
            </a:r>
            <a:r>
              <a:rPr sz="2500" spc="-10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setiap </a:t>
            </a:r>
            <a:r>
              <a:rPr sz="2500" spc="-1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unit </a:t>
            </a:r>
            <a:r>
              <a:rPr sz="2500" spc="-114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pemakai </a:t>
            </a:r>
            <a:r>
              <a:rPr sz="2500" spc="-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baik </a:t>
            </a:r>
            <a:r>
              <a:rPr sz="2500" spc="-21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untuk </a:t>
            </a:r>
            <a:r>
              <a:rPr sz="2500" spc="-18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kebutuhan </a:t>
            </a:r>
            <a:r>
              <a:rPr sz="2500" spc="-10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individu </a:t>
            </a:r>
            <a:r>
              <a:rPr sz="2500" spc="-22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maupun  </a:t>
            </a:r>
            <a:r>
              <a:rPr sz="2500" spc="-18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kebutuhan </a:t>
            </a:r>
            <a:r>
              <a:rPr sz="2500" spc="-7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barang </a:t>
            </a:r>
            <a:r>
              <a:rPr sz="2500" spc="-10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dasar </a:t>
            </a:r>
            <a:r>
              <a:rPr sz="2500" spc="-14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ruangan </a:t>
            </a:r>
            <a:r>
              <a:rPr sz="2500" spc="-10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disuplai </a:t>
            </a:r>
            <a:r>
              <a:rPr sz="2500" spc="-17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langsung </a:t>
            </a:r>
            <a:r>
              <a:rPr sz="2500" spc="-1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dari  </a:t>
            </a:r>
            <a:r>
              <a:rPr sz="2500" spc="-1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pusat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pelayanan </a:t>
            </a:r>
            <a:r>
              <a:rPr sz="2500" spc="-10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farmasi</a:t>
            </a:r>
            <a:r>
              <a:rPr sz="2500" spc="28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sz="2500" spc="-14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tersebut.</a:t>
            </a:r>
            <a:endParaRPr sz="2500" dirty="0">
              <a:latin typeface="Arial Rounded MT Bold" panose="020F0704030504030204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32740" marR="5080" indent="-320040" algn="just">
              <a:lnSpc>
                <a:spcPct val="80000"/>
              </a:lnSpc>
              <a:spcBef>
                <a:spcPts val="72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417830" algn="l"/>
                <a:tab pos="418465" algn="l"/>
              </a:tabLst>
            </a:pPr>
            <a:r>
              <a:rPr sz="2500" spc="-27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Resep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orisinil </a:t>
            </a:r>
            <a:r>
              <a:rPr sz="2500" spc="-15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oleh </a:t>
            </a:r>
            <a:r>
              <a:rPr sz="2500" spc="-7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perawat </a:t>
            </a:r>
            <a:r>
              <a:rPr sz="2500" spc="-9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dikirim </a:t>
            </a:r>
            <a:r>
              <a:rPr sz="2500" spc="-17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ke </a:t>
            </a:r>
            <a:r>
              <a:rPr sz="2500" spc="-3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IFRS, </a:t>
            </a:r>
            <a:r>
              <a:rPr lang="en-US" sz="2500" spc="-3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sz="2500" spc="-170" dirty="0" err="1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kemudian</a:t>
            </a:r>
            <a:r>
              <a:rPr sz="2500" spc="-17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sz="2500" spc="-14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resep  </a:t>
            </a:r>
            <a:r>
              <a:rPr sz="2500" spc="-114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itu </a:t>
            </a:r>
            <a:r>
              <a:rPr sz="2500" spc="-1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diproses </a:t>
            </a:r>
            <a:r>
              <a:rPr sz="2500" spc="-22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sesuai </a:t>
            </a:r>
            <a:r>
              <a:rPr sz="2500" spc="-14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dengan </a:t>
            </a:r>
            <a:r>
              <a:rPr sz="2500" spc="-9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kaidah </a:t>
            </a:r>
            <a:r>
              <a:rPr sz="2500" spc="-4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”cara </a:t>
            </a:r>
            <a:r>
              <a:rPr sz="2500" spc="-16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dispensing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yang  </a:t>
            </a:r>
            <a:r>
              <a:rPr sz="2500" spc="-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baik </a:t>
            </a:r>
            <a:r>
              <a:rPr sz="2500" spc="-114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dan </a:t>
            </a:r>
            <a:r>
              <a:rPr sz="2500" spc="-5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obat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disiapkan </a:t>
            </a:r>
            <a:r>
              <a:rPr sz="2500" spc="-21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untuk </a:t>
            </a:r>
            <a:r>
              <a:rPr sz="2500" spc="-114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didistribusikan </a:t>
            </a:r>
            <a:r>
              <a:rPr sz="2500" spc="-75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kepada  penderita</a:t>
            </a:r>
            <a:r>
              <a:rPr sz="2500" spc="-3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sz="2500" spc="-110" dirty="0"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tertentu.”</a:t>
            </a:r>
            <a:endParaRPr sz="2500" dirty="0">
              <a:latin typeface="Arial Rounded MT Bold" panose="020F0704030504030204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38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" y="685800"/>
            <a:ext cx="8153400" cy="990600"/>
          </a:xfrm>
          <a:prstGeom prst="rect">
            <a:avLst/>
          </a:prstGeom>
          <a:solidFill>
            <a:srgbClr val="E8D19D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sz="4400" spc="-365" dirty="0"/>
              <a:t>Keuntungan</a:t>
            </a:r>
            <a:r>
              <a:rPr sz="4400" spc="-25" dirty="0"/>
              <a:t> </a:t>
            </a:r>
            <a:r>
              <a:rPr sz="4400" spc="-265" dirty="0"/>
              <a:t>Sentralisasi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012037" y="1612772"/>
            <a:ext cx="7664450" cy="4029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spcBef>
                <a:spcPts val="105"/>
              </a:spcBef>
              <a:buFont typeface="+mj-lt"/>
              <a:buAutoNum type="arabicPeriod"/>
              <a:tabLst>
                <a:tab pos="396875" algn="l"/>
              </a:tabLst>
            </a:pPr>
            <a:r>
              <a:rPr sz="2900" spc="-285" dirty="0">
                <a:latin typeface="Arial"/>
                <a:cs typeface="Arial"/>
              </a:rPr>
              <a:t>Semua </a:t>
            </a:r>
            <a:r>
              <a:rPr sz="2900" spc="-165" dirty="0">
                <a:latin typeface="Arial"/>
                <a:cs typeface="Arial"/>
              </a:rPr>
              <a:t>resep </a:t>
            </a:r>
            <a:r>
              <a:rPr sz="2900" spc="-35" dirty="0">
                <a:latin typeface="Arial"/>
                <a:cs typeface="Arial"/>
              </a:rPr>
              <a:t>dikaji </a:t>
            </a:r>
            <a:r>
              <a:rPr sz="2900" spc="-195" dirty="0">
                <a:latin typeface="Arial"/>
                <a:cs typeface="Arial"/>
              </a:rPr>
              <a:t>langsung </a:t>
            </a:r>
            <a:r>
              <a:rPr sz="2900" spc="-165" dirty="0">
                <a:latin typeface="Arial"/>
                <a:cs typeface="Arial"/>
              </a:rPr>
              <a:t>oleh </a:t>
            </a:r>
            <a:r>
              <a:rPr sz="2900" spc="-125" dirty="0">
                <a:latin typeface="Arial"/>
                <a:cs typeface="Arial"/>
              </a:rPr>
              <a:t>apoteker, </a:t>
            </a:r>
            <a:r>
              <a:rPr sz="2900" spc="-120" dirty="0">
                <a:latin typeface="Arial"/>
                <a:cs typeface="Arial"/>
              </a:rPr>
              <a:t>yang  </a:t>
            </a:r>
            <a:r>
              <a:rPr sz="2900" spc="-105" dirty="0">
                <a:latin typeface="Arial"/>
                <a:cs typeface="Arial"/>
              </a:rPr>
              <a:t>juga </a:t>
            </a:r>
            <a:r>
              <a:rPr sz="2900" spc="-10" dirty="0">
                <a:latin typeface="Arial"/>
                <a:cs typeface="Arial"/>
              </a:rPr>
              <a:t>dapat </a:t>
            </a:r>
            <a:r>
              <a:rPr sz="2900" spc="-185" dirty="0">
                <a:latin typeface="Arial"/>
                <a:cs typeface="Arial"/>
              </a:rPr>
              <a:t>memberi </a:t>
            </a:r>
            <a:r>
              <a:rPr sz="2900" spc="-150" dirty="0">
                <a:latin typeface="Arial"/>
                <a:cs typeface="Arial"/>
              </a:rPr>
              <a:t>informasi </a:t>
            </a:r>
            <a:r>
              <a:rPr sz="2900" spc="-70" dirty="0">
                <a:latin typeface="Arial"/>
                <a:cs typeface="Arial"/>
              </a:rPr>
              <a:t>kepada </a:t>
            </a:r>
            <a:r>
              <a:rPr sz="2900" spc="-75" dirty="0">
                <a:latin typeface="Arial"/>
                <a:cs typeface="Arial"/>
              </a:rPr>
              <a:t>perawat  berkaitan </a:t>
            </a:r>
            <a:r>
              <a:rPr sz="2900" spc="-155" dirty="0">
                <a:latin typeface="Arial"/>
                <a:cs typeface="Arial"/>
              </a:rPr>
              <a:t>dengan </a:t>
            </a:r>
            <a:r>
              <a:rPr sz="2900" spc="-50" dirty="0">
                <a:latin typeface="Arial"/>
                <a:cs typeface="Arial"/>
              </a:rPr>
              <a:t>obat</a:t>
            </a:r>
            <a:r>
              <a:rPr sz="2900" spc="65" dirty="0">
                <a:latin typeface="Arial"/>
                <a:cs typeface="Arial"/>
              </a:rPr>
              <a:t> </a:t>
            </a:r>
            <a:r>
              <a:rPr sz="2900" spc="-170" dirty="0">
                <a:latin typeface="Arial"/>
                <a:cs typeface="Arial"/>
              </a:rPr>
              <a:t>pasien,</a:t>
            </a:r>
            <a:endParaRPr sz="2900" dirty="0">
              <a:latin typeface="Arial"/>
              <a:cs typeface="Arial"/>
            </a:endParaRPr>
          </a:p>
          <a:p>
            <a:pPr marL="527050" marR="1036319" indent="-51435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  <a:tabLst>
                <a:tab pos="387350" algn="l"/>
              </a:tabLst>
            </a:pPr>
            <a:r>
              <a:rPr sz="2900" spc="-140" dirty="0">
                <a:latin typeface="Arial"/>
                <a:cs typeface="Arial"/>
              </a:rPr>
              <a:t>Memberi </a:t>
            </a:r>
            <a:r>
              <a:rPr sz="2900" spc="-190" dirty="0">
                <a:latin typeface="Arial"/>
                <a:cs typeface="Arial"/>
              </a:rPr>
              <a:t>kesempatan </a:t>
            </a:r>
            <a:r>
              <a:rPr sz="2900" spc="-140" dirty="0">
                <a:latin typeface="Arial"/>
                <a:cs typeface="Arial"/>
              </a:rPr>
              <a:t>interaksi </a:t>
            </a:r>
            <a:r>
              <a:rPr sz="2900" spc="-114" dirty="0">
                <a:latin typeface="Arial"/>
                <a:cs typeface="Arial"/>
              </a:rPr>
              <a:t>profesional  </a:t>
            </a:r>
            <a:r>
              <a:rPr sz="2900" spc="-70" dirty="0">
                <a:latin typeface="Arial"/>
                <a:cs typeface="Arial"/>
              </a:rPr>
              <a:t>antara</a:t>
            </a:r>
            <a:r>
              <a:rPr sz="2900" spc="-55" dirty="0">
                <a:latin typeface="Arial"/>
                <a:cs typeface="Arial"/>
              </a:rPr>
              <a:t> </a:t>
            </a:r>
            <a:r>
              <a:rPr sz="2900" spc="-105" dirty="0">
                <a:latin typeface="Arial"/>
                <a:cs typeface="Arial"/>
              </a:rPr>
              <a:t>apoteker-dokter-perawat-pasien,</a:t>
            </a:r>
            <a:endParaRPr sz="2900" dirty="0">
              <a:latin typeface="Arial"/>
              <a:cs typeface="Arial"/>
            </a:endParaRPr>
          </a:p>
          <a:p>
            <a:pPr marL="527050" marR="419734" indent="-514350">
              <a:lnSpc>
                <a:spcPct val="100000"/>
              </a:lnSpc>
              <a:buFont typeface="+mj-lt"/>
              <a:buAutoNum type="arabicPeriod"/>
              <a:tabLst>
                <a:tab pos="332105" algn="l"/>
              </a:tabLst>
            </a:pPr>
            <a:r>
              <a:rPr sz="2900" spc="-210" dirty="0">
                <a:latin typeface="Arial"/>
                <a:cs typeface="Arial"/>
              </a:rPr>
              <a:t>Memungkinkan </a:t>
            </a:r>
            <a:r>
              <a:rPr sz="2900" spc="-120" dirty="0">
                <a:latin typeface="Arial"/>
                <a:cs typeface="Arial"/>
              </a:rPr>
              <a:t>pengendalian yang </a:t>
            </a:r>
            <a:r>
              <a:rPr sz="2900" spc="-110" dirty="0">
                <a:latin typeface="Arial"/>
                <a:cs typeface="Arial"/>
              </a:rPr>
              <a:t>lebih </a:t>
            </a:r>
            <a:r>
              <a:rPr sz="2900" spc="-75" dirty="0">
                <a:latin typeface="Arial"/>
                <a:cs typeface="Arial"/>
              </a:rPr>
              <a:t>dekat  </a:t>
            </a:r>
            <a:r>
              <a:rPr sz="2900" spc="-130" dirty="0">
                <a:latin typeface="Arial"/>
                <a:cs typeface="Arial"/>
              </a:rPr>
              <a:t>atas</a:t>
            </a:r>
            <a:r>
              <a:rPr sz="2900" spc="-45" dirty="0">
                <a:latin typeface="Arial"/>
                <a:cs typeface="Arial"/>
              </a:rPr>
              <a:t> </a:t>
            </a:r>
            <a:r>
              <a:rPr sz="2900" spc="-125" dirty="0">
                <a:latin typeface="Arial"/>
                <a:cs typeface="Arial"/>
              </a:rPr>
              <a:t>persediaan,</a:t>
            </a:r>
            <a:endParaRPr sz="29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  <a:tabLst>
                <a:tab pos="396875" algn="l"/>
              </a:tabLst>
            </a:pPr>
            <a:r>
              <a:rPr sz="2900" spc="-190" dirty="0">
                <a:latin typeface="Arial"/>
                <a:cs typeface="Arial"/>
              </a:rPr>
              <a:t>Mempermudah </a:t>
            </a:r>
            <a:r>
              <a:rPr sz="2900" spc="-135" dirty="0">
                <a:latin typeface="Arial"/>
                <a:cs typeface="Arial"/>
              </a:rPr>
              <a:t>penagihan </a:t>
            </a:r>
            <a:r>
              <a:rPr sz="2900" spc="-40" dirty="0">
                <a:latin typeface="Arial"/>
                <a:cs typeface="Arial"/>
              </a:rPr>
              <a:t>biaya</a:t>
            </a:r>
            <a:r>
              <a:rPr sz="2900" spc="165" dirty="0">
                <a:latin typeface="Arial"/>
                <a:cs typeface="Arial"/>
              </a:rPr>
              <a:t> </a:t>
            </a:r>
            <a:r>
              <a:rPr sz="2900" spc="-170" dirty="0">
                <a:latin typeface="Arial"/>
                <a:cs typeface="Arial"/>
              </a:rPr>
              <a:t>pasien.</a:t>
            </a:r>
            <a:endParaRPr sz="2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8225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3399</TotalTime>
  <Words>1744</Words>
  <Application>Microsoft Macintosh PowerPoint</Application>
  <PresentationFormat>On-screen Show (4:3)</PresentationFormat>
  <Paragraphs>232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52" baseType="lpstr">
      <vt:lpstr>Arial Unicode MS</vt:lpstr>
      <vt:lpstr>American Typewriter</vt:lpstr>
      <vt:lpstr>Andale Mono</vt:lpstr>
      <vt:lpstr>Apple Symbols</vt:lpstr>
      <vt:lpstr>Arial</vt:lpstr>
      <vt:lpstr>Arial Rounded MT Bold</vt:lpstr>
      <vt:lpstr>Avenir Next</vt:lpstr>
      <vt:lpstr>Ayuthaya</vt:lpstr>
      <vt:lpstr>Bangla MN</vt:lpstr>
      <vt:lpstr>Calibri</vt:lpstr>
      <vt:lpstr>Century</vt:lpstr>
      <vt:lpstr>Microsoft Sans Serif</vt:lpstr>
      <vt:lpstr>Tahoma</vt:lpstr>
      <vt:lpstr>Times New Roman</vt:lpstr>
      <vt:lpstr>Trebuchet MS</vt:lpstr>
      <vt:lpstr>Verdana</vt:lpstr>
      <vt:lpstr>Wingdings</vt:lpstr>
      <vt:lpstr>Template PPT UEU Pertemuan 1 - Copy 1</vt:lpstr>
      <vt:lpstr>PowerPoint Presentation</vt:lpstr>
      <vt:lpstr>KEMAMPUAN AKHIR YANG DIHARAPKAN</vt:lpstr>
      <vt:lpstr>SISTEM  DISTRIBUSI OBAT</vt:lpstr>
      <vt:lpstr>Definisi dan harapan </vt:lpstr>
      <vt:lpstr>PowerPoint Presentation</vt:lpstr>
      <vt:lpstr>Pembagian Sistem Distribusi Obat</vt:lpstr>
      <vt:lpstr>SISTEM  OBAT SENTRALISASI</vt:lpstr>
      <vt:lpstr>Metode Distribusi Obat Berdasarkan  Ada atau Tidaknya Satelit Farmasi</vt:lpstr>
      <vt:lpstr>Keuntungan Sentralisasi</vt:lpstr>
      <vt:lpstr>Permasalahan Sentralisasi</vt:lpstr>
      <vt:lpstr>Penggunaan Sistem  Sentralisasi</vt:lpstr>
      <vt:lpstr>SISTEM  PELAYANAN  TERBAGI (DESENTRALISASI)</vt:lpstr>
      <vt:lpstr>Desentralisasi</vt:lpstr>
      <vt:lpstr>Keuntungan</vt:lpstr>
      <vt:lpstr>PowerPoint Presentation</vt:lpstr>
      <vt:lpstr>Keterbatasan</vt:lpstr>
      <vt:lpstr>PowerPoint Presentation</vt:lpstr>
      <vt:lpstr>SDO BERDASARKAN  PENGHANTARAN KE  PENDERITA</vt:lpstr>
      <vt:lpstr>SDO R/Individual</vt:lpstr>
      <vt:lpstr>PowerPoint Presentation</vt:lpstr>
      <vt:lpstr>Keuntungan dan Kerugian</vt:lpstr>
      <vt:lpstr>SDO Perlengkapan di Ruang (Floor  stock)</vt:lpstr>
      <vt:lpstr>PowerPoint Presentation</vt:lpstr>
      <vt:lpstr>Keuntungan dan Kerugian</vt:lpstr>
      <vt:lpstr>SDO kombinasi R/individual dan Floor  stock</vt:lpstr>
      <vt:lpstr>PowerPoint Presentation</vt:lpstr>
      <vt:lpstr>PowerPoint Presentation</vt:lpstr>
      <vt:lpstr>SDO Unit Dosis</vt:lpstr>
      <vt:lpstr>PowerPoint Presentation</vt:lpstr>
      <vt:lpstr>PowerPoint Presentation</vt:lpstr>
      <vt:lpstr>Keuntungan SDO Unit Dosis</vt:lpstr>
      <vt:lpstr>Keuntungan SDO Unit Dosis</vt:lpstr>
      <vt:lpstr>Keuntungan SDO Unit Dosis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afre raya</cp:lastModifiedBy>
  <cp:revision>250</cp:revision>
  <dcterms:created xsi:type="dcterms:W3CDTF">2010-08-24T06:47:44Z</dcterms:created>
  <dcterms:modified xsi:type="dcterms:W3CDTF">2018-11-11T13:24:48Z</dcterms:modified>
</cp:coreProperties>
</file>