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316" r:id="rId2"/>
    <p:sldId id="335" r:id="rId3"/>
    <p:sldId id="363" r:id="rId4"/>
    <p:sldId id="272" r:id="rId5"/>
    <p:sldId id="364" r:id="rId6"/>
    <p:sldId id="273" r:id="rId7"/>
    <p:sldId id="277" r:id="rId8"/>
    <p:sldId id="278" r:id="rId9"/>
    <p:sldId id="368" r:id="rId10"/>
    <p:sldId id="275" r:id="rId11"/>
    <p:sldId id="276" r:id="rId12"/>
    <p:sldId id="369" r:id="rId13"/>
    <p:sldId id="269" r:id="rId14"/>
    <p:sldId id="264" r:id="rId15"/>
    <p:sldId id="291" r:id="rId16"/>
    <p:sldId id="292" r:id="rId17"/>
    <p:sldId id="293" r:id="rId18"/>
    <p:sldId id="370" r:id="rId19"/>
    <p:sldId id="288" r:id="rId20"/>
    <p:sldId id="294" r:id="rId21"/>
    <p:sldId id="371" r:id="rId22"/>
    <p:sldId id="372" r:id="rId23"/>
    <p:sldId id="290" r:id="rId24"/>
    <p:sldId id="373"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B035"/>
    <a:srgbClr val="C49B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autoAdjust="0"/>
    <p:restoredTop sz="93088" autoAdjust="0"/>
  </p:normalViewPr>
  <p:slideViewPr>
    <p:cSldViewPr showGuides="1">
      <p:cViewPr varScale="1">
        <p:scale>
          <a:sx n="98" d="100"/>
          <a:sy n="98" d="100"/>
        </p:scale>
        <p:origin x="1864"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754F7D-CCAD-6646-ACB9-F299D0AB236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a16="http://schemas.microsoft.com/office/drawing/2014/main" id="{25B6C97E-5C0A-3E4B-B9DD-4D0D4AAB28F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543080B-2D72-6149-A8A0-2F4194617D35}" type="datetimeFigureOut">
              <a:rPr lang="id-ID"/>
              <a:pPr>
                <a:defRPr/>
              </a:pPr>
              <a:t>11/11/18</a:t>
            </a:fld>
            <a:endParaRPr lang="id-ID"/>
          </a:p>
        </p:txBody>
      </p:sp>
      <p:sp>
        <p:nvSpPr>
          <p:cNvPr id="4" name="Slide Image Placeholder 3">
            <a:extLst>
              <a:ext uri="{FF2B5EF4-FFF2-40B4-BE49-F238E27FC236}">
                <a16:creationId xmlns:a16="http://schemas.microsoft.com/office/drawing/2014/main" id="{9A889461-E46E-584D-B753-1FACD98D15A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id="{016BBA6A-5326-DD40-9CC6-C209D9DF2EB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id="{91D5FE7B-B85C-6C4C-9B32-3CDA05CD40A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a16="http://schemas.microsoft.com/office/drawing/2014/main" id="{43EA5086-51D0-5E4E-8156-1477ACAE1B5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6DD121EB-F6FE-2047-8B90-8A7955238C4C}"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708BD9B1-CD01-6C46-8DB8-34FF451640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AE78D0D8-C82F-4246-8F60-BA1B00568C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16387" name="Slide Number Placeholder 3">
            <a:extLst>
              <a:ext uri="{FF2B5EF4-FFF2-40B4-BE49-F238E27FC236}">
                <a16:creationId xmlns:a16="http://schemas.microsoft.com/office/drawing/2014/main" id="{F337F98E-A361-2040-BDA5-9F5846C325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BF15BE-8413-3742-AFD9-2D5597407045}" type="slidenum">
              <a:rPr lang="id-ID" altLang="en-US"/>
              <a:pPr>
                <a:spcBef>
                  <a:spcPct val="0"/>
                </a:spcBef>
              </a:pPr>
              <a:t>2</a:t>
            </a:fld>
            <a:endParaRPr lang="id-ID"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6F2B4E0-4486-8C43-AF58-924A5E227D7B}"/>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56D16812-0C94-F44E-BF59-107C25526859}" type="datetime1">
              <a:rPr lang="en-US"/>
              <a:pPr>
                <a:defRPr/>
              </a:pPr>
              <a:t>11/11/18</a:t>
            </a:fld>
            <a:endParaRPr lang="en-US"/>
          </a:p>
        </p:txBody>
      </p:sp>
      <p:sp>
        <p:nvSpPr>
          <p:cNvPr id="5" name="Footer Placeholder 4">
            <a:extLst>
              <a:ext uri="{FF2B5EF4-FFF2-40B4-BE49-F238E27FC236}">
                <a16:creationId xmlns:a16="http://schemas.microsoft.com/office/drawing/2014/main" id="{52909EE2-AB2C-BD43-94CD-498DB8F76A6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AF42ABD8-EAEE-524F-94B5-2C43A46EAC4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22F8FC-025D-D74A-B723-C5183F13B070}" type="slidenum">
              <a:rPr lang="en-US" altLang="en-US"/>
              <a:pPr>
                <a:defRPr/>
              </a:pPr>
              <a:t>‹#›</a:t>
            </a:fld>
            <a:endParaRPr lang="en-US" altLang="en-US"/>
          </a:p>
        </p:txBody>
      </p:sp>
    </p:spTree>
    <p:extLst>
      <p:ext uri="{BB962C8B-B14F-4D97-AF65-F5344CB8AC3E}">
        <p14:creationId xmlns:p14="http://schemas.microsoft.com/office/powerpoint/2010/main" val="234317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86C0AB-31D3-0B4C-8AE8-E45CF8C06C7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619347E-686D-FD46-819A-DAA95C30419E}" type="datetime1">
              <a:rPr lang="en-US"/>
              <a:pPr>
                <a:defRPr/>
              </a:pPr>
              <a:t>11/11/18</a:t>
            </a:fld>
            <a:endParaRPr lang="en-US"/>
          </a:p>
        </p:txBody>
      </p:sp>
      <p:sp>
        <p:nvSpPr>
          <p:cNvPr id="5" name="Footer Placeholder 4">
            <a:extLst>
              <a:ext uri="{FF2B5EF4-FFF2-40B4-BE49-F238E27FC236}">
                <a16:creationId xmlns:a16="http://schemas.microsoft.com/office/drawing/2014/main" id="{B62DAE94-2F91-A849-A8AE-FFBE5E38135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C7D5C2E2-892B-8A45-A9E2-A65C6E7321F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CEA0E5D-1DAF-984A-AFAC-861D9BE3CCBB}" type="slidenum">
              <a:rPr lang="en-US" altLang="en-US"/>
              <a:pPr>
                <a:defRPr/>
              </a:pPr>
              <a:t>‹#›</a:t>
            </a:fld>
            <a:endParaRPr lang="en-US" altLang="en-US"/>
          </a:p>
        </p:txBody>
      </p:sp>
    </p:spTree>
    <p:extLst>
      <p:ext uri="{BB962C8B-B14F-4D97-AF65-F5344CB8AC3E}">
        <p14:creationId xmlns:p14="http://schemas.microsoft.com/office/powerpoint/2010/main" val="334384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56DB0-4FF7-264F-A11D-B1FA3FA84B8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BCB3DC4-18C9-764B-9462-5F3277F92E0F}" type="datetime1">
              <a:rPr lang="en-US"/>
              <a:pPr>
                <a:defRPr/>
              </a:pPr>
              <a:t>11/11/18</a:t>
            </a:fld>
            <a:endParaRPr lang="en-US"/>
          </a:p>
        </p:txBody>
      </p:sp>
      <p:sp>
        <p:nvSpPr>
          <p:cNvPr id="5" name="Footer Placeholder 4">
            <a:extLst>
              <a:ext uri="{FF2B5EF4-FFF2-40B4-BE49-F238E27FC236}">
                <a16:creationId xmlns:a16="http://schemas.microsoft.com/office/drawing/2014/main" id="{9C71F884-664C-4D4E-B550-3F7A18B7BEF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4CD1CC2F-E92D-1341-A9BA-5A0A1D0627B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FFD98DC-E3BB-AA4B-BF79-DDF45E2BE06D}" type="slidenum">
              <a:rPr lang="en-US" altLang="en-US"/>
              <a:pPr>
                <a:defRPr/>
              </a:pPr>
              <a:t>‹#›</a:t>
            </a:fld>
            <a:endParaRPr lang="en-US" altLang="en-US"/>
          </a:p>
        </p:txBody>
      </p:sp>
    </p:spTree>
    <p:extLst>
      <p:ext uri="{BB962C8B-B14F-4D97-AF65-F5344CB8AC3E}">
        <p14:creationId xmlns:p14="http://schemas.microsoft.com/office/powerpoint/2010/main" val="275365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551BFA-170C-E348-A10C-8525E30C1AE2}"/>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28A239-BF97-F944-A41A-540742C74841}" type="datetime1">
              <a:rPr lang="en-US"/>
              <a:pPr>
                <a:defRPr/>
              </a:pPr>
              <a:t>11/11/18</a:t>
            </a:fld>
            <a:endParaRPr lang="en-US"/>
          </a:p>
        </p:txBody>
      </p:sp>
      <p:sp>
        <p:nvSpPr>
          <p:cNvPr id="5" name="Footer Placeholder 4">
            <a:extLst>
              <a:ext uri="{FF2B5EF4-FFF2-40B4-BE49-F238E27FC236}">
                <a16:creationId xmlns:a16="http://schemas.microsoft.com/office/drawing/2014/main" id="{07C87C36-29DF-214F-941F-64FD1CC852C8}"/>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540E2528-4A77-D940-B3F2-BB85B830501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26B55CF-566C-C144-BDD5-055F6AE44942}" type="slidenum">
              <a:rPr lang="en-US" altLang="en-US"/>
              <a:pPr>
                <a:defRPr/>
              </a:pPr>
              <a:t>‹#›</a:t>
            </a:fld>
            <a:endParaRPr lang="en-US" altLang="en-US"/>
          </a:p>
        </p:txBody>
      </p:sp>
    </p:spTree>
    <p:extLst>
      <p:ext uri="{BB962C8B-B14F-4D97-AF65-F5344CB8AC3E}">
        <p14:creationId xmlns:p14="http://schemas.microsoft.com/office/powerpoint/2010/main" val="25180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94E512-01E5-1E48-ACA8-C39301A5B0D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DAF0BAB-2F3B-324A-BBD1-FBDFAAC098F7}" type="datetime1">
              <a:rPr lang="en-US"/>
              <a:pPr>
                <a:defRPr/>
              </a:pPr>
              <a:t>11/11/18</a:t>
            </a:fld>
            <a:endParaRPr lang="en-US"/>
          </a:p>
        </p:txBody>
      </p:sp>
      <p:sp>
        <p:nvSpPr>
          <p:cNvPr id="5" name="Footer Placeholder 4">
            <a:extLst>
              <a:ext uri="{FF2B5EF4-FFF2-40B4-BE49-F238E27FC236}">
                <a16:creationId xmlns:a16="http://schemas.microsoft.com/office/drawing/2014/main" id="{C8F40858-BA16-8F46-B29D-33F585BEEA07}"/>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C3836AB-776B-A74B-8FFF-6C6C380B31D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F122098-E2DD-4B42-822E-D057982E2102}" type="slidenum">
              <a:rPr lang="en-US" altLang="en-US"/>
              <a:pPr>
                <a:defRPr/>
              </a:pPr>
              <a:t>‹#›</a:t>
            </a:fld>
            <a:endParaRPr lang="en-US" altLang="en-US"/>
          </a:p>
        </p:txBody>
      </p:sp>
    </p:spTree>
    <p:extLst>
      <p:ext uri="{BB962C8B-B14F-4D97-AF65-F5344CB8AC3E}">
        <p14:creationId xmlns:p14="http://schemas.microsoft.com/office/powerpoint/2010/main" val="102016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20AB539-34E8-C04D-96C7-0FB4B84A53D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3D41D2B0-93D2-964C-8F36-C01294907FF9}" type="datetime1">
              <a:rPr lang="en-US"/>
              <a:pPr>
                <a:defRPr/>
              </a:pPr>
              <a:t>11/11/18</a:t>
            </a:fld>
            <a:endParaRPr lang="en-US"/>
          </a:p>
        </p:txBody>
      </p:sp>
      <p:sp>
        <p:nvSpPr>
          <p:cNvPr id="6" name="Footer Placeholder 4">
            <a:extLst>
              <a:ext uri="{FF2B5EF4-FFF2-40B4-BE49-F238E27FC236}">
                <a16:creationId xmlns:a16="http://schemas.microsoft.com/office/drawing/2014/main" id="{6C1807BA-66C4-EF49-9045-AE88073DCC2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581FE82-92D0-5149-B5C0-1C420BCCB66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6074996-FC55-D346-B435-2856E48845EC}" type="slidenum">
              <a:rPr lang="en-US" altLang="en-US"/>
              <a:pPr>
                <a:defRPr/>
              </a:pPr>
              <a:t>‹#›</a:t>
            </a:fld>
            <a:endParaRPr lang="en-US" altLang="en-US"/>
          </a:p>
        </p:txBody>
      </p:sp>
    </p:spTree>
    <p:extLst>
      <p:ext uri="{BB962C8B-B14F-4D97-AF65-F5344CB8AC3E}">
        <p14:creationId xmlns:p14="http://schemas.microsoft.com/office/powerpoint/2010/main" val="1114675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6587BEA-833C-2D4D-B1D9-E40F39353DAA}"/>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A9F27B7F-0650-264E-B3A8-17D3997F0C51}" type="datetime1">
              <a:rPr lang="en-US"/>
              <a:pPr>
                <a:defRPr/>
              </a:pPr>
              <a:t>11/11/18</a:t>
            </a:fld>
            <a:endParaRPr lang="en-US"/>
          </a:p>
        </p:txBody>
      </p:sp>
      <p:sp>
        <p:nvSpPr>
          <p:cNvPr id="8" name="Footer Placeholder 4">
            <a:extLst>
              <a:ext uri="{FF2B5EF4-FFF2-40B4-BE49-F238E27FC236}">
                <a16:creationId xmlns:a16="http://schemas.microsoft.com/office/drawing/2014/main" id="{E0C89BCA-1316-9F48-BB34-66A082E419C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a16="http://schemas.microsoft.com/office/drawing/2014/main" id="{88296241-B63B-BE49-BD98-ACE4E4D83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1313F7E-1307-6746-9EC8-8219D26A4D5E}" type="slidenum">
              <a:rPr lang="en-US" altLang="en-US"/>
              <a:pPr>
                <a:defRPr/>
              </a:pPr>
              <a:t>‹#›</a:t>
            </a:fld>
            <a:endParaRPr lang="en-US" altLang="en-US"/>
          </a:p>
        </p:txBody>
      </p:sp>
    </p:spTree>
    <p:extLst>
      <p:ext uri="{BB962C8B-B14F-4D97-AF65-F5344CB8AC3E}">
        <p14:creationId xmlns:p14="http://schemas.microsoft.com/office/powerpoint/2010/main" val="236305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id="{B273C68E-7924-154E-A68C-CD39E1D8164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3283F2F-EB94-9D4E-B004-362D91131CD6}" type="datetime1">
              <a:rPr lang="en-US"/>
              <a:pPr>
                <a:defRPr/>
              </a:pPr>
              <a:t>11/11/18</a:t>
            </a:fld>
            <a:endParaRPr lang="en-US"/>
          </a:p>
        </p:txBody>
      </p:sp>
      <p:sp>
        <p:nvSpPr>
          <p:cNvPr id="4" name="Footer Placeholder 4">
            <a:extLst>
              <a:ext uri="{FF2B5EF4-FFF2-40B4-BE49-F238E27FC236}">
                <a16:creationId xmlns:a16="http://schemas.microsoft.com/office/drawing/2014/main" id="{354E30A6-0BD2-F449-9691-2FD9279E5C7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a16="http://schemas.microsoft.com/office/drawing/2014/main" id="{1EDFE178-0DFD-414F-83FE-5850EC6E6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2572BEC-699F-8948-83A4-BD1B88F65BFC}" type="slidenum">
              <a:rPr lang="en-US" altLang="en-US"/>
              <a:pPr>
                <a:defRPr/>
              </a:pPr>
              <a:t>‹#›</a:t>
            </a:fld>
            <a:endParaRPr lang="en-US" altLang="en-US"/>
          </a:p>
        </p:txBody>
      </p:sp>
    </p:spTree>
    <p:extLst>
      <p:ext uri="{BB962C8B-B14F-4D97-AF65-F5344CB8AC3E}">
        <p14:creationId xmlns:p14="http://schemas.microsoft.com/office/powerpoint/2010/main" val="2899718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12FC8DC-BEEA-AA4D-93FD-4D6D8DCCB23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534B8EA-F17B-DB42-8E01-155F038B8132}" type="datetime1">
              <a:rPr lang="en-US"/>
              <a:pPr>
                <a:defRPr/>
              </a:pPr>
              <a:t>11/11/18</a:t>
            </a:fld>
            <a:endParaRPr lang="en-US"/>
          </a:p>
        </p:txBody>
      </p:sp>
      <p:sp>
        <p:nvSpPr>
          <p:cNvPr id="3" name="Footer Placeholder 4">
            <a:extLst>
              <a:ext uri="{FF2B5EF4-FFF2-40B4-BE49-F238E27FC236}">
                <a16:creationId xmlns:a16="http://schemas.microsoft.com/office/drawing/2014/main" id="{A2AAD2E4-21C9-3649-9A78-D29B6D91155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a16="http://schemas.microsoft.com/office/drawing/2014/main" id="{125E6B47-85E6-4D4E-A445-CA9EDFC6D93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1C91C1-A625-BB45-A52D-000D098465AE}" type="slidenum">
              <a:rPr lang="en-US" altLang="en-US"/>
              <a:pPr>
                <a:defRPr/>
              </a:pPr>
              <a:t>‹#›</a:t>
            </a:fld>
            <a:endParaRPr lang="en-US" altLang="en-US"/>
          </a:p>
        </p:txBody>
      </p:sp>
    </p:spTree>
    <p:extLst>
      <p:ext uri="{BB962C8B-B14F-4D97-AF65-F5344CB8AC3E}">
        <p14:creationId xmlns:p14="http://schemas.microsoft.com/office/powerpoint/2010/main" val="190825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94AC34B-507E-5947-B2D3-958A2C1A05F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E06E991-3B1E-9F48-AABC-AA6EB683D37A}" type="datetime1">
              <a:rPr lang="en-US"/>
              <a:pPr>
                <a:defRPr/>
              </a:pPr>
              <a:t>11/11/18</a:t>
            </a:fld>
            <a:endParaRPr lang="en-US"/>
          </a:p>
        </p:txBody>
      </p:sp>
      <p:sp>
        <p:nvSpPr>
          <p:cNvPr id="6" name="Footer Placeholder 4">
            <a:extLst>
              <a:ext uri="{FF2B5EF4-FFF2-40B4-BE49-F238E27FC236}">
                <a16:creationId xmlns:a16="http://schemas.microsoft.com/office/drawing/2014/main" id="{96F8DD1D-C163-1A45-BBE7-5D7F56CD5510}"/>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C2298AE7-26D3-1D4A-B916-0AE1ADE0618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1622BEA-A668-7349-9676-70FBDBAC12C5}" type="slidenum">
              <a:rPr lang="en-US" altLang="en-US"/>
              <a:pPr>
                <a:defRPr/>
              </a:pPr>
              <a:t>‹#›</a:t>
            </a:fld>
            <a:endParaRPr lang="en-US" altLang="en-US"/>
          </a:p>
        </p:txBody>
      </p:sp>
    </p:spTree>
    <p:extLst>
      <p:ext uri="{BB962C8B-B14F-4D97-AF65-F5344CB8AC3E}">
        <p14:creationId xmlns:p14="http://schemas.microsoft.com/office/powerpoint/2010/main" val="19947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1DBE61F-B044-8848-8287-FE2036741F90}"/>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93E12B7-B1B9-0F44-89BA-A2D403253C11}" type="datetime1">
              <a:rPr lang="en-US"/>
              <a:pPr>
                <a:defRPr/>
              </a:pPr>
              <a:t>11/11/18</a:t>
            </a:fld>
            <a:endParaRPr lang="en-US"/>
          </a:p>
        </p:txBody>
      </p:sp>
      <p:sp>
        <p:nvSpPr>
          <p:cNvPr id="6" name="Footer Placeholder 4">
            <a:extLst>
              <a:ext uri="{FF2B5EF4-FFF2-40B4-BE49-F238E27FC236}">
                <a16:creationId xmlns:a16="http://schemas.microsoft.com/office/drawing/2014/main" id="{AEC06131-7502-BF42-8CE1-4615396A141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E9024CB2-657B-0443-9EBB-9423A6AB79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2B4CE02-E992-9C4A-8A0C-1CE03BFBCA5B}" type="slidenum">
              <a:rPr lang="en-US" altLang="en-US"/>
              <a:pPr>
                <a:defRPr/>
              </a:pPr>
              <a:t>‹#›</a:t>
            </a:fld>
            <a:endParaRPr lang="en-US" altLang="en-US"/>
          </a:p>
        </p:txBody>
      </p:sp>
    </p:spTree>
    <p:extLst>
      <p:ext uri="{BB962C8B-B14F-4D97-AF65-F5344CB8AC3E}">
        <p14:creationId xmlns:p14="http://schemas.microsoft.com/office/powerpoint/2010/main" val="37063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6DE23F86-E41F-C341-AA4F-00B42BBCA6F6}"/>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rsil\Desktop\Smartcreative.jpg">
            <a:extLst>
              <a:ext uri="{FF2B5EF4-FFF2-40B4-BE49-F238E27FC236}">
                <a16:creationId xmlns:a16="http://schemas.microsoft.com/office/drawing/2014/main" id="{58ABF55E-F0E8-E04B-9141-97D01CDDA7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a:extLst>
              <a:ext uri="{FF2B5EF4-FFF2-40B4-BE49-F238E27FC236}">
                <a16:creationId xmlns:a16="http://schemas.microsoft.com/office/drawing/2014/main" id="{9037CCDC-4C1C-FB40-B7A8-6CABDBBC7C99}"/>
              </a:ext>
            </a:extLst>
          </p:cNvPr>
          <p:cNvSpPr txBox="1">
            <a:spLocks noChangeArrowheads="1"/>
          </p:cNvSpPr>
          <p:nvPr/>
        </p:nvSpPr>
        <p:spPr bwMode="auto">
          <a:xfrm>
            <a:off x="3048000" y="3581400"/>
            <a:ext cx="5943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dirty="0" err="1">
                <a:solidFill>
                  <a:schemeClr val="bg1"/>
                </a:solidFill>
                <a:latin typeface="Abadi MT Condensed Extra Bold" charset="0"/>
                <a:ea typeface="Abadi MT Condensed Extra Bold" charset="0"/>
                <a:cs typeface="Abadi MT Condensed Extra Bold" charset="0"/>
              </a:rPr>
              <a:t>Inventarisasi</a:t>
            </a:r>
            <a:r>
              <a:rPr lang="en-US" sz="2000" dirty="0">
                <a:solidFill>
                  <a:schemeClr val="bg1"/>
                </a:solidFill>
                <a:latin typeface="Abadi MT Condensed Extra Bold" charset="0"/>
                <a:ea typeface="Abadi MT Condensed Extra Bold" charset="0"/>
                <a:cs typeface="Abadi MT Condensed Extra Bold" charset="0"/>
              </a:rPr>
              <a:t> </a:t>
            </a:r>
            <a:r>
              <a:rPr lang="en-US" sz="2000" dirty="0" err="1">
                <a:solidFill>
                  <a:schemeClr val="bg1"/>
                </a:solidFill>
                <a:latin typeface="Abadi MT Condensed Extra Bold" charset="0"/>
                <a:ea typeface="Abadi MT Condensed Extra Bold" charset="0"/>
                <a:cs typeface="Abadi MT Condensed Extra Bold" charset="0"/>
              </a:rPr>
              <a:t>Persediaan</a:t>
            </a:r>
            <a:r>
              <a:rPr lang="en-US" sz="2000" dirty="0">
                <a:solidFill>
                  <a:schemeClr val="bg1"/>
                </a:solidFill>
                <a:latin typeface="Abadi MT Condensed Extra Bold" charset="0"/>
                <a:ea typeface="Abadi MT Condensed Extra Bold" charset="0"/>
                <a:cs typeface="Abadi MT Condensed Extra Bold" charset="0"/>
              </a:rPr>
              <a:t> </a:t>
            </a:r>
            <a:r>
              <a:rPr lang="en-US" sz="2000" dirty="0" err="1">
                <a:solidFill>
                  <a:schemeClr val="bg1"/>
                </a:solidFill>
                <a:latin typeface="Abadi MT Condensed Extra Bold" charset="0"/>
                <a:ea typeface="Abadi MT Condensed Extra Bold" charset="0"/>
                <a:cs typeface="Abadi MT Condensed Extra Bold" charset="0"/>
              </a:rPr>
              <a:t>dan</a:t>
            </a:r>
            <a:r>
              <a:rPr lang="en-US" sz="2000" dirty="0">
                <a:solidFill>
                  <a:schemeClr val="bg1"/>
                </a:solidFill>
                <a:latin typeface="Abadi MT Condensed Extra Bold" charset="0"/>
                <a:ea typeface="Abadi MT Condensed Extra Bold" charset="0"/>
                <a:cs typeface="Abadi MT Condensed Extra Bold" charset="0"/>
              </a:rPr>
              <a:t> </a:t>
            </a:r>
            <a:r>
              <a:rPr lang="en-US" sz="2000" dirty="0" err="1">
                <a:solidFill>
                  <a:schemeClr val="bg1"/>
                </a:solidFill>
                <a:latin typeface="Abadi MT Condensed Extra Bold" charset="0"/>
                <a:ea typeface="Abadi MT Condensed Extra Bold" charset="0"/>
                <a:cs typeface="Abadi MT Condensed Extra Bold" charset="0"/>
              </a:rPr>
              <a:t>Pengendalian</a:t>
            </a:r>
            <a:r>
              <a:rPr lang="en-US" sz="2000" dirty="0">
                <a:solidFill>
                  <a:schemeClr val="bg1"/>
                </a:solidFill>
                <a:latin typeface="Abadi MT Condensed Extra Bold" charset="0"/>
                <a:ea typeface="Abadi MT Condensed Extra Bold" charset="0"/>
                <a:cs typeface="Abadi MT Condensed Extra Bold" charset="0"/>
              </a:rPr>
              <a:t> </a:t>
            </a:r>
            <a:r>
              <a:rPr lang="en-US" sz="2000" dirty="0" err="1">
                <a:solidFill>
                  <a:schemeClr val="bg1"/>
                </a:solidFill>
                <a:latin typeface="Abadi MT Condensed Extra Bold" charset="0"/>
                <a:ea typeface="Abadi MT Condensed Extra Bold" charset="0"/>
                <a:cs typeface="Abadi MT Condensed Extra Bold" charset="0"/>
              </a:rPr>
              <a:t>Logistik</a:t>
            </a:r>
            <a:r>
              <a:rPr lang="en-US" sz="2000" dirty="0">
                <a:solidFill>
                  <a:schemeClr val="bg1"/>
                </a:solidFill>
                <a:latin typeface="Abadi MT Condensed Extra Bold" charset="0"/>
                <a:ea typeface="Abadi MT Condensed Extra Bold" charset="0"/>
                <a:cs typeface="Abadi MT Condensed Extra Bold" charset="0"/>
              </a:rPr>
              <a:t> </a:t>
            </a:r>
            <a:r>
              <a:rPr lang="en-US" sz="2000" dirty="0" err="1">
                <a:solidFill>
                  <a:schemeClr val="bg1"/>
                </a:solidFill>
                <a:latin typeface="Abadi MT Condensed Extra Bold" charset="0"/>
                <a:ea typeface="Abadi MT Condensed Extra Bold" charset="0"/>
                <a:cs typeface="Abadi MT Condensed Extra Bold" charset="0"/>
              </a:rPr>
              <a:t>Farmasi</a:t>
            </a:r>
            <a:endParaRPr lang="en-US" altLang="en-US" sz="2000" b="1" dirty="0">
              <a:solidFill>
                <a:schemeClr val="bg1"/>
              </a:solidFill>
            </a:endParaRPr>
          </a:p>
          <a:p>
            <a:pPr algn="ctr" eaLnBrk="1" hangingPunct="1"/>
            <a:r>
              <a:rPr lang="en-US" altLang="en-US" sz="2000" b="1" dirty="0">
                <a:solidFill>
                  <a:schemeClr val="bg1"/>
                </a:solidFill>
              </a:rPr>
              <a:t>PERTEMUAN  </a:t>
            </a:r>
            <a:r>
              <a:rPr lang="en-US" altLang="en-US" sz="2000" b="1" dirty="0" err="1">
                <a:solidFill>
                  <a:schemeClr val="bg1"/>
                </a:solidFill>
              </a:rPr>
              <a:t>ke</a:t>
            </a:r>
            <a:r>
              <a:rPr lang="en-US" altLang="en-US" sz="2000" b="1" dirty="0">
                <a:solidFill>
                  <a:schemeClr val="bg1"/>
                </a:solidFill>
              </a:rPr>
              <a:t> 8</a:t>
            </a:r>
          </a:p>
          <a:p>
            <a:pPr algn="ctr" eaLnBrk="1" hangingPunct="1"/>
            <a:r>
              <a:rPr lang="en-US" altLang="en-US" sz="2000" b="1" dirty="0">
                <a:solidFill>
                  <a:schemeClr val="bg1"/>
                </a:solidFill>
              </a:rPr>
              <a:t>Dra </a:t>
            </a:r>
            <a:r>
              <a:rPr lang="en-US" altLang="en-US" sz="2000" b="1" dirty="0" err="1">
                <a:solidFill>
                  <a:schemeClr val="bg1"/>
                </a:solidFill>
              </a:rPr>
              <a:t>Ratih</a:t>
            </a:r>
            <a:r>
              <a:rPr lang="en-US" altLang="en-US" sz="2000" b="1" dirty="0">
                <a:solidFill>
                  <a:schemeClr val="bg1"/>
                </a:solidFill>
              </a:rPr>
              <a:t> </a:t>
            </a:r>
            <a:r>
              <a:rPr lang="en-US" altLang="en-US" sz="2000" b="1" dirty="0" err="1">
                <a:solidFill>
                  <a:schemeClr val="bg1"/>
                </a:solidFill>
              </a:rPr>
              <a:t>Dyah</a:t>
            </a:r>
            <a:r>
              <a:rPr lang="en-US" altLang="en-US" sz="2000" b="1" dirty="0">
                <a:solidFill>
                  <a:schemeClr val="bg1"/>
                </a:solidFill>
              </a:rPr>
              <a:t> </a:t>
            </a:r>
            <a:r>
              <a:rPr lang="en-US" altLang="en-US" sz="2000" b="1" dirty="0" err="1">
                <a:solidFill>
                  <a:schemeClr val="bg1"/>
                </a:solidFill>
              </a:rPr>
              <a:t>Pertiwi,M.Farm,Apt</a:t>
            </a:r>
            <a:endParaRPr lang="en-US" altLang="en-US" sz="2000" b="1" dirty="0">
              <a:solidFill>
                <a:schemeClr val="bg1"/>
              </a:solidFill>
            </a:endParaRPr>
          </a:p>
          <a:p>
            <a:pPr algn="ctr" eaLnBrk="1" hangingPunct="1"/>
            <a:r>
              <a:rPr lang="en-US" altLang="en-US" sz="2000" b="1" dirty="0">
                <a:solidFill>
                  <a:schemeClr val="bg1"/>
                </a:solidFill>
              </a:rPr>
              <a:t>NAMA PRODI : </a:t>
            </a:r>
            <a:r>
              <a:rPr lang="en-US" altLang="en-US" sz="2000" b="1" dirty="0" err="1">
                <a:solidFill>
                  <a:schemeClr val="bg1"/>
                </a:solidFill>
              </a:rPr>
              <a:t>Kesehatan</a:t>
            </a:r>
            <a:r>
              <a:rPr lang="en-US" altLang="en-US" sz="2000" b="1" dirty="0">
                <a:solidFill>
                  <a:schemeClr val="bg1"/>
                </a:solidFill>
              </a:rPr>
              <a:t> Masyarakat</a:t>
            </a:r>
          </a:p>
          <a:p>
            <a:pPr algn="ctr" eaLnBrk="1" hangingPunct="1"/>
            <a:r>
              <a:rPr lang="en-US" altLang="en-US" sz="2000" b="1" dirty="0" err="1">
                <a:solidFill>
                  <a:schemeClr val="bg1"/>
                </a:solidFill>
              </a:rPr>
              <a:t>Fakultas</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Kesehatan</a:t>
            </a:r>
            <a:endParaRPr lang="en-US" altLang="en-US" sz="2000" b="1" dirty="0">
              <a:solidFill>
                <a:schemeClr val="bg1"/>
              </a:solidFill>
            </a:endParaRPr>
          </a:p>
          <a:p>
            <a:pPr algn="ctr" eaLnBrk="1" hangingPunct="1"/>
            <a:endParaRPr lang="en-US" altLang="en-US" sz="2000" b="1" dirty="0">
              <a:solidFill>
                <a:schemeClr val="bg1"/>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381000" y="533400"/>
            <a:ext cx="8229600" cy="1143000"/>
          </a:xfrm>
        </p:spPr>
        <p:txBody>
          <a:bodyPr/>
          <a:lstStyle/>
          <a:p>
            <a:r>
              <a:rPr lang="en-US" sz="4000" b="0" dirty="0" err="1">
                <a:latin typeface="Apple Chancery" panose="03020702040506060504" pitchFamily="66" charset="-79"/>
                <a:cs typeface="Apple Chancery" panose="03020702040506060504" pitchFamily="66" charset="-79"/>
              </a:rPr>
              <a:t>Tujuan</a:t>
            </a:r>
            <a:r>
              <a:rPr lang="en-US" sz="4000" b="0" dirty="0">
                <a:latin typeface="Apple Chancery" panose="03020702040506060504" pitchFamily="66" charset="-79"/>
                <a:cs typeface="Apple Chancery" panose="03020702040506060504" pitchFamily="66" charset="-79"/>
              </a:rPr>
              <a:t> </a:t>
            </a:r>
            <a:r>
              <a:rPr lang="en-US" sz="4000" b="0" dirty="0" err="1">
                <a:latin typeface="Apple Chancery" panose="03020702040506060504" pitchFamily="66" charset="-79"/>
                <a:cs typeface="Apple Chancery" panose="03020702040506060504" pitchFamily="66" charset="-79"/>
              </a:rPr>
              <a:t>Pengendalian</a:t>
            </a:r>
            <a:r>
              <a:rPr lang="en-US" sz="4000" b="0" dirty="0">
                <a:latin typeface="Apple Chancery" panose="03020702040506060504" pitchFamily="66" charset="-79"/>
                <a:cs typeface="Apple Chancery" panose="03020702040506060504" pitchFamily="66" charset="-79"/>
              </a:rPr>
              <a:t> </a:t>
            </a:r>
            <a:r>
              <a:rPr lang="en-US" sz="4000" b="0" dirty="0" err="1">
                <a:latin typeface="Apple Chancery" panose="03020702040506060504" pitchFamily="66" charset="-79"/>
                <a:cs typeface="Apple Chancery" panose="03020702040506060504" pitchFamily="66" charset="-79"/>
              </a:rPr>
              <a:t>Persediaan</a:t>
            </a:r>
            <a:r>
              <a:rPr lang="en-US" dirty="0">
                <a:latin typeface="Apple Chancery" panose="03020702040506060504" pitchFamily="66" charset="-79"/>
                <a:cs typeface="Apple Chancery" panose="03020702040506060504" pitchFamily="66" charset="-79"/>
              </a:rPr>
              <a:t> </a:t>
            </a:r>
          </a:p>
        </p:txBody>
      </p:sp>
      <p:sp>
        <p:nvSpPr>
          <p:cNvPr id="6147" name="Rectangle 3"/>
          <p:cNvSpPr>
            <a:spLocks noGrp="1" noChangeArrowheads="1"/>
          </p:cNvSpPr>
          <p:nvPr>
            <p:ph idx="1"/>
          </p:nvPr>
        </p:nvSpPr>
        <p:spPr/>
        <p:txBody>
          <a:bodyPr/>
          <a:lstStyle/>
          <a:p>
            <a:r>
              <a:rPr lang="en-US" sz="2400" dirty="0" err="1">
                <a:latin typeface="Eras Demi ITC" pitchFamily="34" charset="0"/>
              </a:rPr>
              <a:t>Meminimumkan</a:t>
            </a:r>
            <a:r>
              <a:rPr lang="en-US" sz="2400" dirty="0">
                <a:latin typeface="Eras Demi ITC" pitchFamily="34" charset="0"/>
              </a:rPr>
              <a:t> </a:t>
            </a:r>
            <a:r>
              <a:rPr lang="en-US" sz="2400" dirty="0" err="1">
                <a:latin typeface="Eras Demi ITC" pitchFamily="34" charset="0"/>
              </a:rPr>
              <a:t>investasi</a:t>
            </a:r>
            <a:endParaRPr lang="en-US" sz="2400" dirty="0">
              <a:latin typeface="Eras Demi ITC" pitchFamily="34" charset="0"/>
            </a:endParaRPr>
          </a:p>
          <a:p>
            <a:r>
              <a:rPr lang="en-US" sz="2400" dirty="0" err="1">
                <a:latin typeface="Eras Demi ITC" pitchFamily="34" charset="0"/>
              </a:rPr>
              <a:t>Mempertahankan</a:t>
            </a:r>
            <a:r>
              <a:rPr lang="en-US" sz="2400" dirty="0">
                <a:latin typeface="Eras Demi ITC" pitchFamily="34" charset="0"/>
              </a:rPr>
              <a:t> </a:t>
            </a:r>
            <a:r>
              <a:rPr lang="en-US" sz="2400" dirty="0" err="1">
                <a:latin typeface="Eras Demi ITC" pitchFamily="34" charset="0"/>
              </a:rPr>
              <a:t>tingkat</a:t>
            </a:r>
            <a:r>
              <a:rPr lang="en-US" sz="2400" dirty="0">
                <a:latin typeface="Eras Demi ITC" pitchFamily="34" charset="0"/>
              </a:rPr>
              <a:t> </a:t>
            </a:r>
            <a:r>
              <a:rPr lang="en-US" sz="2400" dirty="0" err="1">
                <a:latin typeface="Eras Demi ITC" pitchFamily="34" charset="0"/>
              </a:rPr>
              <a:t>pelayanan</a:t>
            </a:r>
            <a:r>
              <a:rPr lang="en-US" sz="2400" dirty="0">
                <a:latin typeface="Eras Demi ITC" pitchFamily="34" charset="0"/>
              </a:rPr>
              <a:t> yang </a:t>
            </a:r>
            <a:r>
              <a:rPr lang="en-US" sz="2400" dirty="0" err="1">
                <a:latin typeface="Eras Demi ITC" pitchFamily="34" charset="0"/>
              </a:rPr>
              <a:t>tepat</a:t>
            </a:r>
            <a:endParaRPr lang="en-US" sz="2400" dirty="0">
              <a:latin typeface="Eras Demi ITC" pitchFamily="34" charset="0"/>
            </a:endParaRPr>
          </a:p>
          <a:p>
            <a:r>
              <a:rPr lang="en-US" sz="2400" dirty="0" err="1">
                <a:latin typeface="Eras Demi ITC" pitchFamily="34" charset="0"/>
              </a:rPr>
              <a:t>Menyeimbangkan</a:t>
            </a:r>
            <a:r>
              <a:rPr lang="en-US" sz="2400" dirty="0">
                <a:latin typeface="Eras Demi ITC" pitchFamily="34" charset="0"/>
              </a:rPr>
              <a:t> </a:t>
            </a:r>
            <a:r>
              <a:rPr lang="en-US" sz="2400" dirty="0" err="1">
                <a:latin typeface="Eras Demi ITC" pitchFamily="34" charset="0"/>
              </a:rPr>
              <a:t>pemasukan</a:t>
            </a:r>
            <a:r>
              <a:rPr lang="en-US" sz="2400" dirty="0">
                <a:latin typeface="Eras Demi ITC" pitchFamily="34" charset="0"/>
              </a:rPr>
              <a:t> </a:t>
            </a:r>
            <a:r>
              <a:rPr lang="en-US" sz="2400" dirty="0" err="1">
                <a:latin typeface="Eras Demi ITC" pitchFamily="34" charset="0"/>
              </a:rPr>
              <a:t>dan</a:t>
            </a:r>
            <a:r>
              <a:rPr lang="en-US" sz="2400" dirty="0">
                <a:latin typeface="Eras Demi ITC" pitchFamily="34" charset="0"/>
              </a:rPr>
              <a:t> </a:t>
            </a:r>
            <a:r>
              <a:rPr lang="en-US" sz="2400" dirty="0" err="1">
                <a:latin typeface="Eras Demi ITC" pitchFamily="34" charset="0"/>
              </a:rPr>
              <a:t>pengeluaran</a:t>
            </a:r>
            <a:r>
              <a:rPr lang="en-US" sz="2400" dirty="0">
                <a:latin typeface="Eras Demi ITC" pitchFamily="34" charset="0"/>
              </a:rPr>
              <a:t> </a:t>
            </a:r>
            <a:r>
              <a:rPr lang="en-US" sz="2400" dirty="0" err="1">
                <a:latin typeface="Eras Demi ITC" pitchFamily="34" charset="0"/>
              </a:rPr>
              <a:t>barang</a:t>
            </a:r>
            <a:endParaRPr lang="en-US" sz="2400" dirty="0">
              <a:latin typeface="Eras Demi ITC" pitchFamily="34" charset="0"/>
            </a:endParaRPr>
          </a:p>
          <a:p>
            <a:r>
              <a:rPr lang="en-US" sz="2400" dirty="0" err="1">
                <a:latin typeface="Eras Demi ITC" pitchFamily="34" charset="0"/>
              </a:rPr>
              <a:t>Meminimkan</a:t>
            </a:r>
            <a:r>
              <a:rPr lang="en-US" sz="2400" dirty="0">
                <a:latin typeface="Eras Demi ITC" pitchFamily="34" charset="0"/>
              </a:rPr>
              <a:t> </a:t>
            </a:r>
            <a:r>
              <a:rPr lang="en-US" sz="2400" dirty="0" err="1">
                <a:latin typeface="Eras Demi ITC" pitchFamily="34" charset="0"/>
              </a:rPr>
              <a:t>biaya</a:t>
            </a:r>
            <a:r>
              <a:rPr lang="en-US" sz="2400" dirty="0">
                <a:latin typeface="Eras Demi ITC" pitchFamily="34" charset="0"/>
              </a:rPr>
              <a:t> </a:t>
            </a:r>
            <a:r>
              <a:rPr lang="en-US" sz="2400" dirty="0" err="1">
                <a:latin typeface="Eras Demi ITC" pitchFamily="34" charset="0"/>
              </a:rPr>
              <a:t>akibat</a:t>
            </a:r>
            <a:r>
              <a:rPr lang="en-US" sz="2400" dirty="0">
                <a:latin typeface="Eras Demi ITC" pitchFamily="34" charset="0"/>
              </a:rPr>
              <a:t>, </a:t>
            </a:r>
            <a:r>
              <a:rPr lang="en-US" sz="2400" dirty="0" err="1">
                <a:latin typeface="Eras Demi ITC" pitchFamily="34" charset="0"/>
              </a:rPr>
              <a:t>barang</a:t>
            </a:r>
            <a:r>
              <a:rPr lang="en-US" sz="2400" dirty="0">
                <a:latin typeface="Eras Demi ITC" pitchFamily="34" charset="0"/>
              </a:rPr>
              <a:t> </a:t>
            </a:r>
            <a:r>
              <a:rPr lang="en-US" sz="2400" dirty="0" err="1">
                <a:latin typeface="Eras Demi ITC" pitchFamily="34" charset="0"/>
              </a:rPr>
              <a:t>rusak,kadaluarsa</a:t>
            </a:r>
            <a:r>
              <a:rPr lang="en-US" sz="2400" dirty="0">
                <a:latin typeface="Eras Demi ITC" pitchFamily="34" charset="0"/>
              </a:rPr>
              <a:t> </a:t>
            </a:r>
            <a:r>
              <a:rPr lang="en-US" sz="2400" dirty="0" err="1">
                <a:latin typeface="Eras Demi ITC" pitchFamily="34" charset="0"/>
              </a:rPr>
              <a:t>dan</a:t>
            </a:r>
            <a:r>
              <a:rPr lang="en-US" sz="2400" dirty="0">
                <a:latin typeface="Eras Demi ITC" pitchFamily="34" charset="0"/>
              </a:rPr>
              <a:t> </a:t>
            </a:r>
            <a:r>
              <a:rPr lang="en-US" sz="2400" dirty="0" err="1">
                <a:latin typeface="Eras Demi ITC" pitchFamily="34" charset="0"/>
              </a:rPr>
              <a:t>hilang</a:t>
            </a:r>
            <a:endParaRPr lang="en-US" sz="2400" dirty="0">
              <a:latin typeface="Eras Demi ITC" pitchFamily="34" charset="0"/>
            </a:endParaRPr>
          </a:p>
          <a:p>
            <a:r>
              <a:rPr lang="en-US" sz="2400" dirty="0" err="1">
                <a:latin typeface="Eras Demi ITC" pitchFamily="34" charset="0"/>
              </a:rPr>
              <a:t>Mengeliminasi</a:t>
            </a:r>
            <a:r>
              <a:rPr lang="en-US" sz="2400" dirty="0">
                <a:latin typeface="Eras Demi ITC" pitchFamily="34" charset="0"/>
              </a:rPr>
              <a:t> </a:t>
            </a:r>
            <a:r>
              <a:rPr lang="en-US" sz="2400" dirty="0" err="1">
                <a:latin typeface="Eras Demi ITC" pitchFamily="34" charset="0"/>
              </a:rPr>
              <a:t>barang</a:t>
            </a:r>
            <a:r>
              <a:rPr lang="en-US" sz="2400" dirty="0">
                <a:latin typeface="Eras Demi ITC" pitchFamily="34" charset="0"/>
              </a:rPr>
              <a:t> yang slow moving</a:t>
            </a:r>
          </a:p>
          <a:p>
            <a:pPr>
              <a:buFont typeface="Wingdings" pitchFamily="2" charset="2"/>
              <a:buNone/>
            </a:pPr>
            <a:endParaRPr lang="en-US" sz="2400" dirty="0">
              <a:latin typeface="Eras Demi ITC" pitchFamily="34" charset="0"/>
            </a:endParaRPr>
          </a:p>
        </p:txBody>
      </p:sp>
    </p:spTree>
    <p:extLst>
      <p:ext uri="{BB962C8B-B14F-4D97-AF65-F5344CB8AC3E}">
        <p14:creationId xmlns:p14="http://schemas.microsoft.com/office/powerpoint/2010/main" val="2009117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0" y="609600"/>
            <a:ext cx="8686800" cy="808038"/>
          </a:xfrm>
        </p:spPr>
        <p:txBody>
          <a:bodyPr/>
          <a:lstStyle/>
          <a:p>
            <a:r>
              <a:rPr lang="en-US" sz="2800" dirty="0" err="1">
                <a:latin typeface="Eras Demi ITC" pitchFamily="34" charset="0"/>
              </a:rPr>
              <a:t>Manfaat</a:t>
            </a:r>
            <a:r>
              <a:rPr lang="en-US" sz="2800" dirty="0">
                <a:latin typeface="Eras Demi ITC" pitchFamily="34" charset="0"/>
              </a:rPr>
              <a:t>  </a:t>
            </a:r>
            <a:r>
              <a:rPr lang="en-US" sz="2800" dirty="0" err="1">
                <a:latin typeface="Eras Demi ITC" pitchFamily="34" charset="0"/>
              </a:rPr>
              <a:t>Pengendalian</a:t>
            </a:r>
            <a:r>
              <a:rPr lang="en-US" sz="2800" dirty="0">
                <a:latin typeface="Eras Demi ITC" pitchFamily="34" charset="0"/>
              </a:rPr>
              <a:t> </a:t>
            </a:r>
            <a:r>
              <a:rPr lang="en-US" sz="2800" dirty="0" err="1">
                <a:latin typeface="Eras Demi ITC" pitchFamily="34" charset="0"/>
              </a:rPr>
              <a:t>Persediaan</a:t>
            </a:r>
            <a:endParaRPr lang="en-US" sz="2800" dirty="0">
              <a:latin typeface="Eras Demi ITC" pitchFamily="34" charset="0"/>
            </a:endParaRPr>
          </a:p>
        </p:txBody>
      </p:sp>
      <p:sp>
        <p:nvSpPr>
          <p:cNvPr id="7171" name="Rectangle 3"/>
          <p:cNvSpPr>
            <a:spLocks noGrp="1" noChangeArrowheads="1"/>
          </p:cNvSpPr>
          <p:nvPr>
            <p:ph idx="1"/>
          </p:nvPr>
        </p:nvSpPr>
        <p:spPr/>
        <p:txBody>
          <a:bodyPr/>
          <a:lstStyle/>
          <a:p>
            <a:pPr marL="609600" indent="-609600">
              <a:buFontTx/>
              <a:buAutoNum type="arabicPeriod"/>
            </a:pPr>
            <a:r>
              <a:rPr lang="en-US" sz="2400" dirty="0" err="1">
                <a:latin typeface="Eras Demi ITC" pitchFamily="34" charset="0"/>
              </a:rPr>
              <a:t>Mengatasi</a:t>
            </a:r>
            <a:r>
              <a:rPr lang="en-US" sz="2400" dirty="0">
                <a:latin typeface="Eras Demi ITC" pitchFamily="34" charset="0"/>
              </a:rPr>
              <a:t> </a:t>
            </a:r>
            <a:r>
              <a:rPr lang="en-US" sz="2400" dirty="0" err="1">
                <a:latin typeface="Eras Demi ITC" pitchFamily="34" charset="0"/>
              </a:rPr>
              <a:t>ketidak</a:t>
            </a:r>
            <a:r>
              <a:rPr lang="en-US" sz="2400" dirty="0">
                <a:latin typeface="Eras Demi ITC" pitchFamily="34" charset="0"/>
              </a:rPr>
              <a:t> </a:t>
            </a:r>
            <a:r>
              <a:rPr lang="en-US" sz="2400" dirty="0" err="1">
                <a:latin typeface="Eras Demi ITC" pitchFamily="34" charset="0"/>
              </a:rPr>
              <a:t>pastian</a:t>
            </a:r>
            <a:endParaRPr lang="en-US" sz="2400" dirty="0">
              <a:latin typeface="Eras Demi ITC" pitchFamily="34" charset="0"/>
            </a:endParaRPr>
          </a:p>
          <a:p>
            <a:pPr marL="609600" indent="-609600">
              <a:buFontTx/>
              <a:buAutoNum type="arabicPeriod"/>
            </a:pPr>
            <a:r>
              <a:rPr lang="en-US" sz="2400" dirty="0" err="1">
                <a:latin typeface="Eras Demi ITC" pitchFamily="34" charset="0"/>
              </a:rPr>
              <a:t>Penghematan</a:t>
            </a:r>
            <a:r>
              <a:rPr lang="en-US" sz="2400" dirty="0">
                <a:latin typeface="Eras Demi ITC" pitchFamily="34" charset="0"/>
              </a:rPr>
              <a:t> </a:t>
            </a:r>
            <a:r>
              <a:rPr lang="en-US" sz="2400" dirty="0" err="1">
                <a:latin typeface="Eras Demi ITC" pitchFamily="34" charset="0"/>
              </a:rPr>
              <a:t>biaya</a:t>
            </a:r>
            <a:r>
              <a:rPr lang="en-US" sz="2400" dirty="0">
                <a:latin typeface="Eras Demi ITC" pitchFamily="34" charset="0"/>
              </a:rPr>
              <a:t> </a:t>
            </a:r>
            <a:r>
              <a:rPr lang="en-US" sz="2400" dirty="0" err="1">
                <a:latin typeface="Eras Demi ITC" pitchFamily="34" charset="0"/>
              </a:rPr>
              <a:t>pengadaan</a:t>
            </a:r>
            <a:r>
              <a:rPr lang="en-US" sz="2400" dirty="0">
                <a:latin typeface="Eras Demi ITC" pitchFamily="34" charset="0"/>
              </a:rPr>
              <a:t> </a:t>
            </a:r>
            <a:r>
              <a:rPr lang="en-US" sz="2400" dirty="0" err="1">
                <a:latin typeface="Eras Demi ITC" pitchFamily="34" charset="0"/>
              </a:rPr>
              <a:t>dan</a:t>
            </a:r>
            <a:r>
              <a:rPr lang="en-US" sz="2400" dirty="0">
                <a:latin typeface="Eras Demi ITC" pitchFamily="34" charset="0"/>
              </a:rPr>
              <a:t> </a:t>
            </a:r>
            <a:r>
              <a:rPr lang="en-US" sz="2400" dirty="0" err="1">
                <a:latin typeface="Eras Demi ITC" pitchFamily="34" charset="0"/>
              </a:rPr>
              <a:t>biaya</a:t>
            </a:r>
            <a:r>
              <a:rPr lang="en-US" sz="2400" dirty="0">
                <a:latin typeface="Eras Demi ITC" pitchFamily="34" charset="0"/>
              </a:rPr>
              <a:t> </a:t>
            </a:r>
            <a:r>
              <a:rPr lang="en-US" sz="2400" dirty="0" err="1">
                <a:latin typeface="Eras Demi ITC" pitchFamily="34" charset="0"/>
              </a:rPr>
              <a:t>angkut</a:t>
            </a:r>
            <a:endParaRPr lang="en-US" sz="2400" dirty="0">
              <a:latin typeface="Eras Demi ITC" pitchFamily="34" charset="0"/>
            </a:endParaRPr>
          </a:p>
          <a:p>
            <a:pPr marL="609600" indent="-609600">
              <a:buFontTx/>
              <a:buAutoNum type="arabicPeriod"/>
            </a:pPr>
            <a:r>
              <a:rPr lang="en-US" sz="2400" dirty="0" err="1">
                <a:latin typeface="Eras Demi ITC" pitchFamily="34" charset="0"/>
              </a:rPr>
              <a:t>Mempersingkat</a:t>
            </a:r>
            <a:r>
              <a:rPr lang="en-US" sz="2400" dirty="0">
                <a:latin typeface="Eras Demi ITC" pitchFamily="34" charset="0"/>
              </a:rPr>
              <a:t> </a:t>
            </a:r>
            <a:r>
              <a:rPr lang="en-US" sz="2400" dirty="0" err="1">
                <a:latin typeface="Eras Demi ITC" pitchFamily="34" charset="0"/>
              </a:rPr>
              <a:t>waktu</a:t>
            </a:r>
            <a:r>
              <a:rPr lang="en-US" sz="2400" dirty="0">
                <a:latin typeface="Eras Demi ITC" pitchFamily="34" charset="0"/>
              </a:rPr>
              <a:t> </a:t>
            </a:r>
            <a:r>
              <a:rPr lang="en-US" sz="2400" dirty="0" err="1">
                <a:latin typeface="Eras Demi ITC" pitchFamily="34" charset="0"/>
              </a:rPr>
              <a:t>tunggu</a:t>
            </a:r>
            <a:r>
              <a:rPr lang="en-US" sz="2400" dirty="0">
                <a:latin typeface="Eras Demi ITC" pitchFamily="34" charset="0"/>
              </a:rPr>
              <a:t> </a:t>
            </a:r>
            <a:r>
              <a:rPr lang="en-US" sz="2400" dirty="0" err="1">
                <a:latin typeface="Eras Demi ITC" pitchFamily="34" charset="0"/>
              </a:rPr>
              <a:t>pelayanan</a:t>
            </a:r>
            <a:endParaRPr lang="en-US" sz="2400" dirty="0">
              <a:latin typeface="Eras Demi ITC" pitchFamily="34" charset="0"/>
            </a:endParaRPr>
          </a:p>
          <a:p>
            <a:pPr marL="609600" indent="-609600">
              <a:buFontTx/>
              <a:buNone/>
            </a:pPr>
            <a:endParaRPr lang="en-US" sz="2400" dirty="0">
              <a:latin typeface="Eras Demi ITC" pitchFamily="34" charset="0"/>
            </a:endParaRPr>
          </a:p>
          <a:p>
            <a:pPr marL="609600" indent="-609600">
              <a:buFontTx/>
              <a:buAutoNum type="arabicPeriod"/>
            </a:pPr>
            <a:endParaRPr lang="en-US" sz="2400" dirty="0">
              <a:latin typeface="Eras Demi ITC" pitchFamily="34" charset="0"/>
            </a:endParaRPr>
          </a:p>
        </p:txBody>
      </p:sp>
    </p:spTree>
    <p:extLst>
      <p:ext uri="{BB962C8B-B14F-4D97-AF65-F5344CB8AC3E}">
        <p14:creationId xmlns:p14="http://schemas.microsoft.com/office/powerpoint/2010/main" val="2146350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915400" cy="884238"/>
          </a:xfrm>
        </p:spPr>
        <p:txBody>
          <a:bodyPr>
            <a:normAutofit fontScale="90000"/>
          </a:bodyPr>
          <a:lstStyle/>
          <a:p>
            <a:r>
              <a:rPr lang="en-US" dirty="0" err="1"/>
              <a:t>Bentuk</a:t>
            </a:r>
            <a:r>
              <a:rPr lang="en-US" dirty="0"/>
              <a:t> </a:t>
            </a:r>
            <a:r>
              <a:rPr lang="en-US" dirty="0" err="1"/>
              <a:t>kegiatan</a:t>
            </a:r>
            <a:r>
              <a:rPr lang="en-US" dirty="0"/>
              <a:t> </a:t>
            </a:r>
            <a:r>
              <a:rPr lang="en-US" dirty="0" err="1"/>
              <a:t>pengendalian</a:t>
            </a:r>
            <a:r>
              <a:rPr lang="en-US" dirty="0"/>
              <a:t> </a:t>
            </a:r>
            <a:r>
              <a:rPr lang="en-US" dirty="0" err="1"/>
              <a:t>antara</a:t>
            </a:r>
            <a:r>
              <a:rPr lang="en-US" dirty="0"/>
              <a:t> lain: </a:t>
            </a:r>
          </a:p>
        </p:txBody>
      </p:sp>
      <p:sp>
        <p:nvSpPr>
          <p:cNvPr id="3" name="Content Placeholder 2"/>
          <p:cNvSpPr>
            <a:spLocks noGrp="1"/>
          </p:cNvSpPr>
          <p:nvPr>
            <p:ph idx="1"/>
          </p:nvPr>
        </p:nvSpPr>
        <p:spPr/>
        <p:txBody>
          <a:bodyPr>
            <a:normAutofit fontScale="85000" lnSpcReduction="10000"/>
          </a:bodyPr>
          <a:lstStyle/>
          <a:p>
            <a:pPr marL="635000" indent="-554038">
              <a:buFont typeface="+mj-lt"/>
              <a:buAutoNum type="arabicPeriod"/>
            </a:pPr>
            <a:r>
              <a:rPr lang="en-US" dirty="0"/>
              <a:t> </a:t>
            </a:r>
            <a:r>
              <a:rPr lang="en-US" dirty="0" err="1"/>
              <a:t>Merumuskan</a:t>
            </a:r>
            <a:r>
              <a:rPr lang="en-US" dirty="0"/>
              <a:t> </a:t>
            </a:r>
            <a:r>
              <a:rPr lang="en-US" dirty="0" err="1"/>
              <a:t>tatalaksana</a:t>
            </a:r>
            <a:r>
              <a:rPr lang="en-US" dirty="0"/>
              <a:t> </a:t>
            </a:r>
            <a:r>
              <a:rPr lang="en-US" dirty="0" err="1"/>
              <a:t>dalam</a:t>
            </a:r>
            <a:r>
              <a:rPr lang="en-US" dirty="0"/>
              <a:t> </a:t>
            </a:r>
            <a:r>
              <a:rPr lang="en-US" dirty="0" err="1"/>
              <a:t>bentuk</a:t>
            </a:r>
            <a:r>
              <a:rPr lang="en-US" dirty="0"/>
              <a:t>  manual,   </a:t>
            </a:r>
          </a:p>
          <a:p>
            <a:pPr marL="635000" indent="-554038">
              <a:buNone/>
            </a:pPr>
            <a:r>
              <a:rPr lang="en-US" dirty="0"/>
              <a:t>        </a:t>
            </a:r>
            <a:r>
              <a:rPr lang="en-US" dirty="0" err="1"/>
              <a:t>standar</a:t>
            </a:r>
            <a:r>
              <a:rPr lang="en-US" dirty="0"/>
              <a:t>, </a:t>
            </a:r>
            <a:r>
              <a:rPr lang="en-US" dirty="0" err="1"/>
              <a:t>kriteria</a:t>
            </a:r>
            <a:r>
              <a:rPr lang="en-US" dirty="0"/>
              <a:t>, </a:t>
            </a:r>
            <a:r>
              <a:rPr lang="en-US" dirty="0" err="1"/>
              <a:t>norma</a:t>
            </a:r>
            <a:r>
              <a:rPr lang="en-US" dirty="0"/>
              <a:t>, </a:t>
            </a:r>
            <a:r>
              <a:rPr lang="en-US" dirty="0" err="1"/>
              <a:t>instruksi</a:t>
            </a:r>
            <a:r>
              <a:rPr lang="en-US" dirty="0"/>
              <a:t>  </a:t>
            </a:r>
            <a:r>
              <a:rPr lang="en-US" dirty="0" err="1"/>
              <a:t>dan</a:t>
            </a:r>
            <a:r>
              <a:rPr lang="en-US" dirty="0"/>
              <a:t> </a:t>
            </a:r>
            <a:r>
              <a:rPr lang="en-US" dirty="0" err="1"/>
              <a:t>prosedur</a:t>
            </a:r>
            <a:r>
              <a:rPr lang="en-US" dirty="0"/>
              <a:t> lain</a:t>
            </a:r>
          </a:p>
          <a:p>
            <a:pPr marL="635000" indent="-554038">
              <a:buAutoNum type="arabicPeriod" startAt="2"/>
            </a:pPr>
            <a:r>
              <a:rPr lang="en-US" dirty="0"/>
              <a:t> </a:t>
            </a:r>
            <a:r>
              <a:rPr lang="en-US" dirty="0" err="1"/>
              <a:t>Melaksanakan</a:t>
            </a:r>
            <a:r>
              <a:rPr lang="en-US" dirty="0"/>
              <a:t> </a:t>
            </a:r>
            <a:r>
              <a:rPr lang="en-US" dirty="0" err="1"/>
              <a:t>pengamatan</a:t>
            </a:r>
            <a:r>
              <a:rPr lang="en-US" dirty="0"/>
              <a:t> (Monitoring), </a:t>
            </a:r>
            <a:r>
              <a:rPr lang="en-US" dirty="0" err="1"/>
              <a:t>evaluasi</a:t>
            </a:r>
            <a:r>
              <a:rPr lang="en-US" dirty="0"/>
              <a:t> </a:t>
            </a:r>
            <a:r>
              <a:rPr lang="en-US" dirty="0" err="1"/>
              <a:t>dan</a:t>
            </a:r>
            <a:r>
              <a:rPr lang="en-US" dirty="0"/>
              <a:t> </a:t>
            </a:r>
            <a:r>
              <a:rPr lang="en-US" dirty="0" err="1"/>
              <a:t>laporan</a:t>
            </a:r>
            <a:r>
              <a:rPr lang="en-US" dirty="0"/>
              <a:t>, </a:t>
            </a:r>
            <a:r>
              <a:rPr lang="en-US" dirty="0" err="1"/>
              <a:t>guna</a:t>
            </a:r>
            <a:r>
              <a:rPr lang="en-US" dirty="0"/>
              <a:t> </a:t>
            </a:r>
            <a:r>
              <a:rPr lang="en-US" dirty="0" err="1"/>
              <a:t>mendapatkan</a:t>
            </a:r>
            <a:r>
              <a:rPr lang="en-US" dirty="0"/>
              <a:t> </a:t>
            </a:r>
            <a:r>
              <a:rPr lang="en-US" dirty="0" err="1"/>
              <a:t>gambaran</a:t>
            </a:r>
            <a:r>
              <a:rPr lang="en-US" dirty="0"/>
              <a:t> </a:t>
            </a:r>
            <a:r>
              <a:rPr lang="en-US" dirty="0" err="1"/>
              <a:t>dan</a:t>
            </a:r>
            <a:r>
              <a:rPr lang="en-US" dirty="0"/>
              <a:t> </a:t>
            </a:r>
            <a:r>
              <a:rPr lang="en-US" dirty="0" err="1"/>
              <a:t>informasi</a:t>
            </a:r>
            <a:r>
              <a:rPr lang="en-US" dirty="0"/>
              <a:t> </a:t>
            </a:r>
            <a:r>
              <a:rPr lang="en-US" dirty="0" err="1"/>
              <a:t>tentang</a:t>
            </a:r>
            <a:r>
              <a:rPr lang="en-US" dirty="0"/>
              <a:t> </a:t>
            </a:r>
            <a:r>
              <a:rPr lang="en-US" dirty="0" err="1"/>
              <a:t>penyimpangan</a:t>
            </a:r>
            <a:r>
              <a:rPr lang="en-US" dirty="0"/>
              <a:t> </a:t>
            </a:r>
            <a:r>
              <a:rPr lang="en-US" dirty="0" err="1"/>
              <a:t>dan</a:t>
            </a:r>
            <a:r>
              <a:rPr lang="en-US" dirty="0"/>
              <a:t> </a:t>
            </a:r>
            <a:r>
              <a:rPr lang="en-US" dirty="0" err="1"/>
              <a:t>jalannya</a:t>
            </a:r>
            <a:r>
              <a:rPr lang="en-US" dirty="0"/>
              <a:t> </a:t>
            </a:r>
            <a:r>
              <a:rPr lang="en-US" dirty="0" err="1"/>
              <a:t>pelaksanaan</a:t>
            </a:r>
            <a:r>
              <a:rPr lang="en-US" dirty="0"/>
              <a:t> </a:t>
            </a:r>
            <a:r>
              <a:rPr lang="en-US" dirty="0" err="1"/>
              <a:t>dari</a:t>
            </a:r>
            <a:r>
              <a:rPr lang="en-US" dirty="0"/>
              <a:t> </a:t>
            </a:r>
            <a:r>
              <a:rPr lang="en-US" dirty="0" err="1"/>
              <a:t>rencana</a:t>
            </a:r>
            <a:endParaRPr lang="en-US" dirty="0"/>
          </a:p>
          <a:p>
            <a:pPr marL="635000" indent="-554038">
              <a:buAutoNum type="arabicPeriod" startAt="3"/>
            </a:pPr>
            <a:r>
              <a:rPr lang="en-US" dirty="0" err="1"/>
              <a:t>Melakukan</a:t>
            </a:r>
            <a:r>
              <a:rPr lang="en-US" dirty="0"/>
              <a:t> </a:t>
            </a:r>
            <a:r>
              <a:rPr lang="en-US" dirty="0" err="1"/>
              <a:t>kunjungan</a:t>
            </a:r>
            <a:r>
              <a:rPr lang="en-US" dirty="0"/>
              <a:t> </a:t>
            </a:r>
            <a:r>
              <a:rPr lang="en-US" dirty="0" err="1"/>
              <a:t>staf</a:t>
            </a:r>
            <a:r>
              <a:rPr lang="en-US" dirty="0"/>
              <a:t> </a:t>
            </a:r>
            <a:r>
              <a:rPr lang="en-US" dirty="0" err="1"/>
              <a:t>guna</a:t>
            </a:r>
            <a:r>
              <a:rPr lang="en-US" dirty="0"/>
              <a:t> </a:t>
            </a:r>
            <a:r>
              <a:rPr lang="en-US" dirty="0" err="1"/>
              <a:t>mengidentifikasi</a:t>
            </a:r>
            <a:r>
              <a:rPr lang="en-US" dirty="0"/>
              <a:t>  </a:t>
            </a:r>
          </a:p>
          <a:p>
            <a:pPr marL="635000" indent="-554038">
              <a:buNone/>
            </a:pPr>
            <a:r>
              <a:rPr lang="en-US" dirty="0"/>
              <a:t>      </a:t>
            </a:r>
            <a:r>
              <a:rPr lang="en-US" dirty="0" err="1"/>
              <a:t>cara-cara</a:t>
            </a:r>
            <a:r>
              <a:rPr lang="en-US" dirty="0"/>
              <a:t> </a:t>
            </a:r>
            <a:r>
              <a:rPr lang="en-US" dirty="0" err="1"/>
              <a:t>pelaksanaan</a:t>
            </a:r>
            <a:r>
              <a:rPr lang="en-US" dirty="0"/>
              <a:t> </a:t>
            </a:r>
            <a:r>
              <a:rPr lang="en-US" dirty="0" err="1"/>
              <a:t>dalam</a:t>
            </a:r>
            <a:r>
              <a:rPr lang="en-US" dirty="0"/>
              <a:t> </a:t>
            </a:r>
            <a:r>
              <a:rPr lang="en-US" dirty="0" err="1"/>
              <a:t>rangka</a:t>
            </a:r>
            <a:r>
              <a:rPr lang="en-US" dirty="0"/>
              <a:t> </a:t>
            </a:r>
            <a:r>
              <a:rPr lang="en-US" dirty="0" err="1"/>
              <a:t>pencapaian</a:t>
            </a:r>
            <a:r>
              <a:rPr lang="en-US" dirty="0"/>
              <a:t> </a:t>
            </a:r>
            <a:r>
              <a:rPr lang="en-US" dirty="0" err="1"/>
              <a:t>tujuan</a:t>
            </a:r>
            <a:endParaRPr lang="en-US" dirty="0"/>
          </a:p>
          <a:p>
            <a:pPr marL="635000" indent="-554038">
              <a:buAutoNum type="arabicPeriod" startAt="4"/>
            </a:pPr>
            <a:r>
              <a:rPr lang="en-US" dirty="0" err="1"/>
              <a:t>Melakukan</a:t>
            </a:r>
            <a:r>
              <a:rPr lang="en-US" dirty="0"/>
              <a:t> </a:t>
            </a:r>
            <a:r>
              <a:rPr lang="en-US" dirty="0" err="1"/>
              <a:t>supervisi</a:t>
            </a:r>
            <a:endParaRPr lang="en-US" dirty="0"/>
          </a:p>
          <a:p>
            <a:pPr marL="596646" indent="-514350">
              <a:buAutoNum type="arabicPeriod" startAt="4"/>
            </a:pPr>
            <a:endParaRPr lang="en-US" dirty="0"/>
          </a:p>
          <a:p>
            <a:endParaRPr lang="en-US" dirty="0"/>
          </a:p>
        </p:txBody>
      </p:sp>
    </p:spTree>
    <p:extLst>
      <p:ext uri="{BB962C8B-B14F-4D97-AF65-F5344CB8AC3E}">
        <p14:creationId xmlns:p14="http://schemas.microsoft.com/office/powerpoint/2010/main" val="2560126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457200" y="533400"/>
            <a:ext cx="8229600" cy="884238"/>
          </a:xfrm>
        </p:spPr>
        <p:txBody>
          <a:bodyPr/>
          <a:lstStyle/>
          <a:p>
            <a:r>
              <a:rPr lang="en-US" sz="3200" dirty="0" err="1">
                <a:latin typeface="Century Gothic" pitchFamily="34" charset="0"/>
              </a:rPr>
              <a:t>Pengawasan</a:t>
            </a:r>
            <a:r>
              <a:rPr lang="en-US" sz="3200" dirty="0">
                <a:latin typeface="Century Gothic" pitchFamily="34" charset="0"/>
              </a:rPr>
              <a:t> </a:t>
            </a:r>
            <a:r>
              <a:rPr lang="en-US" sz="3200" dirty="0" err="1">
                <a:latin typeface="Century Gothic" pitchFamily="34" charset="0"/>
              </a:rPr>
              <a:t>dan</a:t>
            </a:r>
            <a:r>
              <a:rPr lang="en-US" sz="3200" dirty="0">
                <a:latin typeface="Century Gothic" pitchFamily="34" charset="0"/>
              </a:rPr>
              <a:t>  </a:t>
            </a:r>
            <a:r>
              <a:rPr lang="en-US" sz="3200" dirty="0" err="1">
                <a:latin typeface="Century Gothic" pitchFamily="34" charset="0"/>
              </a:rPr>
              <a:t>Evaluasi</a:t>
            </a:r>
            <a:r>
              <a:rPr lang="en-US" sz="3200" dirty="0">
                <a:latin typeface="Century Gothic" pitchFamily="34" charset="0"/>
              </a:rPr>
              <a:t> </a:t>
            </a:r>
            <a:br>
              <a:rPr lang="en-US" sz="3200" dirty="0">
                <a:latin typeface="Century Gothic" pitchFamily="34" charset="0"/>
              </a:rPr>
            </a:br>
            <a:r>
              <a:rPr lang="en-US" sz="3200" dirty="0" err="1">
                <a:latin typeface="Century Gothic" pitchFamily="34" charset="0"/>
              </a:rPr>
              <a:t>Persediaan</a:t>
            </a:r>
            <a:endParaRPr lang="en-US" sz="3200" dirty="0">
              <a:latin typeface="Century Gothic" pitchFamily="34" charset="0"/>
            </a:endParaRPr>
          </a:p>
        </p:txBody>
      </p:sp>
      <p:sp>
        <p:nvSpPr>
          <p:cNvPr id="8195" name="Rectangle 3"/>
          <p:cNvSpPr>
            <a:spLocks noGrp="1" noChangeArrowheads="1"/>
          </p:cNvSpPr>
          <p:nvPr>
            <p:ph idx="1"/>
          </p:nvPr>
        </p:nvSpPr>
        <p:spPr/>
        <p:txBody>
          <a:bodyPr>
            <a:normAutofit/>
          </a:bodyPr>
          <a:lstStyle/>
          <a:p>
            <a:r>
              <a:rPr lang="en-US" sz="2000" dirty="0" err="1">
                <a:latin typeface="Eras Demi ITC" pitchFamily="34" charset="0"/>
              </a:rPr>
              <a:t>Sistem</a:t>
            </a:r>
            <a:r>
              <a:rPr lang="en-US" sz="2000" dirty="0">
                <a:latin typeface="Eras Demi ITC" pitchFamily="34" charset="0"/>
              </a:rPr>
              <a:t> </a:t>
            </a:r>
            <a:r>
              <a:rPr lang="en-US" sz="2000" dirty="0" err="1">
                <a:latin typeface="Eras Demi ITC" pitchFamily="34" charset="0"/>
              </a:rPr>
              <a:t>pengawasan</a:t>
            </a:r>
            <a:r>
              <a:rPr lang="en-US" sz="2000" dirty="0">
                <a:latin typeface="Eras Demi ITC" pitchFamily="34" charset="0"/>
              </a:rPr>
              <a:t> </a:t>
            </a:r>
            <a:r>
              <a:rPr lang="en-US" sz="2000" dirty="0" err="1">
                <a:latin typeface="Eras Demi ITC" pitchFamily="34" charset="0"/>
              </a:rPr>
              <a:t>persediaan</a:t>
            </a:r>
            <a:r>
              <a:rPr lang="en-US" sz="2000" dirty="0">
                <a:latin typeface="Eras Demi ITC" pitchFamily="34" charset="0"/>
              </a:rPr>
              <a:t> </a:t>
            </a:r>
            <a:r>
              <a:rPr lang="en-US" sz="2000" dirty="0" err="1">
                <a:latin typeface="Eras Demi ITC" pitchFamily="34" charset="0"/>
              </a:rPr>
              <a:t>barang</a:t>
            </a:r>
            <a:r>
              <a:rPr lang="en-US" sz="2000" dirty="0">
                <a:latin typeface="Eras Demi ITC" pitchFamily="34" charset="0"/>
              </a:rPr>
              <a:t> </a:t>
            </a:r>
            <a:r>
              <a:rPr lang="en-US" sz="2000" dirty="0" err="1">
                <a:latin typeface="Eras Demi ITC" pitchFamily="34" charset="0"/>
              </a:rPr>
              <a:t>di</a:t>
            </a:r>
            <a:r>
              <a:rPr lang="en-US" sz="2000" dirty="0">
                <a:latin typeface="Eras Demi ITC" pitchFamily="34" charset="0"/>
              </a:rPr>
              <a:t> </a:t>
            </a:r>
            <a:r>
              <a:rPr lang="en-US" sz="2000" dirty="0" err="1">
                <a:latin typeface="Eras Demi ITC" pitchFamily="34" charset="0"/>
              </a:rPr>
              <a:t>rumah</a:t>
            </a:r>
            <a:r>
              <a:rPr lang="en-US" sz="2000" dirty="0">
                <a:latin typeface="Eras Demi ITC" pitchFamily="34" charset="0"/>
              </a:rPr>
              <a:t> </a:t>
            </a:r>
            <a:r>
              <a:rPr lang="en-US" sz="2000" dirty="0" err="1">
                <a:latin typeface="Eras Demi ITC" pitchFamily="34" charset="0"/>
              </a:rPr>
              <a:t>sakit</a:t>
            </a:r>
            <a:r>
              <a:rPr lang="en-US" sz="2000" dirty="0">
                <a:latin typeface="Eras Demi ITC" pitchFamily="34" charset="0"/>
              </a:rPr>
              <a:t> </a:t>
            </a:r>
            <a:r>
              <a:rPr lang="en-US" sz="2000" dirty="0" err="1">
                <a:latin typeface="Eras Demi ITC" pitchFamily="34" charset="0"/>
              </a:rPr>
              <a:t>dapat</a:t>
            </a:r>
            <a:r>
              <a:rPr lang="en-US" sz="2000" dirty="0">
                <a:latin typeface="Eras Demi ITC" pitchFamily="34" charset="0"/>
              </a:rPr>
              <a:t> </a:t>
            </a:r>
            <a:r>
              <a:rPr lang="en-US" sz="2000" dirty="0" err="1">
                <a:latin typeface="Eras Demi ITC" pitchFamily="34" charset="0"/>
              </a:rPr>
              <a:t>dilakukan</a:t>
            </a:r>
            <a:r>
              <a:rPr lang="en-US" sz="2000" dirty="0">
                <a:latin typeface="Eras Demi ITC" pitchFamily="34" charset="0"/>
              </a:rPr>
              <a:t> </a:t>
            </a:r>
            <a:r>
              <a:rPr lang="en-US" sz="2000" dirty="0" err="1">
                <a:latin typeface="Eras Demi ITC" pitchFamily="34" charset="0"/>
              </a:rPr>
              <a:t>menurut</a:t>
            </a:r>
            <a:r>
              <a:rPr lang="en-US" sz="2000" dirty="0">
                <a:latin typeface="Eras Demi ITC" pitchFamily="34" charset="0"/>
              </a:rPr>
              <a:t> </a:t>
            </a:r>
            <a:r>
              <a:rPr lang="en-US" sz="2000" dirty="0" err="1">
                <a:latin typeface="Eras Demi ITC" pitchFamily="34" charset="0"/>
              </a:rPr>
              <a:t>kondisi</a:t>
            </a:r>
            <a:r>
              <a:rPr lang="en-US" sz="2000" dirty="0">
                <a:latin typeface="Eras Demi ITC" pitchFamily="34" charset="0"/>
              </a:rPr>
              <a:t> </a:t>
            </a:r>
            <a:r>
              <a:rPr lang="en-US" sz="2000" dirty="0" err="1">
                <a:latin typeface="Eras Demi ITC" pitchFamily="34" charset="0"/>
              </a:rPr>
              <a:t>dan</a:t>
            </a:r>
            <a:r>
              <a:rPr lang="en-US" sz="2000" dirty="0">
                <a:latin typeface="Eras Demi ITC" pitchFamily="34" charset="0"/>
              </a:rPr>
              <a:t> </a:t>
            </a:r>
            <a:r>
              <a:rPr lang="en-US" sz="2000" dirty="0" err="1">
                <a:latin typeface="Eras Demi ITC" pitchFamily="34" charset="0"/>
              </a:rPr>
              <a:t>situasi</a:t>
            </a:r>
            <a:r>
              <a:rPr lang="en-US" sz="2000" dirty="0">
                <a:latin typeface="Eras Demi ITC" pitchFamily="34" charset="0"/>
              </a:rPr>
              <a:t> yang </a:t>
            </a:r>
            <a:r>
              <a:rPr lang="en-US" sz="2000" dirty="0" err="1">
                <a:latin typeface="Eras Demi ITC" pitchFamily="34" charset="0"/>
              </a:rPr>
              <a:t>dalam</a:t>
            </a:r>
            <a:r>
              <a:rPr lang="en-US" sz="2000" dirty="0">
                <a:latin typeface="Eras Demi ITC" pitchFamily="34" charset="0"/>
              </a:rPr>
              <a:t> </a:t>
            </a:r>
            <a:r>
              <a:rPr lang="en-US" sz="2000" dirty="0" err="1">
                <a:latin typeface="Eras Demi ITC" pitchFamily="34" charset="0"/>
              </a:rPr>
              <a:t>hal</a:t>
            </a:r>
            <a:r>
              <a:rPr lang="en-US" sz="2000" dirty="0">
                <a:latin typeface="Eras Demi ITC" pitchFamily="34" charset="0"/>
              </a:rPr>
              <a:t> </a:t>
            </a:r>
            <a:r>
              <a:rPr lang="en-US" sz="2000" dirty="0" err="1">
                <a:latin typeface="Eras Demi ITC" pitchFamily="34" charset="0"/>
              </a:rPr>
              <a:t>ini</a:t>
            </a:r>
            <a:r>
              <a:rPr lang="en-US" sz="2000" dirty="0">
                <a:latin typeface="Eras Demi ITC" pitchFamily="34" charset="0"/>
              </a:rPr>
              <a:t>  </a:t>
            </a:r>
            <a:r>
              <a:rPr lang="en-US" sz="2000" dirty="0" err="1">
                <a:latin typeface="Eras Demi ITC" pitchFamily="34" charset="0"/>
              </a:rPr>
              <a:t>dibedakan</a:t>
            </a:r>
            <a:r>
              <a:rPr lang="en-US" sz="2000" dirty="0">
                <a:latin typeface="Eras Demi ITC" pitchFamily="34" charset="0"/>
              </a:rPr>
              <a:t> </a:t>
            </a:r>
            <a:r>
              <a:rPr lang="en-US" sz="2000" dirty="0" err="1">
                <a:latin typeface="Eras Demi ITC" pitchFamily="34" charset="0"/>
              </a:rPr>
              <a:t>dalam</a:t>
            </a:r>
            <a:r>
              <a:rPr lang="en-US" sz="2000" dirty="0">
                <a:latin typeface="Eras Demi ITC" pitchFamily="34" charset="0"/>
              </a:rPr>
              <a:t> 3 </a:t>
            </a:r>
            <a:r>
              <a:rPr lang="en-US" sz="2000" dirty="0" err="1">
                <a:latin typeface="Eras Demi ITC" pitchFamily="34" charset="0"/>
              </a:rPr>
              <a:t>cara</a:t>
            </a:r>
            <a:r>
              <a:rPr lang="en-US" sz="2000" dirty="0">
                <a:latin typeface="Eras Demi ITC" pitchFamily="34" charset="0"/>
              </a:rPr>
              <a:t> :</a:t>
            </a:r>
          </a:p>
          <a:p>
            <a:pPr lvl="1"/>
            <a:r>
              <a:rPr lang="en-US" sz="1800" dirty="0">
                <a:latin typeface="Eras Demi ITC" pitchFamily="34" charset="0"/>
              </a:rPr>
              <a:t>Visual </a:t>
            </a:r>
          </a:p>
          <a:p>
            <a:pPr lvl="2"/>
            <a:r>
              <a:rPr lang="en-US" sz="1600" dirty="0" err="1">
                <a:latin typeface="Eras Demi ITC" pitchFamily="34" charset="0"/>
              </a:rPr>
              <a:t>Sistem</a:t>
            </a:r>
            <a:r>
              <a:rPr lang="en-US" sz="1600" dirty="0">
                <a:latin typeface="Eras Demi ITC" pitchFamily="34" charset="0"/>
              </a:rPr>
              <a:t> visual </a:t>
            </a:r>
            <a:r>
              <a:rPr lang="en-US" sz="1600" dirty="0" err="1">
                <a:latin typeface="Eras Demi ITC" pitchFamily="34" charset="0"/>
              </a:rPr>
              <a:t>merupakan</a:t>
            </a:r>
            <a:r>
              <a:rPr lang="en-US" sz="1600" dirty="0">
                <a:latin typeface="Eras Demi ITC" pitchFamily="34" charset="0"/>
              </a:rPr>
              <a:t> </a:t>
            </a:r>
            <a:r>
              <a:rPr lang="en-US" sz="1600" dirty="0" err="1">
                <a:latin typeface="Eras Demi ITC" pitchFamily="34" charset="0"/>
              </a:rPr>
              <a:t>sistem</a:t>
            </a:r>
            <a:r>
              <a:rPr lang="en-US" sz="1600" dirty="0">
                <a:latin typeface="Eras Demi ITC" pitchFamily="34" charset="0"/>
              </a:rPr>
              <a:t> yang </a:t>
            </a:r>
            <a:r>
              <a:rPr lang="en-US" sz="1600" dirty="0" err="1">
                <a:latin typeface="Eras Demi ITC" pitchFamily="34" charset="0"/>
              </a:rPr>
              <a:t>dianggap</a:t>
            </a:r>
            <a:r>
              <a:rPr lang="en-US" sz="1600" dirty="0">
                <a:latin typeface="Eras Demi ITC" pitchFamily="34" charset="0"/>
              </a:rPr>
              <a:t> paling </a:t>
            </a:r>
            <a:r>
              <a:rPr lang="en-US" sz="1600" dirty="0" err="1">
                <a:latin typeface="Eras Demi ITC" pitchFamily="34" charset="0"/>
              </a:rPr>
              <a:t>murah</a:t>
            </a:r>
            <a:r>
              <a:rPr lang="en-US" sz="1600" dirty="0">
                <a:latin typeface="Eras Demi ITC" pitchFamily="34" charset="0"/>
              </a:rPr>
              <a:t> </a:t>
            </a:r>
            <a:r>
              <a:rPr lang="en-US" sz="1600" dirty="0" err="1">
                <a:latin typeface="Eras Demi ITC" pitchFamily="34" charset="0"/>
              </a:rPr>
              <a:t>dan</a:t>
            </a:r>
            <a:r>
              <a:rPr lang="en-US" sz="1600" dirty="0">
                <a:latin typeface="Eras Demi ITC" pitchFamily="34" charset="0"/>
              </a:rPr>
              <a:t> </a:t>
            </a:r>
            <a:r>
              <a:rPr lang="en-US" sz="1600" dirty="0" err="1">
                <a:latin typeface="Eras Demi ITC" pitchFamily="34" charset="0"/>
              </a:rPr>
              <a:t>effektif</a:t>
            </a:r>
            <a:r>
              <a:rPr lang="en-US" sz="1600" dirty="0">
                <a:latin typeface="Eras Demi ITC" pitchFamily="34" charset="0"/>
              </a:rPr>
              <a:t> yang </a:t>
            </a:r>
            <a:r>
              <a:rPr lang="en-US" sz="1600" dirty="0" err="1">
                <a:latin typeface="Eras Demi ITC" pitchFamily="34" charset="0"/>
              </a:rPr>
              <a:t>dapat</a:t>
            </a:r>
            <a:r>
              <a:rPr lang="en-US" sz="1600" dirty="0">
                <a:latin typeface="Eras Demi ITC" pitchFamily="34" charset="0"/>
              </a:rPr>
              <a:t> </a:t>
            </a:r>
            <a:r>
              <a:rPr lang="en-US" sz="1600" dirty="0" err="1">
                <a:latin typeface="Eras Demi ITC" pitchFamily="34" charset="0"/>
              </a:rPr>
              <a:t>dilakukan</a:t>
            </a:r>
            <a:r>
              <a:rPr lang="en-US" sz="1600" dirty="0">
                <a:latin typeface="Eras Demi ITC" pitchFamily="34" charset="0"/>
              </a:rPr>
              <a:t> </a:t>
            </a:r>
            <a:r>
              <a:rPr lang="en-US" sz="1600" dirty="0" err="1">
                <a:latin typeface="Eras Demi ITC" pitchFamily="34" charset="0"/>
              </a:rPr>
              <a:t>oleh</a:t>
            </a:r>
            <a:r>
              <a:rPr lang="en-US" sz="1600" dirty="0">
                <a:latin typeface="Eras Demi ITC" pitchFamily="34" charset="0"/>
              </a:rPr>
              <a:t> </a:t>
            </a:r>
            <a:r>
              <a:rPr lang="en-US" sz="1600" dirty="0" err="1">
                <a:latin typeface="Eras Demi ITC" pitchFamily="34" charset="0"/>
              </a:rPr>
              <a:t>petugas</a:t>
            </a:r>
            <a:r>
              <a:rPr lang="en-US" sz="1600" dirty="0">
                <a:latin typeface="Eras Demi ITC" pitchFamily="34" charset="0"/>
              </a:rPr>
              <a:t> yang </a:t>
            </a:r>
            <a:r>
              <a:rPr lang="en-US" sz="1600" dirty="0" err="1">
                <a:latin typeface="Eras Demi ITC" pitchFamily="34" charset="0"/>
              </a:rPr>
              <a:t>tidak</a:t>
            </a:r>
            <a:r>
              <a:rPr lang="en-US" sz="1600" dirty="0">
                <a:latin typeface="Eras Demi ITC" pitchFamily="34" charset="0"/>
              </a:rPr>
              <a:t> </a:t>
            </a:r>
            <a:r>
              <a:rPr lang="en-US" sz="1600" dirty="0" err="1">
                <a:latin typeface="Eras Demi ITC" pitchFamily="34" charset="0"/>
              </a:rPr>
              <a:t>memerlukan</a:t>
            </a:r>
            <a:r>
              <a:rPr lang="en-US" sz="1600" dirty="0">
                <a:latin typeface="Eras Demi ITC" pitchFamily="34" charset="0"/>
              </a:rPr>
              <a:t> </a:t>
            </a:r>
            <a:r>
              <a:rPr lang="en-US" sz="1600" dirty="0" err="1">
                <a:latin typeface="Eras Demi ITC" pitchFamily="34" charset="0"/>
              </a:rPr>
              <a:t>pendidkan</a:t>
            </a:r>
            <a:r>
              <a:rPr lang="en-US" sz="1600" dirty="0">
                <a:latin typeface="Eras Demi ITC" pitchFamily="34" charset="0"/>
              </a:rPr>
              <a:t> </a:t>
            </a:r>
            <a:r>
              <a:rPr lang="en-US" sz="1600" dirty="0" err="1">
                <a:latin typeface="Eras Demi ITC" pitchFamily="34" charset="0"/>
              </a:rPr>
              <a:t>khusus</a:t>
            </a:r>
            <a:r>
              <a:rPr lang="en-US" sz="1600" dirty="0">
                <a:latin typeface="Eras Demi ITC" pitchFamily="34" charset="0"/>
              </a:rPr>
              <a:t> </a:t>
            </a:r>
            <a:r>
              <a:rPr lang="en-US" sz="1600" dirty="0" err="1">
                <a:latin typeface="Eras Demi ITC" pitchFamily="34" charset="0"/>
              </a:rPr>
              <a:t>dan</a:t>
            </a:r>
            <a:r>
              <a:rPr lang="en-US" sz="1600" dirty="0">
                <a:latin typeface="Eras Demi ITC" pitchFamily="34" charset="0"/>
              </a:rPr>
              <a:t> </a:t>
            </a:r>
            <a:r>
              <a:rPr lang="en-US" sz="1600" dirty="0" err="1">
                <a:latin typeface="Eras Demi ITC" pitchFamily="34" charset="0"/>
              </a:rPr>
              <a:t>biasanya</a:t>
            </a:r>
            <a:r>
              <a:rPr lang="en-US" sz="1600" dirty="0">
                <a:latin typeface="Eras Demi ITC" pitchFamily="34" charset="0"/>
              </a:rPr>
              <a:t> </a:t>
            </a:r>
            <a:r>
              <a:rPr lang="en-US" sz="1600" dirty="0" err="1">
                <a:latin typeface="Eras Demi ITC" pitchFamily="34" charset="0"/>
              </a:rPr>
              <a:t>dilakukan</a:t>
            </a:r>
            <a:r>
              <a:rPr lang="en-US" sz="1600" dirty="0">
                <a:latin typeface="Eras Demi ITC" pitchFamily="34" charset="0"/>
              </a:rPr>
              <a:t> </a:t>
            </a:r>
            <a:r>
              <a:rPr lang="en-US" sz="1600" dirty="0" err="1">
                <a:latin typeface="Eras Demi ITC" pitchFamily="34" charset="0"/>
              </a:rPr>
              <a:t>terhadap</a:t>
            </a:r>
            <a:r>
              <a:rPr lang="en-US" sz="1600" dirty="0">
                <a:latin typeface="Eras Demi ITC" pitchFamily="34" charset="0"/>
              </a:rPr>
              <a:t> </a:t>
            </a:r>
            <a:r>
              <a:rPr lang="en-US" sz="1600" dirty="0" err="1">
                <a:latin typeface="Eras Demi ITC" pitchFamily="34" charset="0"/>
              </a:rPr>
              <a:t>barang-barang</a:t>
            </a:r>
            <a:r>
              <a:rPr lang="en-US" sz="1600" dirty="0">
                <a:latin typeface="Eras Demi ITC" pitchFamily="34" charset="0"/>
              </a:rPr>
              <a:t> yang </a:t>
            </a:r>
            <a:r>
              <a:rPr lang="en-US" sz="1600" dirty="0" err="1">
                <a:latin typeface="Eras Demi ITC" pitchFamily="34" charset="0"/>
              </a:rPr>
              <a:t>tidak</a:t>
            </a:r>
            <a:r>
              <a:rPr lang="en-US" sz="1600" dirty="0">
                <a:latin typeface="Eras Demi ITC" pitchFamily="34" charset="0"/>
              </a:rPr>
              <a:t> </a:t>
            </a:r>
            <a:r>
              <a:rPr lang="en-US" sz="1600" dirty="0" err="1">
                <a:latin typeface="Eras Demi ITC" pitchFamily="34" charset="0"/>
              </a:rPr>
              <a:t>memeiliki</a:t>
            </a:r>
            <a:r>
              <a:rPr lang="en-US" sz="1600" dirty="0">
                <a:latin typeface="Eras Demi ITC" pitchFamily="34" charset="0"/>
              </a:rPr>
              <a:t> </a:t>
            </a:r>
            <a:r>
              <a:rPr lang="en-US" sz="1600" dirty="0" err="1">
                <a:latin typeface="Eras Demi ITC" pitchFamily="34" charset="0"/>
              </a:rPr>
              <a:t>nilai</a:t>
            </a:r>
            <a:r>
              <a:rPr lang="en-US" sz="1600" dirty="0">
                <a:latin typeface="Eras Demi ITC" pitchFamily="34" charset="0"/>
              </a:rPr>
              <a:t> </a:t>
            </a:r>
            <a:r>
              <a:rPr lang="en-US" sz="1600" dirty="0" err="1">
                <a:latin typeface="Eras Demi ITC" pitchFamily="34" charset="0"/>
              </a:rPr>
              <a:t>investasi</a:t>
            </a:r>
            <a:r>
              <a:rPr lang="en-US" sz="1600" dirty="0">
                <a:latin typeface="Eras Demi ITC" pitchFamily="34" charset="0"/>
              </a:rPr>
              <a:t> </a:t>
            </a:r>
            <a:r>
              <a:rPr lang="en-US" sz="1600" dirty="0" err="1">
                <a:latin typeface="Eras Demi ITC" pitchFamily="34" charset="0"/>
              </a:rPr>
              <a:t>murah</a:t>
            </a:r>
            <a:r>
              <a:rPr lang="en-US" sz="1600" dirty="0">
                <a:latin typeface="Eras Demi ITC" pitchFamily="34" charset="0"/>
              </a:rPr>
              <a:t> ( </a:t>
            </a:r>
            <a:r>
              <a:rPr lang="en-US" sz="1600" dirty="0" err="1">
                <a:latin typeface="Eras Demi ITC" pitchFamily="34" charset="0"/>
              </a:rPr>
              <a:t>kelompok</a:t>
            </a:r>
            <a:r>
              <a:rPr lang="en-US" sz="1600" dirty="0">
                <a:latin typeface="Eras Demi ITC" pitchFamily="34" charset="0"/>
              </a:rPr>
              <a:t> C </a:t>
            </a:r>
            <a:r>
              <a:rPr lang="en-US" sz="1600" dirty="0" err="1">
                <a:latin typeface="Eras Demi ITC" pitchFamily="34" charset="0"/>
              </a:rPr>
              <a:t>dari</a:t>
            </a:r>
            <a:r>
              <a:rPr lang="en-US" sz="1600" dirty="0">
                <a:latin typeface="Eras Demi ITC" pitchFamily="34" charset="0"/>
              </a:rPr>
              <a:t> ABC ) </a:t>
            </a:r>
            <a:r>
              <a:rPr lang="en-US" sz="1600" dirty="0" err="1">
                <a:latin typeface="Eras Demi ITC" pitchFamily="34" charset="0"/>
              </a:rPr>
              <a:t>atau</a:t>
            </a:r>
            <a:r>
              <a:rPr lang="en-US" sz="1600" dirty="0">
                <a:latin typeface="Eras Demi ITC" pitchFamily="34" charset="0"/>
              </a:rPr>
              <a:t> non </a:t>
            </a:r>
            <a:r>
              <a:rPr lang="en-US" sz="1600" dirty="0" err="1">
                <a:latin typeface="Eras Demi ITC" pitchFamily="34" charset="0"/>
              </a:rPr>
              <a:t>esensial</a:t>
            </a:r>
            <a:r>
              <a:rPr lang="en-US" sz="1600" dirty="0">
                <a:latin typeface="Eras Demi ITC" pitchFamily="34" charset="0"/>
              </a:rPr>
              <a:t> </a:t>
            </a:r>
            <a:r>
              <a:rPr lang="en-US" sz="1600" dirty="0" err="1">
                <a:latin typeface="Eras Demi ITC" pitchFamily="34" charset="0"/>
              </a:rPr>
              <a:t>terutama</a:t>
            </a:r>
            <a:r>
              <a:rPr lang="en-US" sz="1600" dirty="0">
                <a:latin typeface="Eras Demi ITC" pitchFamily="34" charset="0"/>
              </a:rPr>
              <a:t> </a:t>
            </a:r>
            <a:r>
              <a:rPr lang="en-US" sz="1600" dirty="0" err="1">
                <a:latin typeface="Eras Demi ITC" pitchFamily="34" charset="0"/>
              </a:rPr>
              <a:t>untuk</a:t>
            </a:r>
            <a:r>
              <a:rPr lang="en-US" sz="1600" dirty="0">
                <a:latin typeface="Eras Demi ITC" pitchFamily="34" charset="0"/>
              </a:rPr>
              <a:t> </a:t>
            </a:r>
            <a:r>
              <a:rPr lang="en-US" sz="1600" dirty="0" err="1">
                <a:latin typeface="Eras Demi ITC" pitchFamily="34" charset="0"/>
              </a:rPr>
              <a:t>memonitor</a:t>
            </a:r>
            <a:r>
              <a:rPr lang="en-US" sz="1600" dirty="0">
                <a:latin typeface="Eras Demi ITC" pitchFamily="34" charset="0"/>
              </a:rPr>
              <a:t> </a:t>
            </a:r>
            <a:r>
              <a:rPr lang="en-US" sz="1600" dirty="0" err="1">
                <a:latin typeface="Eras Demi ITC" pitchFamily="34" charset="0"/>
              </a:rPr>
              <a:t>barang</a:t>
            </a:r>
            <a:r>
              <a:rPr lang="en-US" sz="1600" dirty="0">
                <a:latin typeface="Eras Demi ITC" pitchFamily="34" charset="0"/>
              </a:rPr>
              <a:t> yang </a:t>
            </a:r>
            <a:r>
              <a:rPr lang="en-US" sz="1600" dirty="0" err="1">
                <a:latin typeface="Eras Demi ITC" pitchFamily="34" charset="0"/>
              </a:rPr>
              <a:t>kosong</a:t>
            </a:r>
            <a:endParaRPr lang="en-US" sz="1600" dirty="0">
              <a:latin typeface="Eras Demi ITC" pitchFamily="34" charset="0"/>
            </a:endParaRPr>
          </a:p>
          <a:p>
            <a:pPr lvl="1"/>
            <a:r>
              <a:rPr lang="en-US" sz="1800" dirty="0" err="1">
                <a:latin typeface="Eras Demi ITC" pitchFamily="34" charset="0"/>
              </a:rPr>
              <a:t>Periodik</a:t>
            </a:r>
            <a:r>
              <a:rPr lang="en-US" sz="1800" dirty="0">
                <a:latin typeface="Eras Demi ITC" pitchFamily="34" charset="0"/>
              </a:rPr>
              <a:t> </a:t>
            </a:r>
          </a:p>
          <a:p>
            <a:pPr lvl="2"/>
            <a:r>
              <a:rPr lang="en-US" sz="1600" dirty="0" err="1">
                <a:latin typeface="Eras Demi ITC" pitchFamily="34" charset="0"/>
              </a:rPr>
              <a:t>Sistem</a:t>
            </a:r>
            <a:r>
              <a:rPr lang="en-US" sz="1600" dirty="0">
                <a:latin typeface="Eras Demi ITC" pitchFamily="34" charset="0"/>
              </a:rPr>
              <a:t> </a:t>
            </a:r>
            <a:r>
              <a:rPr lang="en-US" sz="1600" dirty="0" err="1">
                <a:latin typeface="Eras Demi ITC" pitchFamily="34" charset="0"/>
              </a:rPr>
              <a:t>pengawasan</a:t>
            </a:r>
            <a:r>
              <a:rPr lang="en-US" sz="1600" dirty="0">
                <a:latin typeface="Eras Demi ITC" pitchFamily="34" charset="0"/>
              </a:rPr>
              <a:t> </a:t>
            </a:r>
            <a:r>
              <a:rPr lang="en-US" sz="1600" dirty="0" err="1">
                <a:latin typeface="Eras Demi ITC" pitchFamily="34" charset="0"/>
              </a:rPr>
              <a:t>periodik</a:t>
            </a:r>
            <a:r>
              <a:rPr lang="en-US" sz="1600" dirty="0">
                <a:latin typeface="Eras Demi ITC" pitchFamily="34" charset="0"/>
              </a:rPr>
              <a:t> </a:t>
            </a:r>
            <a:r>
              <a:rPr lang="en-US" sz="1600" dirty="0" err="1">
                <a:latin typeface="Eras Demi ITC" pitchFamily="34" charset="0"/>
              </a:rPr>
              <a:t>adalah</a:t>
            </a:r>
            <a:r>
              <a:rPr lang="en-US" sz="1600" dirty="0">
                <a:latin typeface="Eras Demi ITC" pitchFamily="34" charset="0"/>
              </a:rPr>
              <a:t> </a:t>
            </a:r>
            <a:r>
              <a:rPr lang="en-US" sz="1600" dirty="0" err="1">
                <a:latin typeface="Eras Demi ITC" pitchFamily="34" charset="0"/>
              </a:rPr>
              <a:t>sistem</a:t>
            </a:r>
            <a:r>
              <a:rPr lang="en-US" sz="1600" dirty="0">
                <a:latin typeface="Eras Demi ITC" pitchFamily="34" charset="0"/>
              </a:rPr>
              <a:t> </a:t>
            </a:r>
            <a:r>
              <a:rPr lang="en-US" sz="1600" dirty="0" err="1">
                <a:latin typeface="Eras Demi ITC" pitchFamily="34" charset="0"/>
              </a:rPr>
              <a:t>pengawasan</a:t>
            </a:r>
            <a:r>
              <a:rPr lang="en-US" sz="1600" dirty="0">
                <a:latin typeface="Eras Demi ITC" pitchFamily="34" charset="0"/>
              </a:rPr>
              <a:t> </a:t>
            </a:r>
            <a:r>
              <a:rPr lang="en-US" sz="1600" dirty="0" err="1">
                <a:latin typeface="Eras Demi ITC" pitchFamily="34" charset="0"/>
              </a:rPr>
              <a:t>berkala</a:t>
            </a:r>
            <a:r>
              <a:rPr lang="en-US" sz="1600" dirty="0">
                <a:latin typeface="Eras Demi ITC" pitchFamily="34" charset="0"/>
              </a:rPr>
              <a:t> yang </a:t>
            </a:r>
            <a:r>
              <a:rPr lang="en-US" sz="1600" dirty="0" err="1">
                <a:latin typeface="Eras Demi ITC" pitchFamily="34" charset="0"/>
              </a:rPr>
              <a:t>dilakukan</a:t>
            </a:r>
            <a:r>
              <a:rPr lang="en-US" sz="1600" dirty="0">
                <a:latin typeface="Eras Demi ITC" pitchFamily="34" charset="0"/>
              </a:rPr>
              <a:t> </a:t>
            </a:r>
            <a:r>
              <a:rPr lang="en-US" sz="1600" dirty="0" err="1">
                <a:latin typeface="Eras Demi ITC" pitchFamily="34" charset="0"/>
              </a:rPr>
              <a:t>dengan</a:t>
            </a:r>
            <a:r>
              <a:rPr lang="en-US" sz="1600" dirty="0">
                <a:latin typeface="Eras Demi ITC" pitchFamily="34" charset="0"/>
              </a:rPr>
              <a:t> </a:t>
            </a:r>
            <a:r>
              <a:rPr lang="en-US" sz="1600" dirty="0" err="1">
                <a:latin typeface="Eras Demi ITC" pitchFamily="34" charset="0"/>
              </a:rPr>
              <a:t>kartu</a:t>
            </a:r>
            <a:r>
              <a:rPr lang="en-US" sz="1600" dirty="0">
                <a:latin typeface="Eras Demi ITC" pitchFamily="34" charset="0"/>
              </a:rPr>
              <a:t> stock</a:t>
            </a:r>
          </a:p>
          <a:p>
            <a:pPr lvl="1"/>
            <a:r>
              <a:rPr lang="en-US" sz="1800" dirty="0">
                <a:latin typeface="Eras Demi ITC" pitchFamily="34" charset="0"/>
              </a:rPr>
              <a:t>Perpetual </a:t>
            </a:r>
          </a:p>
          <a:p>
            <a:pPr lvl="2"/>
            <a:r>
              <a:rPr lang="en-US" sz="1600" dirty="0" err="1">
                <a:latin typeface="Eras Demi ITC" pitchFamily="34" charset="0"/>
              </a:rPr>
              <a:t>Sistem</a:t>
            </a:r>
            <a:r>
              <a:rPr lang="en-US" sz="1600" dirty="0">
                <a:latin typeface="Eras Demi ITC" pitchFamily="34" charset="0"/>
              </a:rPr>
              <a:t> </a:t>
            </a:r>
            <a:r>
              <a:rPr lang="en-US" sz="1600" dirty="0" err="1">
                <a:latin typeface="Eras Demi ITC" pitchFamily="34" charset="0"/>
              </a:rPr>
              <a:t>pengawasan</a:t>
            </a:r>
            <a:r>
              <a:rPr lang="en-US" sz="1600" dirty="0">
                <a:latin typeface="Eras Demi ITC" pitchFamily="34" charset="0"/>
              </a:rPr>
              <a:t> </a:t>
            </a:r>
            <a:r>
              <a:rPr lang="en-US" sz="1600" dirty="0" err="1">
                <a:latin typeface="Eras Demi ITC" pitchFamily="34" charset="0"/>
              </a:rPr>
              <a:t>setiap</a:t>
            </a:r>
            <a:r>
              <a:rPr lang="en-US" sz="1600" dirty="0">
                <a:latin typeface="Eras Demi ITC" pitchFamily="34" charset="0"/>
              </a:rPr>
              <a:t> </a:t>
            </a:r>
            <a:r>
              <a:rPr lang="en-US" sz="1600" dirty="0" err="1">
                <a:latin typeface="Eras Demi ITC" pitchFamily="34" charset="0"/>
              </a:rPr>
              <a:t>saat</a:t>
            </a:r>
            <a:r>
              <a:rPr lang="en-US" sz="1600" dirty="0">
                <a:latin typeface="Eras Demi ITC" pitchFamily="34" charset="0"/>
              </a:rPr>
              <a:t> </a:t>
            </a:r>
            <a:r>
              <a:rPr lang="en-US" sz="1600" dirty="0" err="1">
                <a:latin typeface="Eras Demi ITC" pitchFamily="34" charset="0"/>
              </a:rPr>
              <a:t>dengan</a:t>
            </a:r>
            <a:r>
              <a:rPr lang="en-US" sz="1600" dirty="0">
                <a:latin typeface="Eras Demi ITC" pitchFamily="34" charset="0"/>
              </a:rPr>
              <a:t> </a:t>
            </a:r>
            <a:r>
              <a:rPr lang="en-US" sz="1600" dirty="0" err="1">
                <a:latin typeface="Eras Demi ITC" pitchFamily="34" charset="0"/>
              </a:rPr>
              <a:t>menggunakan</a:t>
            </a:r>
            <a:r>
              <a:rPr lang="en-US" sz="1600" dirty="0">
                <a:latin typeface="Eras Demi ITC" pitchFamily="34" charset="0"/>
              </a:rPr>
              <a:t> </a:t>
            </a:r>
            <a:r>
              <a:rPr lang="en-US" sz="1600" dirty="0" err="1">
                <a:latin typeface="Eras Demi ITC" pitchFamily="34" charset="0"/>
              </a:rPr>
              <a:t>tehnologi</a:t>
            </a:r>
            <a:r>
              <a:rPr lang="en-US" sz="1600" dirty="0">
                <a:latin typeface="Eras Demi ITC" pitchFamily="34" charset="0"/>
              </a:rPr>
              <a:t> </a:t>
            </a:r>
            <a:r>
              <a:rPr lang="en-US" sz="1600" dirty="0" err="1">
                <a:latin typeface="Eras Demi ITC" pitchFamily="34" charset="0"/>
              </a:rPr>
              <a:t>komputer</a:t>
            </a:r>
            <a:endParaRPr lang="en-US" sz="1600" dirty="0">
              <a:latin typeface="Eras Demi ITC" pitchFamily="34" charset="0"/>
            </a:endParaRPr>
          </a:p>
        </p:txBody>
      </p:sp>
    </p:spTree>
    <p:extLst>
      <p:ext uri="{BB962C8B-B14F-4D97-AF65-F5344CB8AC3E}">
        <p14:creationId xmlns:p14="http://schemas.microsoft.com/office/powerpoint/2010/main" val="1139099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sz="4400" dirty="0"/>
              <a:t>Stock </a:t>
            </a:r>
            <a:r>
              <a:rPr lang="en-US" sz="4400" dirty="0" err="1"/>
              <a:t>opname</a:t>
            </a:r>
            <a:br>
              <a:rPr lang="en-US" sz="4400" dirty="0"/>
            </a:br>
            <a:endParaRPr lang="en-US" dirty="0"/>
          </a:p>
        </p:txBody>
      </p:sp>
      <p:sp>
        <p:nvSpPr>
          <p:cNvPr id="3" name="Content Placeholder 2"/>
          <p:cNvSpPr>
            <a:spLocks noGrp="1"/>
          </p:cNvSpPr>
          <p:nvPr>
            <p:ph idx="1"/>
          </p:nvPr>
        </p:nvSpPr>
        <p:spPr/>
        <p:txBody>
          <a:bodyPr>
            <a:normAutofit/>
          </a:bodyPr>
          <a:lstStyle/>
          <a:p>
            <a:pPr>
              <a:buNone/>
            </a:pPr>
            <a:r>
              <a:rPr lang="en-US" dirty="0"/>
              <a:t>Stock </a:t>
            </a:r>
            <a:r>
              <a:rPr lang="en-US" dirty="0" err="1"/>
              <a:t>opname</a:t>
            </a:r>
            <a:r>
              <a:rPr lang="en-US" dirty="0"/>
              <a:t> </a:t>
            </a:r>
            <a:r>
              <a:rPr lang="en-US" dirty="0" err="1"/>
              <a:t>adalah</a:t>
            </a:r>
            <a:r>
              <a:rPr lang="en-US" dirty="0"/>
              <a:t> </a:t>
            </a:r>
            <a:r>
              <a:rPr lang="en-US" dirty="0" err="1"/>
              <a:t>kegiatan</a:t>
            </a:r>
            <a:r>
              <a:rPr lang="en-US" dirty="0"/>
              <a:t> </a:t>
            </a:r>
            <a:r>
              <a:rPr lang="en-US" dirty="0" err="1"/>
              <a:t>mencocokan</a:t>
            </a:r>
            <a:r>
              <a:rPr lang="en-US" dirty="0"/>
              <a:t> </a:t>
            </a:r>
            <a:r>
              <a:rPr lang="en-US" dirty="0" err="1"/>
              <a:t>kondisi</a:t>
            </a:r>
            <a:r>
              <a:rPr lang="en-US" dirty="0"/>
              <a:t> </a:t>
            </a:r>
            <a:r>
              <a:rPr lang="en-US" dirty="0" err="1"/>
              <a:t>fisik</a:t>
            </a:r>
            <a:r>
              <a:rPr lang="en-US" dirty="0"/>
              <a:t> </a:t>
            </a:r>
            <a:r>
              <a:rPr lang="en-US" dirty="0" err="1"/>
              <a:t>stok</a:t>
            </a:r>
            <a:r>
              <a:rPr lang="en-US" dirty="0"/>
              <a:t> </a:t>
            </a:r>
            <a:r>
              <a:rPr lang="en-US" dirty="0" err="1"/>
              <a:t>obat</a:t>
            </a:r>
            <a:r>
              <a:rPr lang="en-US" dirty="0"/>
              <a:t> </a:t>
            </a:r>
            <a:r>
              <a:rPr lang="en-US" dirty="0" err="1"/>
              <a:t>dengan</a:t>
            </a:r>
            <a:r>
              <a:rPr lang="en-US" dirty="0"/>
              <a:t> </a:t>
            </a:r>
            <a:r>
              <a:rPr lang="en-US" dirty="0" err="1"/>
              <a:t>catatan</a:t>
            </a:r>
            <a:r>
              <a:rPr lang="en-US" dirty="0"/>
              <a:t> </a:t>
            </a:r>
            <a:r>
              <a:rPr lang="en-US" dirty="0" err="1"/>
              <a:t>baik</a:t>
            </a:r>
            <a:r>
              <a:rPr lang="en-US" dirty="0"/>
              <a:t> </a:t>
            </a:r>
            <a:r>
              <a:rPr lang="en-US" dirty="0" err="1"/>
              <a:t>secara</a:t>
            </a:r>
            <a:r>
              <a:rPr lang="en-US" dirty="0"/>
              <a:t> manual </a:t>
            </a:r>
            <a:r>
              <a:rPr lang="en-US" dirty="0" err="1"/>
              <a:t>ataupun</a:t>
            </a:r>
            <a:r>
              <a:rPr lang="en-US" dirty="0"/>
              <a:t> </a:t>
            </a:r>
            <a:r>
              <a:rPr lang="en-US" dirty="0" err="1"/>
              <a:t>secara</a:t>
            </a:r>
            <a:r>
              <a:rPr lang="en-US" dirty="0"/>
              <a:t> </a:t>
            </a:r>
            <a:r>
              <a:rPr lang="en-US" dirty="0" err="1"/>
              <a:t>komputer</a:t>
            </a:r>
            <a:r>
              <a:rPr lang="en-US" dirty="0"/>
              <a:t> </a:t>
            </a:r>
          </a:p>
          <a:p>
            <a:pPr>
              <a:buNone/>
            </a:pPr>
            <a:r>
              <a:rPr lang="en-US" dirty="0" err="1"/>
              <a:t>Stoc</a:t>
            </a:r>
            <a:r>
              <a:rPr lang="en-US" dirty="0"/>
              <a:t> </a:t>
            </a:r>
            <a:r>
              <a:rPr lang="en-US" dirty="0" err="1"/>
              <a:t>Opname</a:t>
            </a:r>
            <a:r>
              <a:rPr lang="en-US" dirty="0"/>
              <a:t> </a:t>
            </a:r>
            <a:r>
              <a:rPr lang="en-US" dirty="0" err="1"/>
              <a:t>bisa</a:t>
            </a:r>
            <a:r>
              <a:rPr lang="en-US" dirty="0"/>
              <a:t> </a:t>
            </a:r>
            <a:r>
              <a:rPr lang="en-US" dirty="0" err="1"/>
              <a:t>dilakukan</a:t>
            </a:r>
            <a:r>
              <a:rPr lang="en-US" dirty="0"/>
              <a:t> :</a:t>
            </a:r>
          </a:p>
          <a:p>
            <a:pPr marL="596646" indent="-514350">
              <a:buAutoNum type="arabicPeriod"/>
            </a:pPr>
            <a:r>
              <a:rPr lang="en-US" dirty="0" err="1"/>
              <a:t>Setiap</a:t>
            </a:r>
            <a:r>
              <a:rPr lang="en-US" dirty="0"/>
              <a:t> </a:t>
            </a:r>
            <a:r>
              <a:rPr lang="en-US" dirty="0" err="1"/>
              <a:t>bulan</a:t>
            </a:r>
            <a:r>
              <a:rPr lang="en-US" dirty="0"/>
              <a:t> </a:t>
            </a:r>
          </a:p>
          <a:p>
            <a:pPr marL="596646" indent="-514350">
              <a:buNone/>
            </a:pPr>
            <a:r>
              <a:rPr lang="en-US" dirty="0"/>
              <a:t>     </a:t>
            </a:r>
            <a:r>
              <a:rPr lang="en-US" dirty="0" err="1"/>
              <a:t>Biasanya</a:t>
            </a:r>
            <a:r>
              <a:rPr lang="en-US" dirty="0"/>
              <a:t> </a:t>
            </a:r>
            <a:r>
              <a:rPr lang="en-US" dirty="0" err="1"/>
              <a:t>diakukan</a:t>
            </a:r>
            <a:r>
              <a:rPr lang="en-US" dirty="0"/>
              <a:t> </a:t>
            </a:r>
            <a:r>
              <a:rPr lang="en-US" dirty="0" err="1"/>
              <a:t>setiap</a:t>
            </a:r>
            <a:r>
              <a:rPr lang="en-US" dirty="0"/>
              <a:t> </a:t>
            </a:r>
            <a:r>
              <a:rPr lang="en-US" dirty="0" err="1"/>
              <a:t>tanggal</a:t>
            </a:r>
            <a:r>
              <a:rPr lang="en-US" dirty="0"/>
              <a:t> 1</a:t>
            </a:r>
          </a:p>
          <a:p>
            <a:pPr marL="596646" indent="-514350">
              <a:buNone/>
            </a:pPr>
            <a:r>
              <a:rPr lang="en-US" dirty="0"/>
              <a:t>2,   </a:t>
            </a:r>
            <a:r>
              <a:rPr lang="en-US" dirty="0" err="1"/>
              <a:t>Setiap</a:t>
            </a:r>
            <a:r>
              <a:rPr lang="en-US" dirty="0"/>
              <a:t> </a:t>
            </a:r>
            <a:r>
              <a:rPr lang="en-US" dirty="0" err="1"/>
              <a:t>tahun</a:t>
            </a:r>
            <a:endParaRPr lang="en-US" dirty="0"/>
          </a:p>
          <a:p>
            <a:pPr marL="596646" indent="-514350">
              <a:buNone/>
            </a:pPr>
            <a:r>
              <a:rPr lang="en-US" dirty="0"/>
              <a:t>     </a:t>
            </a:r>
            <a:r>
              <a:rPr lang="en-US" dirty="0" err="1"/>
              <a:t>Biasanya</a:t>
            </a:r>
            <a:r>
              <a:rPr lang="en-US" dirty="0"/>
              <a:t> </a:t>
            </a:r>
            <a:r>
              <a:rPr lang="en-US" dirty="0" err="1"/>
              <a:t>dilakukan</a:t>
            </a:r>
            <a:r>
              <a:rPr lang="en-US" dirty="0"/>
              <a:t> </a:t>
            </a:r>
            <a:r>
              <a:rPr lang="en-US" dirty="0" err="1"/>
              <a:t>awal</a:t>
            </a:r>
            <a:r>
              <a:rPr lang="en-US" dirty="0"/>
              <a:t> </a:t>
            </a:r>
            <a:r>
              <a:rPr lang="en-US" dirty="0" err="1"/>
              <a:t>tahun</a:t>
            </a:r>
            <a:endParaRPr lang="en-US" dirty="0"/>
          </a:p>
        </p:txBody>
      </p:sp>
    </p:spTree>
    <p:extLst>
      <p:ext uri="{BB962C8B-B14F-4D97-AF65-F5344CB8AC3E}">
        <p14:creationId xmlns:p14="http://schemas.microsoft.com/office/powerpoint/2010/main" val="3265787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45880" cy="1981200"/>
          </a:xfrm>
        </p:spPr>
        <p:txBody>
          <a:bodyPr>
            <a:normAutofit fontScale="90000"/>
          </a:bodyPr>
          <a:lstStyle/>
          <a:p>
            <a:r>
              <a:rPr lang="en-US" dirty="0" err="1"/>
              <a:t>Pengendalian</a:t>
            </a:r>
            <a:r>
              <a:rPr lang="en-US" dirty="0"/>
              <a:t> </a:t>
            </a:r>
            <a:r>
              <a:rPr lang="en-US" dirty="0" err="1"/>
              <a:t>stok</a:t>
            </a:r>
            <a:r>
              <a:rPr lang="en-US" dirty="0"/>
              <a:t> </a:t>
            </a:r>
            <a:r>
              <a:rPr lang="en-US" dirty="0" err="1"/>
              <a:t>bisa</a:t>
            </a:r>
            <a:r>
              <a:rPr lang="en-US" dirty="0"/>
              <a:t> </a:t>
            </a:r>
            <a:r>
              <a:rPr lang="en-US" dirty="0" err="1"/>
              <a:t>dilakukan</a:t>
            </a:r>
            <a:r>
              <a:rPr lang="en-US" dirty="0"/>
              <a:t> </a:t>
            </a:r>
            <a:r>
              <a:rPr lang="en-US" dirty="0" err="1"/>
              <a:t>dengan</a:t>
            </a:r>
            <a:r>
              <a:rPr lang="en-US" dirty="0"/>
              <a:t> </a:t>
            </a:r>
            <a:r>
              <a:rPr lang="en-US" dirty="0" err="1"/>
              <a:t>kondisi</a:t>
            </a:r>
            <a:r>
              <a:rPr lang="en-US" dirty="0"/>
              <a:t> </a:t>
            </a:r>
            <a:r>
              <a:rPr lang="en-US" dirty="0" err="1"/>
              <a:t>penyimpanan</a:t>
            </a:r>
            <a:r>
              <a:rPr lang="en-US" dirty="0"/>
              <a:t>  yang </a:t>
            </a:r>
            <a:r>
              <a:rPr lang="en-US" dirty="0" err="1"/>
              <a:t>baik</a:t>
            </a:r>
            <a:r>
              <a:rPr lang="en-US" dirty="0"/>
              <a:t> :</a:t>
            </a:r>
          </a:p>
        </p:txBody>
      </p:sp>
      <p:pic>
        <p:nvPicPr>
          <p:cNvPr id="1026" name="Picture 2"/>
          <p:cNvPicPr>
            <a:picLocks noGrp="1" noChangeAspect="1" noChangeArrowheads="1"/>
          </p:cNvPicPr>
          <p:nvPr>
            <p:ph idx="1"/>
          </p:nvPr>
        </p:nvPicPr>
        <p:blipFill>
          <a:blip r:embed="rId2"/>
          <a:srcRect/>
          <a:stretch>
            <a:fillRect/>
          </a:stretch>
        </p:blipFill>
        <p:spPr bwMode="auto">
          <a:xfrm>
            <a:off x="1447800" y="1828800"/>
            <a:ext cx="6561137" cy="3424237"/>
          </a:xfrm>
          <a:prstGeom prst="rect">
            <a:avLst/>
          </a:prstGeom>
          <a:noFill/>
          <a:ln w="9525">
            <a:noFill/>
            <a:miter lim="800000"/>
            <a:headEnd/>
            <a:tailEnd/>
          </a:ln>
          <a:effectLst/>
        </p:spPr>
      </p:pic>
    </p:spTree>
    <p:extLst>
      <p:ext uri="{BB962C8B-B14F-4D97-AF65-F5344CB8AC3E}">
        <p14:creationId xmlns:p14="http://schemas.microsoft.com/office/powerpoint/2010/main" val="3984718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382000" cy="1600200"/>
          </a:xfrm>
        </p:spPr>
        <p:txBody>
          <a:bodyPr>
            <a:noAutofit/>
          </a:bodyPr>
          <a:lstStyle/>
          <a:p>
            <a:r>
              <a:rPr lang="en-US" sz="3200" dirty="0" err="1"/>
              <a:t>Pengendalian</a:t>
            </a:r>
            <a:r>
              <a:rPr lang="en-US" sz="3200" dirty="0"/>
              <a:t> </a:t>
            </a:r>
            <a:r>
              <a:rPr lang="en-US" sz="3200" dirty="0" err="1"/>
              <a:t>stok</a:t>
            </a:r>
            <a:r>
              <a:rPr lang="en-US" sz="3200" dirty="0"/>
              <a:t> </a:t>
            </a:r>
            <a:r>
              <a:rPr lang="en-US" sz="3200" dirty="0" err="1"/>
              <a:t>obat</a:t>
            </a:r>
            <a:r>
              <a:rPr lang="en-US" sz="3200" dirty="0"/>
              <a:t> </a:t>
            </a:r>
            <a:r>
              <a:rPr lang="en-US" sz="3200" dirty="0" err="1"/>
              <a:t>bisa</a:t>
            </a:r>
            <a:r>
              <a:rPr lang="en-US" sz="3200" dirty="0"/>
              <a:t> </a:t>
            </a:r>
            <a:r>
              <a:rPr lang="en-US" sz="3200" dirty="0" err="1"/>
              <a:t>dilakukan</a:t>
            </a:r>
            <a:r>
              <a:rPr lang="en-US" sz="3200" dirty="0"/>
              <a:t>  </a:t>
            </a:r>
            <a:r>
              <a:rPr lang="en-US" sz="3200" dirty="0" err="1"/>
              <a:t>dengan</a:t>
            </a:r>
            <a:r>
              <a:rPr lang="en-US" sz="3200" dirty="0"/>
              <a:t> </a:t>
            </a:r>
            <a:r>
              <a:rPr lang="en-US" sz="3200" dirty="0" err="1"/>
              <a:t>cara</a:t>
            </a:r>
            <a:r>
              <a:rPr lang="en-US" sz="3200" dirty="0"/>
              <a:t> </a:t>
            </a:r>
            <a:r>
              <a:rPr lang="en-US" sz="3200" dirty="0" err="1"/>
              <a:t>penyusunan</a:t>
            </a:r>
            <a:r>
              <a:rPr lang="en-US" sz="3200" dirty="0"/>
              <a:t> </a:t>
            </a:r>
            <a:r>
              <a:rPr lang="en-US" sz="3200" dirty="0" err="1"/>
              <a:t>stok</a:t>
            </a:r>
            <a:r>
              <a:rPr lang="en-US" sz="3200" dirty="0"/>
              <a:t> </a:t>
            </a:r>
            <a:r>
              <a:rPr lang="en-US" sz="3200" dirty="0" err="1"/>
              <a:t>obat</a:t>
            </a:r>
            <a:r>
              <a:rPr lang="en-US" sz="3200" dirty="0"/>
              <a:t> yang </a:t>
            </a:r>
            <a:r>
              <a:rPr lang="en-US" sz="3200" dirty="0" err="1"/>
              <a:t>baik</a:t>
            </a:r>
            <a:r>
              <a:rPr lang="en-US" sz="3200" dirty="0"/>
              <a:t>:</a:t>
            </a:r>
          </a:p>
        </p:txBody>
      </p:sp>
      <p:pic>
        <p:nvPicPr>
          <p:cNvPr id="2050" name="Picture 2"/>
          <p:cNvPicPr>
            <a:picLocks noGrp="1" noChangeAspect="1" noChangeArrowheads="1"/>
          </p:cNvPicPr>
          <p:nvPr>
            <p:ph idx="1"/>
          </p:nvPr>
        </p:nvPicPr>
        <p:blipFill>
          <a:blip r:embed="rId2"/>
          <a:stretch>
            <a:fillRect/>
          </a:stretch>
        </p:blipFill>
        <p:spPr bwMode="auto">
          <a:xfrm>
            <a:off x="1638594" y="2103438"/>
            <a:ext cx="5866813" cy="3932237"/>
          </a:xfrm>
          <a:prstGeom prst="rect">
            <a:avLst/>
          </a:prstGeom>
          <a:noFill/>
          <a:ln w="9525">
            <a:noFill/>
            <a:miter lim="800000"/>
            <a:headEnd/>
            <a:tailEnd/>
          </a:ln>
          <a:effectLst/>
        </p:spPr>
      </p:pic>
    </p:spTree>
    <p:extLst>
      <p:ext uri="{BB962C8B-B14F-4D97-AF65-F5344CB8AC3E}">
        <p14:creationId xmlns:p14="http://schemas.microsoft.com/office/powerpoint/2010/main" val="3199398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234996" y="1447800"/>
            <a:ext cx="8674007" cy="4648200"/>
          </a:xfrm>
          <a:prstGeom prst="rect">
            <a:avLst/>
          </a:prstGeom>
          <a:noFill/>
          <a:ln w="9525">
            <a:noFill/>
            <a:miter lim="800000"/>
            <a:headEnd/>
            <a:tailEnd/>
          </a:ln>
          <a:effectLst/>
        </p:spPr>
      </p:pic>
    </p:spTree>
    <p:extLst>
      <p:ext uri="{BB962C8B-B14F-4D97-AF65-F5344CB8AC3E}">
        <p14:creationId xmlns:p14="http://schemas.microsoft.com/office/powerpoint/2010/main" val="3764118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dirty="0" err="1"/>
              <a:t>Pengendalian</a:t>
            </a:r>
            <a:r>
              <a:rPr lang="en-US" dirty="0"/>
              <a:t> </a:t>
            </a:r>
            <a:r>
              <a:rPr lang="en-US" dirty="0" err="1"/>
              <a:t>Obat</a:t>
            </a:r>
            <a:r>
              <a:rPr lang="en-US" dirty="0"/>
              <a:t> </a:t>
            </a:r>
            <a:r>
              <a:rPr lang="en-US" dirty="0" err="1"/>
              <a:t>Obatan</a:t>
            </a:r>
            <a:r>
              <a:rPr lang="en-US" dirty="0"/>
              <a:t> </a:t>
            </a:r>
            <a:r>
              <a:rPr lang="en-US" dirty="0" err="1"/>
              <a:t>Narkotika</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err="1"/>
              <a:t>Narkotika</a:t>
            </a:r>
            <a:r>
              <a:rPr lang="en-US" dirty="0"/>
              <a:t> </a:t>
            </a:r>
            <a:r>
              <a:rPr lang="en-US" dirty="0" err="1"/>
              <a:t>adalah</a:t>
            </a:r>
            <a:r>
              <a:rPr lang="en-US" dirty="0"/>
              <a:t> :</a:t>
            </a:r>
          </a:p>
          <a:p>
            <a:pPr>
              <a:buNone/>
            </a:pPr>
            <a:r>
              <a:rPr lang="en-US" dirty="0" err="1"/>
              <a:t>Narkotika</a:t>
            </a:r>
            <a:r>
              <a:rPr lang="en-US" dirty="0"/>
              <a:t> </a:t>
            </a:r>
            <a:r>
              <a:rPr lang="en-US" dirty="0" err="1"/>
              <a:t>adalah</a:t>
            </a:r>
            <a:r>
              <a:rPr lang="en-US" dirty="0"/>
              <a:t> </a:t>
            </a:r>
            <a:r>
              <a:rPr lang="en-US" dirty="0" err="1"/>
              <a:t>zat</a:t>
            </a:r>
            <a:r>
              <a:rPr lang="en-US" dirty="0"/>
              <a:t> </a:t>
            </a:r>
            <a:r>
              <a:rPr lang="en-US" dirty="0" err="1"/>
              <a:t>atau</a:t>
            </a:r>
            <a:r>
              <a:rPr lang="en-US" dirty="0"/>
              <a:t> </a:t>
            </a:r>
            <a:r>
              <a:rPr lang="en-US" dirty="0" err="1"/>
              <a:t>obat</a:t>
            </a:r>
            <a:r>
              <a:rPr lang="en-US" dirty="0"/>
              <a:t> yang </a:t>
            </a:r>
            <a:r>
              <a:rPr lang="en-US" dirty="0" err="1"/>
              <a:t>berasal</a:t>
            </a:r>
            <a:r>
              <a:rPr lang="en-US" dirty="0"/>
              <a:t> </a:t>
            </a:r>
            <a:r>
              <a:rPr lang="en-US" dirty="0" err="1"/>
              <a:t>dari</a:t>
            </a:r>
            <a:r>
              <a:rPr lang="en-US" dirty="0"/>
              <a:t> </a:t>
            </a:r>
            <a:r>
              <a:rPr lang="en-US" dirty="0" err="1"/>
              <a:t>tanaman</a:t>
            </a:r>
            <a:r>
              <a:rPr lang="en-US" dirty="0"/>
              <a:t> </a:t>
            </a:r>
            <a:r>
              <a:rPr lang="en-US" dirty="0" err="1"/>
              <a:t>atau</a:t>
            </a:r>
            <a:r>
              <a:rPr lang="en-US" dirty="0"/>
              <a:t> </a:t>
            </a:r>
            <a:r>
              <a:rPr lang="en-US" dirty="0" err="1"/>
              <a:t>bukan</a:t>
            </a:r>
            <a:r>
              <a:rPr lang="en-US" dirty="0"/>
              <a:t> </a:t>
            </a:r>
            <a:r>
              <a:rPr lang="en-US" dirty="0" err="1"/>
              <a:t>tanaman</a:t>
            </a:r>
            <a:r>
              <a:rPr lang="en-US" dirty="0"/>
              <a:t>, </a:t>
            </a:r>
            <a:r>
              <a:rPr lang="en-US" dirty="0" err="1"/>
              <a:t>baik</a:t>
            </a:r>
            <a:r>
              <a:rPr lang="en-US" dirty="0"/>
              <a:t> </a:t>
            </a:r>
            <a:r>
              <a:rPr lang="en-US" dirty="0" err="1"/>
              <a:t>sintetis</a:t>
            </a:r>
            <a:r>
              <a:rPr lang="en-US" dirty="0"/>
              <a:t> </a:t>
            </a:r>
            <a:r>
              <a:rPr lang="en-US" dirty="0" err="1"/>
              <a:t>maupun</a:t>
            </a:r>
            <a:r>
              <a:rPr lang="en-US" dirty="0"/>
              <a:t> </a:t>
            </a:r>
            <a:r>
              <a:rPr lang="en-US" dirty="0" err="1"/>
              <a:t>semisintetis</a:t>
            </a:r>
            <a:r>
              <a:rPr lang="en-US" dirty="0"/>
              <a:t>,  yang </a:t>
            </a:r>
            <a:r>
              <a:rPr lang="en-US" dirty="0" err="1"/>
              <a:t>dapat</a:t>
            </a:r>
            <a:r>
              <a:rPr lang="en-US" dirty="0"/>
              <a:t> </a:t>
            </a:r>
            <a:r>
              <a:rPr lang="en-US" dirty="0" err="1"/>
              <a:t>menyebabkan</a:t>
            </a:r>
            <a:r>
              <a:rPr lang="en-US" dirty="0"/>
              <a:t> </a:t>
            </a:r>
            <a:r>
              <a:rPr lang="en-US" dirty="0" err="1"/>
              <a:t>penurunan</a:t>
            </a:r>
            <a:r>
              <a:rPr lang="en-US" dirty="0"/>
              <a:t> </a:t>
            </a:r>
            <a:r>
              <a:rPr lang="en-US" dirty="0" err="1"/>
              <a:t>atau</a:t>
            </a:r>
            <a:r>
              <a:rPr lang="en-US" dirty="0"/>
              <a:t> </a:t>
            </a:r>
            <a:r>
              <a:rPr lang="en-US" dirty="0" err="1"/>
              <a:t>perubahan</a:t>
            </a:r>
            <a:r>
              <a:rPr lang="en-US" dirty="0"/>
              <a:t> </a:t>
            </a:r>
            <a:r>
              <a:rPr lang="en-US" dirty="0" err="1"/>
              <a:t>kesadaran</a:t>
            </a:r>
            <a:r>
              <a:rPr lang="en-US" dirty="0"/>
              <a:t>, </a:t>
            </a:r>
            <a:r>
              <a:rPr lang="en-US" dirty="0" err="1"/>
              <a:t>hilangnya</a:t>
            </a:r>
            <a:r>
              <a:rPr lang="en-US" dirty="0"/>
              <a:t> rasa, </a:t>
            </a:r>
            <a:r>
              <a:rPr lang="en-US" dirty="0" err="1"/>
              <a:t>mengurangi</a:t>
            </a:r>
            <a:r>
              <a:rPr lang="en-US" dirty="0"/>
              <a:t> </a:t>
            </a:r>
            <a:r>
              <a:rPr lang="en-US" dirty="0" err="1"/>
              <a:t>sampai</a:t>
            </a:r>
            <a:r>
              <a:rPr lang="en-US" dirty="0"/>
              <a:t> </a:t>
            </a:r>
            <a:r>
              <a:rPr lang="en-US" dirty="0" err="1"/>
              <a:t>menghilangkan</a:t>
            </a:r>
            <a:r>
              <a:rPr lang="en-US" dirty="0"/>
              <a:t> rasa </a:t>
            </a:r>
            <a:r>
              <a:rPr lang="en-US" dirty="0" err="1"/>
              <a:t>nyeri</a:t>
            </a:r>
            <a:r>
              <a:rPr lang="en-US" dirty="0"/>
              <a:t>, </a:t>
            </a:r>
            <a:r>
              <a:rPr lang="en-US" dirty="0" err="1"/>
              <a:t>dan</a:t>
            </a:r>
            <a:r>
              <a:rPr lang="en-US" dirty="0"/>
              <a:t> </a:t>
            </a:r>
            <a:r>
              <a:rPr lang="en-US" dirty="0" err="1"/>
              <a:t>dapat</a:t>
            </a:r>
            <a:r>
              <a:rPr lang="en-US" dirty="0"/>
              <a:t> </a:t>
            </a:r>
            <a:r>
              <a:rPr lang="en-US" dirty="0" err="1"/>
              <a:t>menimbulkan</a:t>
            </a:r>
            <a:r>
              <a:rPr lang="en-US" dirty="0"/>
              <a:t> </a:t>
            </a:r>
            <a:r>
              <a:rPr lang="en-US" dirty="0" err="1"/>
              <a:t>ketergantungan</a:t>
            </a:r>
            <a:r>
              <a:rPr lang="en-US" dirty="0"/>
              <a:t>, yang </a:t>
            </a:r>
            <a:r>
              <a:rPr lang="en-US" dirty="0" err="1"/>
              <a:t>dibedakan</a:t>
            </a:r>
            <a:r>
              <a:rPr lang="en-US" dirty="0"/>
              <a:t> </a:t>
            </a:r>
            <a:r>
              <a:rPr lang="en-US" dirty="0" err="1"/>
              <a:t>ke</a:t>
            </a:r>
            <a:r>
              <a:rPr lang="en-US" dirty="0"/>
              <a:t> </a:t>
            </a:r>
            <a:r>
              <a:rPr lang="en-US" dirty="0" err="1"/>
              <a:t>dalam</a:t>
            </a:r>
            <a:r>
              <a:rPr lang="en-US" dirty="0"/>
              <a:t> </a:t>
            </a:r>
            <a:r>
              <a:rPr lang="en-US" dirty="0" err="1"/>
              <a:t>golongan-golongan</a:t>
            </a:r>
            <a:r>
              <a:rPr lang="en-US" dirty="0"/>
              <a:t> </a:t>
            </a:r>
            <a:r>
              <a:rPr lang="en-US" dirty="0" err="1"/>
              <a:t>sebagaimana</a:t>
            </a:r>
            <a:r>
              <a:rPr lang="en-US" dirty="0"/>
              <a:t> </a:t>
            </a:r>
            <a:r>
              <a:rPr lang="en-US" dirty="0" err="1"/>
              <a:t>terlampir</a:t>
            </a:r>
            <a:r>
              <a:rPr lang="en-US" dirty="0"/>
              <a:t> </a:t>
            </a:r>
            <a:r>
              <a:rPr lang="en-US" dirty="0" err="1"/>
              <a:t>dalam</a:t>
            </a:r>
            <a:r>
              <a:rPr lang="en-US" dirty="0"/>
              <a:t> </a:t>
            </a:r>
            <a:r>
              <a:rPr lang="en-US" dirty="0" err="1"/>
              <a:t>Undang-Undang</a:t>
            </a:r>
            <a:r>
              <a:rPr lang="en-US" dirty="0"/>
              <a:t> </a:t>
            </a:r>
            <a:r>
              <a:rPr lang="en-US" dirty="0" err="1"/>
              <a:t>ini</a:t>
            </a:r>
            <a:r>
              <a:rPr lang="en-US" dirty="0"/>
              <a:t>. </a:t>
            </a:r>
          </a:p>
          <a:p>
            <a:pPr>
              <a:buNone/>
            </a:pPr>
            <a:endParaRPr lang="en-US" dirty="0"/>
          </a:p>
        </p:txBody>
      </p:sp>
    </p:spTree>
    <p:extLst>
      <p:ext uri="{BB962C8B-B14F-4D97-AF65-F5344CB8AC3E}">
        <p14:creationId xmlns:p14="http://schemas.microsoft.com/office/powerpoint/2010/main" val="2829060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v-SE" dirty="0"/>
              <a:t>Narkotika hanya dapat digunakan untuk kepentingan pelayanan kesehatan dan/atau pengembangan ilmu pengetahuan dan teknologi. </a:t>
            </a:r>
          </a:p>
          <a:p>
            <a:endParaRPr lang="en-US" dirty="0"/>
          </a:p>
        </p:txBody>
      </p:sp>
    </p:spTree>
    <p:extLst>
      <p:ext uri="{BB962C8B-B14F-4D97-AF65-F5344CB8AC3E}">
        <p14:creationId xmlns:p14="http://schemas.microsoft.com/office/powerpoint/2010/main" val="886943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arsil\Desktop\Smartcreative2.jpg">
            <a:extLst>
              <a:ext uri="{FF2B5EF4-FFF2-40B4-BE49-F238E27FC236}">
                <a16:creationId xmlns:a16="http://schemas.microsoft.com/office/drawing/2014/main" id="{80DE1D44-6FA7-0E4B-BA95-C95AF212B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itle 5">
            <a:extLst>
              <a:ext uri="{FF2B5EF4-FFF2-40B4-BE49-F238E27FC236}">
                <a16:creationId xmlns:a16="http://schemas.microsoft.com/office/drawing/2014/main" id="{4096F518-ED71-1B49-860C-D646DC1B1084}"/>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r>
              <a:rPr lang="en-US" altLang="en-US" sz="3200" dirty="0">
                <a:latin typeface="Arial" panose="020B0604020202020204" pitchFamily="34" charset="0"/>
                <a:cs typeface="Arial" panose="020B0604020202020204" pitchFamily="34" charset="0"/>
              </a:rPr>
              <a:t>KEMAMPUAN AKHIR YANG DIHARAPKAN</a:t>
            </a:r>
          </a:p>
        </p:txBody>
      </p:sp>
      <p:sp>
        <p:nvSpPr>
          <p:cNvPr id="15363" name="Content Placeholder 5">
            <a:extLst>
              <a:ext uri="{FF2B5EF4-FFF2-40B4-BE49-F238E27FC236}">
                <a16:creationId xmlns:a16="http://schemas.microsoft.com/office/drawing/2014/main" id="{A148C77D-8BCF-D047-89FF-E24326944B4C}"/>
              </a:ext>
            </a:extLst>
          </p:cNvPr>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a:t>
            </a:r>
            <a:r>
              <a:rPr lang="en-ID" altLang="en-US" dirty="0" err="1"/>
              <a:t>managemen</a:t>
            </a:r>
            <a:r>
              <a:rPr lang="en-ID" altLang="en-US" dirty="0"/>
              <a:t> </a:t>
            </a:r>
            <a:r>
              <a:rPr lang="en-ID" altLang="en-US" dirty="0" err="1"/>
              <a:t>pengendalian</a:t>
            </a:r>
            <a:r>
              <a:rPr lang="en-ID" altLang="en-US" dirty="0"/>
              <a:t> </a:t>
            </a:r>
            <a:r>
              <a:rPr lang="en-ID" altLang="en-US" dirty="0" err="1"/>
              <a:t>logistik</a:t>
            </a:r>
            <a:r>
              <a:rPr lang="en-ID" altLang="en-US" dirty="0"/>
              <a:t> </a:t>
            </a:r>
            <a:r>
              <a:rPr lang="en-ID" altLang="en-US" dirty="0" err="1"/>
              <a:t>pelayanan</a:t>
            </a:r>
            <a:r>
              <a:rPr lang="en-ID" altLang="en-US" dirty="0"/>
              <a:t> </a:t>
            </a:r>
            <a:r>
              <a:rPr lang="en-ID" altLang="en-US" dirty="0" err="1"/>
              <a:t>kesehatan</a:t>
            </a:r>
            <a:endParaRPr lang="en-ID" altLang="en-US" dirty="0"/>
          </a:p>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a:t>
            </a:r>
            <a:r>
              <a:rPr lang="en-ID" altLang="en-US" dirty="0" err="1"/>
              <a:t>perbedaan</a:t>
            </a:r>
            <a:r>
              <a:rPr lang="en-ID" altLang="en-US" dirty="0"/>
              <a:t> </a:t>
            </a:r>
            <a:r>
              <a:rPr lang="en-ID" altLang="en-US" dirty="0" err="1"/>
              <a:t>distribusi</a:t>
            </a:r>
            <a:r>
              <a:rPr lang="en-ID" altLang="en-US" dirty="0"/>
              <a:t> </a:t>
            </a:r>
            <a:r>
              <a:rPr lang="en-ID" altLang="en-US" dirty="0" err="1"/>
              <a:t>sentralisasi</a:t>
            </a:r>
            <a:r>
              <a:rPr lang="en-ID" altLang="en-US" dirty="0"/>
              <a:t> </a:t>
            </a:r>
            <a:r>
              <a:rPr lang="en-ID" altLang="en-US" dirty="0" err="1"/>
              <a:t>dan</a:t>
            </a:r>
            <a:r>
              <a:rPr lang="en-ID" altLang="en-US" dirty="0"/>
              <a:t> </a:t>
            </a:r>
            <a:r>
              <a:rPr lang="en-ID" altLang="en-US" dirty="0" err="1"/>
              <a:t>desentralisasi</a:t>
            </a:r>
            <a:r>
              <a:rPr lang="en-ID" altLang="en-US" dirty="0"/>
              <a:t> </a:t>
            </a:r>
            <a:r>
              <a:rPr lang="en-ID" altLang="en-US" dirty="0" err="1"/>
              <a:t>logistik</a:t>
            </a:r>
            <a:r>
              <a:rPr lang="en-ID" altLang="en-US" dirty="0"/>
              <a:t> </a:t>
            </a:r>
            <a:r>
              <a:rPr lang="en-ID" altLang="en-US" dirty="0" err="1"/>
              <a:t>pelayanan</a:t>
            </a:r>
            <a:r>
              <a:rPr lang="en-ID" altLang="en-US" dirty="0"/>
              <a:t> </a:t>
            </a:r>
            <a:r>
              <a:rPr lang="en-ID" altLang="en-US" dirty="0" err="1"/>
              <a:t>kesehatan</a:t>
            </a:r>
            <a:r>
              <a:rPr lang="en-ID" altLang="en-US" dirty="0"/>
              <a:t> </a:t>
            </a:r>
          </a:p>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a:t>
            </a:r>
            <a:r>
              <a:rPr lang="en-ID" altLang="en-US" dirty="0" err="1"/>
              <a:t>berbagai</a:t>
            </a:r>
            <a:r>
              <a:rPr lang="en-ID" altLang="en-US" dirty="0"/>
              <a:t> </a:t>
            </a:r>
            <a:r>
              <a:rPr lang="en-ID" altLang="en-US" dirty="0" err="1"/>
              <a:t>alur</a:t>
            </a:r>
            <a:r>
              <a:rPr lang="en-ID" altLang="en-US" dirty="0"/>
              <a:t> </a:t>
            </a:r>
            <a:r>
              <a:rPr lang="en-ID" altLang="en-US" dirty="0" err="1"/>
              <a:t>sistem</a:t>
            </a:r>
            <a:r>
              <a:rPr lang="en-ID" altLang="en-US" dirty="0"/>
              <a:t> </a:t>
            </a:r>
            <a:r>
              <a:rPr lang="en-ID" altLang="en-US" dirty="0" err="1"/>
              <a:t>distribusi</a:t>
            </a:r>
            <a:r>
              <a:rPr lang="en-ID" altLang="en-US" dirty="0"/>
              <a:t>  </a:t>
            </a:r>
            <a:r>
              <a:rPr lang="en-ID" altLang="en-US" dirty="0" err="1"/>
              <a:t>logistik</a:t>
            </a:r>
            <a:r>
              <a:rPr lang="en-ID" altLang="en-US" dirty="0"/>
              <a:t> </a:t>
            </a:r>
            <a:r>
              <a:rPr lang="en-ID" altLang="en-US" dirty="0" err="1"/>
              <a:t>pelayanan</a:t>
            </a:r>
            <a:r>
              <a:rPr lang="en-ID" altLang="en-US" dirty="0"/>
              <a:t> </a:t>
            </a:r>
            <a:r>
              <a:rPr lang="en-ID" altLang="en-US" dirty="0" err="1"/>
              <a:t>kesehatan</a:t>
            </a:r>
            <a:endParaRPr lang="en-US" dirty="0"/>
          </a:p>
          <a:p>
            <a:pPr eaLnBrk="1" hangingPunct="1"/>
            <a:endParaRPr lang="id-ID" altLang="en-US" sz="2200" dirty="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dirty="0" err="1"/>
              <a:t>Pengiriman</a:t>
            </a:r>
            <a:r>
              <a:rPr lang="en-US" dirty="0"/>
              <a:t> </a:t>
            </a:r>
            <a:r>
              <a:rPr lang="en-US" dirty="0" err="1"/>
              <a:t>Narkotika</a:t>
            </a:r>
            <a:r>
              <a:rPr lang="en-US" dirty="0"/>
              <a:t>, </a:t>
            </a:r>
            <a:r>
              <a:rPr lang="en-US" dirty="0" err="1"/>
              <a:t>Psikotropika</a:t>
            </a:r>
            <a:r>
              <a:rPr lang="en-US" dirty="0"/>
              <a:t>, </a:t>
            </a:r>
            <a:r>
              <a:rPr lang="en-US" dirty="0" err="1"/>
              <a:t>dan</a:t>
            </a:r>
            <a:r>
              <a:rPr lang="en-US" dirty="0"/>
              <a:t> </a:t>
            </a:r>
            <a:r>
              <a:rPr lang="en-US" dirty="0" err="1"/>
              <a:t>Prekursor</a:t>
            </a:r>
            <a:r>
              <a:rPr lang="en-US" dirty="0"/>
              <a:t> </a:t>
            </a:r>
            <a:r>
              <a:rPr lang="en-US" dirty="0" err="1"/>
              <a:t>Farmasi</a:t>
            </a:r>
            <a:r>
              <a:rPr lang="en-US" dirty="0"/>
              <a:t> yang </a:t>
            </a:r>
            <a:r>
              <a:rPr lang="en-US" dirty="0" err="1"/>
              <a:t>dilakukan</a:t>
            </a:r>
            <a:r>
              <a:rPr lang="en-US" dirty="0"/>
              <a:t> </a:t>
            </a:r>
            <a:r>
              <a:rPr lang="en-US" dirty="0" err="1"/>
              <a:t>oleh</a:t>
            </a:r>
            <a:r>
              <a:rPr lang="en-US" dirty="0"/>
              <a:t> </a:t>
            </a:r>
            <a:r>
              <a:rPr lang="en-US" dirty="0" err="1"/>
              <a:t>Industri</a:t>
            </a:r>
            <a:r>
              <a:rPr lang="en-US" dirty="0"/>
              <a:t> </a:t>
            </a:r>
            <a:r>
              <a:rPr lang="en-US" dirty="0" err="1"/>
              <a:t>Farmasi</a:t>
            </a:r>
            <a:r>
              <a:rPr lang="en-US" dirty="0"/>
              <a:t>, PBF, </a:t>
            </a:r>
            <a:r>
              <a:rPr lang="en-US" dirty="0" err="1"/>
              <a:t>atau</a:t>
            </a:r>
            <a:r>
              <a:rPr lang="en-US" dirty="0"/>
              <a:t> </a:t>
            </a:r>
            <a:r>
              <a:rPr lang="en-US" dirty="0" err="1"/>
              <a:t>Instalasi</a:t>
            </a:r>
            <a:r>
              <a:rPr lang="en-US" dirty="0"/>
              <a:t> </a:t>
            </a:r>
            <a:r>
              <a:rPr lang="en-US" dirty="0" err="1"/>
              <a:t>Farmasi</a:t>
            </a:r>
            <a:r>
              <a:rPr lang="en-US" dirty="0"/>
              <a:t> </a:t>
            </a:r>
            <a:r>
              <a:rPr lang="en-US" dirty="0" err="1"/>
              <a:t>Pemerintah</a:t>
            </a:r>
            <a:r>
              <a:rPr lang="en-US" dirty="0"/>
              <a:t> </a:t>
            </a:r>
            <a:r>
              <a:rPr lang="en-US" dirty="0" err="1"/>
              <a:t>harus</a:t>
            </a:r>
            <a:r>
              <a:rPr lang="en-US" dirty="0"/>
              <a:t> </a:t>
            </a:r>
            <a:r>
              <a:rPr lang="en-US" dirty="0" err="1"/>
              <a:t>dilengkapi</a:t>
            </a:r>
            <a:r>
              <a:rPr lang="en-US" dirty="0"/>
              <a:t> </a:t>
            </a:r>
            <a:r>
              <a:rPr lang="en-US" dirty="0" err="1"/>
              <a:t>dengan</a:t>
            </a:r>
            <a:r>
              <a:rPr lang="en-US" dirty="0"/>
              <a:t>:</a:t>
            </a:r>
          </a:p>
          <a:p>
            <a:r>
              <a:rPr lang="en-US" dirty="0"/>
              <a:t>a.  </a:t>
            </a:r>
            <a:r>
              <a:rPr lang="en-US" dirty="0" err="1"/>
              <a:t>surat</a:t>
            </a:r>
            <a:r>
              <a:rPr lang="en-US" dirty="0"/>
              <a:t> </a:t>
            </a:r>
            <a:r>
              <a:rPr lang="en-US" dirty="0" err="1"/>
              <a:t>pesanan</a:t>
            </a:r>
            <a:r>
              <a:rPr lang="en-US" dirty="0"/>
              <a:t>;</a:t>
            </a:r>
          </a:p>
          <a:p>
            <a:r>
              <a:rPr lang="sv-SE" dirty="0"/>
              <a:t>b.  faktur dan/</a:t>
            </a:r>
            <a:r>
              <a:rPr lang="sv-SE" dirty="0" err="1"/>
              <a:t>atau</a:t>
            </a:r>
            <a:r>
              <a:rPr lang="sv-SE" dirty="0"/>
              <a:t> surat </a:t>
            </a:r>
            <a:r>
              <a:rPr lang="sv-SE" dirty="0" err="1"/>
              <a:t>pengantar</a:t>
            </a:r>
            <a:r>
              <a:rPr lang="sv-SE" dirty="0"/>
              <a:t> </a:t>
            </a:r>
            <a:r>
              <a:rPr lang="sv-SE" dirty="0" err="1"/>
              <a:t>barang</a:t>
            </a:r>
            <a:r>
              <a:rPr lang="sv-SE" dirty="0"/>
              <a:t>, </a:t>
            </a:r>
            <a:r>
              <a:rPr lang="sv-SE" dirty="0" err="1"/>
              <a:t>paling</a:t>
            </a:r>
            <a:r>
              <a:rPr lang="sv-SE" dirty="0"/>
              <a:t> </a:t>
            </a:r>
            <a:r>
              <a:rPr lang="sv-SE" dirty="0" err="1"/>
              <a:t>sedikit</a:t>
            </a:r>
            <a:r>
              <a:rPr lang="sv-SE" dirty="0"/>
              <a:t> </a:t>
            </a:r>
            <a:r>
              <a:rPr lang="sv-SE" dirty="0" err="1"/>
              <a:t>memuat</a:t>
            </a:r>
            <a:r>
              <a:rPr lang="sv-SE" dirty="0"/>
              <a:t>:   </a:t>
            </a:r>
          </a:p>
          <a:p>
            <a:r>
              <a:rPr lang="sv-SE" dirty="0"/>
              <a:t>           1. </a:t>
            </a:r>
            <a:r>
              <a:rPr lang="sv-SE" dirty="0" err="1"/>
              <a:t>nama</a:t>
            </a:r>
            <a:r>
              <a:rPr lang="sv-SE" dirty="0"/>
              <a:t> Narkotika, </a:t>
            </a:r>
            <a:r>
              <a:rPr lang="sv-SE" dirty="0" err="1"/>
              <a:t>Psikotropika</a:t>
            </a:r>
            <a:r>
              <a:rPr lang="sv-SE" dirty="0"/>
              <a:t>, dan Prekursor </a:t>
            </a:r>
            <a:r>
              <a:rPr lang="sv-SE" dirty="0" err="1"/>
              <a:t>Farmasi</a:t>
            </a:r>
            <a:endParaRPr lang="sv-SE" dirty="0"/>
          </a:p>
          <a:p>
            <a:r>
              <a:rPr lang="sv-SE" dirty="0"/>
              <a:t>           </a:t>
            </a:r>
            <a:r>
              <a:rPr lang="en-US" dirty="0"/>
              <a:t>2. </a:t>
            </a:r>
            <a:r>
              <a:rPr lang="en-US" dirty="0" err="1"/>
              <a:t>bentuk</a:t>
            </a:r>
            <a:r>
              <a:rPr lang="en-US" dirty="0"/>
              <a:t> </a:t>
            </a:r>
            <a:r>
              <a:rPr lang="en-US" dirty="0" err="1"/>
              <a:t>sediaan</a:t>
            </a:r>
            <a:r>
              <a:rPr lang="en-US" dirty="0"/>
              <a:t>;</a:t>
            </a:r>
          </a:p>
          <a:p>
            <a:r>
              <a:rPr lang="en-US" dirty="0"/>
              <a:t>           3. </a:t>
            </a:r>
            <a:r>
              <a:rPr lang="en-US" dirty="0" err="1"/>
              <a:t>kekuatan</a:t>
            </a:r>
            <a:r>
              <a:rPr lang="en-US" dirty="0"/>
              <a:t>; </a:t>
            </a:r>
          </a:p>
          <a:p>
            <a:r>
              <a:rPr lang="en-US" dirty="0"/>
              <a:t>           4. </a:t>
            </a:r>
            <a:r>
              <a:rPr lang="en-US" dirty="0" err="1"/>
              <a:t>kemasan</a:t>
            </a:r>
            <a:r>
              <a:rPr lang="en-US" dirty="0"/>
              <a:t>; </a:t>
            </a:r>
          </a:p>
          <a:p>
            <a:r>
              <a:rPr lang="en-US" dirty="0"/>
              <a:t>           5. </a:t>
            </a:r>
            <a:r>
              <a:rPr lang="en-US" dirty="0" err="1"/>
              <a:t>jumlah</a:t>
            </a:r>
            <a:r>
              <a:rPr lang="en-US" dirty="0"/>
              <a:t>;</a:t>
            </a:r>
          </a:p>
          <a:p>
            <a:r>
              <a:rPr lang="en-US" dirty="0"/>
              <a:t>           6. </a:t>
            </a:r>
            <a:r>
              <a:rPr lang="en-US" dirty="0" err="1"/>
              <a:t>tanggal</a:t>
            </a:r>
            <a:r>
              <a:rPr lang="en-US" dirty="0"/>
              <a:t> </a:t>
            </a:r>
            <a:r>
              <a:rPr lang="en-US" dirty="0" err="1"/>
              <a:t>kadaluarsa</a:t>
            </a:r>
            <a:r>
              <a:rPr lang="en-US" dirty="0"/>
              <a:t>; </a:t>
            </a:r>
            <a:r>
              <a:rPr lang="en-US" dirty="0" err="1"/>
              <a:t>dan</a:t>
            </a:r>
            <a:endParaRPr lang="en-US" dirty="0"/>
          </a:p>
          <a:p>
            <a:r>
              <a:rPr lang="en-US" dirty="0"/>
              <a:t>           7. </a:t>
            </a:r>
            <a:r>
              <a:rPr lang="en-US" dirty="0" err="1"/>
              <a:t>nomor</a:t>
            </a:r>
            <a:r>
              <a:rPr lang="en-US" dirty="0"/>
              <a:t> </a:t>
            </a:r>
            <a:r>
              <a:rPr lang="en-US" i="1" dirty="0"/>
              <a:t>batch. </a:t>
            </a:r>
            <a:endParaRPr lang="en-US" dirty="0"/>
          </a:p>
          <a:p>
            <a:endParaRPr lang="en-US" dirty="0"/>
          </a:p>
        </p:txBody>
      </p:sp>
    </p:spTree>
    <p:extLst>
      <p:ext uri="{BB962C8B-B14F-4D97-AF65-F5344CB8AC3E}">
        <p14:creationId xmlns:p14="http://schemas.microsoft.com/office/powerpoint/2010/main" val="3161145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dirty="0" err="1"/>
              <a:t>Penyimpanan</a:t>
            </a:r>
            <a:r>
              <a:rPr lang="en-US" dirty="0"/>
              <a:t> </a:t>
            </a:r>
            <a:r>
              <a:rPr lang="en-US" dirty="0" err="1"/>
              <a:t>Narkotika</a:t>
            </a:r>
            <a:endParaRPr lang="en-US" dirty="0"/>
          </a:p>
        </p:txBody>
      </p:sp>
      <p:sp>
        <p:nvSpPr>
          <p:cNvPr id="3" name="Content Placeholder 2"/>
          <p:cNvSpPr>
            <a:spLocks noGrp="1"/>
          </p:cNvSpPr>
          <p:nvPr>
            <p:ph idx="1"/>
          </p:nvPr>
        </p:nvSpPr>
        <p:spPr/>
        <p:txBody>
          <a:bodyPr>
            <a:normAutofit/>
          </a:bodyPr>
          <a:lstStyle/>
          <a:p>
            <a:r>
              <a:rPr lang="en-US" dirty="0" err="1"/>
              <a:t>Narkotika</a:t>
            </a:r>
            <a:r>
              <a:rPr lang="en-US" dirty="0"/>
              <a:t> yang </a:t>
            </a:r>
            <a:r>
              <a:rPr lang="en-US" dirty="0" err="1"/>
              <a:t>berada</a:t>
            </a:r>
            <a:r>
              <a:rPr lang="en-US" dirty="0"/>
              <a:t> </a:t>
            </a:r>
            <a:r>
              <a:rPr lang="en-US" dirty="0" err="1"/>
              <a:t>dalam</a:t>
            </a:r>
            <a:r>
              <a:rPr lang="en-US" dirty="0"/>
              <a:t> </a:t>
            </a:r>
            <a:r>
              <a:rPr lang="en-US" dirty="0" err="1"/>
              <a:t>penguasaan</a:t>
            </a:r>
            <a:r>
              <a:rPr lang="en-US" dirty="0"/>
              <a:t> </a:t>
            </a:r>
            <a:r>
              <a:rPr lang="en-US" dirty="0" err="1"/>
              <a:t>Industri</a:t>
            </a:r>
            <a:r>
              <a:rPr lang="en-US" dirty="0"/>
              <a:t> </a:t>
            </a:r>
            <a:r>
              <a:rPr lang="en-US" dirty="0" err="1"/>
              <a:t>Farmasi</a:t>
            </a:r>
            <a:r>
              <a:rPr lang="en-US" dirty="0"/>
              <a:t>, </a:t>
            </a:r>
            <a:r>
              <a:rPr lang="en-US" dirty="0" err="1"/>
              <a:t>pedagang</a:t>
            </a:r>
            <a:r>
              <a:rPr lang="en-US" dirty="0"/>
              <a:t> </a:t>
            </a:r>
            <a:r>
              <a:rPr lang="en-US" dirty="0" err="1"/>
              <a:t>besar</a:t>
            </a:r>
            <a:r>
              <a:rPr lang="en-US" dirty="0"/>
              <a:t> </a:t>
            </a:r>
            <a:r>
              <a:rPr lang="en-US" dirty="0" err="1"/>
              <a:t>farmasi</a:t>
            </a:r>
            <a:r>
              <a:rPr lang="en-US" dirty="0"/>
              <a:t>, </a:t>
            </a:r>
            <a:r>
              <a:rPr lang="en-US" dirty="0" err="1"/>
              <a:t>sarana</a:t>
            </a:r>
            <a:r>
              <a:rPr lang="en-US" dirty="0"/>
              <a:t> </a:t>
            </a:r>
            <a:r>
              <a:rPr lang="en-US" dirty="0" err="1"/>
              <a:t>penyimpanan</a:t>
            </a:r>
            <a:r>
              <a:rPr lang="en-US" dirty="0"/>
              <a:t> </a:t>
            </a:r>
            <a:r>
              <a:rPr lang="en-US" dirty="0" err="1"/>
              <a:t>sediaan</a:t>
            </a:r>
            <a:r>
              <a:rPr lang="en-US" dirty="0"/>
              <a:t> </a:t>
            </a:r>
            <a:r>
              <a:rPr lang="en-US" dirty="0" err="1"/>
              <a:t>farmasi</a:t>
            </a:r>
            <a:r>
              <a:rPr lang="en-US" dirty="0"/>
              <a:t> </a:t>
            </a:r>
            <a:r>
              <a:rPr lang="en-US" dirty="0" err="1"/>
              <a:t>pemerintah</a:t>
            </a:r>
            <a:r>
              <a:rPr lang="en-US" dirty="0"/>
              <a:t>, </a:t>
            </a:r>
            <a:r>
              <a:rPr lang="en-US" dirty="0" err="1"/>
              <a:t>apotek</a:t>
            </a:r>
            <a:r>
              <a:rPr lang="en-US" dirty="0"/>
              <a:t>, </a:t>
            </a:r>
            <a:r>
              <a:rPr lang="en-US" dirty="0" err="1"/>
              <a:t>rumah</a:t>
            </a:r>
            <a:r>
              <a:rPr lang="en-US" dirty="0"/>
              <a:t> </a:t>
            </a:r>
            <a:r>
              <a:rPr lang="en-US" dirty="0" err="1"/>
              <a:t>sakit</a:t>
            </a:r>
            <a:r>
              <a:rPr lang="en-US" dirty="0"/>
              <a:t>, </a:t>
            </a:r>
            <a:r>
              <a:rPr lang="en-US" dirty="0" err="1"/>
              <a:t>pusat</a:t>
            </a:r>
            <a:r>
              <a:rPr lang="en-US" dirty="0"/>
              <a:t> </a:t>
            </a:r>
          </a:p>
          <a:p>
            <a:pPr>
              <a:buNone/>
            </a:pPr>
            <a:r>
              <a:rPr lang="en-US" dirty="0"/>
              <a:t>  </a:t>
            </a:r>
            <a:r>
              <a:rPr lang="en-US" dirty="0" err="1"/>
              <a:t>kesehatan</a:t>
            </a:r>
            <a:r>
              <a:rPr lang="en-US" dirty="0"/>
              <a:t> </a:t>
            </a:r>
            <a:r>
              <a:rPr lang="en-US" dirty="0" err="1"/>
              <a:t>masyarakat</a:t>
            </a:r>
            <a:r>
              <a:rPr lang="en-US" dirty="0"/>
              <a:t>, </a:t>
            </a:r>
            <a:r>
              <a:rPr lang="en-US" dirty="0" err="1"/>
              <a:t>balai</a:t>
            </a:r>
            <a:r>
              <a:rPr lang="en-US" dirty="0"/>
              <a:t> </a:t>
            </a:r>
            <a:r>
              <a:rPr lang="en-US" dirty="0" err="1"/>
              <a:t>pengobatan</a:t>
            </a:r>
            <a:r>
              <a:rPr lang="en-US" dirty="0"/>
              <a:t>, </a:t>
            </a:r>
            <a:r>
              <a:rPr lang="en-US" dirty="0" err="1"/>
              <a:t>dokter</a:t>
            </a:r>
            <a:r>
              <a:rPr lang="en-US" dirty="0"/>
              <a:t>, </a:t>
            </a:r>
            <a:r>
              <a:rPr lang="en-US" dirty="0" err="1"/>
              <a:t>dan</a:t>
            </a:r>
            <a:r>
              <a:rPr lang="en-US" dirty="0"/>
              <a:t> </a:t>
            </a:r>
            <a:r>
              <a:rPr lang="en-US" dirty="0" err="1"/>
              <a:t>lembaga</a:t>
            </a:r>
            <a:r>
              <a:rPr lang="en-US" dirty="0"/>
              <a:t> </a:t>
            </a:r>
            <a:r>
              <a:rPr lang="en-US" dirty="0" err="1"/>
              <a:t>ilmu</a:t>
            </a:r>
            <a:r>
              <a:rPr lang="en-US" dirty="0"/>
              <a:t> </a:t>
            </a:r>
            <a:r>
              <a:rPr lang="en-US" dirty="0" err="1"/>
              <a:t>pengetahuan</a:t>
            </a:r>
            <a:r>
              <a:rPr lang="en-US" dirty="0"/>
              <a:t> </a:t>
            </a:r>
            <a:r>
              <a:rPr lang="en-US" dirty="0" err="1"/>
              <a:t>wajib</a:t>
            </a:r>
            <a:r>
              <a:rPr lang="en-US" dirty="0"/>
              <a:t> </a:t>
            </a:r>
            <a:r>
              <a:rPr lang="en-US" dirty="0" err="1"/>
              <a:t>disimpan</a:t>
            </a:r>
            <a:r>
              <a:rPr lang="en-US" dirty="0"/>
              <a:t> </a:t>
            </a:r>
            <a:r>
              <a:rPr lang="en-US" dirty="0" err="1"/>
              <a:t>secara</a:t>
            </a:r>
            <a:r>
              <a:rPr lang="en-US" dirty="0"/>
              <a:t> </a:t>
            </a:r>
            <a:r>
              <a:rPr lang="en-US" dirty="0" err="1"/>
              <a:t>khusus</a:t>
            </a:r>
            <a:r>
              <a:rPr lang="en-US" dirty="0"/>
              <a:t>. </a:t>
            </a:r>
          </a:p>
        </p:txBody>
      </p:sp>
    </p:spTree>
    <p:extLst>
      <p:ext uri="{BB962C8B-B14F-4D97-AF65-F5344CB8AC3E}">
        <p14:creationId xmlns:p14="http://schemas.microsoft.com/office/powerpoint/2010/main" val="2885680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err="1"/>
              <a:t>Tempat</a:t>
            </a:r>
            <a:r>
              <a:rPr lang="en-US" dirty="0"/>
              <a:t> </a:t>
            </a:r>
            <a:r>
              <a:rPr lang="en-US" dirty="0" err="1"/>
              <a:t>penyimpanan</a:t>
            </a:r>
            <a:r>
              <a:rPr lang="en-US" dirty="0"/>
              <a:t> </a:t>
            </a:r>
            <a:r>
              <a:rPr lang="en-US" dirty="0" err="1"/>
              <a:t>Narkotika</a:t>
            </a:r>
            <a:r>
              <a:rPr lang="en-US" dirty="0"/>
              <a:t> </a:t>
            </a:r>
            <a:r>
              <a:rPr lang="en-US" dirty="0" err="1"/>
              <a:t>dilarang</a:t>
            </a:r>
            <a:r>
              <a:rPr lang="en-US" dirty="0"/>
              <a:t> </a:t>
            </a:r>
            <a:r>
              <a:rPr lang="en-US" dirty="0" err="1"/>
              <a:t>digunakan</a:t>
            </a:r>
            <a:r>
              <a:rPr lang="en-US" dirty="0"/>
              <a:t> </a:t>
            </a:r>
            <a:r>
              <a:rPr lang="en-US" dirty="0" err="1"/>
              <a:t>untuk</a:t>
            </a:r>
            <a:r>
              <a:rPr lang="en-US" dirty="0"/>
              <a:t> </a:t>
            </a:r>
            <a:r>
              <a:rPr lang="en-US" dirty="0" err="1"/>
              <a:t>menyimpan</a:t>
            </a:r>
            <a:r>
              <a:rPr lang="en-US" dirty="0"/>
              <a:t> </a:t>
            </a:r>
            <a:r>
              <a:rPr lang="en-US" dirty="0" err="1"/>
              <a:t>barang</a:t>
            </a:r>
            <a:r>
              <a:rPr lang="en-US" dirty="0"/>
              <a:t> </a:t>
            </a:r>
            <a:r>
              <a:rPr lang="en-US" dirty="0" err="1"/>
              <a:t>selain</a:t>
            </a:r>
            <a:r>
              <a:rPr lang="en-US" dirty="0"/>
              <a:t> </a:t>
            </a:r>
            <a:r>
              <a:rPr lang="en-US" dirty="0" err="1"/>
              <a:t>Narkotika</a:t>
            </a:r>
            <a:r>
              <a:rPr lang="en-US" dirty="0"/>
              <a:t>. </a:t>
            </a:r>
          </a:p>
          <a:p>
            <a:r>
              <a:rPr lang="en-US" dirty="0" err="1"/>
              <a:t>mempunyai</a:t>
            </a:r>
            <a:r>
              <a:rPr lang="en-US" dirty="0"/>
              <a:t> </a:t>
            </a:r>
            <a:r>
              <a:rPr lang="en-US" dirty="0" err="1"/>
              <a:t>satu</a:t>
            </a:r>
            <a:r>
              <a:rPr lang="en-US" dirty="0"/>
              <a:t> </a:t>
            </a:r>
            <a:r>
              <a:rPr lang="en-US" dirty="0" err="1"/>
              <a:t>pintu</a:t>
            </a:r>
            <a:r>
              <a:rPr lang="en-US" dirty="0"/>
              <a:t> </a:t>
            </a:r>
            <a:r>
              <a:rPr lang="en-US" dirty="0" err="1"/>
              <a:t>dengan</a:t>
            </a:r>
            <a:r>
              <a:rPr lang="en-US" dirty="0"/>
              <a:t> 2 (</a:t>
            </a:r>
            <a:r>
              <a:rPr lang="en-US" dirty="0" err="1"/>
              <a:t>dua</a:t>
            </a:r>
            <a:r>
              <a:rPr lang="en-US" dirty="0"/>
              <a:t>) </a:t>
            </a:r>
            <a:r>
              <a:rPr lang="en-US" dirty="0" err="1"/>
              <a:t>buah</a:t>
            </a:r>
            <a:r>
              <a:rPr lang="en-US" dirty="0"/>
              <a:t> </a:t>
            </a:r>
            <a:r>
              <a:rPr lang="en-US" dirty="0" err="1"/>
              <a:t>kunci</a:t>
            </a:r>
            <a:r>
              <a:rPr lang="en-US" dirty="0"/>
              <a:t> yang </a:t>
            </a:r>
            <a:r>
              <a:rPr lang="en-US" dirty="0" err="1"/>
              <a:t>berbeda</a:t>
            </a:r>
            <a:endParaRPr lang="en-US" dirty="0"/>
          </a:p>
          <a:p>
            <a:r>
              <a:rPr lang="en-US" dirty="0" err="1"/>
              <a:t>kunci</a:t>
            </a:r>
            <a:r>
              <a:rPr lang="en-US" dirty="0"/>
              <a:t> </a:t>
            </a:r>
            <a:r>
              <a:rPr lang="en-US" dirty="0" err="1"/>
              <a:t>ruang</a:t>
            </a:r>
            <a:r>
              <a:rPr lang="en-US" dirty="0"/>
              <a:t> </a:t>
            </a:r>
            <a:r>
              <a:rPr lang="en-US" dirty="0" err="1"/>
              <a:t>khusus</a:t>
            </a:r>
            <a:r>
              <a:rPr lang="en-US" dirty="0"/>
              <a:t> </a:t>
            </a:r>
            <a:r>
              <a:rPr lang="en-US" dirty="0" err="1"/>
              <a:t>dikuasai</a:t>
            </a:r>
            <a:r>
              <a:rPr lang="en-US" dirty="0"/>
              <a:t> </a:t>
            </a:r>
            <a:r>
              <a:rPr lang="en-US" dirty="0" err="1"/>
              <a:t>oleh</a:t>
            </a:r>
            <a:r>
              <a:rPr lang="en-US" dirty="0"/>
              <a:t> </a:t>
            </a:r>
            <a:r>
              <a:rPr lang="en-US" dirty="0" err="1"/>
              <a:t>Apoteker</a:t>
            </a:r>
            <a:r>
              <a:rPr lang="en-US" dirty="0"/>
              <a:t> </a:t>
            </a:r>
            <a:r>
              <a:rPr lang="en-US" dirty="0" err="1"/>
              <a:t>penanggung</a:t>
            </a:r>
            <a:r>
              <a:rPr lang="en-US" dirty="0"/>
              <a:t>  </a:t>
            </a:r>
            <a:r>
              <a:rPr lang="en-US" dirty="0" err="1"/>
              <a:t>jawab</a:t>
            </a:r>
            <a:r>
              <a:rPr lang="en-US" dirty="0"/>
              <a:t>/</a:t>
            </a:r>
            <a:r>
              <a:rPr lang="en-US" dirty="0" err="1"/>
              <a:t>Apoteker</a:t>
            </a:r>
            <a:r>
              <a:rPr lang="en-US" dirty="0"/>
              <a:t> yang </a:t>
            </a:r>
            <a:r>
              <a:rPr lang="en-US" dirty="0" err="1"/>
              <a:t>ditunjuk</a:t>
            </a:r>
            <a:r>
              <a:rPr lang="en-US" dirty="0"/>
              <a:t> </a:t>
            </a:r>
            <a:r>
              <a:rPr lang="en-US" dirty="0" err="1"/>
              <a:t>dan</a:t>
            </a:r>
            <a:r>
              <a:rPr lang="en-US" dirty="0"/>
              <a:t> </a:t>
            </a:r>
            <a:r>
              <a:rPr lang="en-US" dirty="0" err="1"/>
              <a:t>pegawai</a:t>
            </a:r>
            <a:r>
              <a:rPr lang="en-US" dirty="0"/>
              <a:t> lain yang </a:t>
            </a:r>
            <a:r>
              <a:rPr lang="en-US" dirty="0" err="1"/>
              <a:t>dikuasakan</a:t>
            </a:r>
            <a:r>
              <a:rPr lang="en-US" dirty="0"/>
              <a:t> </a:t>
            </a:r>
            <a:r>
              <a:rPr lang="en-US" dirty="0" err="1"/>
              <a:t>dan</a:t>
            </a:r>
            <a:r>
              <a:rPr lang="en-US" dirty="0"/>
              <a:t> </a:t>
            </a:r>
            <a:r>
              <a:rPr lang="en-US" dirty="0" err="1"/>
              <a:t>tidak</a:t>
            </a:r>
            <a:r>
              <a:rPr lang="en-US" dirty="0"/>
              <a:t> </a:t>
            </a:r>
            <a:r>
              <a:rPr lang="en-US" dirty="0" err="1"/>
              <a:t>boleh</a:t>
            </a:r>
            <a:r>
              <a:rPr lang="en-US" dirty="0"/>
              <a:t> </a:t>
            </a:r>
            <a:r>
              <a:rPr lang="en-US" dirty="0" err="1"/>
              <a:t>dimasuki</a:t>
            </a:r>
            <a:r>
              <a:rPr lang="en-US" dirty="0"/>
              <a:t> </a:t>
            </a:r>
            <a:r>
              <a:rPr lang="en-US" dirty="0" err="1"/>
              <a:t>oleh</a:t>
            </a:r>
            <a:r>
              <a:rPr lang="en-US" dirty="0"/>
              <a:t> </a:t>
            </a:r>
            <a:r>
              <a:rPr lang="en-US" dirty="0" err="1"/>
              <a:t>orang</a:t>
            </a:r>
            <a:r>
              <a:rPr lang="en-US" dirty="0"/>
              <a:t> lain </a:t>
            </a:r>
            <a:r>
              <a:rPr lang="en-US" dirty="0" err="1"/>
              <a:t>tanpa</a:t>
            </a:r>
            <a:r>
              <a:rPr lang="en-US" dirty="0"/>
              <a:t> </a:t>
            </a:r>
            <a:r>
              <a:rPr lang="en-US" dirty="0" err="1"/>
              <a:t>izin</a:t>
            </a:r>
            <a:r>
              <a:rPr lang="en-US" dirty="0"/>
              <a:t> </a:t>
            </a:r>
            <a:r>
              <a:rPr lang="en-US" dirty="0" err="1"/>
              <a:t>Apoteker</a:t>
            </a:r>
            <a:r>
              <a:rPr lang="en-US" dirty="0"/>
              <a:t> </a:t>
            </a:r>
            <a:r>
              <a:rPr lang="en-US" dirty="0" err="1"/>
              <a:t>penanggung</a:t>
            </a:r>
            <a:r>
              <a:rPr lang="en-US" dirty="0"/>
              <a:t> </a:t>
            </a:r>
            <a:r>
              <a:rPr lang="en-US" dirty="0" err="1"/>
              <a:t>jawab</a:t>
            </a:r>
            <a:r>
              <a:rPr lang="en-US" dirty="0"/>
              <a:t>/</a:t>
            </a:r>
            <a:r>
              <a:rPr lang="en-US" dirty="0" err="1"/>
              <a:t>Apoteker</a:t>
            </a:r>
            <a:r>
              <a:rPr lang="en-US" dirty="0"/>
              <a:t> yang </a:t>
            </a:r>
            <a:r>
              <a:rPr lang="en-US" dirty="0" err="1"/>
              <a:t>ditunjuk</a:t>
            </a:r>
            <a:r>
              <a:rPr lang="en-US" dirty="0"/>
              <a:t>.</a:t>
            </a:r>
          </a:p>
        </p:txBody>
      </p:sp>
    </p:spTree>
    <p:extLst>
      <p:ext uri="{BB962C8B-B14F-4D97-AF65-F5344CB8AC3E}">
        <p14:creationId xmlns:p14="http://schemas.microsoft.com/office/powerpoint/2010/main" val="1308607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US" dirty="0" err="1"/>
              <a:t>Lemari</a:t>
            </a:r>
            <a:r>
              <a:rPr lang="en-US" dirty="0"/>
              <a:t> </a:t>
            </a:r>
            <a:r>
              <a:rPr lang="en-US" dirty="0" err="1"/>
              <a:t>khusus</a:t>
            </a:r>
            <a:r>
              <a:rPr lang="en-US" dirty="0"/>
              <a:t> </a:t>
            </a:r>
            <a:r>
              <a:rPr lang="en-US" dirty="0" err="1"/>
              <a:t>sebagaimana</a:t>
            </a:r>
            <a:r>
              <a:rPr lang="en-US" dirty="0"/>
              <a:t> </a:t>
            </a:r>
            <a:r>
              <a:rPr lang="en-US" dirty="0" err="1"/>
              <a:t>dimaksud</a:t>
            </a:r>
            <a:r>
              <a:rPr lang="en-US" dirty="0"/>
              <a:t>  </a:t>
            </a:r>
            <a:r>
              <a:rPr lang="en-US" dirty="0" err="1"/>
              <a:t>harus</a:t>
            </a:r>
            <a:endParaRPr lang="en-US" dirty="0"/>
          </a:p>
          <a:p>
            <a:r>
              <a:rPr lang="en-US" dirty="0" err="1"/>
              <a:t>memenuhi</a:t>
            </a:r>
            <a:r>
              <a:rPr lang="en-US" dirty="0"/>
              <a:t> </a:t>
            </a:r>
            <a:r>
              <a:rPr lang="en-US" dirty="0" err="1"/>
              <a:t>syarat</a:t>
            </a:r>
            <a:r>
              <a:rPr lang="en-US" dirty="0"/>
              <a:t> </a:t>
            </a:r>
            <a:r>
              <a:rPr lang="en-US" dirty="0" err="1"/>
              <a:t>sebagai</a:t>
            </a:r>
            <a:r>
              <a:rPr lang="en-US" dirty="0"/>
              <a:t> </a:t>
            </a:r>
            <a:r>
              <a:rPr lang="en-US" dirty="0" err="1"/>
              <a:t>berikut</a:t>
            </a:r>
            <a:r>
              <a:rPr lang="en-US" dirty="0"/>
              <a:t>:</a:t>
            </a:r>
          </a:p>
          <a:p>
            <a:r>
              <a:rPr lang="en-US" dirty="0"/>
              <a:t>a. </a:t>
            </a:r>
            <a:r>
              <a:rPr lang="en-US" dirty="0" err="1"/>
              <a:t>terbuat</a:t>
            </a:r>
            <a:r>
              <a:rPr lang="en-US" dirty="0"/>
              <a:t> </a:t>
            </a:r>
            <a:r>
              <a:rPr lang="en-US" dirty="0" err="1"/>
              <a:t>dari</a:t>
            </a:r>
            <a:r>
              <a:rPr lang="en-US" dirty="0"/>
              <a:t> </a:t>
            </a:r>
            <a:r>
              <a:rPr lang="en-US" dirty="0" err="1"/>
              <a:t>bahan</a:t>
            </a:r>
            <a:r>
              <a:rPr lang="en-US" dirty="0"/>
              <a:t> yang </a:t>
            </a:r>
            <a:r>
              <a:rPr lang="en-US" dirty="0" err="1"/>
              <a:t>kuat</a:t>
            </a:r>
            <a:r>
              <a:rPr lang="en-US" dirty="0"/>
              <a:t>; </a:t>
            </a:r>
          </a:p>
          <a:p>
            <a:r>
              <a:rPr lang="en-US" dirty="0"/>
              <a:t>b. </a:t>
            </a:r>
            <a:r>
              <a:rPr lang="en-US" dirty="0" err="1"/>
              <a:t>tidak</a:t>
            </a:r>
            <a:r>
              <a:rPr lang="en-US" dirty="0"/>
              <a:t> </a:t>
            </a:r>
            <a:r>
              <a:rPr lang="en-US" dirty="0" err="1"/>
              <a:t>mudah</a:t>
            </a:r>
            <a:r>
              <a:rPr lang="en-US" dirty="0"/>
              <a:t> </a:t>
            </a:r>
            <a:r>
              <a:rPr lang="en-US" dirty="0" err="1"/>
              <a:t>dipindahkan</a:t>
            </a:r>
            <a:r>
              <a:rPr lang="en-US" dirty="0"/>
              <a:t> </a:t>
            </a:r>
          </a:p>
          <a:p>
            <a:r>
              <a:rPr lang="en-US" dirty="0"/>
              <a:t>c. </a:t>
            </a:r>
            <a:r>
              <a:rPr lang="en-US" dirty="0" err="1"/>
              <a:t>mempunyai</a:t>
            </a:r>
            <a:r>
              <a:rPr lang="en-US" dirty="0"/>
              <a:t> 2 (</a:t>
            </a:r>
            <a:r>
              <a:rPr lang="en-US" dirty="0" err="1"/>
              <a:t>dua</a:t>
            </a:r>
            <a:r>
              <a:rPr lang="en-US" dirty="0"/>
              <a:t>) </a:t>
            </a:r>
            <a:r>
              <a:rPr lang="en-US" dirty="0" err="1"/>
              <a:t>buah</a:t>
            </a:r>
            <a:r>
              <a:rPr lang="en-US" dirty="0"/>
              <a:t> </a:t>
            </a:r>
            <a:r>
              <a:rPr lang="en-US" dirty="0" err="1"/>
              <a:t>kunci</a:t>
            </a:r>
            <a:r>
              <a:rPr lang="en-US" dirty="0"/>
              <a:t>  yang </a:t>
            </a:r>
            <a:r>
              <a:rPr lang="en-US" dirty="0" err="1"/>
              <a:t>berbeda</a:t>
            </a:r>
            <a:r>
              <a:rPr lang="en-US" dirty="0"/>
              <a:t>;</a:t>
            </a:r>
          </a:p>
          <a:p>
            <a:r>
              <a:rPr lang="en-US" dirty="0"/>
              <a:t>d. </a:t>
            </a:r>
            <a:r>
              <a:rPr lang="en-US" dirty="0" err="1"/>
              <a:t>harus</a:t>
            </a:r>
            <a:r>
              <a:rPr lang="en-US" dirty="0"/>
              <a:t> </a:t>
            </a:r>
            <a:r>
              <a:rPr lang="en-US" dirty="0" err="1"/>
              <a:t>diletakkan</a:t>
            </a:r>
            <a:r>
              <a:rPr lang="en-US" dirty="0"/>
              <a:t> </a:t>
            </a:r>
            <a:r>
              <a:rPr lang="en-US" dirty="0" err="1"/>
              <a:t>dalam</a:t>
            </a:r>
            <a:r>
              <a:rPr lang="en-US" dirty="0"/>
              <a:t> </a:t>
            </a:r>
            <a:r>
              <a:rPr lang="en-US" dirty="0" err="1"/>
              <a:t>ruang</a:t>
            </a:r>
            <a:r>
              <a:rPr lang="en-US" dirty="0"/>
              <a:t> </a:t>
            </a:r>
            <a:r>
              <a:rPr lang="en-US" dirty="0" err="1"/>
              <a:t>khusus</a:t>
            </a:r>
            <a:r>
              <a:rPr lang="en-US" dirty="0"/>
              <a:t> </a:t>
            </a:r>
            <a:r>
              <a:rPr lang="en-US" dirty="0" err="1"/>
              <a:t>di</a:t>
            </a:r>
            <a:r>
              <a:rPr lang="en-US" dirty="0"/>
              <a:t> </a:t>
            </a:r>
            <a:r>
              <a:rPr lang="en-US" dirty="0" err="1"/>
              <a:t>sudut</a:t>
            </a:r>
            <a:r>
              <a:rPr lang="en-US" dirty="0"/>
              <a:t> </a:t>
            </a:r>
            <a:r>
              <a:rPr lang="en-US" dirty="0" err="1"/>
              <a:t>gudang</a:t>
            </a:r>
            <a:r>
              <a:rPr lang="en-US" dirty="0"/>
              <a:t> </a:t>
            </a:r>
          </a:p>
          <a:p>
            <a:endParaRPr lang="en-US" dirty="0"/>
          </a:p>
          <a:p>
            <a:pPr>
              <a:buNone/>
            </a:pPr>
            <a:r>
              <a:rPr lang="en-US" dirty="0" err="1"/>
              <a:t>Untuk</a:t>
            </a:r>
            <a:r>
              <a:rPr lang="en-US" dirty="0"/>
              <a:t> </a:t>
            </a:r>
            <a:r>
              <a:rPr lang="en-US" dirty="0" err="1"/>
              <a:t>Instalasi</a:t>
            </a:r>
            <a:r>
              <a:rPr lang="en-US" dirty="0"/>
              <a:t> </a:t>
            </a:r>
            <a:r>
              <a:rPr lang="en-US" dirty="0" err="1"/>
              <a:t>Farmasi</a:t>
            </a:r>
            <a:r>
              <a:rPr lang="en-US" dirty="0"/>
              <a:t> </a:t>
            </a:r>
            <a:r>
              <a:rPr lang="en-US" dirty="0" err="1"/>
              <a:t>Pemerintah</a:t>
            </a:r>
            <a:r>
              <a:rPr lang="en-US" dirty="0"/>
              <a:t>;</a:t>
            </a:r>
          </a:p>
          <a:p>
            <a:r>
              <a:rPr lang="en-US" dirty="0" err="1"/>
              <a:t>diletakkan</a:t>
            </a:r>
            <a:r>
              <a:rPr lang="en-US" dirty="0"/>
              <a:t> </a:t>
            </a:r>
            <a:r>
              <a:rPr lang="en-US" dirty="0" err="1"/>
              <a:t>di</a:t>
            </a:r>
            <a:r>
              <a:rPr lang="en-US" dirty="0"/>
              <a:t> </a:t>
            </a:r>
            <a:r>
              <a:rPr lang="en-US" dirty="0" err="1"/>
              <a:t>tempat</a:t>
            </a:r>
            <a:r>
              <a:rPr lang="en-US" dirty="0"/>
              <a:t> yang </a:t>
            </a:r>
            <a:r>
              <a:rPr lang="en-US" dirty="0" err="1"/>
              <a:t>aman</a:t>
            </a:r>
            <a:r>
              <a:rPr lang="en-US" dirty="0"/>
              <a:t> </a:t>
            </a:r>
            <a:r>
              <a:rPr lang="en-US" dirty="0" err="1"/>
              <a:t>dan</a:t>
            </a:r>
            <a:r>
              <a:rPr lang="en-US" dirty="0"/>
              <a:t> </a:t>
            </a:r>
            <a:r>
              <a:rPr lang="en-US" dirty="0" err="1"/>
              <a:t>tidak</a:t>
            </a:r>
            <a:r>
              <a:rPr lang="en-US" dirty="0"/>
              <a:t> </a:t>
            </a:r>
            <a:r>
              <a:rPr lang="en-US" dirty="0" err="1"/>
              <a:t>terlihat</a:t>
            </a:r>
            <a:r>
              <a:rPr lang="en-US" dirty="0"/>
              <a:t> </a:t>
            </a:r>
            <a:r>
              <a:rPr lang="en-US" dirty="0" err="1"/>
              <a:t>oleh</a:t>
            </a:r>
            <a:r>
              <a:rPr lang="en-US" dirty="0"/>
              <a:t> </a:t>
            </a:r>
            <a:r>
              <a:rPr lang="en-US" dirty="0" err="1"/>
              <a:t>umum</a:t>
            </a:r>
            <a:r>
              <a:rPr lang="en-US" dirty="0"/>
              <a:t>, </a:t>
            </a:r>
          </a:p>
          <a:p>
            <a:pPr>
              <a:buNone/>
            </a:pPr>
            <a:r>
              <a:rPr lang="fi-FI" dirty="0"/>
              <a:t>    </a:t>
            </a:r>
          </a:p>
          <a:p>
            <a:pPr>
              <a:buNone/>
            </a:pPr>
            <a:r>
              <a:rPr lang="fi-FI" dirty="0"/>
              <a:t>Untuk Apotek, Instalasi Farmasi Rumah Sakit, Puskesmas, </a:t>
            </a:r>
            <a:r>
              <a:rPr lang="en-US" dirty="0" err="1"/>
              <a:t>Instalasi</a:t>
            </a:r>
            <a:r>
              <a:rPr lang="en-US" dirty="0"/>
              <a:t> </a:t>
            </a:r>
            <a:r>
              <a:rPr lang="en-US" dirty="0" err="1"/>
              <a:t>Farmasi</a:t>
            </a:r>
            <a:r>
              <a:rPr lang="en-US" dirty="0"/>
              <a:t> </a:t>
            </a:r>
            <a:r>
              <a:rPr lang="en-US" dirty="0" err="1"/>
              <a:t>Klinik</a:t>
            </a:r>
            <a:r>
              <a:rPr lang="en-US" dirty="0"/>
              <a:t>, </a:t>
            </a:r>
            <a:r>
              <a:rPr lang="en-US" dirty="0" err="1"/>
              <a:t>dan</a:t>
            </a:r>
            <a:r>
              <a:rPr lang="en-US" dirty="0"/>
              <a:t> </a:t>
            </a:r>
            <a:r>
              <a:rPr lang="en-US" dirty="0" err="1"/>
              <a:t>Lembaga</a:t>
            </a:r>
            <a:r>
              <a:rPr lang="en-US" dirty="0"/>
              <a:t> </a:t>
            </a:r>
            <a:r>
              <a:rPr lang="en-US" dirty="0" err="1"/>
              <a:t>Ilmu</a:t>
            </a:r>
            <a:r>
              <a:rPr lang="en-US" dirty="0"/>
              <a:t> </a:t>
            </a:r>
            <a:r>
              <a:rPr lang="en-US" dirty="0" err="1"/>
              <a:t>Pengetahuan</a:t>
            </a:r>
            <a:r>
              <a:rPr lang="en-US" dirty="0"/>
              <a:t> </a:t>
            </a:r>
          </a:p>
          <a:p>
            <a:r>
              <a:rPr lang="en-US" dirty="0" err="1"/>
              <a:t>kunci</a:t>
            </a:r>
            <a:r>
              <a:rPr lang="en-US" dirty="0"/>
              <a:t> </a:t>
            </a:r>
            <a:r>
              <a:rPr lang="en-US" dirty="0" err="1"/>
              <a:t>lemari</a:t>
            </a:r>
            <a:r>
              <a:rPr lang="en-US" dirty="0"/>
              <a:t> </a:t>
            </a:r>
            <a:r>
              <a:rPr lang="en-US" dirty="0" err="1"/>
              <a:t>khusus</a:t>
            </a:r>
            <a:r>
              <a:rPr lang="en-US" dirty="0"/>
              <a:t> </a:t>
            </a:r>
            <a:r>
              <a:rPr lang="en-US" dirty="0" err="1"/>
              <a:t>dikuasai</a:t>
            </a:r>
            <a:r>
              <a:rPr lang="en-US" dirty="0"/>
              <a:t> </a:t>
            </a:r>
            <a:r>
              <a:rPr lang="en-US" dirty="0" err="1"/>
              <a:t>oleh</a:t>
            </a:r>
            <a:r>
              <a:rPr lang="en-US" dirty="0"/>
              <a:t> </a:t>
            </a:r>
            <a:r>
              <a:rPr lang="en-US" dirty="0" err="1"/>
              <a:t>Apoteker</a:t>
            </a:r>
            <a:r>
              <a:rPr lang="en-US" dirty="0"/>
              <a:t> </a:t>
            </a:r>
            <a:r>
              <a:rPr lang="en-US" dirty="0" err="1"/>
              <a:t>penanggung</a:t>
            </a:r>
            <a:r>
              <a:rPr lang="en-US" dirty="0"/>
              <a:t> </a:t>
            </a:r>
            <a:r>
              <a:rPr lang="en-US" dirty="0" err="1"/>
              <a:t>jawab</a:t>
            </a:r>
            <a:r>
              <a:rPr lang="en-US" dirty="0"/>
              <a:t>/</a:t>
            </a:r>
            <a:r>
              <a:rPr lang="en-US" dirty="0" err="1"/>
              <a:t>Apoteker</a:t>
            </a:r>
            <a:r>
              <a:rPr lang="en-US" dirty="0"/>
              <a:t> yang </a:t>
            </a:r>
            <a:r>
              <a:rPr lang="en-US" dirty="0" err="1"/>
              <a:t>ditunjuk</a:t>
            </a:r>
            <a:r>
              <a:rPr lang="en-US" dirty="0"/>
              <a:t> </a:t>
            </a:r>
            <a:r>
              <a:rPr lang="en-US" dirty="0" err="1"/>
              <a:t>dan</a:t>
            </a:r>
            <a:r>
              <a:rPr lang="en-US" dirty="0"/>
              <a:t> </a:t>
            </a:r>
            <a:r>
              <a:rPr lang="en-US" dirty="0" err="1"/>
              <a:t>pegawai</a:t>
            </a:r>
            <a:r>
              <a:rPr lang="en-US" dirty="0"/>
              <a:t> lain yang </a:t>
            </a:r>
            <a:r>
              <a:rPr lang="en-US" dirty="0" err="1"/>
              <a:t>dikuasakan</a:t>
            </a:r>
            <a:r>
              <a:rPr lang="en-US" dirty="0"/>
              <a:t>.</a:t>
            </a:r>
          </a:p>
        </p:txBody>
      </p:sp>
    </p:spTree>
    <p:extLst>
      <p:ext uri="{BB962C8B-B14F-4D97-AF65-F5344CB8AC3E}">
        <p14:creationId xmlns:p14="http://schemas.microsoft.com/office/powerpoint/2010/main" val="1149936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214048" cy="6885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331640" y="2032166"/>
            <a:ext cx="4942251" cy="923330"/>
          </a:xfrm>
          <a:prstGeom prst="rect">
            <a:avLst/>
          </a:prstGeom>
          <a:noFill/>
        </p:spPr>
        <p:txBody>
          <a:bodyPr wrap="none" lIns="91440" tIns="45720" rIns="91440" bIns="45720">
            <a:spAutoFit/>
          </a:bodyPr>
          <a:lstStyle/>
          <a:p>
            <a:pPr algn="ctr"/>
            <a:r>
              <a:rPr lang="id-ID"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Terima Kasih</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3932803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err="1">
                <a:latin typeface="Abadi MT Condensed Extra Bold" charset="0"/>
                <a:ea typeface="Abadi MT Condensed Extra Bold" charset="0"/>
                <a:cs typeface="Abadi MT Condensed Extra Bold" charset="0"/>
              </a:rPr>
              <a:t>Inventarisasi</a:t>
            </a:r>
            <a:r>
              <a:rPr lang="en-US" sz="4000" dirty="0">
                <a:latin typeface="Abadi MT Condensed Extra Bold" charset="0"/>
                <a:ea typeface="Abadi MT Condensed Extra Bold" charset="0"/>
                <a:cs typeface="Abadi MT Condensed Extra Bold" charset="0"/>
              </a:rPr>
              <a:t> </a:t>
            </a:r>
            <a:r>
              <a:rPr lang="en-US" sz="4000" dirty="0" err="1">
                <a:latin typeface="Abadi MT Condensed Extra Bold" charset="0"/>
                <a:ea typeface="Abadi MT Condensed Extra Bold" charset="0"/>
                <a:cs typeface="Abadi MT Condensed Extra Bold" charset="0"/>
              </a:rPr>
              <a:t>Persediaan</a:t>
            </a:r>
            <a:r>
              <a:rPr lang="en-US" sz="4000" dirty="0">
                <a:latin typeface="Abadi MT Condensed Extra Bold" charset="0"/>
                <a:ea typeface="Abadi MT Condensed Extra Bold" charset="0"/>
                <a:cs typeface="Abadi MT Condensed Extra Bold" charset="0"/>
              </a:rPr>
              <a:t> </a:t>
            </a:r>
            <a:r>
              <a:rPr lang="en-US" sz="4000" dirty="0" err="1">
                <a:latin typeface="Abadi MT Condensed Extra Bold" charset="0"/>
                <a:ea typeface="Abadi MT Condensed Extra Bold" charset="0"/>
                <a:cs typeface="Abadi MT Condensed Extra Bold" charset="0"/>
              </a:rPr>
              <a:t>dan</a:t>
            </a:r>
            <a:r>
              <a:rPr lang="en-US" sz="4000" dirty="0">
                <a:latin typeface="Abadi MT Condensed Extra Bold" charset="0"/>
                <a:ea typeface="Abadi MT Condensed Extra Bold" charset="0"/>
                <a:cs typeface="Abadi MT Condensed Extra Bold" charset="0"/>
              </a:rPr>
              <a:t> </a:t>
            </a:r>
            <a:r>
              <a:rPr lang="en-US" sz="4000" dirty="0" err="1">
                <a:latin typeface="Abadi MT Condensed Extra Bold" charset="0"/>
                <a:ea typeface="Abadi MT Condensed Extra Bold" charset="0"/>
                <a:cs typeface="Abadi MT Condensed Extra Bold" charset="0"/>
              </a:rPr>
              <a:t>Pengendalian</a:t>
            </a:r>
            <a:r>
              <a:rPr lang="en-US" sz="4000" dirty="0">
                <a:latin typeface="Abadi MT Condensed Extra Bold" charset="0"/>
                <a:ea typeface="Abadi MT Condensed Extra Bold" charset="0"/>
                <a:cs typeface="Abadi MT Condensed Extra Bold" charset="0"/>
              </a:rPr>
              <a:t> </a:t>
            </a:r>
            <a:r>
              <a:rPr lang="en-US" sz="4000" dirty="0" err="1">
                <a:latin typeface="Abadi MT Condensed Extra Bold" charset="0"/>
                <a:ea typeface="Abadi MT Condensed Extra Bold" charset="0"/>
                <a:cs typeface="Abadi MT Condensed Extra Bold" charset="0"/>
              </a:rPr>
              <a:t>Logistik</a:t>
            </a:r>
            <a:r>
              <a:rPr lang="en-US" sz="4000" dirty="0">
                <a:latin typeface="Abadi MT Condensed Extra Bold" charset="0"/>
                <a:ea typeface="Abadi MT Condensed Extra Bold" charset="0"/>
                <a:cs typeface="Abadi MT Condensed Extra Bold" charset="0"/>
              </a:rPr>
              <a:t> </a:t>
            </a:r>
            <a:r>
              <a:rPr lang="en-US" sz="4000" dirty="0" err="1">
                <a:latin typeface="Abadi MT Condensed Extra Bold" charset="0"/>
                <a:ea typeface="Abadi MT Condensed Extra Bold" charset="0"/>
                <a:cs typeface="Abadi MT Condensed Extra Bold" charset="0"/>
              </a:rPr>
              <a:t>Farmasi</a:t>
            </a:r>
            <a:endParaRPr lang="en-US" sz="40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1171575" y="5105400"/>
            <a:ext cx="6803136" cy="381000"/>
          </a:xfrm>
        </p:spPr>
        <p:txBody>
          <a:bodyPr/>
          <a:lstStyle/>
          <a:p>
            <a:r>
              <a:rPr lang="en-US" dirty="0" err="1"/>
              <a:t>Dra</a:t>
            </a:r>
            <a:r>
              <a:rPr lang="en-US" dirty="0"/>
              <a:t> </a:t>
            </a:r>
            <a:r>
              <a:rPr lang="en-US" dirty="0" err="1"/>
              <a:t>Ratih</a:t>
            </a:r>
            <a:r>
              <a:rPr lang="en-US" dirty="0"/>
              <a:t> </a:t>
            </a:r>
            <a:r>
              <a:rPr lang="en-US" dirty="0" err="1"/>
              <a:t>Dyah</a:t>
            </a:r>
            <a:r>
              <a:rPr lang="en-US" dirty="0"/>
              <a:t> Pertiwi, </a:t>
            </a:r>
            <a:r>
              <a:rPr lang="en-US" dirty="0" err="1"/>
              <a:t>M.Farm</a:t>
            </a:r>
            <a:r>
              <a:rPr lang="en-US" dirty="0"/>
              <a:t>, Apt</a:t>
            </a:r>
          </a:p>
        </p:txBody>
      </p:sp>
    </p:spTree>
    <p:extLst>
      <p:ext uri="{BB962C8B-B14F-4D97-AF65-F5344CB8AC3E}">
        <p14:creationId xmlns:p14="http://schemas.microsoft.com/office/powerpoint/2010/main" val="2607143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2200" b="1">
                <a:latin typeface="Eras Medium ITC" pitchFamily="34" charset="0"/>
              </a:rPr>
              <a:t>Arti dan manfaat </a:t>
            </a:r>
            <a:br>
              <a:rPr lang="en-US" sz="2200" b="1">
                <a:latin typeface="Eras Medium ITC" pitchFamily="34" charset="0"/>
              </a:rPr>
            </a:br>
            <a:r>
              <a:rPr lang="en-US" sz="2200" b="1">
                <a:latin typeface="Eras Medium ITC" pitchFamily="34" charset="0"/>
              </a:rPr>
              <a:t>Inventarisasi</a:t>
            </a:r>
          </a:p>
        </p:txBody>
      </p:sp>
      <p:sp>
        <p:nvSpPr>
          <p:cNvPr id="3075" name="Rectangle 3"/>
          <p:cNvSpPr>
            <a:spLocks noGrp="1" noChangeArrowheads="1"/>
          </p:cNvSpPr>
          <p:nvPr>
            <p:ph idx="1"/>
          </p:nvPr>
        </p:nvSpPr>
        <p:spPr/>
        <p:txBody>
          <a:bodyPr/>
          <a:lstStyle/>
          <a:p>
            <a:pPr marL="609600" indent="-609600"/>
            <a:r>
              <a:rPr lang="en-US" sz="1800" b="1">
                <a:latin typeface="Century Gothic" pitchFamily="34" charset="0"/>
              </a:rPr>
              <a:t>Inventarisasi merupakan hal yang harus dilakukan oleh organisasi rumah sakit terutama untuk mengetahui keadaan dan kondisi logistik yang tersedia pada periode tertentu yang selanjutnya dapat digunakan sebagai dasar perencanaan pengadaan logistik untuk periode berikutnya </a:t>
            </a:r>
          </a:p>
          <a:p>
            <a:pPr marL="609600" indent="-609600"/>
            <a:r>
              <a:rPr lang="en-US" sz="1800" b="1">
                <a:latin typeface="Century Gothic" pitchFamily="34" charset="0"/>
              </a:rPr>
              <a:t>Dengan dilaksanakannya inventarisasi logistik maka akan diperoleh manfaat :</a:t>
            </a:r>
          </a:p>
          <a:p>
            <a:pPr marL="1371600" lvl="2" indent="-457200">
              <a:buFontTx/>
              <a:buAutoNum type="arabicPeriod"/>
            </a:pPr>
            <a:r>
              <a:rPr lang="en-US" sz="1500" b="1">
                <a:latin typeface="Century Gothic" pitchFamily="34" charset="0"/>
              </a:rPr>
              <a:t>Kejelasan informasi tentang ketersediaan logistik dalam jumlah, jenis dan kualitasnya  termasuk kondisinya </a:t>
            </a:r>
          </a:p>
          <a:p>
            <a:pPr marL="1371600" lvl="2" indent="-457200">
              <a:buFontTx/>
              <a:buAutoNum type="arabicPeriod"/>
            </a:pPr>
            <a:r>
              <a:rPr lang="en-US" sz="1500" b="1">
                <a:latin typeface="Century Gothic" pitchFamily="34" charset="0"/>
              </a:rPr>
              <a:t>Hasil inventarisasi dapat dijadikan bahan pertanggung jawaban dan bahan perencanaan serta pengambilan keputusan </a:t>
            </a:r>
          </a:p>
          <a:p>
            <a:pPr marL="1371600" lvl="2" indent="-457200">
              <a:buFontTx/>
              <a:buAutoNum type="arabicPeriod"/>
            </a:pPr>
            <a:r>
              <a:rPr lang="en-US" sz="1500" b="1">
                <a:latin typeface="Century Gothic" pitchFamily="34" charset="0"/>
              </a:rPr>
              <a:t>Untuk penghitungan kekayaan perusahaan </a:t>
            </a:r>
          </a:p>
          <a:p>
            <a:pPr marL="1371600" lvl="2" indent="-457200">
              <a:buFontTx/>
              <a:buAutoNum type="arabicPeriod"/>
            </a:pPr>
            <a:endParaRPr lang="en-US" sz="1500" b="1">
              <a:latin typeface="Century Gothic" pitchFamily="34" charset="0"/>
            </a:endParaRPr>
          </a:p>
          <a:p>
            <a:pPr marL="1371600" lvl="2" indent="-457200">
              <a:buFontTx/>
              <a:buAutoNum type="arabicPeriod"/>
            </a:pPr>
            <a:endParaRPr lang="en-US" sz="1500" b="1">
              <a:latin typeface="Century Gothic" pitchFamily="34" charset="0"/>
            </a:endParaRPr>
          </a:p>
          <a:p>
            <a:pPr marL="1371600" lvl="2" indent="-457200">
              <a:buFontTx/>
              <a:buAutoNum type="arabicPeriod"/>
            </a:pPr>
            <a:endParaRPr lang="en-US" sz="1500">
              <a:latin typeface="Century Gothic" pitchFamily="34" charset="0"/>
            </a:endParaRPr>
          </a:p>
          <a:p>
            <a:pPr marL="1371600" lvl="2" indent="-457200">
              <a:buFontTx/>
              <a:buAutoNum type="arabicPeriod"/>
            </a:pPr>
            <a:endParaRPr lang="en-US" sz="1500">
              <a:latin typeface="Century Gothic" pitchFamily="34" charset="0"/>
            </a:endParaRPr>
          </a:p>
        </p:txBody>
      </p:sp>
    </p:spTree>
    <p:extLst>
      <p:ext uri="{BB962C8B-B14F-4D97-AF65-F5344CB8AC3E}">
        <p14:creationId xmlns:p14="http://schemas.microsoft.com/office/powerpoint/2010/main" val="128845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inventory </a:t>
            </a:r>
            <a:r>
              <a:rPr lang="en-US" dirty="0" err="1"/>
              <a:t>biasanya</a:t>
            </a:r>
            <a:r>
              <a:rPr lang="en-US" dirty="0"/>
              <a:t> </a:t>
            </a:r>
            <a:r>
              <a:rPr lang="en-US" dirty="0" err="1"/>
              <a:t>mewakili</a:t>
            </a:r>
            <a:r>
              <a:rPr lang="en-US" dirty="0"/>
              <a:t> 20% </a:t>
            </a:r>
            <a:r>
              <a:rPr lang="en-US" dirty="0" err="1"/>
              <a:t>sampai</a:t>
            </a:r>
            <a:r>
              <a:rPr lang="en-US" dirty="0"/>
              <a:t> 60% </a:t>
            </a:r>
            <a:r>
              <a:rPr lang="it-IT" dirty="0"/>
              <a:t>dari total asset di dalam balance sheet. </a:t>
            </a:r>
          </a:p>
          <a:p>
            <a:r>
              <a:rPr lang="es-ES" dirty="0" err="1"/>
              <a:t>Tujuan</a:t>
            </a:r>
            <a:r>
              <a:rPr lang="es-ES" dirty="0"/>
              <a:t> </a:t>
            </a:r>
            <a:r>
              <a:rPr lang="es-ES" dirty="0" err="1"/>
              <a:t>dasar</a:t>
            </a:r>
            <a:r>
              <a:rPr lang="es-ES" dirty="0"/>
              <a:t> </a:t>
            </a:r>
            <a:r>
              <a:rPr lang="es-ES" dirty="0" err="1"/>
              <a:t>dari</a:t>
            </a:r>
            <a:r>
              <a:rPr lang="es-ES" dirty="0"/>
              <a:t> </a:t>
            </a:r>
            <a:r>
              <a:rPr lang="es-ES" dirty="0" err="1"/>
              <a:t>inventory</a:t>
            </a:r>
            <a:r>
              <a:rPr lang="es-ES" dirty="0"/>
              <a:t> </a:t>
            </a:r>
            <a:r>
              <a:rPr lang="es-ES" dirty="0" err="1"/>
              <a:t>adalah</a:t>
            </a:r>
            <a:r>
              <a:rPr lang="es-ES" dirty="0"/>
              <a:t> </a:t>
            </a:r>
            <a:r>
              <a:rPr lang="es-ES" dirty="0" err="1"/>
              <a:t>memisahkan</a:t>
            </a:r>
            <a:r>
              <a:rPr lang="es-ES" dirty="0"/>
              <a:t> antara </a:t>
            </a:r>
            <a:r>
              <a:rPr lang="es-ES" dirty="0" err="1"/>
              <a:t>permintaan</a:t>
            </a:r>
            <a:r>
              <a:rPr lang="es-ES" dirty="0"/>
              <a:t> dan </a:t>
            </a:r>
            <a:r>
              <a:rPr lang="es-ES" dirty="0" err="1"/>
              <a:t>penawaran</a:t>
            </a:r>
            <a:r>
              <a:rPr lang="es-ES" dirty="0"/>
              <a:t>.</a:t>
            </a:r>
            <a:endParaRPr lang="en-US" dirty="0"/>
          </a:p>
        </p:txBody>
      </p:sp>
    </p:spTree>
    <p:extLst>
      <p:ext uri="{BB962C8B-B14F-4D97-AF65-F5344CB8AC3E}">
        <p14:creationId xmlns:p14="http://schemas.microsoft.com/office/powerpoint/2010/main" val="598368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457200" y="533400"/>
            <a:ext cx="8229600" cy="990600"/>
          </a:xfrm>
        </p:spPr>
        <p:txBody>
          <a:bodyPr/>
          <a:lstStyle/>
          <a:p>
            <a:r>
              <a:rPr lang="en-US" sz="3200" dirty="0" err="1">
                <a:latin typeface="Eras Demi ITC" pitchFamily="34" charset="0"/>
                <a:cs typeface="Al Bayan Plain" pitchFamily="2" charset="-78"/>
              </a:rPr>
              <a:t>Kelompok</a:t>
            </a:r>
            <a:r>
              <a:rPr lang="en-US" sz="3200" dirty="0">
                <a:latin typeface="Eras Demi ITC" pitchFamily="34" charset="0"/>
                <a:cs typeface="Al Bayan Plain" pitchFamily="2" charset="-78"/>
              </a:rPr>
              <a:t> </a:t>
            </a:r>
            <a:r>
              <a:rPr lang="en-US" sz="3200" dirty="0" err="1">
                <a:latin typeface="Eras Demi ITC" pitchFamily="34" charset="0"/>
                <a:cs typeface="Al Bayan Plain" pitchFamily="2" charset="-78"/>
              </a:rPr>
              <a:t>Persediaan</a:t>
            </a:r>
            <a:r>
              <a:rPr lang="en-US" sz="3200" dirty="0">
                <a:latin typeface="Eras Demi ITC" pitchFamily="34" charset="0"/>
                <a:cs typeface="Al Bayan Plain" pitchFamily="2" charset="-78"/>
              </a:rPr>
              <a:t> </a:t>
            </a:r>
            <a:r>
              <a:rPr lang="en-US" sz="3200" dirty="0" err="1">
                <a:latin typeface="Eras Demi ITC" pitchFamily="34" charset="0"/>
                <a:cs typeface="Al Bayan Plain" pitchFamily="2" charset="-78"/>
              </a:rPr>
              <a:t>ditinjau</a:t>
            </a:r>
            <a:r>
              <a:rPr lang="en-US" sz="3200" dirty="0">
                <a:latin typeface="Eras Demi ITC" pitchFamily="34" charset="0"/>
                <a:cs typeface="Al Bayan Plain" pitchFamily="2" charset="-78"/>
              </a:rPr>
              <a:t> </a:t>
            </a:r>
            <a:r>
              <a:rPr lang="en-US" sz="3200" dirty="0" err="1">
                <a:latin typeface="Eras Demi ITC" pitchFamily="34" charset="0"/>
                <a:cs typeface="Al Bayan Plain" pitchFamily="2" charset="-78"/>
              </a:rPr>
              <a:t>dari</a:t>
            </a:r>
            <a:r>
              <a:rPr lang="en-US" sz="3200" dirty="0">
                <a:latin typeface="Eras Demi ITC" pitchFamily="34" charset="0"/>
                <a:cs typeface="Al Bayan Plain" pitchFamily="2" charset="-78"/>
              </a:rPr>
              <a:t> </a:t>
            </a:r>
            <a:r>
              <a:rPr lang="en-US" sz="3200" dirty="0" err="1">
                <a:latin typeface="Eras Demi ITC" pitchFamily="34" charset="0"/>
                <a:cs typeface="Al Bayan Plain" pitchFamily="2" charset="-78"/>
              </a:rPr>
              <a:t>segi</a:t>
            </a:r>
            <a:r>
              <a:rPr lang="en-US" sz="3200" dirty="0">
                <a:latin typeface="Eras Demi ITC" pitchFamily="34" charset="0"/>
                <a:cs typeface="Al Bayan Plain" pitchFamily="2" charset="-78"/>
              </a:rPr>
              <a:t> </a:t>
            </a:r>
            <a:r>
              <a:rPr lang="en-US" sz="3200" dirty="0" err="1">
                <a:latin typeface="Eras Demi ITC" pitchFamily="34" charset="0"/>
                <a:cs typeface="Al Bayan Plain" pitchFamily="2" charset="-78"/>
              </a:rPr>
              <a:t>fungsinya</a:t>
            </a:r>
            <a:endParaRPr lang="en-US" sz="3200" dirty="0">
              <a:latin typeface="Eras Demi ITC" pitchFamily="34" charset="0"/>
              <a:cs typeface="Al Bayan Plain" pitchFamily="2" charset="-78"/>
            </a:endParaRPr>
          </a:p>
        </p:txBody>
      </p:sp>
      <p:sp>
        <p:nvSpPr>
          <p:cNvPr id="5123" name="Rectangle 3"/>
          <p:cNvSpPr>
            <a:spLocks noGrp="1" noChangeArrowheads="1"/>
          </p:cNvSpPr>
          <p:nvPr>
            <p:ph idx="1"/>
          </p:nvPr>
        </p:nvSpPr>
        <p:spPr/>
        <p:txBody>
          <a:bodyPr/>
          <a:lstStyle/>
          <a:p>
            <a:r>
              <a:rPr lang="en-US" sz="2000" dirty="0">
                <a:latin typeface="Eras Demi ITC" pitchFamily="34" charset="0"/>
              </a:rPr>
              <a:t>Batch Stock </a:t>
            </a:r>
            <a:r>
              <a:rPr lang="en-US" sz="2000" dirty="0" err="1">
                <a:latin typeface="Eras Demi ITC" pitchFamily="34" charset="0"/>
              </a:rPr>
              <a:t>atau</a:t>
            </a:r>
            <a:r>
              <a:rPr lang="en-US" sz="2000" dirty="0">
                <a:latin typeface="Eras Demi ITC" pitchFamily="34" charset="0"/>
              </a:rPr>
              <a:t> Lot Size Inventory </a:t>
            </a:r>
            <a:r>
              <a:rPr lang="en-US" sz="2000" dirty="0" err="1">
                <a:latin typeface="Eras Demi ITC" pitchFamily="34" charset="0"/>
              </a:rPr>
              <a:t>adalah</a:t>
            </a:r>
            <a:r>
              <a:rPr lang="en-US" sz="2000" dirty="0">
                <a:latin typeface="Eras Demi ITC" pitchFamily="34" charset="0"/>
              </a:rPr>
              <a:t> </a:t>
            </a:r>
            <a:r>
              <a:rPr lang="en-US" sz="2000" dirty="0" err="1">
                <a:latin typeface="Eras Demi ITC" pitchFamily="34" charset="0"/>
              </a:rPr>
              <a:t>persediaan</a:t>
            </a:r>
            <a:r>
              <a:rPr lang="en-US" sz="2000" dirty="0">
                <a:latin typeface="Eras Demi ITC" pitchFamily="34" charset="0"/>
              </a:rPr>
              <a:t> yang </a:t>
            </a:r>
            <a:r>
              <a:rPr lang="en-US" sz="2000" dirty="0" err="1">
                <a:latin typeface="Eras Demi ITC" pitchFamily="34" charset="0"/>
              </a:rPr>
              <a:t>diadakan</a:t>
            </a:r>
            <a:r>
              <a:rPr lang="en-US" sz="2000" dirty="0">
                <a:latin typeface="Eras Demi ITC" pitchFamily="34" charset="0"/>
              </a:rPr>
              <a:t> </a:t>
            </a:r>
            <a:r>
              <a:rPr lang="en-US" sz="2000" dirty="0" err="1">
                <a:latin typeface="Eras Demi ITC" pitchFamily="34" charset="0"/>
              </a:rPr>
              <a:t>karena</a:t>
            </a:r>
            <a:r>
              <a:rPr lang="en-US" sz="2000" dirty="0">
                <a:latin typeface="Eras Demi ITC" pitchFamily="34" charset="0"/>
              </a:rPr>
              <a:t> </a:t>
            </a:r>
            <a:r>
              <a:rPr lang="en-US" sz="2000" dirty="0" err="1">
                <a:latin typeface="Eras Demi ITC" pitchFamily="34" charset="0"/>
              </a:rPr>
              <a:t>dibeli</a:t>
            </a:r>
            <a:r>
              <a:rPr lang="en-US" sz="2000" dirty="0">
                <a:latin typeface="Eras Demi ITC" pitchFamily="34" charset="0"/>
              </a:rPr>
              <a:t> </a:t>
            </a:r>
            <a:r>
              <a:rPr lang="en-US" sz="2000" dirty="0" err="1">
                <a:latin typeface="Eras Demi ITC" pitchFamily="34" charset="0"/>
              </a:rPr>
              <a:t>atau</a:t>
            </a:r>
            <a:r>
              <a:rPr lang="en-US" sz="2000" dirty="0">
                <a:latin typeface="Eras Demi ITC" pitchFamily="34" charset="0"/>
              </a:rPr>
              <a:t> </a:t>
            </a:r>
            <a:r>
              <a:rPr lang="en-US" sz="2000" dirty="0" err="1">
                <a:latin typeface="Eras Demi ITC" pitchFamily="34" charset="0"/>
              </a:rPr>
              <a:t>dibuat</a:t>
            </a:r>
            <a:r>
              <a:rPr lang="en-US" sz="2000" dirty="0">
                <a:latin typeface="Eras Demi ITC" pitchFamily="34" charset="0"/>
              </a:rPr>
              <a:t>  </a:t>
            </a:r>
            <a:r>
              <a:rPr lang="en-US" sz="2000" dirty="0" err="1">
                <a:latin typeface="Eras Demi ITC" pitchFamily="34" charset="0"/>
              </a:rPr>
              <a:t>dalam</a:t>
            </a:r>
            <a:r>
              <a:rPr lang="en-US" sz="2000" dirty="0">
                <a:latin typeface="Eras Demi ITC" pitchFamily="34" charset="0"/>
              </a:rPr>
              <a:t> </a:t>
            </a:r>
            <a:r>
              <a:rPr lang="en-US" sz="2000" dirty="0" err="1">
                <a:latin typeface="Eras Demi ITC" pitchFamily="34" charset="0"/>
              </a:rPr>
              <a:t>jumlah</a:t>
            </a:r>
            <a:r>
              <a:rPr lang="en-US" sz="2000" dirty="0">
                <a:latin typeface="Eras Demi ITC" pitchFamily="34" charset="0"/>
              </a:rPr>
              <a:t> yang </a:t>
            </a:r>
            <a:r>
              <a:rPr lang="en-US" sz="2000" dirty="0" err="1">
                <a:latin typeface="Eras Demi ITC" pitchFamily="34" charset="0"/>
              </a:rPr>
              <a:t>lebih</a:t>
            </a:r>
            <a:r>
              <a:rPr lang="en-US" sz="2000" dirty="0">
                <a:latin typeface="Eras Demi ITC" pitchFamily="34" charset="0"/>
              </a:rPr>
              <a:t> </a:t>
            </a:r>
            <a:r>
              <a:rPr lang="en-US" sz="2000" dirty="0" err="1">
                <a:latin typeface="Eras Demi ITC" pitchFamily="34" charset="0"/>
              </a:rPr>
              <a:t>besar</a:t>
            </a:r>
            <a:r>
              <a:rPr lang="en-US" sz="2000" dirty="0">
                <a:latin typeface="Eras Demi ITC" pitchFamily="34" charset="0"/>
              </a:rPr>
              <a:t> </a:t>
            </a:r>
            <a:r>
              <a:rPr lang="en-US" sz="2000" dirty="0" err="1">
                <a:latin typeface="Eras Demi ITC" pitchFamily="34" charset="0"/>
              </a:rPr>
              <a:t>dari</a:t>
            </a:r>
            <a:r>
              <a:rPr lang="en-US" sz="2000" dirty="0">
                <a:latin typeface="Eras Demi ITC" pitchFamily="34" charset="0"/>
              </a:rPr>
              <a:t> </a:t>
            </a:r>
            <a:r>
              <a:rPr lang="en-US" sz="2000" dirty="0" err="1">
                <a:latin typeface="Eras Demi ITC" pitchFamily="34" charset="0"/>
              </a:rPr>
              <a:t>kebutuhan</a:t>
            </a:r>
            <a:r>
              <a:rPr lang="en-US" sz="2000" dirty="0">
                <a:latin typeface="Eras Demi ITC" pitchFamily="34" charset="0"/>
              </a:rPr>
              <a:t> ( </a:t>
            </a:r>
            <a:r>
              <a:rPr lang="en-US" sz="2000" dirty="0" err="1">
                <a:latin typeface="Eras Demi ITC" pitchFamily="34" charset="0"/>
              </a:rPr>
              <a:t>melebihi</a:t>
            </a:r>
            <a:r>
              <a:rPr lang="en-US" sz="2000" dirty="0">
                <a:latin typeface="Eras Demi ITC" pitchFamily="34" charset="0"/>
              </a:rPr>
              <a:t> </a:t>
            </a:r>
            <a:r>
              <a:rPr lang="en-US" sz="2000" dirty="0" err="1">
                <a:latin typeface="Eras Demi ITC" pitchFamily="34" charset="0"/>
              </a:rPr>
              <a:t>kebutuhan</a:t>
            </a:r>
            <a:r>
              <a:rPr lang="en-US" sz="2000" dirty="0">
                <a:latin typeface="Eras Demi ITC" pitchFamily="34" charset="0"/>
              </a:rPr>
              <a:t> ) </a:t>
            </a:r>
            <a:r>
              <a:rPr lang="en-US" sz="2000" dirty="0" err="1">
                <a:latin typeface="Eras Demi ITC" pitchFamily="34" charset="0"/>
              </a:rPr>
              <a:t>dengan</a:t>
            </a:r>
            <a:r>
              <a:rPr lang="en-US" sz="2000" dirty="0">
                <a:latin typeface="Eras Demi ITC" pitchFamily="34" charset="0"/>
              </a:rPr>
              <a:t> </a:t>
            </a:r>
            <a:r>
              <a:rPr lang="en-US" sz="2000" dirty="0" err="1">
                <a:latin typeface="Eras Demi ITC" pitchFamily="34" charset="0"/>
              </a:rPr>
              <a:t>pertimbangan</a:t>
            </a:r>
            <a:r>
              <a:rPr lang="en-US" sz="2000" dirty="0">
                <a:latin typeface="Eras Demi ITC" pitchFamily="34" charset="0"/>
              </a:rPr>
              <a:t> </a:t>
            </a:r>
            <a:r>
              <a:rPr lang="en-US" sz="2000" dirty="0" err="1">
                <a:latin typeface="Eras Demi ITC" pitchFamily="34" charset="0"/>
              </a:rPr>
              <a:t>dapat</a:t>
            </a:r>
            <a:r>
              <a:rPr lang="en-US" sz="2000" dirty="0">
                <a:latin typeface="Eras Demi ITC" pitchFamily="34" charset="0"/>
              </a:rPr>
              <a:t> </a:t>
            </a:r>
            <a:r>
              <a:rPr lang="en-US" sz="2000" dirty="0" err="1">
                <a:latin typeface="Eras Demi ITC" pitchFamily="34" charset="0"/>
              </a:rPr>
              <a:t>menghemat</a:t>
            </a:r>
            <a:r>
              <a:rPr lang="en-US" sz="2000" dirty="0">
                <a:latin typeface="Eras Demi ITC" pitchFamily="34" charset="0"/>
              </a:rPr>
              <a:t> </a:t>
            </a:r>
            <a:r>
              <a:rPr lang="en-US" sz="2000" dirty="0" err="1">
                <a:latin typeface="Eras Demi ITC" pitchFamily="34" charset="0"/>
              </a:rPr>
              <a:t>dari</a:t>
            </a:r>
            <a:r>
              <a:rPr lang="en-US" sz="2000" dirty="0">
                <a:latin typeface="Eras Demi ITC" pitchFamily="34" charset="0"/>
              </a:rPr>
              <a:t> </a:t>
            </a:r>
            <a:r>
              <a:rPr lang="en-US" sz="2000" dirty="0" err="1">
                <a:latin typeface="Eras Demi ITC" pitchFamily="34" charset="0"/>
              </a:rPr>
              <a:t>segi</a:t>
            </a:r>
            <a:r>
              <a:rPr lang="en-US" sz="2000" dirty="0">
                <a:latin typeface="Eras Demi ITC" pitchFamily="34" charset="0"/>
              </a:rPr>
              <a:t> </a:t>
            </a:r>
            <a:r>
              <a:rPr lang="en-US" sz="2000" dirty="0" err="1">
                <a:latin typeface="Eras Demi ITC" pitchFamily="34" charset="0"/>
              </a:rPr>
              <a:t>biaya</a:t>
            </a:r>
            <a:r>
              <a:rPr lang="en-US" sz="2000" dirty="0">
                <a:latin typeface="Eras Demi ITC" pitchFamily="34" charset="0"/>
              </a:rPr>
              <a:t> </a:t>
            </a:r>
            <a:r>
              <a:rPr lang="en-US" sz="2000" dirty="0" err="1">
                <a:latin typeface="Eras Demi ITC" pitchFamily="34" charset="0"/>
              </a:rPr>
              <a:t>pengadaannya</a:t>
            </a:r>
            <a:r>
              <a:rPr lang="en-US" sz="2000" dirty="0">
                <a:latin typeface="Eras Demi ITC" pitchFamily="34" charset="0"/>
              </a:rPr>
              <a:t> </a:t>
            </a:r>
            <a:r>
              <a:rPr lang="en-US" sz="2000" dirty="0" err="1">
                <a:latin typeface="Eras Demi ITC" pitchFamily="34" charset="0"/>
              </a:rPr>
              <a:t>seperti</a:t>
            </a:r>
            <a:r>
              <a:rPr lang="en-US" sz="2000" dirty="0">
                <a:latin typeface="Eras Demi ITC" pitchFamily="34" charset="0"/>
              </a:rPr>
              <a:t> </a:t>
            </a:r>
            <a:r>
              <a:rPr lang="en-US" sz="2000" dirty="0" err="1">
                <a:latin typeface="Eras Demi ITC" pitchFamily="34" charset="0"/>
              </a:rPr>
              <a:t>potongan</a:t>
            </a:r>
            <a:r>
              <a:rPr lang="en-US" sz="2000" dirty="0">
                <a:latin typeface="Eras Demi ITC" pitchFamily="34" charset="0"/>
              </a:rPr>
              <a:t> </a:t>
            </a:r>
            <a:r>
              <a:rPr lang="en-US" sz="2000" dirty="0" err="1">
                <a:latin typeface="Eras Demi ITC" pitchFamily="34" charset="0"/>
              </a:rPr>
              <a:t>harga</a:t>
            </a:r>
            <a:r>
              <a:rPr lang="en-US" sz="2000" dirty="0">
                <a:latin typeface="Eras Demi ITC" pitchFamily="34" charset="0"/>
              </a:rPr>
              <a:t>, </a:t>
            </a:r>
            <a:r>
              <a:rPr lang="en-US" sz="2000" dirty="0" err="1">
                <a:latin typeface="Eras Demi ITC" pitchFamily="34" charset="0"/>
              </a:rPr>
              <a:t>ongkos</a:t>
            </a:r>
            <a:r>
              <a:rPr lang="en-US" sz="2000" dirty="0">
                <a:latin typeface="Eras Demi ITC" pitchFamily="34" charset="0"/>
              </a:rPr>
              <a:t> </a:t>
            </a:r>
            <a:r>
              <a:rPr lang="en-US" sz="2000" dirty="0" err="1">
                <a:latin typeface="Eras Demi ITC" pitchFamily="34" charset="0"/>
              </a:rPr>
              <a:t>angkut</a:t>
            </a:r>
            <a:r>
              <a:rPr lang="en-US" sz="2000" dirty="0">
                <a:latin typeface="Eras Demi ITC" pitchFamily="34" charset="0"/>
              </a:rPr>
              <a:t>  </a:t>
            </a:r>
            <a:r>
              <a:rPr lang="en-US" sz="2000" dirty="0" err="1">
                <a:latin typeface="Eras Demi ITC" pitchFamily="34" charset="0"/>
              </a:rPr>
              <a:t>dan</a:t>
            </a:r>
            <a:r>
              <a:rPr lang="en-US" sz="2000" dirty="0">
                <a:latin typeface="Eras Demi ITC" pitchFamily="34" charset="0"/>
              </a:rPr>
              <a:t> </a:t>
            </a:r>
            <a:r>
              <a:rPr lang="en-US" sz="2000" dirty="0" err="1">
                <a:latin typeface="Eras Demi ITC" pitchFamily="34" charset="0"/>
              </a:rPr>
              <a:t>efisiensi</a:t>
            </a:r>
            <a:r>
              <a:rPr lang="en-US" sz="2000" dirty="0">
                <a:latin typeface="Eras Demi ITC" pitchFamily="34" charset="0"/>
              </a:rPr>
              <a:t>.</a:t>
            </a:r>
          </a:p>
          <a:p>
            <a:r>
              <a:rPr lang="en-US" sz="2000" dirty="0">
                <a:latin typeface="Eras Demi ITC" pitchFamily="34" charset="0"/>
              </a:rPr>
              <a:t>Fluctuation Stock  </a:t>
            </a:r>
            <a:r>
              <a:rPr lang="en-US" sz="2000" dirty="0" err="1">
                <a:latin typeface="Eras Demi ITC" pitchFamily="34" charset="0"/>
              </a:rPr>
              <a:t>adalah</a:t>
            </a:r>
            <a:r>
              <a:rPr lang="en-US" sz="2000" dirty="0">
                <a:latin typeface="Eras Demi ITC" pitchFamily="34" charset="0"/>
              </a:rPr>
              <a:t> </a:t>
            </a:r>
            <a:r>
              <a:rPr lang="en-US" sz="2000" dirty="0" err="1">
                <a:latin typeface="Eras Demi ITC" pitchFamily="34" charset="0"/>
              </a:rPr>
              <a:t>persediaan</a:t>
            </a:r>
            <a:r>
              <a:rPr lang="en-US" sz="2000" dirty="0">
                <a:latin typeface="Eras Demi ITC" pitchFamily="34" charset="0"/>
              </a:rPr>
              <a:t> yang </a:t>
            </a:r>
            <a:r>
              <a:rPr lang="en-US" sz="2000" dirty="0" err="1">
                <a:latin typeface="Eras Demi ITC" pitchFamily="34" charset="0"/>
              </a:rPr>
              <a:t>diadakan</a:t>
            </a:r>
            <a:r>
              <a:rPr lang="en-US" sz="2000" dirty="0">
                <a:latin typeface="Eras Demi ITC" pitchFamily="34" charset="0"/>
              </a:rPr>
              <a:t> </a:t>
            </a:r>
            <a:r>
              <a:rPr lang="en-US" sz="2000" dirty="0" err="1">
                <a:latin typeface="Eras Demi ITC" pitchFamily="34" charset="0"/>
              </a:rPr>
              <a:t>untuk</a:t>
            </a:r>
            <a:r>
              <a:rPr lang="en-US" sz="2000" dirty="0">
                <a:latin typeface="Eras Demi ITC" pitchFamily="34" charset="0"/>
              </a:rPr>
              <a:t> </a:t>
            </a:r>
            <a:r>
              <a:rPr lang="en-US" sz="2000" dirty="0" err="1">
                <a:latin typeface="Eras Demi ITC" pitchFamily="34" charset="0"/>
              </a:rPr>
              <a:t>mengatasi</a:t>
            </a:r>
            <a:r>
              <a:rPr lang="en-US" sz="2000" dirty="0">
                <a:latin typeface="Eras Demi ITC" pitchFamily="34" charset="0"/>
              </a:rPr>
              <a:t> </a:t>
            </a:r>
            <a:r>
              <a:rPr lang="en-US" sz="2000" dirty="0" err="1">
                <a:latin typeface="Eras Demi ITC" pitchFamily="34" charset="0"/>
              </a:rPr>
              <a:t>fluktuasi</a:t>
            </a:r>
            <a:r>
              <a:rPr lang="en-US" sz="2000" dirty="0">
                <a:latin typeface="Eras Demi ITC" pitchFamily="34" charset="0"/>
              </a:rPr>
              <a:t> </a:t>
            </a:r>
            <a:r>
              <a:rPr lang="en-US" sz="2000" dirty="0" err="1">
                <a:latin typeface="Eras Demi ITC" pitchFamily="34" charset="0"/>
              </a:rPr>
              <a:t>permintaan</a:t>
            </a:r>
            <a:r>
              <a:rPr lang="en-US" sz="2000" dirty="0">
                <a:latin typeface="Eras Demi ITC" pitchFamily="34" charset="0"/>
              </a:rPr>
              <a:t> </a:t>
            </a:r>
            <a:r>
              <a:rPr lang="en-US" sz="2000" dirty="0" err="1">
                <a:latin typeface="Eras Demi ITC" pitchFamily="34" charset="0"/>
              </a:rPr>
              <a:t>konsumen</a:t>
            </a:r>
            <a:r>
              <a:rPr lang="en-US" sz="2000" dirty="0">
                <a:latin typeface="Eras Demi ITC" pitchFamily="34" charset="0"/>
              </a:rPr>
              <a:t> yang </a:t>
            </a:r>
            <a:r>
              <a:rPr lang="en-US" sz="2000" dirty="0" err="1">
                <a:latin typeface="Eras Demi ITC" pitchFamily="34" charset="0"/>
              </a:rPr>
              <a:t>sulit</a:t>
            </a:r>
            <a:r>
              <a:rPr lang="en-US" sz="2000" dirty="0">
                <a:latin typeface="Eras Demi ITC" pitchFamily="34" charset="0"/>
              </a:rPr>
              <a:t> </a:t>
            </a:r>
            <a:r>
              <a:rPr lang="en-US" sz="2000" dirty="0" err="1">
                <a:latin typeface="Eras Demi ITC" pitchFamily="34" charset="0"/>
              </a:rPr>
              <a:t>diramalkan</a:t>
            </a:r>
            <a:endParaRPr lang="en-US" sz="2000" dirty="0">
              <a:latin typeface="Eras Demi ITC" pitchFamily="34" charset="0"/>
            </a:endParaRPr>
          </a:p>
          <a:p>
            <a:r>
              <a:rPr lang="en-US" sz="2000" dirty="0">
                <a:latin typeface="Eras Demi ITC" pitchFamily="34" charset="0"/>
              </a:rPr>
              <a:t>Anticipation Stock </a:t>
            </a:r>
            <a:r>
              <a:rPr lang="en-US" sz="2000" dirty="0" err="1">
                <a:latin typeface="Eras Demi ITC" pitchFamily="34" charset="0"/>
              </a:rPr>
              <a:t>adalah</a:t>
            </a:r>
            <a:r>
              <a:rPr lang="en-US" sz="2000" dirty="0">
                <a:latin typeface="Eras Demi ITC" pitchFamily="34" charset="0"/>
              </a:rPr>
              <a:t> </a:t>
            </a:r>
            <a:r>
              <a:rPr lang="en-US" sz="2000" dirty="0" err="1">
                <a:latin typeface="Eras Demi ITC" pitchFamily="34" charset="0"/>
              </a:rPr>
              <a:t>persediaan</a:t>
            </a:r>
            <a:r>
              <a:rPr lang="en-US" sz="2000" dirty="0">
                <a:latin typeface="Eras Demi ITC" pitchFamily="34" charset="0"/>
              </a:rPr>
              <a:t> yang </a:t>
            </a:r>
            <a:r>
              <a:rPr lang="en-US" sz="2000" dirty="0" err="1">
                <a:latin typeface="Eras Demi ITC" pitchFamily="34" charset="0"/>
              </a:rPr>
              <a:t>diadakan</a:t>
            </a:r>
            <a:r>
              <a:rPr lang="en-US" sz="2000" dirty="0">
                <a:latin typeface="Eras Demi ITC" pitchFamily="34" charset="0"/>
              </a:rPr>
              <a:t> </a:t>
            </a:r>
            <a:r>
              <a:rPr lang="en-US" sz="2000" dirty="0" err="1">
                <a:latin typeface="Eras Demi ITC" pitchFamily="34" charset="0"/>
              </a:rPr>
              <a:t>untuk</a:t>
            </a:r>
            <a:r>
              <a:rPr lang="en-US" sz="2000" dirty="0">
                <a:latin typeface="Eras Demi ITC" pitchFamily="34" charset="0"/>
              </a:rPr>
              <a:t> </a:t>
            </a:r>
            <a:r>
              <a:rPr lang="en-US" sz="2000" dirty="0" err="1">
                <a:latin typeface="Eras Demi ITC" pitchFamily="34" charset="0"/>
              </a:rPr>
              <a:t>menghadapi</a:t>
            </a:r>
            <a:r>
              <a:rPr lang="en-US" sz="2000" dirty="0">
                <a:latin typeface="Eras Demi ITC" pitchFamily="34" charset="0"/>
              </a:rPr>
              <a:t> </a:t>
            </a:r>
            <a:r>
              <a:rPr lang="en-US" sz="2000" dirty="0" err="1">
                <a:latin typeface="Eras Demi ITC" pitchFamily="34" charset="0"/>
              </a:rPr>
              <a:t>fluktuasi</a:t>
            </a:r>
            <a:r>
              <a:rPr lang="en-US" sz="2000" dirty="0">
                <a:latin typeface="Eras Demi ITC" pitchFamily="34" charset="0"/>
              </a:rPr>
              <a:t> </a:t>
            </a:r>
            <a:r>
              <a:rPr lang="en-US" sz="2000" dirty="0" err="1">
                <a:latin typeface="Eras Demi ITC" pitchFamily="34" charset="0"/>
              </a:rPr>
              <a:t>permintaan</a:t>
            </a:r>
            <a:r>
              <a:rPr lang="en-US" sz="2000" dirty="0">
                <a:latin typeface="Eras Demi ITC" pitchFamily="34" charset="0"/>
              </a:rPr>
              <a:t> yang </a:t>
            </a:r>
            <a:r>
              <a:rPr lang="en-US" sz="2000" dirty="0" err="1">
                <a:latin typeface="Eras Demi ITC" pitchFamily="34" charset="0"/>
              </a:rPr>
              <a:t>dapat</a:t>
            </a:r>
            <a:r>
              <a:rPr lang="en-US" sz="2000" dirty="0">
                <a:latin typeface="Eras Demi ITC" pitchFamily="34" charset="0"/>
              </a:rPr>
              <a:t> </a:t>
            </a:r>
            <a:r>
              <a:rPr lang="en-US" sz="2000" dirty="0" err="1">
                <a:latin typeface="Eras Demi ITC" pitchFamily="34" charset="0"/>
              </a:rPr>
              <a:t>diramalkan</a:t>
            </a:r>
            <a:r>
              <a:rPr lang="en-US" sz="2000" dirty="0">
                <a:latin typeface="Eras Demi ITC" pitchFamily="34" charset="0"/>
              </a:rPr>
              <a:t>  </a:t>
            </a:r>
            <a:r>
              <a:rPr lang="en-US" sz="2000" dirty="0" err="1">
                <a:latin typeface="Eras Demi ITC" pitchFamily="34" charset="0"/>
              </a:rPr>
              <a:t>atau</a:t>
            </a:r>
            <a:r>
              <a:rPr lang="en-US" sz="2000" dirty="0">
                <a:latin typeface="Eras Demi ITC" pitchFamily="34" charset="0"/>
              </a:rPr>
              <a:t> </a:t>
            </a:r>
            <a:r>
              <a:rPr lang="en-US" sz="2000" dirty="0" err="1">
                <a:latin typeface="Eras Demi ITC" pitchFamily="34" charset="0"/>
              </a:rPr>
              <a:t>berdasarkan</a:t>
            </a:r>
            <a:r>
              <a:rPr lang="en-US" sz="2000" dirty="0">
                <a:latin typeface="Eras Demi ITC" pitchFamily="34" charset="0"/>
              </a:rPr>
              <a:t> </a:t>
            </a:r>
            <a:r>
              <a:rPr lang="en-US" sz="2000" dirty="0" err="1">
                <a:latin typeface="Eras Demi ITC" pitchFamily="34" charset="0"/>
              </a:rPr>
              <a:t>pola</a:t>
            </a:r>
            <a:r>
              <a:rPr lang="en-US" sz="2000" dirty="0">
                <a:latin typeface="Eras Demi ITC" pitchFamily="34" charset="0"/>
              </a:rPr>
              <a:t> </a:t>
            </a:r>
            <a:r>
              <a:rPr lang="en-US" sz="2000" dirty="0" err="1">
                <a:latin typeface="Eras Demi ITC" pitchFamily="34" charset="0"/>
              </a:rPr>
              <a:t>musiman</a:t>
            </a:r>
            <a:r>
              <a:rPr lang="en-US" sz="2000" dirty="0">
                <a:latin typeface="Eras Demi ITC" pitchFamily="34" charset="0"/>
              </a:rPr>
              <a:t> </a:t>
            </a:r>
            <a:r>
              <a:rPr lang="en-US" sz="2000" dirty="0" err="1">
                <a:latin typeface="Eras Demi ITC" pitchFamily="34" charset="0"/>
              </a:rPr>
              <a:t>dalam</a:t>
            </a:r>
            <a:r>
              <a:rPr lang="en-US" sz="2000" dirty="0">
                <a:latin typeface="Eras Demi ITC" pitchFamily="34" charset="0"/>
              </a:rPr>
              <a:t> </a:t>
            </a:r>
            <a:r>
              <a:rPr lang="en-US" sz="2000" dirty="0" err="1">
                <a:latin typeface="Eras Demi ITC" pitchFamily="34" charset="0"/>
              </a:rPr>
              <a:t>satu</a:t>
            </a:r>
            <a:r>
              <a:rPr lang="en-US" sz="2000" dirty="0">
                <a:latin typeface="Eras Demi ITC" pitchFamily="34" charset="0"/>
              </a:rPr>
              <a:t> </a:t>
            </a:r>
            <a:r>
              <a:rPr lang="en-US" sz="2000" dirty="0" err="1">
                <a:latin typeface="Eras Demi ITC" pitchFamily="34" charset="0"/>
              </a:rPr>
              <a:t>tahun</a:t>
            </a:r>
            <a:r>
              <a:rPr lang="en-US" sz="2000" dirty="0">
                <a:latin typeface="Eras Demi ITC" pitchFamily="34" charset="0"/>
              </a:rPr>
              <a:t>, </a:t>
            </a:r>
            <a:r>
              <a:rPr lang="en-US" sz="2000" dirty="0" err="1">
                <a:latin typeface="Eras Demi ITC" pitchFamily="34" charset="0"/>
              </a:rPr>
              <a:t>dan</a:t>
            </a:r>
            <a:r>
              <a:rPr lang="en-US" sz="2000" dirty="0">
                <a:latin typeface="Eras Demi ITC" pitchFamily="34" charset="0"/>
              </a:rPr>
              <a:t> </a:t>
            </a:r>
            <a:r>
              <a:rPr lang="en-US" sz="2000" dirty="0" err="1">
                <a:latin typeface="Eras Demi ITC" pitchFamily="34" charset="0"/>
              </a:rPr>
              <a:t>atau</a:t>
            </a:r>
            <a:r>
              <a:rPr lang="en-US" sz="2000" dirty="0">
                <a:latin typeface="Eras Demi ITC" pitchFamily="34" charset="0"/>
              </a:rPr>
              <a:t> </a:t>
            </a:r>
            <a:r>
              <a:rPr lang="en-US" sz="2000" dirty="0" err="1">
                <a:latin typeface="Eras Demi ITC" pitchFamily="34" charset="0"/>
              </a:rPr>
              <a:t>untuk</a:t>
            </a:r>
            <a:r>
              <a:rPr lang="en-US" sz="2000" dirty="0">
                <a:latin typeface="Eras Demi ITC" pitchFamily="34" charset="0"/>
              </a:rPr>
              <a:t> </a:t>
            </a:r>
            <a:r>
              <a:rPr lang="en-US" sz="2000" dirty="0" err="1">
                <a:latin typeface="Eras Demi ITC" pitchFamily="34" charset="0"/>
              </a:rPr>
              <a:t>mengantisipasi</a:t>
            </a:r>
            <a:r>
              <a:rPr lang="en-US" sz="2000" dirty="0">
                <a:latin typeface="Eras Demi ITC" pitchFamily="34" charset="0"/>
              </a:rPr>
              <a:t> </a:t>
            </a:r>
            <a:r>
              <a:rPr lang="en-US" sz="2000" dirty="0" err="1">
                <a:latin typeface="Eras Demi ITC" pitchFamily="34" charset="0"/>
              </a:rPr>
              <a:t>permintaan</a:t>
            </a:r>
            <a:r>
              <a:rPr lang="en-US" sz="2000" dirty="0">
                <a:latin typeface="Eras Demi ITC" pitchFamily="34" charset="0"/>
              </a:rPr>
              <a:t> yang </a:t>
            </a:r>
            <a:r>
              <a:rPr lang="en-US" sz="2000" dirty="0" err="1">
                <a:latin typeface="Eras Demi ITC" pitchFamily="34" charset="0"/>
              </a:rPr>
              <a:t>meningkat</a:t>
            </a:r>
            <a:endParaRPr lang="en-US" sz="2000" i="1" dirty="0">
              <a:latin typeface="Eras Demi ITC" pitchFamily="34" charset="0"/>
            </a:endParaRPr>
          </a:p>
          <a:p>
            <a:endParaRPr lang="en-US" sz="2000" dirty="0">
              <a:latin typeface="Eras Demi ITC" pitchFamily="34" charset="0"/>
            </a:endParaRPr>
          </a:p>
        </p:txBody>
      </p:sp>
    </p:spTree>
    <p:extLst>
      <p:ext uri="{BB962C8B-B14F-4D97-AF65-F5344CB8AC3E}">
        <p14:creationId xmlns:p14="http://schemas.microsoft.com/office/powerpoint/2010/main" val="643420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sz="4400" dirty="0" err="1"/>
              <a:t>Keuntungan</a:t>
            </a:r>
            <a:r>
              <a:rPr lang="en-US" sz="4400" dirty="0"/>
              <a:t> </a:t>
            </a:r>
            <a:r>
              <a:rPr lang="en-US" sz="4400" dirty="0" err="1"/>
              <a:t>Persediaan</a:t>
            </a:r>
            <a:endParaRPr lang="en-US" dirty="0"/>
          </a:p>
        </p:txBody>
      </p:sp>
      <p:sp>
        <p:nvSpPr>
          <p:cNvPr id="4" name="Rectangle 3"/>
          <p:cNvSpPr/>
          <p:nvPr/>
        </p:nvSpPr>
        <p:spPr>
          <a:xfrm>
            <a:off x="0" y="1295400"/>
            <a:ext cx="8915400" cy="4893647"/>
          </a:xfrm>
          <a:prstGeom prst="rect">
            <a:avLst/>
          </a:prstGeom>
        </p:spPr>
        <p:txBody>
          <a:bodyPr wrap="square">
            <a:spAutoFit/>
          </a:bodyPr>
          <a:lstStyle/>
          <a:p>
            <a:endParaRPr lang="en-US" sz="2400" dirty="0"/>
          </a:p>
          <a:p>
            <a:r>
              <a:rPr lang="en-US" sz="2400" dirty="0" err="1"/>
              <a:t>Terdapat</a:t>
            </a:r>
            <a:r>
              <a:rPr lang="en-US" sz="2400" dirty="0"/>
              <a:t> </a:t>
            </a:r>
            <a:r>
              <a:rPr lang="en-US" sz="2400" dirty="0" err="1"/>
              <a:t>beberapa</a:t>
            </a:r>
            <a:r>
              <a:rPr lang="en-US" sz="2400" dirty="0"/>
              <a:t> </a:t>
            </a:r>
            <a:r>
              <a:rPr lang="en-US" sz="2400" dirty="0" err="1"/>
              <a:t>keuntungan</a:t>
            </a:r>
            <a:r>
              <a:rPr lang="en-US" sz="2400" dirty="0"/>
              <a:t> </a:t>
            </a:r>
            <a:r>
              <a:rPr lang="en-US" sz="2400" dirty="0" err="1"/>
              <a:t>dengan</a:t>
            </a:r>
            <a:r>
              <a:rPr lang="en-US" sz="2400" dirty="0"/>
              <a:t> </a:t>
            </a:r>
            <a:r>
              <a:rPr lang="en-US" sz="2400" dirty="0" err="1"/>
              <a:t>adanya</a:t>
            </a:r>
            <a:endParaRPr lang="en-US" sz="2400" dirty="0"/>
          </a:p>
          <a:p>
            <a:r>
              <a:rPr lang="en-US" sz="2400" dirty="0"/>
              <a:t>(Management Sciences For Health, 1986) </a:t>
            </a:r>
          </a:p>
          <a:p>
            <a:r>
              <a:rPr lang="en-US" sz="2400" dirty="0"/>
              <a:t>a. </a:t>
            </a:r>
            <a:r>
              <a:rPr lang="en-US" sz="2400" dirty="0" err="1"/>
              <a:t>Untuk</a:t>
            </a:r>
            <a:r>
              <a:rPr lang="en-US" sz="2400" dirty="0"/>
              <a:t> </a:t>
            </a:r>
            <a:r>
              <a:rPr lang="en-US" sz="2400" dirty="0" err="1"/>
              <a:t>melindungi</a:t>
            </a:r>
            <a:r>
              <a:rPr lang="en-US" sz="2400" dirty="0"/>
              <a:t> </a:t>
            </a:r>
            <a:r>
              <a:rPr lang="en-US" sz="2400" dirty="0" err="1"/>
              <a:t>dari</a:t>
            </a:r>
            <a:r>
              <a:rPr lang="en-US" sz="2400" dirty="0"/>
              <a:t> </a:t>
            </a:r>
            <a:r>
              <a:rPr lang="en-US" sz="2400" dirty="0" err="1"/>
              <a:t>ketidakpastian</a:t>
            </a:r>
            <a:r>
              <a:rPr lang="en-US" sz="2400" dirty="0"/>
              <a:t>. </a:t>
            </a:r>
          </a:p>
          <a:p>
            <a:r>
              <a:rPr lang="en-US" sz="2400" dirty="0"/>
              <a:t>    </a:t>
            </a:r>
            <a:r>
              <a:rPr lang="en-US" sz="2400" dirty="0" err="1"/>
              <a:t>Adanya</a:t>
            </a:r>
            <a:r>
              <a:rPr lang="en-US" sz="2400" dirty="0"/>
              <a:t> </a:t>
            </a:r>
            <a:r>
              <a:rPr lang="en-US" sz="2400" dirty="0" err="1"/>
              <a:t>persediaan</a:t>
            </a:r>
            <a:r>
              <a:rPr lang="en-US" sz="2400" dirty="0"/>
              <a:t> </a:t>
            </a:r>
            <a:r>
              <a:rPr lang="en-US" sz="2400" dirty="0" err="1"/>
              <a:t>akan</a:t>
            </a:r>
            <a:r>
              <a:rPr lang="en-US" sz="2400" dirty="0"/>
              <a:t> </a:t>
            </a:r>
            <a:r>
              <a:rPr lang="en-US" sz="2400" dirty="0" err="1"/>
              <a:t>menahan</a:t>
            </a:r>
            <a:r>
              <a:rPr lang="en-US" sz="2400" dirty="0"/>
              <a:t> </a:t>
            </a:r>
            <a:r>
              <a:rPr lang="en-US" sz="2400" dirty="0" err="1"/>
              <a:t>adanya</a:t>
            </a:r>
            <a:r>
              <a:rPr lang="en-US" sz="2400" dirty="0"/>
              <a:t> </a:t>
            </a:r>
            <a:r>
              <a:rPr lang="en-US" sz="2400" dirty="0" err="1"/>
              <a:t>fluktuasi</a:t>
            </a:r>
            <a:r>
              <a:rPr lang="en-US" sz="2400" dirty="0"/>
              <a:t>     </a:t>
            </a:r>
          </a:p>
          <a:p>
            <a:r>
              <a:rPr lang="en-US" sz="2400" dirty="0"/>
              <a:t>    </a:t>
            </a:r>
            <a:r>
              <a:rPr lang="en-US" sz="2400" dirty="0" err="1"/>
              <a:t>baik</a:t>
            </a:r>
            <a:r>
              <a:rPr lang="en-US" sz="2400" dirty="0"/>
              <a:t> </a:t>
            </a:r>
            <a:r>
              <a:rPr lang="en-US" sz="2400" dirty="0" err="1"/>
              <a:t>dari</a:t>
            </a:r>
            <a:r>
              <a:rPr lang="en-US" sz="2400" dirty="0"/>
              <a:t> </a:t>
            </a:r>
            <a:r>
              <a:rPr lang="en-US" sz="2400" dirty="0" err="1"/>
              <a:t>kebutuhan</a:t>
            </a:r>
            <a:r>
              <a:rPr lang="en-US" sz="2400" dirty="0"/>
              <a:t> </a:t>
            </a:r>
            <a:r>
              <a:rPr lang="en-US" sz="2400" dirty="0" err="1"/>
              <a:t>maupun</a:t>
            </a:r>
            <a:r>
              <a:rPr lang="en-US" sz="2400" dirty="0"/>
              <a:t> </a:t>
            </a:r>
            <a:r>
              <a:rPr lang="en-US" sz="2400" dirty="0" err="1"/>
              <a:t>permintaan</a:t>
            </a:r>
            <a:r>
              <a:rPr lang="en-US" sz="2400" dirty="0"/>
              <a:t>. </a:t>
            </a:r>
          </a:p>
          <a:p>
            <a:r>
              <a:rPr lang="en-US" sz="2400" dirty="0"/>
              <a:t>    </a:t>
            </a:r>
            <a:r>
              <a:rPr lang="en-US" sz="2400" dirty="0" err="1"/>
              <a:t>Dalam</a:t>
            </a:r>
            <a:r>
              <a:rPr lang="en-US" sz="2400" dirty="0"/>
              <a:t> </a:t>
            </a:r>
            <a:r>
              <a:rPr lang="en-US" sz="2400" dirty="0" err="1"/>
              <a:t>hal</a:t>
            </a:r>
            <a:r>
              <a:rPr lang="en-US" sz="2400" dirty="0"/>
              <a:t> </a:t>
            </a:r>
            <a:r>
              <a:rPr lang="en-US" sz="2400" dirty="0" err="1"/>
              <a:t>ini</a:t>
            </a:r>
            <a:r>
              <a:rPr lang="en-US" sz="2400" dirty="0"/>
              <a:t> </a:t>
            </a:r>
            <a:r>
              <a:rPr lang="en-US" sz="2400" dirty="0" err="1"/>
              <a:t>berlaku</a:t>
            </a:r>
            <a:r>
              <a:rPr lang="en-US" sz="2400" dirty="0"/>
              <a:t> </a:t>
            </a:r>
            <a:r>
              <a:rPr lang="en-US" sz="2400" dirty="0" err="1"/>
              <a:t>pada</a:t>
            </a:r>
            <a:r>
              <a:rPr lang="en-US" sz="2400" dirty="0"/>
              <a:t> </a:t>
            </a:r>
            <a:r>
              <a:rPr lang="en-US" sz="2400" dirty="0" err="1"/>
              <a:t>berbagai</a:t>
            </a:r>
            <a:r>
              <a:rPr lang="en-US" sz="2400" dirty="0"/>
              <a:t> </a:t>
            </a:r>
            <a:r>
              <a:rPr lang="en-US" sz="2400" dirty="0" err="1"/>
              <a:t>faktor</a:t>
            </a:r>
            <a:r>
              <a:rPr lang="en-US" sz="2400" dirty="0"/>
              <a:t> </a:t>
            </a:r>
            <a:r>
              <a:rPr lang="en-US" sz="2400" dirty="0" err="1"/>
              <a:t>pengaman</a:t>
            </a:r>
            <a:r>
              <a:rPr lang="en-US" sz="2400" dirty="0"/>
              <a:t>    </a:t>
            </a:r>
          </a:p>
          <a:p>
            <a:r>
              <a:rPr lang="en-US" sz="2400" dirty="0"/>
              <a:t>    </a:t>
            </a:r>
            <a:r>
              <a:rPr lang="en-US" sz="2400" dirty="0" err="1"/>
              <a:t>antara</a:t>
            </a:r>
            <a:r>
              <a:rPr lang="en-US" sz="2400" dirty="0"/>
              <a:t> </a:t>
            </a:r>
            <a:r>
              <a:rPr lang="en-US" sz="2400" dirty="0" err="1"/>
              <a:t>produsen</a:t>
            </a:r>
            <a:r>
              <a:rPr lang="en-US" sz="2400" dirty="0"/>
              <a:t> </a:t>
            </a:r>
            <a:r>
              <a:rPr lang="en-US" sz="2400" dirty="0" err="1"/>
              <a:t>dan</a:t>
            </a:r>
            <a:r>
              <a:rPr lang="en-US" sz="2400" dirty="0"/>
              <a:t> </a:t>
            </a:r>
            <a:r>
              <a:rPr lang="en-US" sz="2400" dirty="0" err="1"/>
              <a:t>pasien</a:t>
            </a:r>
            <a:r>
              <a:rPr lang="en-US" sz="2400" dirty="0"/>
              <a:t>. </a:t>
            </a:r>
            <a:r>
              <a:rPr lang="en-US" sz="2400" dirty="0" err="1"/>
              <a:t>Bila</a:t>
            </a:r>
            <a:r>
              <a:rPr lang="en-US" sz="2400" dirty="0"/>
              <a:t> </a:t>
            </a:r>
            <a:r>
              <a:rPr lang="en-US" sz="2400" dirty="0" err="1"/>
              <a:t>pengiriman</a:t>
            </a:r>
            <a:r>
              <a:rPr lang="en-US" sz="2400" dirty="0"/>
              <a:t> </a:t>
            </a:r>
            <a:r>
              <a:rPr lang="en-US" sz="2400" dirty="0" err="1"/>
              <a:t>terlambat</a:t>
            </a:r>
            <a:r>
              <a:rPr lang="en-US" sz="2400" dirty="0"/>
              <a:t>   </a:t>
            </a:r>
          </a:p>
          <a:p>
            <a:r>
              <a:rPr lang="en-US" sz="2400" dirty="0"/>
              <a:t>    </a:t>
            </a:r>
            <a:r>
              <a:rPr lang="en-US" sz="2400" dirty="0" err="1"/>
              <a:t>atau</a:t>
            </a:r>
            <a:r>
              <a:rPr lang="en-US" sz="2400" dirty="0"/>
              <a:t> </a:t>
            </a:r>
            <a:r>
              <a:rPr lang="en-US" sz="2400" dirty="0" err="1"/>
              <a:t>pemintaan</a:t>
            </a:r>
            <a:r>
              <a:rPr lang="en-US" sz="2400" dirty="0"/>
              <a:t> </a:t>
            </a:r>
            <a:r>
              <a:rPr lang="en-US" sz="2400" dirty="0" err="1"/>
              <a:t>meningkat</a:t>
            </a:r>
            <a:r>
              <a:rPr lang="en-US" sz="2400" dirty="0"/>
              <a:t>, </a:t>
            </a:r>
            <a:r>
              <a:rPr lang="en-US" sz="2400" dirty="0" err="1"/>
              <a:t>persediaan</a:t>
            </a:r>
            <a:r>
              <a:rPr lang="en-US" sz="2400" dirty="0"/>
              <a:t> yang </a:t>
            </a:r>
            <a:r>
              <a:rPr lang="en-US" sz="2400" dirty="0" err="1"/>
              <a:t>cukup</a:t>
            </a:r>
            <a:r>
              <a:rPr lang="en-US" sz="2400" dirty="0"/>
              <a:t>  </a:t>
            </a:r>
          </a:p>
          <a:p>
            <a:r>
              <a:rPr lang="en-US" sz="2400" dirty="0"/>
              <a:t>    </a:t>
            </a:r>
            <a:r>
              <a:rPr lang="en-US" sz="2400" dirty="0" err="1"/>
              <a:t>akan</a:t>
            </a:r>
            <a:r>
              <a:rPr lang="en-US" sz="2400" dirty="0"/>
              <a:t> </a:t>
            </a:r>
            <a:r>
              <a:rPr lang="fi-FI" sz="2400" dirty="0"/>
              <a:t>menjamin pasien dari kekurangan obat. </a:t>
            </a:r>
          </a:p>
          <a:p>
            <a:r>
              <a:rPr lang="en-US" sz="2400" dirty="0"/>
              <a:t>b. </a:t>
            </a:r>
            <a:r>
              <a:rPr lang="en-US" sz="2400" dirty="0" err="1"/>
              <a:t>Mengadakan</a:t>
            </a:r>
            <a:r>
              <a:rPr lang="en-US" sz="2400" dirty="0"/>
              <a:t> </a:t>
            </a:r>
            <a:r>
              <a:rPr lang="en-US" sz="2400" dirty="0" err="1"/>
              <a:t>pembelian</a:t>
            </a:r>
            <a:r>
              <a:rPr lang="en-US" sz="2400" dirty="0"/>
              <a:t> </a:t>
            </a:r>
            <a:r>
              <a:rPr lang="en-US" sz="2400" dirty="0" err="1"/>
              <a:t>dalam</a:t>
            </a:r>
            <a:r>
              <a:rPr lang="en-US" sz="2400" dirty="0"/>
              <a:t> </a:t>
            </a:r>
            <a:r>
              <a:rPr lang="en-US" sz="2400" dirty="0" err="1"/>
              <a:t>jumlah</a:t>
            </a:r>
            <a:r>
              <a:rPr lang="en-US" sz="2400" dirty="0"/>
              <a:t> </a:t>
            </a:r>
            <a:r>
              <a:rPr lang="en-US" sz="2400" dirty="0" err="1"/>
              <a:t>besar</a:t>
            </a:r>
            <a:r>
              <a:rPr lang="en-US" sz="2400" dirty="0"/>
              <a:t>. </a:t>
            </a:r>
          </a:p>
          <a:p>
            <a:r>
              <a:rPr lang="en-US" sz="2400" dirty="0"/>
              <a:t>     </a:t>
            </a:r>
            <a:r>
              <a:rPr lang="en-US" sz="2400" dirty="0" err="1"/>
              <a:t>Dengan</a:t>
            </a:r>
            <a:r>
              <a:rPr lang="en-US" sz="2400" dirty="0"/>
              <a:t> </a:t>
            </a:r>
            <a:r>
              <a:rPr lang="en-US" sz="2400" dirty="0" err="1"/>
              <a:t>membeli</a:t>
            </a:r>
            <a:r>
              <a:rPr lang="en-US" sz="2400" dirty="0"/>
              <a:t> </a:t>
            </a:r>
            <a:r>
              <a:rPr lang="en-US" sz="2400" dirty="0" err="1"/>
              <a:t>dalam</a:t>
            </a:r>
            <a:r>
              <a:rPr lang="en-US" sz="2400" dirty="0"/>
              <a:t> </a:t>
            </a:r>
            <a:r>
              <a:rPr lang="en-US" sz="2400" dirty="0" err="1"/>
              <a:t>jumlah</a:t>
            </a:r>
            <a:r>
              <a:rPr lang="en-US" sz="2400" dirty="0"/>
              <a:t> </a:t>
            </a:r>
            <a:r>
              <a:rPr lang="en-US" sz="2400" dirty="0" err="1"/>
              <a:t>besar</a:t>
            </a:r>
            <a:r>
              <a:rPr lang="en-US" sz="2400" dirty="0"/>
              <a:t> </a:t>
            </a:r>
            <a:r>
              <a:rPr lang="en-US" sz="2400" dirty="0" err="1"/>
              <a:t>biasanya</a:t>
            </a:r>
            <a:r>
              <a:rPr lang="en-US" sz="2400" dirty="0"/>
              <a:t> </a:t>
            </a:r>
            <a:r>
              <a:rPr lang="en-US" sz="2400" dirty="0" err="1"/>
              <a:t>akan</a:t>
            </a:r>
            <a:r>
              <a:rPr lang="en-US" sz="2400" dirty="0"/>
              <a:t>    </a:t>
            </a:r>
          </a:p>
          <a:p>
            <a:r>
              <a:rPr lang="en-US" sz="2400" dirty="0"/>
              <a:t>     </a:t>
            </a:r>
            <a:r>
              <a:rPr lang="en-US" sz="2400" dirty="0" err="1"/>
              <a:t>mendapat</a:t>
            </a:r>
            <a:r>
              <a:rPr lang="en-US" sz="2400" dirty="0"/>
              <a:t> </a:t>
            </a:r>
            <a:r>
              <a:rPr lang="en-US" sz="2400" dirty="0" err="1"/>
              <a:t>harga</a:t>
            </a:r>
            <a:r>
              <a:rPr lang="en-US" sz="2400" dirty="0"/>
              <a:t> yang </a:t>
            </a:r>
            <a:r>
              <a:rPr lang="en-US" sz="2400" dirty="0" err="1"/>
              <a:t>lebih</a:t>
            </a:r>
            <a:r>
              <a:rPr lang="en-US" sz="2400" dirty="0"/>
              <a:t> </a:t>
            </a:r>
            <a:r>
              <a:rPr lang="en-US" sz="2400" dirty="0" err="1"/>
              <a:t>murah</a:t>
            </a:r>
            <a:r>
              <a:rPr lang="en-US" sz="2400" dirty="0"/>
              <a:t>. </a:t>
            </a:r>
          </a:p>
        </p:txBody>
      </p:sp>
    </p:spTree>
    <p:extLst>
      <p:ext uri="{BB962C8B-B14F-4D97-AF65-F5344CB8AC3E}">
        <p14:creationId xmlns:p14="http://schemas.microsoft.com/office/powerpoint/2010/main" val="3220503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534400" cy="4525963"/>
          </a:xfrm>
        </p:spPr>
        <p:txBody>
          <a:bodyPr>
            <a:normAutofit fontScale="77500" lnSpcReduction="20000"/>
          </a:bodyPr>
          <a:lstStyle/>
          <a:p>
            <a:pPr marL="0" indent="0">
              <a:buNone/>
            </a:pPr>
            <a:r>
              <a:rPr lang="en-US" dirty="0"/>
              <a:t>c. </a:t>
            </a:r>
            <a:r>
              <a:rPr lang="en-US" dirty="0" err="1"/>
              <a:t>Untuk</a:t>
            </a:r>
            <a:r>
              <a:rPr lang="en-US" dirty="0"/>
              <a:t> </a:t>
            </a:r>
            <a:r>
              <a:rPr lang="en-US" dirty="0" err="1"/>
              <a:t>mempersingkat</a:t>
            </a:r>
            <a:r>
              <a:rPr lang="en-US" dirty="0"/>
              <a:t> </a:t>
            </a:r>
            <a:r>
              <a:rPr lang="en-US" dirty="0" err="1"/>
              <a:t>waktu</a:t>
            </a:r>
            <a:r>
              <a:rPr lang="en-US" dirty="0"/>
              <a:t> </a:t>
            </a:r>
            <a:r>
              <a:rPr lang="en-US" dirty="0" err="1"/>
              <a:t>tunggu</a:t>
            </a:r>
            <a:r>
              <a:rPr lang="en-US" dirty="0"/>
              <a:t>. </a:t>
            </a:r>
          </a:p>
          <a:p>
            <a:pPr marL="0" indent="0">
              <a:buNone/>
            </a:pPr>
            <a:r>
              <a:rPr lang="sv-SE" dirty="0"/>
              <a:t>        </a:t>
            </a:r>
            <a:r>
              <a:rPr lang="sv-SE" dirty="0" err="1"/>
              <a:t>Dengan</a:t>
            </a:r>
            <a:r>
              <a:rPr lang="sv-SE" dirty="0"/>
              <a:t> adanya persediaan, maka obat yang </a:t>
            </a:r>
          </a:p>
          <a:p>
            <a:pPr marL="0" indent="0">
              <a:buNone/>
            </a:pPr>
            <a:r>
              <a:rPr lang="sv-SE" dirty="0"/>
              <a:t>        </a:t>
            </a:r>
            <a:r>
              <a:rPr lang="sv-SE" dirty="0" err="1"/>
              <a:t>dibutuhkan</a:t>
            </a:r>
            <a:r>
              <a:rPr lang="sv-SE" dirty="0"/>
              <a:t> oleh  </a:t>
            </a:r>
            <a:r>
              <a:rPr lang="es-ES" dirty="0" err="1"/>
              <a:t>pasien</a:t>
            </a:r>
            <a:r>
              <a:rPr lang="es-ES" dirty="0"/>
              <a:t> (secara cito) </a:t>
            </a:r>
            <a:r>
              <a:rPr lang="es-ES" dirty="0" err="1"/>
              <a:t>dapat</a:t>
            </a:r>
            <a:r>
              <a:rPr lang="es-ES" dirty="0"/>
              <a:t> </a:t>
            </a:r>
            <a:r>
              <a:rPr lang="es-ES" dirty="0" err="1"/>
              <a:t>segera</a:t>
            </a:r>
            <a:r>
              <a:rPr lang="es-ES" dirty="0"/>
              <a:t> </a:t>
            </a:r>
          </a:p>
          <a:p>
            <a:pPr marL="0" indent="0">
              <a:buNone/>
            </a:pPr>
            <a:r>
              <a:rPr lang="es-ES" dirty="0"/>
              <a:t>        </a:t>
            </a:r>
            <a:r>
              <a:rPr lang="es-ES" dirty="0" err="1"/>
              <a:t>terpenuhi</a:t>
            </a:r>
            <a:r>
              <a:rPr lang="es-ES" dirty="0"/>
              <a:t>. </a:t>
            </a:r>
          </a:p>
          <a:p>
            <a:pPr marL="0" indent="0">
              <a:buNone/>
            </a:pPr>
            <a:r>
              <a:rPr lang="fi-FI" dirty="0"/>
              <a:t>d. Untuk meningkatkan efisiensi transportasi </a:t>
            </a:r>
          </a:p>
          <a:p>
            <a:pPr>
              <a:buNone/>
            </a:pPr>
            <a:r>
              <a:rPr lang="en-US" dirty="0"/>
              <a:t>         </a:t>
            </a:r>
            <a:r>
              <a:rPr lang="en-US" dirty="0" err="1"/>
              <a:t>Biaya</a:t>
            </a:r>
            <a:r>
              <a:rPr lang="en-US" dirty="0"/>
              <a:t> </a:t>
            </a:r>
            <a:r>
              <a:rPr lang="en-US" dirty="0" err="1"/>
              <a:t>transportasi</a:t>
            </a:r>
            <a:r>
              <a:rPr lang="en-US" dirty="0"/>
              <a:t> </a:t>
            </a:r>
            <a:r>
              <a:rPr lang="en-US" dirty="0" err="1"/>
              <a:t>akan</a:t>
            </a:r>
            <a:r>
              <a:rPr lang="en-US" dirty="0"/>
              <a:t> </a:t>
            </a:r>
            <a:r>
              <a:rPr lang="en-US" dirty="0" err="1"/>
              <a:t>lebih</a:t>
            </a:r>
            <a:r>
              <a:rPr lang="en-US" dirty="0"/>
              <a:t> </a:t>
            </a:r>
            <a:r>
              <a:rPr lang="en-US" dirty="0" err="1"/>
              <a:t>murah</a:t>
            </a:r>
            <a:r>
              <a:rPr lang="en-US" dirty="0"/>
              <a:t> </a:t>
            </a:r>
            <a:r>
              <a:rPr lang="en-US" dirty="0" err="1"/>
              <a:t>apabila</a:t>
            </a:r>
            <a:r>
              <a:rPr lang="en-US" dirty="0"/>
              <a:t> </a:t>
            </a:r>
            <a:r>
              <a:rPr lang="en-US" dirty="0" err="1"/>
              <a:t>membeli</a:t>
            </a:r>
            <a:r>
              <a:rPr lang="en-US" dirty="0"/>
              <a:t>  </a:t>
            </a:r>
          </a:p>
          <a:p>
            <a:pPr>
              <a:buNone/>
            </a:pPr>
            <a:r>
              <a:rPr lang="en-US" dirty="0"/>
              <a:t>         </a:t>
            </a:r>
            <a:r>
              <a:rPr lang="en-US" dirty="0" err="1"/>
              <a:t>dalam</a:t>
            </a:r>
            <a:r>
              <a:rPr lang="en-US" dirty="0"/>
              <a:t> </a:t>
            </a:r>
            <a:r>
              <a:rPr lang="en-US" dirty="0" err="1"/>
              <a:t>jumlah</a:t>
            </a:r>
            <a:r>
              <a:rPr lang="en-US" dirty="0"/>
              <a:t> </a:t>
            </a:r>
            <a:r>
              <a:rPr lang="en-US" dirty="0" err="1"/>
              <a:t>banyak</a:t>
            </a:r>
            <a:r>
              <a:rPr lang="en-US" dirty="0"/>
              <a:t>. </a:t>
            </a:r>
          </a:p>
          <a:p>
            <a:pPr>
              <a:buNone/>
            </a:pPr>
            <a:r>
              <a:rPr lang="en-US" dirty="0"/>
              <a:t>e. </a:t>
            </a:r>
            <a:r>
              <a:rPr lang="en-US" dirty="0" err="1"/>
              <a:t>Untuk</a:t>
            </a:r>
            <a:r>
              <a:rPr lang="en-US" dirty="0"/>
              <a:t> </a:t>
            </a:r>
            <a:r>
              <a:rPr lang="en-US" dirty="0" err="1"/>
              <a:t>mengantisipasi</a:t>
            </a:r>
            <a:r>
              <a:rPr lang="en-US" dirty="0"/>
              <a:t> </a:t>
            </a:r>
            <a:r>
              <a:rPr lang="en-US" dirty="0" err="1"/>
              <a:t>fluktuasi</a:t>
            </a:r>
            <a:r>
              <a:rPr lang="en-US" dirty="0"/>
              <a:t> </a:t>
            </a:r>
          </a:p>
          <a:p>
            <a:pPr marL="0" indent="0">
              <a:buNone/>
            </a:pPr>
            <a:r>
              <a:rPr lang="sv-SE" dirty="0"/>
              <a:t>          </a:t>
            </a:r>
            <a:r>
              <a:rPr lang="sv-SE" dirty="0" err="1"/>
              <a:t>Dengan</a:t>
            </a:r>
            <a:r>
              <a:rPr lang="sv-SE" dirty="0"/>
              <a:t> adanya persediaan yang cukup dari </a:t>
            </a:r>
            <a:r>
              <a:rPr lang="sv-SE" dirty="0" err="1"/>
              <a:t>obat</a:t>
            </a:r>
            <a:r>
              <a:rPr lang="sv-SE" dirty="0"/>
              <a:t> </a:t>
            </a:r>
          </a:p>
          <a:p>
            <a:pPr marL="0" indent="0">
              <a:buNone/>
            </a:pPr>
            <a:r>
              <a:rPr lang="sv-SE" dirty="0"/>
              <a:t>          </a:t>
            </a:r>
            <a:r>
              <a:rPr lang="sv-SE" dirty="0" err="1"/>
              <a:t>tertentu</a:t>
            </a:r>
            <a:r>
              <a:rPr lang="sv-SE" dirty="0"/>
              <a:t> akan </a:t>
            </a:r>
            <a:r>
              <a:rPr lang="en-US" dirty="0" err="1"/>
              <a:t>dapat</a:t>
            </a:r>
            <a:r>
              <a:rPr lang="en-US" dirty="0"/>
              <a:t> </a:t>
            </a:r>
            <a:r>
              <a:rPr lang="en-US" dirty="0" err="1"/>
              <a:t>mengantisipasi</a:t>
            </a:r>
            <a:r>
              <a:rPr lang="en-US" dirty="0"/>
              <a:t> </a:t>
            </a:r>
            <a:r>
              <a:rPr lang="en-US" dirty="0" err="1"/>
              <a:t>fluktuasi</a:t>
            </a:r>
            <a:r>
              <a:rPr lang="en-US" dirty="0"/>
              <a:t> </a:t>
            </a:r>
          </a:p>
          <a:p>
            <a:pPr marL="0" indent="0">
              <a:buNone/>
            </a:pPr>
            <a:r>
              <a:rPr lang="en-US" dirty="0"/>
              <a:t>          </a:t>
            </a:r>
            <a:r>
              <a:rPr lang="en-US" dirty="0" err="1"/>
              <a:t>permintaannya</a:t>
            </a:r>
            <a:r>
              <a:rPr lang="en-US" dirty="0"/>
              <a:t>.</a:t>
            </a:r>
          </a:p>
        </p:txBody>
      </p:sp>
    </p:spTree>
    <p:extLst>
      <p:ext uri="{BB962C8B-B14F-4D97-AF65-F5344CB8AC3E}">
        <p14:creationId xmlns:p14="http://schemas.microsoft.com/office/powerpoint/2010/main" val="95138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400288" cy="1417638"/>
          </a:xfrm>
        </p:spPr>
        <p:txBody>
          <a:bodyPr>
            <a:noAutofit/>
          </a:bodyPr>
          <a:lstStyle/>
          <a:p>
            <a:br>
              <a:rPr lang="en-US" sz="3200" dirty="0"/>
            </a:br>
            <a:r>
              <a:rPr lang="en-US" sz="3200" dirty="0" err="1"/>
              <a:t>Tujuan</a:t>
            </a:r>
            <a:r>
              <a:rPr lang="en-US" sz="3200" dirty="0"/>
              <a:t> </a:t>
            </a:r>
            <a:r>
              <a:rPr lang="en-US" sz="3200" dirty="0" err="1"/>
              <a:t>dari</a:t>
            </a:r>
            <a:r>
              <a:rPr lang="en-US" sz="3200" dirty="0"/>
              <a:t> </a:t>
            </a:r>
            <a:r>
              <a:rPr lang="en-US" sz="3200" dirty="0" err="1"/>
              <a:t>pengendalian</a:t>
            </a:r>
            <a:r>
              <a:rPr lang="en-US" sz="3200" dirty="0"/>
              <a:t> </a:t>
            </a:r>
            <a:r>
              <a:rPr lang="en-US" sz="3200" dirty="0" err="1"/>
              <a:t>persediaan</a:t>
            </a:r>
            <a:r>
              <a:rPr lang="en-US" sz="3200" dirty="0"/>
              <a:t> di </a:t>
            </a:r>
            <a:r>
              <a:rPr lang="en-US" sz="3200" dirty="0" err="1"/>
              <a:t>fasilitas</a:t>
            </a:r>
            <a:r>
              <a:rPr lang="en-US" sz="3200" dirty="0"/>
              <a:t> </a:t>
            </a:r>
            <a:r>
              <a:rPr lang="en-US" sz="3200" dirty="0" err="1"/>
              <a:t>pelayanan</a:t>
            </a:r>
            <a:r>
              <a:rPr lang="en-US" sz="3200" dirty="0"/>
              <a:t> </a:t>
            </a:r>
            <a:r>
              <a:rPr lang="en-US" sz="3200" dirty="0" err="1"/>
              <a:t>kesehatan</a:t>
            </a:r>
            <a:r>
              <a:rPr lang="en-US" sz="3200" dirty="0"/>
              <a:t> </a:t>
            </a:r>
            <a:r>
              <a:rPr lang="en-US" sz="3200" dirty="0" err="1"/>
              <a:t>adalah</a:t>
            </a:r>
            <a:r>
              <a:rPr lang="en-US" sz="3200" dirty="0"/>
              <a:t> (Quick, 1997): </a:t>
            </a:r>
            <a:br>
              <a:rPr lang="en-US" sz="3200" dirty="0"/>
            </a:br>
            <a:endParaRPr lang="en-US" sz="3200" dirty="0"/>
          </a:p>
        </p:txBody>
      </p:sp>
      <p:sp>
        <p:nvSpPr>
          <p:cNvPr id="3" name="Content Placeholder 2"/>
          <p:cNvSpPr>
            <a:spLocks noGrp="1"/>
          </p:cNvSpPr>
          <p:nvPr>
            <p:ph idx="1"/>
          </p:nvPr>
        </p:nvSpPr>
        <p:spPr/>
        <p:txBody>
          <a:bodyPr>
            <a:normAutofit/>
          </a:bodyPr>
          <a:lstStyle/>
          <a:p>
            <a:pPr>
              <a:buNone/>
            </a:pPr>
            <a:r>
              <a:rPr lang="en-US" dirty="0"/>
              <a:t>1. </a:t>
            </a:r>
            <a:r>
              <a:rPr lang="en-US" dirty="0" err="1"/>
              <a:t>Mencatat</a:t>
            </a:r>
            <a:r>
              <a:rPr lang="en-US" dirty="0"/>
              <a:t> </a:t>
            </a:r>
            <a:r>
              <a:rPr lang="en-US" dirty="0" err="1"/>
              <a:t>penerimaan</a:t>
            </a:r>
            <a:r>
              <a:rPr lang="en-US" dirty="0"/>
              <a:t> </a:t>
            </a:r>
            <a:r>
              <a:rPr lang="en-US" dirty="0" err="1"/>
              <a:t>dan</a:t>
            </a:r>
            <a:r>
              <a:rPr lang="en-US" dirty="0"/>
              <a:t> </a:t>
            </a:r>
            <a:r>
              <a:rPr lang="en-US" dirty="0" err="1"/>
              <a:t>pengeluaran</a:t>
            </a:r>
            <a:r>
              <a:rPr lang="en-US" dirty="0"/>
              <a:t> stock </a:t>
            </a:r>
          </a:p>
          <a:p>
            <a:pPr>
              <a:buNone/>
            </a:pPr>
            <a:r>
              <a:rPr lang="en-US" dirty="0"/>
              <a:t>2. </a:t>
            </a:r>
            <a:r>
              <a:rPr lang="en-US" dirty="0" err="1"/>
              <a:t>Mempertahankan</a:t>
            </a:r>
            <a:r>
              <a:rPr lang="en-US" dirty="0"/>
              <a:t> stock yang </a:t>
            </a:r>
            <a:r>
              <a:rPr lang="en-US" dirty="0" err="1"/>
              <a:t>cukup</a:t>
            </a:r>
            <a:r>
              <a:rPr lang="en-US" dirty="0"/>
              <a:t> yang </a:t>
            </a:r>
            <a:r>
              <a:rPr lang="en-US" dirty="0" err="1"/>
              <a:t>akan</a:t>
            </a:r>
            <a:r>
              <a:rPr lang="en-US" dirty="0"/>
              <a:t> </a:t>
            </a:r>
            <a:r>
              <a:rPr lang="en-US" dirty="0" err="1"/>
              <a:t>berakhir</a:t>
            </a:r>
            <a:r>
              <a:rPr lang="en-US" dirty="0"/>
              <a:t> </a:t>
            </a:r>
            <a:r>
              <a:rPr lang="en-US" dirty="0" err="1"/>
              <a:t>pada</a:t>
            </a:r>
            <a:r>
              <a:rPr lang="en-US" dirty="0"/>
              <a:t> </a:t>
            </a:r>
            <a:r>
              <a:rPr lang="en-US" dirty="0" err="1"/>
              <a:t>pengiriman</a:t>
            </a:r>
            <a:r>
              <a:rPr lang="en-US" dirty="0"/>
              <a:t> </a:t>
            </a:r>
            <a:r>
              <a:rPr lang="en-US" dirty="0" err="1"/>
              <a:t>berikutnya</a:t>
            </a:r>
            <a:r>
              <a:rPr lang="en-US" dirty="0"/>
              <a:t> </a:t>
            </a:r>
          </a:p>
          <a:p>
            <a:pPr>
              <a:buNone/>
            </a:pPr>
            <a:r>
              <a:rPr lang="en-US" dirty="0"/>
              <a:t>3. </a:t>
            </a:r>
            <a:r>
              <a:rPr lang="en-US" dirty="0" err="1"/>
              <a:t>Mempertahankan</a:t>
            </a:r>
            <a:r>
              <a:rPr lang="en-US" dirty="0"/>
              <a:t> stock </a:t>
            </a:r>
            <a:r>
              <a:rPr lang="en-US" dirty="0" err="1"/>
              <a:t>pada</a:t>
            </a:r>
            <a:r>
              <a:rPr lang="en-US" dirty="0"/>
              <a:t> </a:t>
            </a:r>
            <a:r>
              <a:rPr lang="en-US" dirty="0" err="1"/>
              <a:t>tingkat</a:t>
            </a:r>
            <a:r>
              <a:rPr lang="en-US" dirty="0"/>
              <a:t> </a:t>
            </a:r>
            <a:r>
              <a:rPr lang="en-US" dirty="0" err="1"/>
              <a:t>biya</a:t>
            </a:r>
            <a:r>
              <a:rPr lang="en-US" dirty="0"/>
              <a:t> </a:t>
            </a:r>
            <a:r>
              <a:rPr lang="en-US" dirty="0" err="1"/>
              <a:t>terendah</a:t>
            </a:r>
            <a:r>
              <a:rPr lang="en-US" dirty="0"/>
              <a:t> </a:t>
            </a:r>
            <a:r>
              <a:rPr lang="en-US" dirty="0" err="1"/>
              <a:t>dan</a:t>
            </a:r>
            <a:r>
              <a:rPr lang="en-US" dirty="0"/>
              <a:t> </a:t>
            </a:r>
            <a:r>
              <a:rPr lang="en-US" dirty="0" err="1"/>
              <a:t>dalam</a:t>
            </a:r>
            <a:r>
              <a:rPr lang="en-US" dirty="0"/>
              <a:t> </a:t>
            </a:r>
            <a:r>
              <a:rPr lang="en-US" dirty="0" err="1"/>
              <a:t>batas</a:t>
            </a:r>
            <a:r>
              <a:rPr lang="en-US" dirty="0"/>
              <a:t> </a:t>
            </a:r>
            <a:r>
              <a:rPr lang="en-US" dirty="0" err="1"/>
              <a:t>dana</a:t>
            </a:r>
            <a:r>
              <a:rPr lang="en-US" dirty="0"/>
              <a:t> yang </a:t>
            </a:r>
            <a:r>
              <a:rPr lang="en-US" dirty="0" err="1"/>
              <a:t>tersedia</a:t>
            </a:r>
            <a:r>
              <a:rPr lang="en-US" dirty="0"/>
              <a:t> </a:t>
            </a:r>
          </a:p>
          <a:p>
            <a:pPr>
              <a:buNone/>
            </a:pPr>
            <a:r>
              <a:rPr lang="en-US" dirty="0"/>
              <a:t>4. </a:t>
            </a:r>
            <a:r>
              <a:rPr lang="en-US" dirty="0" err="1"/>
              <a:t>Memberikan</a:t>
            </a:r>
            <a:r>
              <a:rPr lang="en-US" dirty="0"/>
              <a:t> </a:t>
            </a:r>
            <a:r>
              <a:rPr lang="en-US" dirty="0" err="1"/>
              <a:t>persediaan</a:t>
            </a:r>
            <a:r>
              <a:rPr lang="en-US" dirty="0"/>
              <a:t> yang </a:t>
            </a:r>
            <a:r>
              <a:rPr lang="en-US" dirty="0" err="1"/>
              <a:t>tepat</a:t>
            </a:r>
            <a:r>
              <a:rPr lang="en-US" dirty="0"/>
              <a:t>, </a:t>
            </a:r>
            <a:r>
              <a:rPr lang="en-US" dirty="0" err="1"/>
              <a:t>aman</a:t>
            </a:r>
            <a:r>
              <a:rPr lang="en-US" dirty="0"/>
              <a:t> </a:t>
            </a:r>
            <a:r>
              <a:rPr lang="en-US" dirty="0" err="1"/>
              <a:t>dan</a:t>
            </a:r>
            <a:r>
              <a:rPr lang="en-US" dirty="0"/>
              <a:t> </a:t>
            </a:r>
            <a:r>
              <a:rPr lang="en-US" dirty="0" err="1"/>
              <a:t>nyaman</a:t>
            </a:r>
            <a:r>
              <a:rPr lang="en-US" dirty="0"/>
              <a:t> </a:t>
            </a:r>
          </a:p>
          <a:p>
            <a:pPr>
              <a:buNone/>
            </a:pPr>
            <a:r>
              <a:rPr lang="en-US" dirty="0"/>
              <a:t>5. </a:t>
            </a:r>
            <a:r>
              <a:rPr lang="en-US" dirty="0" err="1"/>
              <a:t>Mencegah</a:t>
            </a:r>
            <a:r>
              <a:rPr lang="en-US" dirty="0"/>
              <a:t> </a:t>
            </a:r>
            <a:r>
              <a:rPr lang="en-US" dirty="0" err="1"/>
              <a:t>kadaluarsa</a:t>
            </a:r>
            <a:r>
              <a:rPr lang="en-US" dirty="0"/>
              <a:t> </a:t>
            </a:r>
            <a:r>
              <a:rPr lang="en-US" dirty="0" err="1"/>
              <a:t>obat</a:t>
            </a:r>
            <a:r>
              <a:rPr lang="en-US" dirty="0"/>
              <a:t> </a:t>
            </a:r>
          </a:p>
          <a:p>
            <a:endParaRPr lang="en-US" dirty="0"/>
          </a:p>
          <a:p>
            <a:endParaRPr lang="en-US" dirty="0"/>
          </a:p>
        </p:txBody>
      </p:sp>
    </p:spTree>
    <p:extLst>
      <p:ext uri="{BB962C8B-B14F-4D97-AF65-F5344CB8AC3E}">
        <p14:creationId xmlns:p14="http://schemas.microsoft.com/office/powerpoint/2010/main" val="3387081853"/>
      </p:ext>
    </p:extLst>
  </p:cSld>
  <p:clrMapOvr>
    <a:masterClrMapping/>
  </p:clrMapOvr>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UEU Pertemuan 1 - Copy 1</Template>
  <TotalTime>3425</TotalTime>
  <Words>1109</Words>
  <Application>Microsoft Macintosh PowerPoint</Application>
  <PresentationFormat>On-screen Show (4:3)</PresentationFormat>
  <Paragraphs>124</Paragraphs>
  <Slides>24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Abadi MT Condensed Extra Bold</vt:lpstr>
      <vt:lpstr>Al Bayan Plain</vt:lpstr>
      <vt:lpstr>Apple Chancery</vt:lpstr>
      <vt:lpstr>Arial</vt:lpstr>
      <vt:lpstr>Calibri</vt:lpstr>
      <vt:lpstr>Century Gothic</vt:lpstr>
      <vt:lpstr>Eras Demi ITC</vt:lpstr>
      <vt:lpstr>Eras Medium ITC</vt:lpstr>
      <vt:lpstr>Wingdings</vt:lpstr>
      <vt:lpstr>Template PPT UEU Pertemuan 1 - Copy 1</vt:lpstr>
      <vt:lpstr>PowerPoint Presentation</vt:lpstr>
      <vt:lpstr>KEMAMPUAN AKHIR YANG DIHARAPKAN</vt:lpstr>
      <vt:lpstr>Inventarisasi Persediaan dan Pengendalian Logistik Farmasi</vt:lpstr>
      <vt:lpstr>Arti dan manfaat  Inventarisasi</vt:lpstr>
      <vt:lpstr>PowerPoint Presentation</vt:lpstr>
      <vt:lpstr>Kelompok Persediaan ditinjau dari segi fungsinya</vt:lpstr>
      <vt:lpstr>Keuntungan Persediaan</vt:lpstr>
      <vt:lpstr>PowerPoint Presentation</vt:lpstr>
      <vt:lpstr> Tujuan dari pengendalian persediaan di fasilitas pelayanan kesehatan adalah (Quick, 1997):  </vt:lpstr>
      <vt:lpstr>Tujuan Pengendalian Persediaan </vt:lpstr>
      <vt:lpstr>Manfaat  Pengendalian Persediaan</vt:lpstr>
      <vt:lpstr>Bentuk kegiatan pengendalian antara lain: </vt:lpstr>
      <vt:lpstr>Pengawasan dan  Evaluasi  Persediaan</vt:lpstr>
      <vt:lpstr>Stock opname </vt:lpstr>
      <vt:lpstr>Pengendalian stok bisa dilakukan dengan kondisi penyimpanan  yang baik :</vt:lpstr>
      <vt:lpstr>Pengendalian stok obat bisa dilakukan  dengan cara penyusunan stok obat yang baik:</vt:lpstr>
      <vt:lpstr>PowerPoint Presentation</vt:lpstr>
      <vt:lpstr>Pengendalian Obat Obatan Narkotika</vt:lpstr>
      <vt:lpstr>PowerPoint Presentation</vt:lpstr>
      <vt:lpstr>PowerPoint Presentation</vt:lpstr>
      <vt:lpstr>Penyimpanan Narkotika</vt:lpstr>
      <vt:lpstr>PowerPoint Presentation</vt:lpstr>
      <vt:lpstr>PowerPoint Presentation</vt:lpstr>
      <vt:lpstr>PowerPoint Presentation</vt:lpstr>
    </vt:vector>
  </TitlesOfParts>
  <Company>signDesign Communications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afre raya</cp:lastModifiedBy>
  <cp:revision>253</cp:revision>
  <dcterms:created xsi:type="dcterms:W3CDTF">2010-08-24T06:47:44Z</dcterms:created>
  <dcterms:modified xsi:type="dcterms:W3CDTF">2018-11-11T13:22:57Z</dcterms:modified>
</cp:coreProperties>
</file>