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93" r:id="rId3"/>
    <p:sldId id="294" r:id="rId4"/>
    <p:sldId id="295" r:id="rId5"/>
    <p:sldId id="296" r:id="rId6"/>
    <p:sldId id="297" r:id="rId7"/>
    <p:sldId id="298" r:id="rId8"/>
    <p:sldId id="300" r:id="rId9"/>
    <p:sldId id="301" r:id="rId10"/>
    <p:sldId id="257" r:id="rId11"/>
    <p:sldId id="258" r:id="rId12"/>
    <p:sldId id="259" r:id="rId13"/>
    <p:sldId id="264" r:id="rId14"/>
    <p:sldId id="290" r:id="rId15"/>
    <p:sldId id="289" r:id="rId16"/>
    <p:sldId id="265" r:id="rId17"/>
    <p:sldId id="285" r:id="rId18"/>
    <p:sldId id="291" r:id="rId19"/>
    <p:sldId id="266" r:id="rId20"/>
    <p:sldId id="267"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84" autoAdjust="0"/>
  </p:normalViewPr>
  <p:slideViewPr>
    <p:cSldViewPr>
      <p:cViewPr varScale="1">
        <p:scale>
          <a:sx n="48" d="100"/>
          <a:sy n="48" d="100"/>
        </p:scale>
        <p:origin x="-11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D4EE5D-752F-4228-9D00-97FAEE611D19}" type="datetimeFigureOut">
              <a:rPr lang="id-ID" smtClean="0"/>
              <a:t>03/10/2017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E7B31B-D57E-40D3-9C72-4B8209D5D7BD}" type="slidenum">
              <a:rPr lang="id-ID" smtClean="0"/>
              <a:t>‹#›</a:t>
            </a:fld>
            <a:endParaRPr lang="id-ID"/>
          </a:p>
        </p:txBody>
      </p:sp>
    </p:spTree>
    <p:extLst>
      <p:ext uri="{BB962C8B-B14F-4D97-AF65-F5344CB8AC3E}">
        <p14:creationId xmlns:p14="http://schemas.microsoft.com/office/powerpoint/2010/main" val="2905162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4C5DEDE-2EB0-49D9-BDD2-6DF2BB1CB870}" type="datetimeFigureOut">
              <a:rPr lang="id-ID" smtClean="0"/>
              <a:t>03/10/2017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771561-285C-4538-90C7-627BADD90D1A}" type="slidenum">
              <a:rPr lang="id-ID" smtClean="0"/>
              <a:t>‹#›</a:t>
            </a:fld>
            <a:endParaRPr lang="id-ID"/>
          </a:p>
        </p:txBody>
      </p:sp>
    </p:spTree>
    <p:extLst>
      <p:ext uri="{BB962C8B-B14F-4D97-AF65-F5344CB8AC3E}">
        <p14:creationId xmlns:p14="http://schemas.microsoft.com/office/powerpoint/2010/main" val="3600572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4C5DEDE-2EB0-49D9-BDD2-6DF2BB1CB870}" type="datetimeFigureOut">
              <a:rPr lang="id-ID" smtClean="0"/>
              <a:t>03/10/2017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771561-285C-4538-90C7-627BADD90D1A}" type="slidenum">
              <a:rPr lang="id-ID" smtClean="0"/>
              <a:t>‹#›</a:t>
            </a:fld>
            <a:endParaRPr lang="id-ID"/>
          </a:p>
        </p:txBody>
      </p:sp>
    </p:spTree>
    <p:extLst>
      <p:ext uri="{BB962C8B-B14F-4D97-AF65-F5344CB8AC3E}">
        <p14:creationId xmlns:p14="http://schemas.microsoft.com/office/powerpoint/2010/main" val="1034023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4C5DEDE-2EB0-49D9-BDD2-6DF2BB1CB870}" type="datetimeFigureOut">
              <a:rPr lang="id-ID" smtClean="0"/>
              <a:t>03/10/2017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771561-285C-4538-90C7-627BADD90D1A}" type="slidenum">
              <a:rPr lang="id-ID" smtClean="0"/>
              <a:t>‹#›</a:t>
            </a:fld>
            <a:endParaRPr lang="id-ID"/>
          </a:p>
        </p:txBody>
      </p:sp>
    </p:spTree>
    <p:extLst>
      <p:ext uri="{BB962C8B-B14F-4D97-AF65-F5344CB8AC3E}">
        <p14:creationId xmlns:p14="http://schemas.microsoft.com/office/powerpoint/2010/main" val="125005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4C5DEDE-2EB0-49D9-BDD2-6DF2BB1CB870}" type="datetimeFigureOut">
              <a:rPr lang="id-ID" smtClean="0"/>
              <a:t>03/10/2017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771561-285C-4538-90C7-627BADD90D1A}" type="slidenum">
              <a:rPr lang="id-ID" smtClean="0"/>
              <a:t>‹#›</a:t>
            </a:fld>
            <a:endParaRPr lang="id-ID"/>
          </a:p>
        </p:txBody>
      </p:sp>
    </p:spTree>
    <p:extLst>
      <p:ext uri="{BB962C8B-B14F-4D97-AF65-F5344CB8AC3E}">
        <p14:creationId xmlns:p14="http://schemas.microsoft.com/office/powerpoint/2010/main" val="3145532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C5DEDE-2EB0-49D9-BDD2-6DF2BB1CB870}" type="datetimeFigureOut">
              <a:rPr lang="id-ID" smtClean="0"/>
              <a:t>03/10/2017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4771561-285C-4538-90C7-627BADD90D1A}" type="slidenum">
              <a:rPr lang="id-ID" smtClean="0"/>
              <a:t>‹#›</a:t>
            </a:fld>
            <a:endParaRPr lang="id-ID"/>
          </a:p>
        </p:txBody>
      </p:sp>
    </p:spTree>
    <p:extLst>
      <p:ext uri="{BB962C8B-B14F-4D97-AF65-F5344CB8AC3E}">
        <p14:creationId xmlns:p14="http://schemas.microsoft.com/office/powerpoint/2010/main" val="1758942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4C5DEDE-2EB0-49D9-BDD2-6DF2BB1CB870}" type="datetimeFigureOut">
              <a:rPr lang="id-ID" smtClean="0"/>
              <a:t>03/10/2017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4771561-285C-4538-90C7-627BADD90D1A}" type="slidenum">
              <a:rPr lang="id-ID" smtClean="0"/>
              <a:t>‹#›</a:t>
            </a:fld>
            <a:endParaRPr lang="id-ID"/>
          </a:p>
        </p:txBody>
      </p:sp>
    </p:spTree>
    <p:extLst>
      <p:ext uri="{BB962C8B-B14F-4D97-AF65-F5344CB8AC3E}">
        <p14:creationId xmlns:p14="http://schemas.microsoft.com/office/powerpoint/2010/main" val="815374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4C5DEDE-2EB0-49D9-BDD2-6DF2BB1CB870}" type="datetimeFigureOut">
              <a:rPr lang="id-ID" smtClean="0"/>
              <a:t>03/10/2017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4771561-285C-4538-90C7-627BADD90D1A}" type="slidenum">
              <a:rPr lang="id-ID" smtClean="0"/>
              <a:t>‹#›</a:t>
            </a:fld>
            <a:endParaRPr lang="id-ID"/>
          </a:p>
        </p:txBody>
      </p:sp>
    </p:spTree>
    <p:extLst>
      <p:ext uri="{BB962C8B-B14F-4D97-AF65-F5344CB8AC3E}">
        <p14:creationId xmlns:p14="http://schemas.microsoft.com/office/powerpoint/2010/main" val="13203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4C5DEDE-2EB0-49D9-BDD2-6DF2BB1CB870}" type="datetimeFigureOut">
              <a:rPr lang="id-ID" smtClean="0"/>
              <a:t>03/10/2017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4771561-285C-4538-90C7-627BADD90D1A}" type="slidenum">
              <a:rPr lang="id-ID" smtClean="0"/>
              <a:t>‹#›</a:t>
            </a:fld>
            <a:endParaRPr lang="id-ID"/>
          </a:p>
        </p:txBody>
      </p:sp>
    </p:spTree>
    <p:extLst>
      <p:ext uri="{BB962C8B-B14F-4D97-AF65-F5344CB8AC3E}">
        <p14:creationId xmlns:p14="http://schemas.microsoft.com/office/powerpoint/2010/main" val="948127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5DEDE-2EB0-49D9-BDD2-6DF2BB1CB870}" type="datetimeFigureOut">
              <a:rPr lang="id-ID" smtClean="0"/>
              <a:t>03/10/2017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4771561-285C-4538-90C7-627BADD90D1A}" type="slidenum">
              <a:rPr lang="id-ID" smtClean="0"/>
              <a:t>‹#›</a:t>
            </a:fld>
            <a:endParaRPr lang="id-ID"/>
          </a:p>
        </p:txBody>
      </p:sp>
    </p:spTree>
    <p:extLst>
      <p:ext uri="{BB962C8B-B14F-4D97-AF65-F5344CB8AC3E}">
        <p14:creationId xmlns:p14="http://schemas.microsoft.com/office/powerpoint/2010/main" val="3031028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5DEDE-2EB0-49D9-BDD2-6DF2BB1CB870}" type="datetimeFigureOut">
              <a:rPr lang="id-ID" smtClean="0"/>
              <a:t>03/10/2017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4771561-285C-4538-90C7-627BADD90D1A}" type="slidenum">
              <a:rPr lang="id-ID" smtClean="0"/>
              <a:t>‹#›</a:t>
            </a:fld>
            <a:endParaRPr lang="id-ID"/>
          </a:p>
        </p:txBody>
      </p:sp>
    </p:spTree>
    <p:extLst>
      <p:ext uri="{BB962C8B-B14F-4D97-AF65-F5344CB8AC3E}">
        <p14:creationId xmlns:p14="http://schemas.microsoft.com/office/powerpoint/2010/main" val="77857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5DEDE-2EB0-49D9-BDD2-6DF2BB1CB870}" type="datetimeFigureOut">
              <a:rPr lang="id-ID" smtClean="0"/>
              <a:t>03/10/2017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4771561-285C-4538-90C7-627BADD90D1A}" type="slidenum">
              <a:rPr lang="id-ID" smtClean="0"/>
              <a:t>‹#›</a:t>
            </a:fld>
            <a:endParaRPr lang="id-ID"/>
          </a:p>
        </p:txBody>
      </p:sp>
    </p:spTree>
    <p:extLst>
      <p:ext uri="{BB962C8B-B14F-4D97-AF65-F5344CB8AC3E}">
        <p14:creationId xmlns:p14="http://schemas.microsoft.com/office/powerpoint/2010/main" val="242501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5DEDE-2EB0-49D9-BDD2-6DF2BB1CB870}" type="datetimeFigureOut">
              <a:rPr lang="id-ID" smtClean="0"/>
              <a:t>03/10/2017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71561-285C-4538-90C7-627BADD90D1A}" type="slidenum">
              <a:rPr lang="id-ID" smtClean="0"/>
              <a:t>‹#›</a:t>
            </a:fld>
            <a:endParaRPr lang="id-ID"/>
          </a:p>
        </p:txBody>
      </p:sp>
    </p:spTree>
    <p:extLst>
      <p:ext uri="{BB962C8B-B14F-4D97-AF65-F5344CB8AC3E}">
        <p14:creationId xmlns:p14="http://schemas.microsoft.com/office/powerpoint/2010/main" val="2986452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059832" y="3420269"/>
            <a:ext cx="5760640" cy="1470025"/>
          </a:xfrm>
        </p:spPr>
        <p:txBody>
          <a:bodyPr/>
          <a:lstStyle/>
          <a:p>
            <a:r>
              <a:rPr lang="id-ID" dirty="0" smtClean="0"/>
              <a:t>QUALITY ASSURANCE </a:t>
            </a:r>
            <a:br>
              <a:rPr lang="id-ID" dirty="0" smtClean="0"/>
            </a:br>
            <a:r>
              <a:rPr lang="id-ID" dirty="0" smtClean="0"/>
              <a:t>DI RUMAH SAKIT</a:t>
            </a:r>
            <a:endParaRPr lang="id-ID" dirty="0"/>
          </a:p>
        </p:txBody>
      </p:sp>
      <p:sp>
        <p:nvSpPr>
          <p:cNvPr id="3" name="Subtitle 2"/>
          <p:cNvSpPr>
            <a:spLocks noGrp="1"/>
          </p:cNvSpPr>
          <p:nvPr>
            <p:ph type="subTitle" idx="1"/>
          </p:nvPr>
        </p:nvSpPr>
        <p:spPr>
          <a:xfrm>
            <a:off x="2484768" y="5062843"/>
            <a:ext cx="6400800" cy="755087"/>
          </a:xfrm>
        </p:spPr>
        <p:txBody>
          <a:bodyPr/>
          <a:lstStyle/>
          <a:p>
            <a:r>
              <a:rPr lang="id-ID" b="1" dirty="0" smtClean="0"/>
              <a:t>Laela Indawati, SSt.MIK.,MKM</a:t>
            </a:r>
            <a:endParaRPr lang="id-ID" b="1" dirty="0"/>
          </a:p>
        </p:txBody>
      </p:sp>
    </p:spTree>
    <p:extLst>
      <p:ext uri="{BB962C8B-B14F-4D97-AF65-F5344CB8AC3E}">
        <p14:creationId xmlns:p14="http://schemas.microsoft.com/office/powerpoint/2010/main" val="243211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a:t>Continuous improvement</a:t>
            </a:r>
          </a:p>
        </p:txBody>
      </p:sp>
      <p:sp>
        <p:nvSpPr>
          <p:cNvPr id="3" name="Content Placeholder 2"/>
          <p:cNvSpPr>
            <a:spLocks noGrp="1"/>
          </p:cNvSpPr>
          <p:nvPr>
            <p:ph idx="1"/>
          </p:nvPr>
        </p:nvSpPr>
        <p:spPr/>
        <p:txBody>
          <a:bodyPr>
            <a:normAutofit fontScale="92500"/>
          </a:bodyPr>
          <a:lstStyle/>
          <a:p>
            <a:pPr algn="just"/>
            <a:r>
              <a:rPr lang="id-ID" dirty="0" smtClean="0"/>
              <a:t>adalah usaha-usaha berkelanjutan yang dilakukan untuk mengembangkan dan memperbaiki produk, pelayanan, ataupun proses. </a:t>
            </a:r>
            <a:endParaRPr lang="id-ID" dirty="0" smtClean="0"/>
          </a:p>
          <a:p>
            <a:pPr algn="just"/>
            <a:r>
              <a:rPr lang="id-ID" dirty="0" smtClean="0"/>
              <a:t>Usaha-usaha </a:t>
            </a:r>
            <a:r>
              <a:rPr lang="id-ID" dirty="0" smtClean="0"/>
              <a:t>tersebut bertujuan untuk mencari dan mendapatkan “bentuk terbaik” dari improvement yang dihasilkan, </a:t>
            </a:r>
            <a:r>
              <a:rPr lang="id-ID" dirty="0" smtClean="0"/>
              <a:t>memberikan </a:t>
            </a:r>
            <a:r>
              <a:rPr lang="id-ID" dirty="0" smtClean="0"/>
              <a:t>solusi terbaik bagi masalah yang ada, </a:t>
            </a:r>
            <a:r>
              <a:rPr lang="id-ID" dirty="0" smtClean="0"/>
              <a:t>agar </a:t>
            </a:r>
            <a:r>
              <a:rPr lang="id-ID" dirty="0" smtClean="0"/>
              <a:t>hasilnya akan terus bertahan dan bahkan berkembang menjadi lebih baik lagi.</a:t>
            </a:r>
          </a:p>
          <a:p>
            <a:pPr algn="just"/>
            <a:endParaRPr lang="id-ID" dirty="0"/>
          </a:p>
        </p:txBody>
      </p:sp>
    </p:spTree>
    <p:extLst>
      <p:ext uri="{BB962C8B-B14F-4D97-AF65-F5344CB8AC3E}">
        <p14:creationId xmlns:p14="http://schemas.microsoft.com/office/powerpoint/2010/main" val="1862570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r>
              <a:rPr lang="id-ID" dirty="0" smtClean="0"/>
              <a:t>Diantara semua </a:t>
            </a:r>
            <a:r>
              <a:rPr lang="id-ID" i="1" dirty="0" smtClean="0"/>
              <a:t>tool</a:t>
            </a:r>
            <a:r>
              <a:rPr lang="id-ID" dirty="0" smtClean="0"/>
              <a:t> yang digunakan untuk menjalankan misi Continuous Improvement adalah “pemodelan kualitas empat langkah” yang disebut PDCA (Plan-Do-Check-Act), yang dikenal juga dengan sebutan Siklus Deming atau Siklus Shewhart.</a:t>
            </a:r>
          </a:p>
          <a:p>
            <a:endParaRPr lang="id-ID" dirty="0"/>
          </a:p>
        </p:txBody>
      </p:sp>
    </p:spTree>
    <p:extLst>
      <p:ext uri="{BB962C8B-B14F-4D97-AF65-F5344CB8AC3E}">
        <p14:creationId xmlns:p14="http://schemas.microsoft.com/office/powerpoint/2010/main" val="2638633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19"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4144706" cy="1143000"/>
          </a:xfrm>
        </p:spPr>
        <p:txBody>
          <a:bodyPr/>
          <a:lstStyle/>
          <a:p>
            <a:r>
              <a:rPr lang="id-ID" dirty="0"/>
              <a:t>PDCA Adalah…</a:t>
            </a:r>
          </a:p>
        </p:txBody>
      </p:sp>
      <p:sp>
        <p:nvSpPr>
          <p:cNvPr id="3" name="Content Placeholder 2"/>
          <p:cNvSpPr>
            <a:spLocks noGrp="1"/>
          </p:cNvSpPr>
          <p:nvPr>
            <p:ph idx="1"/>
          </p:nvPr>
        </p:nvSpPr>
        <p:spPr>
          <a:xfrm>
            <a:off x="457200" y="2453538"/>
            <a:ext cx="8229600" cy="4209331"/>
          </a:xfrm>
        </p:spPr>
        <p:txBody>
          <a:bodyPr>
            <a:normAutofit fontScale="70000" lnSpcReduction="20000"/>
          </a:bodyPr>
          <a:lstStyle/>
          <a:p>
            <a:pPr algn="just"/>
            <a:endParaRPr lang="id-ID" dirty="0" smtClean="0"/>
          </a:p>
          <a:p>
            <a:pPr algn="just"/>
            <a:r>
              <a:rPr lang="id-ID" sz="4600" b="1" dirty="0" smtClean="0"/>
              <a:t>Plan</a:t>
            </a:r>
            <a:r>
              <a:rPr lang="id-ID" dirty="0" smtClean="0"/>
              <a:t>: Tahap dilakukannya identifikasi peluang untuk perubahan dan rencana bentuk perubahan yang akan dilakukan.</a:t>
            </a:r>
          </a:p>
          <a:p>
            <a:pPr algn="just"/>
            <a:r>
              <a:rPr lang="id-ID" sz="4600" b="1" dirty="0" smtClean="0"/>
              <a:t>Do</a:t>
            </a:r>
            <a:r>
              <a:rPr lang="id-ID" dirty="0" smtClean="0"/>
              <a:t>: Implementasi perubahan dalam skala kecil.</a:t>
            </a:r>
          </a:p>
          <a:p>
            <a:pPr algn="just"/>
            <a:r>
              <a:rPr lang="id-ID" sz="4600" b="1" dirty="0" smtClean="0"/>
              <a:t>Check</a:t>
            </a:r>
            <a:r>
              <a:rPr lang="id-ID" dirty="0" smtClean="0"/>
              <a:t>: Menggunakan data untuk menganalisa hasil dari perubahan dan menentukan apakah perubahan yang dilakukan telah / akan mendatangkan perbedaan yang berarti.</a:t>
            </a:r>
          </a:p>
          <a:p>
            <a:pPr algn="just"/>
            <a:r>
              <a:rPr lang="id-ID" sz="4600" b="1" dirty="0" smtClean="0"/>
              <a:t>Act</a:t>
            </a:r>
            <a:r>
              <a:rPr lang="id-ID" dirty="0" smtClean="0"/>
              <a:t>: Jika perubahan dianggap sukses, implementasikan perubahan tersebut dalam skala yang lebih besar dan pertahankan hasilnya. Jika perubahan belum mendatangkan perbedaan yang berarti, ulangi kembali siklus PDCA.</a:t>
            </a:r>
          </a:p>
          <a:p>
            <a:pPr algn="just"/>
            <a:endParaRPr lang="id-ID" dirty="0" smtClean="0"/>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2174" t="38000" r="23696" b="16434"/>
          <a:stretch/>
        </p:blipFill>
        <p:spPr bwMode="auto">
          <a:xfrm>
            <a:off x="5004048" y="404664"/>
            <a:ext cx="4139952" cy="2218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277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id-ID" b="1" dirty="0"/>
              <a:t>Standart Pelayanan Mutu Di Rumah </a:t>
            </a:r>
            <a:r>
              <a:rPr lang="id-ID" b="1" dirty="0" smtClean="0"/>
              <a:t>Sakit</a:t>
            </a:r>
            <a:endParaRPr lang="id-ID" dirty="0"/>
          </a:p>
        </p:txBody>
      </p:sp>
      <p:sp>
        <p:nvSpPr>
          <p:cNvPr id="3" name="Content Placeholder 2"/>
          <p:cNvSpPr>
            <a:spLocks noGrp="1"/>
          </p:cNvSpPr>
          <p:nvPr>
            <p:ph idx="1"/>
          </p:nvPr>
        </p:nvSpPr>
        <p:spPr/>
        <p:txBody>
          <a:bodyPr vert="horz" lIns="91440" tIns="45720" rIns="91440" bIns="45720" rtlCol="0">
            <a:noAutofit/>
          </a:bodyPr>
          <a:lstStyle/>
          <a:p>
            <a:pPr algn="just"/>
            <a:r>
              <a:rPr lang="id-ID" sz="2400" dirty="0"/>
              <a:t>Standar </a:t>
            </a:r>
            <a:r>
              <a:rPr lang="id-ID" sz="2400" dirty="0" smtClean="0"/>
              <a:t>: RS </a:t>
            </a:r>
            <a:r>
              <a:rPr lang="id-ID" sz="2400" dirty="0"/>
              <a:t>perlu mempelajari apa saja standar-standar yang berlaku baik untuk tingkat RS maupun untuk masing-masing pelayanan misalnya: Pelayanan (Yan) Medis, Yan Keperawatan, Administrasi &amp; Manajemen, Rekam Medis, Yan Gawat Darurat, dsb</a:t>
            </a:r>
            <a:r>
              <a:rPr lang="id-ID" sz="2400" dirty="0"/>
              <a:t>. Standar-standar </a:t>
            </a:r>
            <a:r>
              <a:rPr lang="id-ID" sz="2400" dirty="0"/>
              <a:t>ini terdiri dari elemen struktur, proses dan hasil (outcome</a:t>
            </a:r>
            <a:r>
              <a:rPr lang="id-ID" sz="2400" dirty="0"/>
              <a:t>). </a:t>
            </a:r>
            <a:endParaRPr lang="id-ID" sz="2400" dirty="0" smtClean="0"/>
          </a:p>
          <a:p>
            <a:pPr algn="just"/>
            <a:r>
              <a:rPr lang="id-ID" sz="2400" dirty="0" smtClean="0"/>
              <a:t>Struktur </a:t>
            </a:r>
            <a:r>
              <a:rPr lang="id-ID" sz="2400" dirty="0"/>
              <a:t>adalah fasilitas fisik, organisasi, sumber daya manusianya, sistem keuangan, peralatan medis dan non-medis, AD/ART, kebijakan, SOP/Protap, program, dsb. </a:t>
            </a:r>
            <a:endParaRPr lang="id-ID" sz="2400" dirty="0"/>
          </a:p>
          <a:p>
            <a:pPr algn="just"/>
            <a:r>
              <a:rPr lang="id-ID" sz="2400" dirty="0"/>
              <a:t>Proses </a:t>
            </a:r>
            <a:r>
              <a:rPr lang="id-ID" sz="2400" dirty="0"/>
              <a:t>adalah semua pelaksanaan operasional dari staf/unit/bagian RS kepada </a:t>
            </a:r>
            <a:r>
              <a:rPr lang="id-ID" sz="2400" dirty="0"/>
              <a:t>pasien/keluarga/masyarakat </a:t>
            </a:r>
            <a:r>
              <a:rPr lang="id-ID" sz="2400" dirty="0"/>
              <a:t>pengguna jasa RS tersebut</a:t>
            </a:r>
            <a:r>
              <a:rPr lang="id-ID" sz="2400" dirty="0" smtClean="0"/>
              <a:t>.</a:t>
            </a:r>
            <a:endParaRPr lang="id-ID" sz="2400" dirty="0"/>
          </a:p>
        </p:txBody>
      </p:sp>
    </p:spTree>
    <p:extLst>
      <p:ext uri="{BB962C8B-B14F-4D97-AF65-F5344CB8AC3E}">
        <p14:creationId xmlns:p14="http://schemas.microsoft.com/office/powerpoint/2010/main" val="2497724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id-ID" b="1" dirty="0"/>
              <a:t>Standart Pelayanan Mutu Di Rumah </a:t>
            </a:r>
            <a:r>
              <a:rPr lang="id-ID" b="1" dirty="0" smtClean="0"/>
              <a:t>Sakit</a:t>
            </a:r>
            <a:endParaRPr lang="id-ID" dirty="0"/>
          </a:p>
        </p:txBody>
      </p:sp>
      <p:sp>
        <p:nvSpPr>
          <p:cNvPr id="3" name="Content Placeholder 2"/>
          <p:cNvSpPr>
            <a:spLocks noGrp="1"/>
          </p:cNvSpPr>
          <p:nvPr>
            <p:ph idx="1"/>
          </p:nvPr>
        </p:nvSpPr>
        <p:spPr/>
        <p:txBody>
          <a:bodyPr vert="horz" lIns="91440" tIns="45720" rIns="91440" bIns="45720" rtlCol="0">
            <a:noAutofit/>
          </a:bodyPr>
          <a:lstStyle/>
          <a:p>
            <a:pPr algn="just"/>
            <a:r>
              <a:rPr lang="id-ID" sz="2400" dirty="0" smtClean="0"/>
              <a:t>Hasil </a:t>
            </a:r>
            <a:r>
              <a:rPr lang="id-ID" sz="2400" dirty="0"/>
              <a:t>(outcome) adalah perubahan status kesehatan pasien, perubahan pengetahuan/pemahaman serta perilaku yang mempengaruhi status kesehatannya di masa depan, dan kepuasan pasien. </a:t>
            </a:r>
            <a:r>
              <a:rPr lang="id-ID" sz="2400" dirty="0"/>
              <a:t>Hasil biasanya diukur dengan indikator RS atau indikator klinis</a:t>
            </a:r>
            <a:r>
              <a:rPr lang="id-ID" sz="2400" dirty="0"/>
              <a:t>.</a:t>
            </a:r>
          </a:p>
          <a:p>
            <a:pPr algn="just"/>
            <a:r>
              <a:rPr lang="id-ID" sz="2400" dirty="0"/>
              <a:t> </a:t>
            </a:r>
            <a:r>
              <a:rPr lang="id-ID" sz="2400" dirty="0"/>
              <a:t>Hasil (outcome) berbeda dengan luaran (output), </a:t>
            </a:r>
            <a:endParaRPr lang="id-ID" sz="2400" dirty="0"/>
          </a:p>
          <a:p>
            <a:pPr algn="just"/>
            <a:r>
              <a:rPr lang="id-ID" sz="2400" dirty="0"/>
              <a:t>contoh </a:t>
            </a:r>
            <a:r>
              <a:rPr lang="id-ID" sz="2400" dirty="0"/>
              <a:t>jumlah pasien operasi (PO) adalah luaran, sedangkan </a:t>
            </a:r>
            <a:endParaRPr lang="id-ID" sz="2400" dirty="0"/>
          </a:p>
          <a:p>
            <a:pPr algn="just"/>
            <a:r>
              <a:rPr lang="id-ID" sz="2400" dirty="0"/>
              <a:t>hasil </a:t>
            </a:r>
            <a:r>
              <a:rPr lang="id-ID" sz="2400" dirty="0"/>
              <a:t>adalah jumlah pasien operasi yang ada Infeksi Luka Operasi (PILO) dibagi jumlah pasien yang dioperasi (PILO/PO kali 100%). Tentu yang lebih penting adalah hasil/outcome, karena menentukan mutu suatu </a:t>
            </a:r>
            <a:r>
              <a:rPr lang="id-ID" sz="2400" dirty="0"/>
              <a:t>layanan. </a:t>
            </a:r>
            <a:r>
              <a:rPr lang="id-ID" sz="2400" dirty="0"/>
              <a:t/>
            </a:r>
            <a:br>
              <a:rPr lang="id-ID" sz="2400" dirty="0"/>
            </a:br>
            <a:endParaRPr lang="id-ID" sz="2400" dirty="0"/>
          </a:p>
          <a:p>
            <a:pPr algn="just"/>
            <a:endParaRPr lang="id-ID" sz="2400" dirty="0"/>
          </a:p>
        </p:txBody>
      </p:sp>
    </p:spTree>
    <p:extLst>
      <p:ext uri="{BB962C8B-B14F-4D97-AF65-F5344CB8AC3E}">
        <p14:creationId xmlns:p14="http://schemas.microsoft.com/office/powerpoint/2010/main" val="2409448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a:bodyPr>
          <a:lstStyle/>
          <a:p>
            <a:pPr algn="just"/>
            <a:r>
              <a:rPr lang="id-ID" dirty="0"/>
              <a:t>Menerapkan standar-standar ini bukan merupakan suatu upaya jangka pendek, tapi upaya jangka panjang dan sepanjang </a:t>
            </a:r>
            <a:r>
              <a:rPr lang="id-ID" dirty="0" smtClean="0"/>
              <a:t>masa.</a:t>
            </a:r>
          </a:p>
          <a:p>
            <a:pPr algn="just"/>
            <a:r>
              <a:rPr lang="id-ID" dirty="0" smtClean="0"/>
              <a:t>Akreditasi </a:t>
            </a:r>
            <a:r>
              <a:rPr lang="id-ID" dirty="0"/>
              <a:t>pada dasarnya adalah proses menilai RS sejauh mana telah menerapkan standar. Di Indonesia Akreditasi RS dilakukan oleh KARS (Komite Akreditasi Rumah Sakit) Departemen Kesehatan</a:t>
            </a:r>
            <a:r>
              <a:rPr lang="id-ID" dirty="0" smtClean="0"/>
              <a:t>.</a:t>
            </a:r>
            <a:endParaRPr lang="id-ID" dirty="0"/>
          </a:p>
        </p:txBody>
      </p:sp>
    </p:spTree>
    <p:extLst>
      <p:ext uri="{BB962C8B-B14F-4D97-AF65-F5344CB8AC3E}">
        <p14:creationId xmlns:p14="http://schemas.microsoft.com/office/powerpoint/2010/main" val="839747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b="1" dirty="0"/>
              <a:t>Persiapan</a:t>
            </a:r>
            <a:endParaRPr lang="id-ID" dirty="0"/>
          </a:p>
        </p:txBody>
      </p:sp>
      <p:sp>
        <p:nvSpPr>
          <p:cNvPr id="3" name="Content Placeholder 2"/>
          <p:cNvSpPr>
            <a:spLocks noGrp="1"/>
          </p:cNvSpPr>
          <p:nvPr>
            <p:ph idx="1"/>
          </p:nvPr>
        </p:nvSpPr>
        <p:spPr>
          <a:xfrm>
            <a:off x="457200" y="1340768"/>
            <a:ext cx="8229600" cy="4785395"/>
          </a:xfrm>
        </p:spPr>
        <p:txBody>
          <a:bodyPr>
            <a:normAutofit fontScale="62500" lnSpcReduction="20000"/>
          </a:bodyPr>
          <a:lstStyle/>
          <a:p>
            <a:pPr algn="just"/>
            <a:r>
              <a:rPr lang="id-ID" dirty="0" smtClean="0"/>
              <a:t>Persiapan </a:t>
            </a:r>
            <a:r>
              <a:rPr lang="id-ID" dirty="0"/>
              <a:t>Akreditasi di RS dimulai dengan membentuk Pokja (Kelompok Kerja) untuk masing-masing bidang pelayanan, misalnya: Pokja Yan Gawat Darurat, Pokja Yan Medis, Pokja Keperawatan, dsb. </a:t>
            </a:r>
            <a:endParaRPr lang="id-ID" dirty="0" smtClean="0"/>
          </a:p>
          <a:p>
            <a:pPr algn="just"/>
            <a:r>
              <a:rPr lang="id-ID" dirty="0" smtClean="0"/>
              <a:t>Pokja-pokja </a:t>
            </a:r>
            <a:r>
              <a:rPr lang="id-ID" dirty="0"/>
              <a:t>ini akan mempersiapkan berbagai standar untuk diterapkan unit/bagiannya, mendorong penerapannya dan kemudian melakukan penilaian, yang disebut sebagai self </a:t>
            </a:r>
            <a:r>
              <a:rPr lang="id-ID" dirty="0" smtClean="0"/>
              <a:t>assessment.Penilaian </a:t>
            </a:r>
          </a:p>
          <a:p>
            <a:pPr algn="just"/>
            <a:r>
              <a:rPr lang="id-ID" dirty="0" smtClean="0"/>
              <a:t>dengan </a:t>
            </a:r>
            <a:r>
              <a:rPr lang="id-ID" dirty="0"/>
              <a:t>menggunakan instrumen dari KARS. Instrumen ini terdapat pada satu buku yang tersedia di KARS terjilid sekaligus untuk 16 pelayanan. Judul buku adalah Laporan Survei Akreditasi RS, utamanya berisi Pedoman Khusus/Survei dari masing-masing pelayanan, pedoman ini tidak lain adalah instrumen yang digunakan untuk menilai atau ”mengukur” sejauh mana RS sudah menerapkan standar. Pedoman khusus ini untuk masing-masing pelayanan berisi tujuh standar, terdapat parameter yang masing-masing jumlahnya berbeda-beda, kemudian ada skor, dan keterangan DO (Definisi Operasional) serta CP (Cara Pembuktian). Dianjurkan agar Pokja mempelajari instrumen ini dengan cermat dan mencoba melakukan penilaian masing-masing pelayanannya.</a:t>
            </a:r>
            <a:endParaRPr lang="id-ID" dirty="0" smtClean="0">
              <a:effectLst/>
            </a:endParaRPr>
          </a:p>
          <a:p>
            <a:pPr algn="just"/>
            <a:endParaRPr lang="id-ID" dirty="0"/>
          </a:p>
        </p:txBody>
      </p:sp>
    </p:spTree>
    <p:extLst>
      <p:ext uri="{BB962C8B-B14F-4D97-AF65-F5344CB8AC3E}">
        <p14:creationId xmlns:p14="http://schemas.microsoft.com/office/powerpoint/2010/main" val="3093553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id-ID" dirty="0"/>
              <a:t>Jenis </a:t>
            </a:r>
            <a:r>
              <a:rPr lang="id-ID" dirty="0" smtClean="0"/>
              <a:t>Pelayanan</a:t>
            </a:r>
            <a:endParaRPr lang="id-ID" dirty="0"/>
          </a:p>
        </p:txBody>
      </p:sp>
      <p:sp>
        <p:nvSpPr>
          <p:cNvPr id="3" name="Content Placeholder 2"/>
          <p:cNvSpPr>
            <a:spLocks noGrp="1"/>
          </p:cNvSpPr>
          <p:nvPr>
            <p:ph idx="1"/>
          </p:nvPr>
        </p:nvSpPr>
        <p:spPr>
          <a:xfrm>
            <a:off x="457200" y="1340768"/>
            <a:ext cx="8229600" cy="4785395"/>
          </a:xfrm>
        </p:spPr>
        <p:txBody>
          <a:bodyPr>
            <a:noAutofit/>
          </a:bodyPr>
          <a:lstStyle/>
          <a:p>
            <a:r>
              <a:rPr lang="id-ID" sz="2400" dirty="0" smtClean="0"/>
              <a:t>Jenis </a:t>
            </a:r>
            <a:r>
              <a:rPr lang="id-ID" sz="2400" dirty="0" smtClean="0"/>
              <a:t>pelayanan yang diakreditasi adalah (beserta jumlah parameternya):</a:t>
            </a:r>
            <a:br>
              <a:rPr lang="id-ID" sz="2400" dirty="0" smtClean="0"/>
            </a:br>
            <a:r>
              <a:rPr lang="id-ID" sz="2400" dirty="0" smtClean="0"/>
              <a:t>* Lima Yan: 1.Administrasi &amp; Manajemen (24), 2.Yan Medis (18), 3.Yan Gawat Darurat (31), 4.Yan Keperawatan (23), 5.Rekam Medis (16), (5 Yan total = 112 Parameter).</a:t>
            </a:r>
            <a:br>
              <a:rPr lang="id-ID" sz="2400" dirty="0" smtClean="0"/>
            </a:br>
            <a:r>
              <a:rPr lang="id-ID" sz="2400" dirty="0" smtClean="0"/>
              <a:t>* Duabelas Yan: 6.Yan Farmasi (16), 7.Keselamatan Kerja, Kebakaran Kewaspadaan bencana-K3- (27), 8.Yan Radiologi (18), 9.Yan Laboratorium (23), 10.Yan Kamar Operasi (25), 11.Yan Pengendalian Infeksi ( 17), 12.Yan Perinatal Risiko Tinggi (16), (12 Yan total =254 parameter).</a:t>
            </a:r>
            <a:br>
              <a:rPr lang="id-ID" sz="2400" dirty="0" smtClean="0"/>
            </a:br>
            <a:r>
              <a:rPr lang="id-ID" sz="2400" dirty="0" smtClean="0"/>
              <a:t>* Enambelas Yan: 13.Yan Rehablitasi Medis (16), 14.Yan Gizi (17), 15.Yan Intensif (17), 16.Yan Darah (15), (16 Yan) =319 parameter.</a:t>
            </a:r>
            <a:br>
              <a:rPr lang="id-ID" sz="2400" dirty="0" smtClean="0"/>
            </a:br>
            <a:r>
              <a:rPr lang="id-ID" sz="2400" dirty="0" smtClean="0"/>
              <a:t/>
            </a:r>
            <a:br>
              <a:rPr lang="id-ID" sz="2400" dirty="0" smtClean="0"/>
            </a:br>
            <a:r>
              <a:rPr lang="id-ID" sz="2400" b="1" dirty="0" smtClean="0"/>
              <a:t/>
            </a:r>
            <a:br>
              <a:rPr lang="id-ID" sz="2400" b="1" dirty="0" smtClean="0"/>
            </a:br>
            <a:endParaRPr lang="id-ID" sz="2400" dirty="0"/>
          </a:p>
        </p:txBody>
      </p:sp>
    </p:spTree>
    <p:extLst>
      <p:ext uri="{BB962C8B-B14F-4D97-AF65-F5344CB8AC3E}">
        <p14:creationId xmlns:p14="http://schemas.microsoft.com/office/powerpoint/2010/main" val="756291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id-ID" dirty="0"/>
              <a:t>Jenis </a:t>
            </a:r>
            <a:r>
              <a:rPr lang="id-ID" dirty="0" smtClean="0"/>
              <a:t>Pelayanan</a:t>
            </a:r>
            <a:endParaRPr lang="id-ID" dirty="0"/>
          </a:p>
        </p:txBody>
      </p:sp>
      <p:sp>
        <p:nvSpPr>
          <p:cNvPr id="3" name="Content Placeholder 2"/>
          <p:cNvSpPr>
            <a:spLocks noGrp="1"/>
          </p:cNvSpPr>
          <p:nvPr>
            <p:ph idx="1"/>
          </p:nvPr>
        </p:nvSpPr>
        <p:spPr>
          <a:xfrm>
            <a:off x="457200" y="1340768"/>
            <a:ext cx="8229600" cy="5184576"/>
          </a:xfrm>
        </p:spPr>
        <p:txBody>
          <a:bodyPr>
            <a:noAutofit/>
          </a:bodyPr>
          <a:lstStyle/>
          <a:p>
            <a:pPr algn="just"/>
            <a:r>
              <a:rPr lang="id-ID" sz="2400" dirty="0" smtClean="0"/>
              <a:t>Akreditasi </a:t>
            </a:r>
            <a:r>
              <a:rPr lang="id-ID" sz="2400" dirty="0" smtClean="0"/>
              <a:t>pada sesuatu RS wajib dilakukan untuk lima pelayanan, disebut Akreditasi Tingkat Dasar yaitu pelayanan nomor 1 s/d 5. </a:t>
            </a:r>
            <a:endParaRPr lang="id-ID" sz="2400" dirty="0" smtClean="0"/>
          </a:p>
          <a:p>
            <a:pPr algn="just"/>
            <a:r>
              <a:rPr lang="id-ID" sz="2400" dirty="0" smtClean="0"/>
              <a:t>Tiga </a:t>
            </a:r>
            <a:r>
              <a:rPr lang="id-ID" sz="2400" dirty="0" smtClean="0"/>
              <a:t>tahun kemudian RS meningkatkan diri dan diakreditasi untuk 12 pelayanan, disebut Akreditasi Tingkat Lanjut (pelayanan nomor 1 s/d 12). </a:t>
            </a:r>
            <a:endParaRPr lang="id-ID" sz="2400" dirty="0" smtClean="0"/>
          </a:p>
          <a:p>
            <a:pPr algn="just"/>
            <a:r>
              <a:rPr lang="id-ID" sz="2400" dirty="0" smtClean="0"/>
              <a:t>Tiga </a:t>
            </a:r>
            <a:r>
              <a:rPr lang="id-ID" sz="2400" dirty="0" smtClean="0"/>
              <a:t>tahun kemudian RS dapat diakreditasi untuk total 16 pelayanan (Akreditasi Tingkat Lengkap).</a:t>
            </a:r>
            <a:br>
              <a:rPr lang="id-ID" sz="2400" dirty="0" smtClean="0"/>
            </a:br>
            <a:r>
              <a:rPr lang="id-ID" sz="2400" dirty="0" smtClean="0"/>
              <a:t>Bila upaya penerapan standar, perbaikan elemen-elemen standar struktur, proses dan hasil sudah cukup baik, yaitu melalui Penilaian Self Assessment, misalnya nilai yang diperoleh sudah mencapai 80-85 %, maka sudah dapat mengajukan permohonan untuk disurvei oleh KARS.</a:t>
            </a:r>
            <a:br>
              <a:rPr lang="id-ID" sz="2400" dirty="0" smtClean="0"/>
            </a:br>
            <a:r>
              <a:rPr lang="id-ID" sz="2400" b="1" dirty="0" smtClean="0"/>
              <a:t/>
            </a:r>
            <a:br>
              <a:rPr lang="id-ID" sz="2400" b="1" dirty="0" smtClean="0"/>
            </a:br>
            <a:endParaRPr lang="id-ID" sz="2400" dirty="0"/>
          </a:p>
        </p:txBody>
      </p:sp>
    </p:spTree>
    <p:extLst>
      <p:ext uri="{BB962C8B-B14F-4D97-AF65-F5344CB8AC3E}">
        <p14:creationId xmlns:p14="http://schemas.microsoft.com/office/powerpoint/2010/main" val="2827956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b="1" dirty="0"/>
              <a:t>Manfaat </a:t>
            </a:r>
            <a:r>
              <a:rPr lang="id-ID" b="1" dirty="0" smtClean="0"/>
              <a:t>Akreditasi</a:t>
            </a:r>
            <a:endParaRPr lang="id-ID" dirty="0"/>
          </a:p>
        </p:txBody>
      </p:sp>
      <p:sp>
        <p:nvSpPr>
          <p:cNvPr id="3" name="Content Placeholder 2"/>
          <p:cNvSpPr>
            <a:spLocks noGrp="1"/>
          </p:cNvSpPr>
          <p:nvPr>
            <p:ph idx="1"/>
          </p:nvPr>
        </p:nvSpPr>
        <p:spPr>
          <a:xfrm>
            <a:off x="457200" y="1124744"/>
            <a:ext cx="8229600" cy="5001419"/>
          </a:xfrm>
        </p:spPr>
        <p:txBody>
          <a:bodyPr>
            <a:normAutofit fontScale="70000" lnSpcReduction="20000"/>
          </a:bodyPr>
          <a:lstStyle/>
          <a:p>
            <a:pPr marL="0" indent="0">
              <a:buNone/>
            </a:pPr>
            <a:r>
              <a:rPr lang="id-ID" dirty="0" smtClean="0"/>
              <a:t>1</a:t>
            </a:r>
            <a:r>
              <a:rPr lang="id-ID" dirty="0" smtClean="0"/>
              <a:t>. Peningkatan pelayanan (diukur dengan clinical indicator),</a:t>
            </a:r>
            <a:br>
              <a:rPr lang="id-ID" dirty="0" smtClean="0"/>
            </a:br>
            <a:r>
              <a:rPr lang="id-ID" dirty="0" smtClean="0"/>
              <a:t>2. Peningkatan administrasi &amp; perencanaan,</a:t>
            </a:r>
            <a:br>
              <a:rPr lang="id-ID" dirty="0" smtClean="0"/>
            </a:br>
            <a:r>
              <a:rPr lang="id-ID" dirty="0" smtClean="0"/>
              <a:t>3. Peningkatan koordinasi asuhan pasien,</a:t>
            </a:r>
            <a:br>
              <a:rPr lang="id-ID" dirty="0" smtClean="0"/>
            </a:br>
            <a:r>
              <a:rPr lang="id-ID" dirty="0" smtClean="0"/>
              <a:t>4. Peningkatan koordinasi pelayanan,</a:t>
            </a:r>
            <a:br>
              <a:rPr lang="id-ID" dirty="0" smtClean="0"/>
            </a:br>
            <a:r>
              <a:rPr lang="id-ID" dirty="0" smtClean="0"/>
              <a:t>5. Peningkatan komunikasi antara staf,</a:t>
            </a:r>
            <a:br>
              <a:rPr lang="id-ID" dirty="0" smtClean="0"/>
            </a:br>
            <a:r>
              <a:rPr lang="id-ID" dirty="0" smtClean="0"/>
              <a:t>6. Peningkatan sistem &amp; prosedur,</a:t>
            </a:r>
            <a:br>
              <a:rPr lang="id-ID" dirty="0" smtClean="0"/>
            </a:br>
            <a:r>
              <a:rPr lang="id-ID" dirty="0" smtClean="0"/>
              <a:t>7. Lingkungan yang lebih aman,</a:t>
            </a:r>
            <a:br>
              <a:rPr lang="id-ID" dirty="0" smtClean="0"/>
            </a:br>
            <a:r>
              <a:rPr lang="id-ID" dirty="0" smtClean="0"/>
              <a:t>8. Minimalisasi risiko,</a:t>
            </a:r>
            <a:br>
              <a:rPr lang="id-ID" dirty="0" smtClean="0"/>
            </a:br>
            <a:r>
              <a:rPr lang="id-ID" dirty="0" smtClean="0"/>
              <a:t>9. Penggunaan sumber daya yang lebih efisien,</a:t>
            </a:r>
            <a:br>
              <a:rPr lang="id-ID" dirty="0" smtClean="0"/>
            </a:br>
            <a:r>
              <a:rPr lang="id-ID" dirty="0" smtClean="0"/>
              <a:t>10. Kerjasama yang lebih kuat dari semua bagian dari organisasi,</a:t>
            </a:r>
            <a:br>
              <a:rPr lang="id-ID" dirty="0" smtClean="0"/>
            </a:br>
            <a:r>
              <a:rPr lang="id-ID" dirty="0" smtClean="0"/>
              <a:t>11. Penurunan keluhan pasien &amp; staf,</a:t>
            </a:r>
            <a:br>
              <a:rPr lang="id-ID" dirty="0" smtClean="0"/>
            </a:br>
            <a:r>
              <a:rPr lang="id-ID" dirty="0" smtClean="0"/>
              <a:t>12. Meningkatnya kesadaran staf akan tanggung jawabnya,</a:t>
            </a:r>
            <a:br>
              <a:rPr lang="id-ID" dirty="0" smtClean="0"/>
            </a:br>
            <a:r>
              <a:rPr lang="id-ID" dirty="0" smtClean="0"/>
              <a:t>13. Peningkatan moril dan motivasi,</a:t>
            </a:r>
            <a:br>
              <a:rPr lang="id-ID" dirty="0" smtClean="0"/>
            </a:br>
            <a:r>
              <a:rPr lang="id-ID" dirty="0" smtClean="0"/>
              <a:t>14. Re-energized organization,</a:t>
            </a:r>
            <a:br>
              <a:rPr lang="id-ID" dirty="0" smtClean="0"/>
            </a:br>
            <a:r>
              <a:rPr lang="id-ID" dirty="0" smtClean="0"/>
              <a:t>15. Kepuasan pemangku kepentingan (stakeholder).</a:t>
            </a:r>
            <a:br>
              <a:rPr lang="id-ID" dirty="0" smtClean="0"/>
            </a:br>
            <a:endParaRPr lang="id-ID" dirty="0"/>
          </a:p>
        </p:txBody>
      </p:sp>
    </p:spTree>
    <p:extLst>
      <p:ext uri="{BB962C8B-B14F-4D97-AF65-F5344CB8AC3E}">
        <p14:creationId xmlns:p14="http://schemas.microsoft.com/office/powerpoint/2010/main" val="3688738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id-ID" b="1" i="1" dirty="0"/>
              <a:t>Quality Assurance </a:t>
            </a:r>
            <a:r>
              <a:rPr lang="id-ID" b="1" dirty="0"/>
              <a:t>di Rumah Sakit </a:t>
            </a:r>
            <a:endParaRPr lang="id-ID" dirty="0"/>
          </a:p>
        </p:txBody>
      </p:sp>
      <p:sp>
        <p:nvSpPr>
          <p:cNvPr id="3" name="Content Placeholder 2"/>
          <p:cNvSpPr>
            <a:spLocks noGrp="1"/>
          </p:cNvSpPr>
          <p:nvPr>
            <p:ph idx="1"/>
          </p:nvPr>
        </p:nvSpPr>
        <p:spPr/>
        <p:txBody>
          <a:bodyPr>
            <a:normAutofit fontScale="77500" lnSpcReduction="20000"/>
          </a:bodyPr>
          <a:lstStyle/>
          <a:p>
            <a:pPr algn="just"/>
            <a:r>
              <a:rPr lang="id-ID" dirty="0" smtClean="0">
                <a:effectLst/>
              </a:rPr>
              <a:t>Kegiatan </a:t>
            </a:r>
            <a:r>
              <a:rPr lang="id-ID" i="1" dirty="0" smtClean="0">
                <a:effectLst/>
              </a:rPr>
              <a:t>Quality Assurance/QA </a:t>
            </a:r>
            <a:r>
              <a:rPr lang="id-ID" dirty="0" smtClean="0">
                <a:effectLst/>
              </a:rPr>
              <a:t>(Jaminan Mutu) di rumah sakit atau jasa pelayanan kesehatan bertujuan menyediakan perawatan dan pelayanan terbaik bagi seluruh pasien.</a:t>
            </a:r>
          </a:p>
          <a:p>
            <a:pPr algn="just"/>
            <a:r>
              <a:rPr lang="id-ID" dirty="0" smtClean="0">
                <a:effectLst/>
              </a:rPr>
              <a:t>Untuk mereka yang memiliki kontak langsung kepada pasien, memberikan perawatan dan pelayanan yang terbaik merupakan konsep nyata tentang </a:t>
            </a:r>
            <a:r>
              <a:rPr lang="id-ID" dirty="0" smtClean="0">
                <a:effectLst/>
              </a:rPr>
              <a:t>QA.</a:t>
            </a:r>
          </a:p>
          <a:p>
            <a:pPr algn="just"/>
            <a:r>
              <a:rPr lang="id-ID" dirty="0" smtClean="0">
                <a:effectLst/>
              </a:rPr>
              <a:t>Sementara </a:t>
            </a:r>
            <a:r>
              <a:rPr lang="id-ID" dirty="0" smtClean="0">
                <a:effectLst/>
              </a:rPr>
              <a:t>bagi mereka yang tidak memiliki kontak langsung dengan pasien, memberikan mutu pekerjaan yang baik sehingga memberikan kontribusi kepada penciptaan mutu pelayanan dan perawatan yang baik untuk para pasien menjadi konsep mereka mengenai QA.</a:t>
            </a:r>
          </a:p>
          <a:p>
            <a:pPr algn="just"/>
            <a:endParaRPr lang="id-ID" dirty="0"/>
          </a:p>
        </p:txBody>
      </p:sp>
    </p:spTree>
    <p:extLst>
      <p:ext uri="{BB962C8B-B14F-4D97-AF65-F5344CB8AC3E}">
        <p14:creationId xmlns:p14="http://schemas.microsoft.com/office/powerpoint/2010/main" val="1428073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id-ID" dirty="0"/>
              <a:t>Keputusan Akreditasi. </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Tidak </a:t>
            </a:r>
            <a:r>
              <a:rPr lang="id-ID" dirty="0" smtClean="0"/>
              <a:t>Diakreditasi (Tidak Lulus</a:t>
            </a:r>
            <a:r>
              <a:rPr lang="id-ID" dirty="0" smtClean="0"/>
              <a:t>),</a:t>
            </a:r>
          </a:p>
          <a:p>
            <a:r>
              <a:rPr lang="id-ID" dirty="0" smtClean="0"/>
              <a:t>Akreditasi </a:t>
            </a:r>
            <a:r>
              <a:rPr lang="id-ID" dirty="0" smtClean="0"/>
              <a:t>Bersyarat: nilai total &gt;65 % – &lt;75 %, tidak ada nilai &lt; 60%, 1 tahun disurvei / nilai lagi Yan yang nilainya di bawah 75</a:t>
            </a:r>
            <a:r>
              <a:rPr lang="id-ID" dirty="0" smtClean="0"/>
              <a:t>%.</a:t>
            </a:r>
          </a:p>
          <a:p>
            <a:r>
              <a:rPr lang="id-ID" dirty="0" smtClean="0"/>
              <a:t>Akreditasi </a:t>
            </a:r>
            <a:r>
              <a:rPr lang="id-ID" dirty="0" smtClean="0"/>
              <a:t>Penuh: nilai total &gt; 75 %, tidak ada nilai &lt; 60%, 3 tahun masa </a:t>
            </a:r>
            <a:r>
              <a:rPr lang="id-ID" dirty="0" smtClean="0"/>
              <a:t>berlaku.</a:t>
            </a:r>
          </a:p>
          <a:p>
            <a:r>
              <a:rPr lang="id-ID" dirty="0" smtClean="0"/>
              <a:t>Akreditasi </a:t>
            </a:r>
            <a:r>
              <a:rPr lang="id-ID" dirty="0" smtClean="0"/>
              <a:t>Istimewa: 5 tahun masa berlaku, didapat setelah 3 X berturut-turut lulus.</a:t>
            </a:r>
            <a:br>
              <a:rPr lang="id-ID" dirty="0" smtClean="0"/>
            </a:br>
            <a:r>
              <a:rPr lang="id-ID" b="1" dirty="0" smtClean="0"/>
              <a:t/>
            </a:r>
            <a:br>
              <a:rPr lang="id-ID" b="1" dirty="0" smtClean="0"/>
            </a:br>
            <a:endParaRPr lang="id-ID" dirty="0"/>
          </a:p>
        </p:txBody>
      </p:sp>
    </p:spTree>
    <p:extLst>
      <p:ext uri="{BB962C8B-B14F-4D97-AF65-F5344CB8AC3E}">
        <p14:creationId xmlns:p14="http://schemas.microsoft.com/office/powerpoint/2010/main" val="3946882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de-DE" dirty="0" smtClean="0"/>
              <a:t>Elemen - Elemen Utama Yang Mendukung Quality Assurance </a:t>
            </a:r>
            <a:endParaRPr lang="id-ID"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de-DE" dirty="0" smtClean="0"/>
              <a:t>Pengumpulan </a:t>
            </a:r>
            <a:r>
              <a:rPr lang="de-DE" dirty="0"/>
              <a:t>data.</a:t>
            </a:r>
          </a:p>
          <a:p>
            <a:pPr marL="514350" lvl="0" indent="-514350">
              <a:buFont typeface="+mj-lt"/>
              <a:buAutoNum type="arabicPeriod"/>
            </a:pPr>
            <a:r>
              <a:rPr lang="de-DE" dirty="0" smtClean="0"/>
              <a:t>Menilai </a:t>
            </a:r>
            <a:r>
              <a:rPr lang="de-DE" dirty="0"/>
              <a:t>dan analisis data.</a:t>
            </a:r>
          </a:p>
          <a:p>
            <a:pPr marL="514350" lvl="0" indent="-514350">
              <a:buFont typeface="+mj-lt"/>
              <a:buAutoNum type="arabicPeriod"/>
            </a:pPr>
            <a:r>
              <a:rPr lang="de-DE" dirty="0" smtClean="0"/>
              <a:t>Kegiatan </a:t>
            </a:r>
            <a:r>
              <a:rPr lang="de-DE" dirty="0"/>
              <a:t>- kegiatan untuk penemuan masalah </a:t>
            </a:r>
            <a:r>
              <a:rPr lang="de-DE" dirty="0" smtClean="0"/>
              <a:t>da</a:t>
            </a:r>
            <a:r>
              <a:rPr lang="id-ID" dirty="0" smtClean="0"/>
              <a:t>n</a:t>
            </a:r>
            <a:r>
              <a:rPr lang="de-DE" dirty="0" smtClean="0"/>
              <a:t> </a:t>
            </a:r>
            <a:r>
              <a:rPr lang="de-DE" dirty="0"/>
              <a:t>sebab - sebabnya.</a:t>
            </a:r>
          </a:p>
          <a:p>
            <a:pPr marL="514350" lvl="0" indent="-514350">
              <a:buFont typeface="+mj-lt"/>
              <a:buAutoNum type="arabicPeriod"/>
            </a:pPr>
            <a:r>
              <a:rPr lang="de-DE" dirty="0" smtClean="0"/>
              <a:t>Mencari </a:t>
            </a:r>
            <a:r>
              <a:rPr lang="de-DE" dirty="0"/>
              <a:t>solusi dan melaksanakannya</a:t>
            </a:r>
          </a:p>
          <a:p>
            <a:pPr marL="514350" lvl="0" indent="-514350">
              <a:buFont typeface="+mj-lt"/>
              <a:buAutoNum type="arabicPeriod"/>
            </a:pPr>
            <a:r>
              <a:rPr lang="id-ID" dirty="0" smtClean="0"/>
              <a:t>P</a:t>
            </a:r>
            <a:r>
              <a:rPr lang="de-DE" dirty="0" smtClean="0"/>
              <a:t>elaksanaan </a:t>
            </a:r>
            <a:r>
              <a:rPr lang="de-DE" dirty="0"/>
              <a:t>kegiatan sesuai dengan standar.</a:t>
            </a:r>
          </a:p>
          <a:p>
            <a:pPr marL="514350" lvl="0" indent="-514350">
              <a:buFont typeface="+mj-lt"/>
              <a:buAutoNum type="arabicPeriod"/>
            </a:pPr>
            <a:r>
              <a:rPr lang="id-ID" dirty="0" smtClean="0"/>
              <a:t>P</a:t>
            </a:r>
            <a:r>
              <a:rPr lang="de-DE" dirty="0" smtClean="0"/>
              <a:t>roses </a:t>
            </a:r>
            <a:r>
              <a:rPr lang="de-DE" dirty="0"/>
              <a:t>monitoring dan evaluasi.</a:t>
            </a:r>
          </a:p>
          <a:p>
            <a:endParaRPr lang="id-ID" dirty="0"/>
          </a:p>
        </p:txBody>
      </p:sp>
    </p:spTree>
    <p:extLst>
      <p:ext uri="{BB962C8B-B14F-4D97-AF65-F5344CB8AC3E}">
        <p14:creationId xmlns:p14="http://schemas.microsoft.com/office/powerpoint/2010/main" val="1480537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id-ID" dirty="0"/>
              <a:t>contoh quality assurance di rumah sakit misalnya </a:t>
            </a:r>
            <a:r>
              <a:rPr lang="id-ID" dirty="0" smtClean="0"/>
              <a:t>,</a:t>
            </a:r>
            <a:endParaRPr lang="id-ID" dirty="0"/>
          </a:p>
        </p:txBody>
      </p:sp>
      <p:sp>
        <p:nvSpPr>
          <p:cNvPr id="3" name="Content Placeholder 2"/>
          <p:cNvSpPr>
            <a:spLocks noGrp="1"/>
          </p:cNvSpPr>
          <p:nvPr>
            <p:ph idx="1"/>
          </p:nvPr>
        </p:nvSpPr>
        <p:spPr>
          <a:xfrm>
            <a:off x="179512" y="1600200"/>
            <a:ext cx="8784976" cy="4525963"/>
          </a:xfrm>
        </p:spPr>
        <p:txBody>
          <a:bodyPr>
            <a:noAutofit/>
          </a:bodyPr>
          <a:lstStyle/>
          <a:p>
            <a:pPr marL="0" indent="0">
              <a:buNone/>
            </a:pPr>
            <a:r>
              <a:rPr lang="id-ID" sz="2400" dirty="0" smtClean="0"/>
              <a:t>strategi </a:t>
            </a:r>
            <a:r>
              <a:rPr lang="id-ID" sz="2400" dirty="0"/>
              <a:t>upaya peningkatan mutu rumah sakit adalah sebagai berikut :</a:t>
            </a:r>
          </a:p>
          <a:p>
            <a:pPr marL="457200" lvl="0" indent="-457200" algn="just">
              <a:buFont typeface="+mj-lt"/>
              <a:buAutoNum type="alphaLcPeriod"/>
            </a:pPr>
            <a:r>
              <a:rPr lang="id-ID" sz="2400" dirty="0" smtClean="0"/>
              <a:t>Rumah </a:t>
            </a:r>
            <a:r>
              <a:rPr lang="id-ID" sz="2400" dirty="0"/>
              <a:t>Sakit harus memahami dan menghayati konsep dasar dan prinsip mutu pelayanan rumah sakit sehingga dapat menyusun langkah </a:t>
            </a:r>
            <a:r>
              <a:rPr lang="id-ID" sz="2400" dirty="0" smtClean="0"/>
              <a:t>upaya </a:t>
            </a:r>
            <a:r>
              <a:rPr lang="id-ID" sz="2400" dirty="0"/>
              <a:t>peningkatanmutu </a:t>
            </a:r>
            <a:endParaRPr lang="id-ID" sz="2400" dirty="0" smtClean="0"/>
          </a:p>
          <a:p>
            <a:pPr marL="457200" lvl="0" indent="-457200" algn="just">
              <a:buFont typeface="+mj-lt"/>
              <a:buAutoNum type="alphaLcPeriod"/>
            </a:pPr>
            <a:r>
              <a:rPr lang="id-ID" sz="2400" dirty="0" smtClean="0"/>
              <a:t>Memberi </a:t>
            </a:r>
            <a:r>
              <a:rPr lang="id-ID" sz="2400" dirty="0"/>
              <a:t>prioritas pada peningkatan sumberdaya manusia di rumah sakit termasuk kesejahteraan karyawan, memberikan imbalan yang layak, programkeselamatan dan kesehatan kerja, program pendidikan dan pelatihan , dll.</a:t>
            </a:r>
          </a:p>
          <a:p>
            <a:pPr marL="457200" lvl="0" indent="-457200" algn="just">
              <a:buFont typeface="+mj-lt"/>
              <a:buAutoNum type="alphaLcPeriod"/>
            </a:pPr>
            <a:r>
              <a:rPr lang="id-ID" sz="2400" dirty="0" smtClean="0"/>
              <a:t>Menciptakan </a:t>
            </a:r>
            <a:r>
              <a:rPr lang="id-ID" sz="2400" dirty="0"/>
              <a:t>budaya mutu di rumah sakit, termasuk didalamnya menyusun program mutu rumah sakit, menyusun tema yang akan dipakai sebagai pedoman, memilih pendekatan yang akan dipakai dalam penggunaan standar prosedur serta menetapkan </a:t>
            </a:r>
            <a:r>
              <a:rPr lang="id-ID" sz="2400" dirty="0" smtClean="0"/>
              <a:t>mekanisme </a:t>
            </a:r>
            <a:r>
              <a:rPr lang="id-ID" sz="2400" dirty="0"/>
              <a:t>monitoring dan evaluasi.</a:t>
            </a:r>
          </a:p>
          <a:p>
            <a:endParaRPr lang="id-ID" sz="2400" dirty="0"/>
          </a:p>
        </p:txBody>
      </p:sp>
    </p:spTree>
    <p:extLst>
      <p:ext uri="{BB962C8B-B14F-4D97-AF65-F5344CB8AC3E}">
        <p14:creationId xmlns:p14="http://schemas.microsoft.com/office/powerpoint/2010/main" val="132101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a:bodyPr>
          <a:lstStyle/>
          <a:p>
            <a:r>
              <a:rPr lang="id-ID" sz="2800" b="1" dirty="0" smtClean="0"/>
              <a:t>Contoh Pelatihan </a:t>
            </a:r>
            <a:r>
              <a:rPr lang="id-ID" sz="2800" b="1" dirty="0"/>
              <a:t>peningkatan mutu yang </a:t>
            </a:r>
            <a:r>
              <a:rPr lang="id-ID" sz="2800" b="1" dirty="0" smtClean="0"/>
              <a:t>dilakukan </a:t>
            </a:r>
            <a:r>
              <a:rPr lang="id-ID" sz="2800" b="1" dirty="0"/>
              <a:t>di rumah sakit diantaranya </a:t>
            </a:r>
            <a:r>
              <a:rPr lang="id-ID" sz="2800" b="1" dirty="0" smtClean="0"/>
              <a:t>:</a:t>
            </a:r>
            <a:endParaRPr lang="id-ID" sz="2800" b="1"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id-ID" dirty="0" smtClean="0"/>
              <a:t>PelatihanTotal </a:t>
            </a:r>
            <a:r>
              <a:rPr lang="id-ID" dirty="0"/>
              <a:t>Quality Manajemen.</a:t>
            </a:r>
          </a:p>
          <a:p>
            <a:pPr marL="514350" indent="-514350">
              <a:buFont typeface="+mj-lt"/>
              <a:buAutoNum type="arabicPeriod"/>
            </a:pPr>
            <a:r>
              <a:rPr lang="id-ID" dirty="0" smtClean="0"/>
              <a:t>Pelatihan </a:t>
            </a:r>
            <a:r>
              <a:rPr lang="id-ID" dirty="0"/>
              <a:t>Fasilitator Gugus Kendali Mutu.</a:t>
            </a:r>
          </a:p>
          <a:p>
            <a:pPr marL="514350" indent="-514350">
              <a:buFont typeface="+mj-lt"/>
              <a:buAutoNum type="arabicPeriod"/>
            </a:pPr>
            <a:r>
              <a:rPr lang="id-ID" dirty="0" smtClean="0"/>
              <a:t>Pelatihan </a:t>
            </a:r>
            <a:r>
              <a:rPr lang="id-ID" dirty="0"/>
              <a:t>Manajemen Strateji RS</a:t>
            </a:r>
          </a:p>
          <a:p>
            <a:pPr marL="514350" indent="-514350">
              <a:buFont typeface="+mj-lt"/>
              <a:buAutoNum type="arabicPeriod"/>
            </a:pPr>
            <a:r>
              <a:rPr lang="id-ID" dirty="0" smtClean="0"/>
              <a:t>Pelatihan </a:t>
            </a:r>
            <a:r>
              <a:rPr lang="id-ID" dirty="0"/>
              <a:t>Teknik Dokumentasi Standar </a:t>
            </a:r>
            <a:r>
              <a:rPr lang="id-ID" dirty="0" smtClean="0"/>
              <a:t>Pelayanan </a:t>
            </a:r>
            <a:r>
              <a:rPr lang="id-ID" dirty="0"/>
              <a:t>Mutu RS</a:t>
            </a:r>
          </a:p>
          <a:p>
            <a:pPr marL="514350" indent="-514350">
              <a:buFont typeface="+mj-lt"/>
              <a:buAutoNum type="arabicPeriod"/>
            </a:pPr>
            <a:r>
              <a:rPr lang="id-ID" dirty="0" smtClean="0"/>
              <a:t>Pelatihan </a:t>
            </a:r>
            <a:r>
              <a:rPr lang="id-ID" dirty="0"/>
              <a:t>Standar Asuhan Keperawatan.</a:t>
            </a:r>
          </a:p>
          <a:p>
            <a:pPr marL="514350" indent="-514350">
              <a:buFont typeface="+mj-lt"/>
              <a:buAutoNum type="arabicPeriod"/>
            </a:pPr>
            <a:r>
              <a:rPr lang="id-ID" dirty="0" smtClean="0"/>
              <a:t>Pelatihan </a:t>
            </a:r>
            <a:r>
              <a:rPr lang="id-ID" dirty="0"/>
              <a:t>Akreditasi Rumah Sakit.</a:t>
            </a:r>
          </a:p>
          <a:p>
            <a:pPr marL="514350" indent="-514350">
              <a:buFont typeface="+mj-lt"/>
              <a:buAutoNum type="arabicPeriod"/>
            </a:pPr>
            <a:r>
              <a:rPr lang="id-ID" dirty="0" smtClean="0"/>
              <a:t>Pelatihan </a:t>
            </a:r>
            <a:r>
              <a:rPr lang="id-ID" dirty="0"/>
              <a:t>Sumber Daya Manusia.</a:t>
            </a:r>
          </a:p>
          <a:p>
            <a:pPr marL="514350" indent="-514350">
              <a:buFont typeface="+mj-lt"/>
              <a:buAutoNum type="arabicPeriod"/>
            </a:pPr>
            <a:r>
              <a:rPr lang="id-ID" dirty="0" smtClean="0"/>
              <a:t>Pelatihan </a:t>
            </a:r>
            <a:r>
              <a:rPr lang="id-ID" dirty="0"/>
              <a:t>Manajemen Pimpinan </a:t>
            </a:r>
            <a:r>
              <a:rPr lang="id-ID" dirty="0" smtClean="0"/>
              <a:t>RS</a:t>
            </a:r>
            <a:endParaRPr lang="id-ID" dirty="0">
              <a:effectLst/>
            </a:endParaRPr>
          </a:p>
        </p:txBody>
      </p:sp>
    </p:spTree>
    <p:extLst>
      <p:ext uri="{BB962C8B-B14F-4D97-AF65-F5344CB8AC3E}">
        <p14:creationId xmlns:p14="http://schemas.microsoft.com/office/powerpoint/2010/main" val="937503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id-ID" b="1" dirty="0"/>
              <a:t>Tanggung Jawab </a:t>
            </a:r>
            <a:r>
              <a:rPr lang="id-ID" b="1" i="1" dirty="0"/>
              <a:t>Quality Assurance</a:t>
            </a:r>
            <a:r>
              <a:rPr lang="id-ID" b="1" dirty="0"/>
              <a:t> (QA</a:t>
            </a:r>
            <a:r>
              <a:rPr lang="id-ID" b="1" dirty="0" smtClean="0"/>
              <a:t>)</a:t>
            </a:r>
            <a:endParaRPr lang="id-ID" dirty="0"/>
          </a:p>
        </p:txBody>
      </p:sp>
      <p:sp>
        <p:nvSpPr>
          <p:cNvPr id="3" name="Content Placeholder 2"/>
          <p:cNvSpPr>
            <a:spLocks noGrp="1"/>
          </p:cNvSpPr>
          <p:nvPr>
            <p:ph idx="1"/>
          </p:nvPr>
        </p:nvSpPr>
        <p:spPr/>
        <p:txBody>
          <a:bodyPr/>
          <a:lstStyle/>
          <a:p>
            <a:pPr algn="just"/>
            <a:r>
              <a:rPr lang="id-ID" dirty="0" smtClean="0"/>
              <a:t>Secara </a:t>
            </a:r>
            <a:r>
              <a:rPr lang="id-ID" dirty="0"/>
              <a:t>umum </a:t>
            </a:r>
            <a:r>
              <a:rPr lang="id-ID" i="1" dirty="0"/>
              <a:t>Quality Assurance</a:t>
            </a:r>
            <a:r>
              <a:rPr lang="id-ID" dirty="0"/>
              <a:t> (QA) bertanggung jawab untuk memastikan produk atau jasa memenuhi standar yang ditetapkan termasuk keandalan, kegunaan, kinerja dan standar kualitas umum yang ditetapkan oleh perusahaan.</a:t>
            </a:r>
          </a:p>
          <a:p>
            <a:pPr algn="just"/>
            <a:endParaRPr lang="id-ID" dirty="0"/>
          </a:p>
        </p:txBody>
      </p:sp>
    </p:spTree>
    <p:extLst>
      <p:ext uri="{BB962C8B-B14F-4D97-AF65-F5344CB8AC3E}">
        <p14:creationId xmlns:p14="http://schemas.microsoft.com/office/powerpoint/2010/main" val="1351412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id-ID" b="1" dirty="0"/>
              <a:t>Tugas Pokok dan Tanggung Jawab Terperinci </a:t>
            </a:r>
            <a:r>
              <a:rPr lang="id-ID" b="1" dirty="0" smtClean="0"/>
              <a:t>QA</a:t>
            </a:r>
            <a:endParaRPr lang="id-ID" dirty="0"/>
          </a:p>
        </p:txBody>
      </p:sp>
      <p:sp>
        <p:nvSpPr>
          <p:cNvPr id="3" name="Content Placeholder 2"/>
          <p:cNvSpPr>
            <a:spLocks noGrp="1"/>
          </p:cNvSpPr>
          <p:nvPr>
            <p:ph idx="1"/>
          </p:nvPr>
        </p:nvSpPr>
        <p:spPr/>
        <p:txBody>
          <a:bodyPr>
            <a:normAutofit fontScale="85000" lnSpcReduction="10000"/>
          </a:bodyPr>
          <a:lstStyle/>
          <a:p>
            <a:pPr algn="just"/>
            <a:r>
              <a:rPr lang="id-ID" dirty="0" smtClean="0"/>
              <a:t>perencanaan </a:t>
            </a:r>
            <a:r>
              <a:rPr lang="id-ID" dirty="0"/>
              <a:t>prosedur jaminan kualitas suatu produk atau jasa</a:t>
            </a:r>
          </a:p>
          <a:p>
            <a:pPr algn="just"/>
            <a:r>
              <a:rPr lang="id-ID" dirty="0"/>
              <a:t>Menafsirkan dan menerapkan standar jaminan kualitas</a:t>
            </a:r>
          </a:p>
          <a:p>
            <a:pPr algn="just"/>
            <a:r>
              <a:rPr lang="id-ID" dirty="0"/>
              <a:t>Mengevaluasi kecukupan standar jaminan kualitas</a:t>
            </a:r>
          </a:p>
          <a:p>
            <a:pPr algn="just"/>
            <a:r>
              <a:rPr lang="id-ID" dirty="0"/>
              <a:t>Merancang sampel prosedur dan petunjuk untuk mencatat dan melaporkan data berkualitas</a:t>
            </a:r>
          </a:p>
          <a:p>
            <a:pPr algn="just"/>
            <a:r>
              <a:rPr lang="id-ID" dirty="0"/>
              <a:t>Meninjau pelaksanaan dan efisiensi kualitas dan inspeksi sistem agar berjalan sesuai rencana, melaksanakan dan memantau pengujian dan inspeksi bahan dan produk untuk memastikan kualitas produk jadi.</a:t>
            </a:r>
          </a:p>
          <a:p>
            <a:pPr algn="just"/>
            <a:endParaRPr lang="id-ID" dirty="0"/>
          </a:p>
        </p:txBody>
      </p:sp>
    </p:spTree>
    <p:extLst>
      <p:ext uri="{BB962C8B-B14F-4D97-AF65-F5344CB8AC3E}">
        <p14:creationId xmlns:p14="http://schemas.microsoft.com/office/powerpoint/2010/main" val="917816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620688"/>
            <a:ext cx="8229600" cy="5976664"/>
          </a:xfrm>
        </p:spPr>
        <p:txBody>
          <a:bodyPr>
            <a:normAutofit fontScale="70000" lnSpcReduction="20000"/>
          </a:bodyPr>
          <a:lstStyle/>
          <a:p>
            <a:pPr algn="just"/>
            <a:r>
              <a:rPr lang="id-ID" dirty="0"/>
              <a:t>Mendokumentasikan audit internal dan kegiatan jaminan kualitas lainnya</a:t>
            </a:r>
          </a:p>
          <a:p>
            <a:pPr algn="just"/>
            <a:r>
              <a:rPr lang="id-ID" dirty="0"/>
              <a:t>Mengumpulkan dan menyusun data kualitas statistik</a:t>
            </a:r>
          </a:p>
          <a:p>
            <a:pPr algn="just"/>
            <a:r>
              <a:rPr lang="id-ID" dirty="0"/>
              <a:t>Menganalisis data untuk mengidentifikasi area untuk perbaikan dalam sistem mutu</a:t>
            </a:r>
          </a:p>
          <a:p>
            <a:pPr algn="just"/>
            <a:r>
              <a:rPr lang="id-ID" dirty="0"/>
              <a:t>Mengembangkan, merekomendasikan dan memantau tindakan perbaikan dan pencegahan</a:t>
            </a:r>
          </a:p>
          <a:p>
            <a:pPr algn="just"/>
            <a:r>
              <a:rPr lang="id-ID" dirty="0"/>
              <a:t>Menyiapkan laporan untuk berkomunikasi hasil dari kegiatan kualitas</a:t>
            </a:r>
          </a:p>
          <a:p>
            <a:pPr algn="just"/>
            <a:r>
              <a:rPr lang="id-ID" dirty="0"/>
              <a:t>Mengidentifikasi kebutuhan pelatihan dan mengatur intervensi pelatihan untuk memenuhi standar kualitas</a:t>
            </a:r>
          </a:p>
          <a:p>
            <a:pPr algn="just"/>
            <a:r>
              <a:rPr lang="id-ID" dirty="0"/>
              <a:t>Mengkoordinasikan dan dukungan di tempat audit yang dilakukan oleh penyedia eksternal</a:t>
            </a:r>
          </a:p>
          <a:p>
            <a:pPr algn="just"/>
            <a:r>
              <a:rPr lang="id-ID" dirty="0"/>
              <a:t>Mengevaluasi temuan audit dan menerapkan tindakan koreksi yang tepat</a:t>
            </a:r>
          </a:p>
          <a:p>
            <a:pPr algn="just"/>
            <a:r>
              <a:rPr lang="id-ID" dirty="0"/>
              <a:t>Mengelola dan memeriksa kegiatan manajemen risiko</a:t>
            </a:r>
          </a:p>
          <a:p>
            <a:pPr algn="just"/>
            <a:r>
              <a:rPr lang="id-ID" dirty="0"/>
              <a:t>Bertanggung jawab untuk sistem manajemen dokumen</a:t>
            </a:r>
          </a:p>
          <a:p>
            <a:pPr algn="just"/>
            <a:r>
              <a:rPr lang="id-ID" dirty="0"/>
              <a:t>Memastikan kepatuhan berkelanjutan dengan persyaratan peraturan kualitas dan industri yang ditetapkan perusahaan.</a:t>
            </a:r>
          </a:p>
          <a:p>
            <a:pPr algn="just"/>
            <a:endParaRPr lang="id-ID" dirty="0"/>
          </a:p>
        </p:txBody>
      </p:sp>
    </p:spTree>
    <p:extLst>
      <p:ext uri="{BB962C8B-B14F-4D97-AF65-F5344CB8AC3E}">
        <p14:creationId xmlns:p14="http://schemas.microsoft.com/office/powerpoint/2010/main" val="6285205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id-ID" b="1" dirty="0"/>
              <a:t>Hal Yang Perlu Dimiliki Seorang </a:t>
            </a:r>
            <a:r>
              <a:rPr lang="id-ID" b="1" i="1" dirty="0"/>
              <a:t>Quality Assurance</a:t>
            </a:r>
            <a:r>
              <a:rPr lang="id-ID" b="1" dirty="0"/>
              <a:t> (QA</a:t>
            </a:r>
            <a:r>
              <a:rPr lang="id-ID" b="1" dirty="0" smtClean="0"/>
              <a:t>)</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Orientasi </a:t>
            </a:r>
            <a:r>
              <a:rPr lang="id-ID" dirty="0"/>
              <a:t>layanan pelanggan</a:t>
            </a:r>
          </a:p>
          <a:p>
            <a:r>
              <a:rPr lang="id-ID" dirty="0"/>
              <a:t>Teliti</a:t>
            </a:r>
          </a:p>
          <a:p>
            <a:r>
              <a:rPr lang="id-ID" dirty="0"/>
              <a:t>Detail</a:t>
            </a:r>
          </a:p>
          <a:p>
            <a:r>
              <a:rPr lang="id-ID" dirty="0"/>
              <a:t>Pandai untuk komunikasi secara lisan dan tertulis</a:t>
            </a:r>
          </a:p>
          <a:p>
            <a:r>
              <a:rPr lang="id-ID" dirty="0"/>
              <a:t>Mampu dalam pengumpulan data</a:t>
            </a:r>
          </a:p>
          <a:p>
            <a:r>
              <a:rPr lang="id-ID" dirty="0"/>
              <a:t>Manajemen dan analisis</a:t>
            </a:r>
          </a:p>
          <a:p>
            <a:r>
              <a:rPr lang="id-ID" dirty="0"/>
              <a:t>Menganalisis masalah dan pemecahan masalah perencanaan dan pengorganisasian keputusan Pengambilan keputusan</a:t>
            </a:r>
          </a:p>
          <a:p>
            <a:r>
              <a:rPr lang="id-ID" dirty="0"/>
              <a:t>Mampu bekerja sama</a:t>
            </a:r>
          </a:p>
          <a:p>
            <a:endParaRPr lang="id-ID" dirty="0"/>
          </a:p>
        </p:txBody>
      </p:sp>
    </p:spTree>
    <p:extLst>
      <p:ext uri="{BB962C8B-B14F-4D97-AF65-F5344CB8AC3E}">
        <p14:creationId xmlns:p14="http://schemas.microsoft.com/office/powerpoint/2010/main" val="867240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TotalTime>
  <Words>1286</Words>
  <Application>Microsoft Office PowerPoint</Application>
  <PresentationFormat>On-screen Show (4:3)</PresentationFormat>
  <Paragraphs>93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QUALITY ASSURANCE  DI RUMAH SAKIT</vt:lpstr>
      <vt:lpstr>Quality Assurance di Rumah Sakit </vt:lpstr>
      <vt:lpstr>Elemen - Elemen Utama Yang Mendukung Quality Assurance </vt:lpstr>
      <vt:lpstr>contoh quality assurance di rumah sakit misalnya ,</vt:lpstr>
      <vt:lpstr>Contoh Pelatihan peningkatan mutu yang dilakukan di rumah sakit diantaranya :</vt:lpstr>
      <vt:lpstr>Tanggung Jawab Quality Assurance (QA)</vt:lpstr>
      <vt:lpstr>Tugas Pokok dan Tanggung Jawab Terperinci QA</vt:lpstr>
      <vt:lpstr>PowerPoint Presentation</vt:lpstr>
      <vt:lpstr>Hal Yang Perlu Dimiliki Seorang Quality Assurance (QA)</vt:lpstr>
      <vt:lpstr>Continuous improvement</vt:lpstr>
      <vt:lpstr>PowerPoint Presentation</vt:lpstr>
      <vt:lpstr>PDCA Adalah…</vt:lpstr>
      <vt:lpstr>Standart Pelayanan Mutu Di Rumah Sakit</vt:lpstr>
      <vt:lpstr>Standart Pelayanan Mutu Di Rumah Sakit</vt:lpstr>
      <vt:lpstr>PowerPoint Presentation</vt:lpstr>
      <vt:lpstr>Persiapan</vt:lpstr>
      <vt:lpstr>Jenis Pelayanan</vt:lpstr>
      <vt:lpstr>Jenis Pelayanan</vt:lpstr>
      <vt:lpstr>Manfaat Akreditasi</vt:lpstr>
      <vt:lpstr>Keputusan Akreditasi.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Axio</dc:creator>
  <cp:lastModifiedBy>Axio</cp:lastModifiedBy>
  <cp:revision>19</cp:revision>
  <dcterms:created xsi:type="dcterms:W3CDTF">2017-04-15T14:03:43Z</dcterms:created>
  <dcterms:modified xsi:type="dcterms:W3CDTF">2017-10-03T05:56:28Z</dcterms:modified>
</cp:coreProperties>
</file>