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6" r:id="rId12"/>
    <p:sldId id="265" r:id="rId13"/>
    <p:sldId id="270" r:id="rId14"/>
    <p:sldId id="272" r:id="rId15"/>
    <p:sldId id="271" r:id="rId16"/>
    <p:sldId id="274" r:id="rId17"/>
    <p:sldId id="276" r:id="rId18"/>
    <p:sldId id="275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7625"/>
    <a:srgbClr val="EFCDAF"/>
    <a:srgbClr val="C6FDB3"/>
    <a:srgbClr val="E0F1F2"/>
    <a:srgbClr val="F8F3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6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3493741-DFF0-419F-BA47-91630D7E01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15745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825A8-07A1-4493-9448-C12B9B9ABA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94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22967-60CA-4603-87C5-58435DC60E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4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F249-B6F0-46FB-82B7-CB1BBAD218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3977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C2407CA-C695-4D69-89D4-E475549815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811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A7E0E-896E-47E0-A155-80420F3658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019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DE76F-6F4A-47A9-8702-B9414C2C48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1317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1A356-619F-4032-A097-CC5AB37A97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5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F352-AC2E-46EA-8393-6DEE52B6F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6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C6E67-A21C-45C5-A71D-DFE1EEDB97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59815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2A8FD8A-3DD5-4D6D-8E94-C529A524492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783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F7E9671-BCB4-4B6A-8154-4843849D4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244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4"/>
            <a:ext cx="5638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Manajemen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Keuangan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>
                <a:solidFill>
                  <a:prstClr val="black"/>
                </a:solidFill>
              </a:rPr>
              <a:t>Pelayanan</a:t>
            </a:r>
            <a:r>
              <a:rPr lang="en-US" sz="2000" b="1" dirty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dirty="0">
                <a:solidFill>
                  <a:prstClr val="black"/>
                </a:solidFill>
              </a:rPr>
              <a:t/>
            </a:r>
            <a:br>
              <a:rPr lang="en-US" sz="2000" b="1" dirty="0">
                <a:solidFill>
                  <a:prstClr val="black"/>
                </a:solidFill>
              </a:rPr>
            </a:br>
            <a:r>
              <a:rPr lang="en-US" sz="2000" b="1" dirty="0" smtClean="0">
                <a:solidFill>
                  <a:prstClr val="black"/>
                </a:solidFill>
              </a:rPr>
              <a:t>(</a:t>
            </a:r>
            <a:r>
              <a:rPr lang="en-US" sz="2000" b="1" dirty="0" err="1" smtClean="0">
                <a:solidFill>
                  <a:prstClr val="black"/>
                </a:solidFill>
              </a:rPr>
              <a:t>Sesi</a:t>
            </a:r>
            <a:r>
              <a:rPr lang="en-US" sz="2000" b="1" dirty="0" smtClean="0">
                <a:solidFill>
                  <a:prstClr val="black"/>
                </a:solidFill>
              </a:rPr>
              <a:t> 1 – </a:t>
            </a:r>
            <a:r>
              <a:rPr lang="en-US" sz="2000" b="1" dirty="0" err="1" smtClean="0">
                <a:solidFill>
                  <a:prstClr val="black"/>
                </a:solidFill>
              </a:rPr>
              <a:t>Introduksi</a:t>
            </a:r>
            <a:r>
              <a:rPr lang="en-US" sz="2000" b="1" dirty="0" smtClean="0">
                <a:solidFill>
                  <a:prstClr val="black"/>
                </a:solidFill>
              </a:rPr>
              <a:t>)</a:t>
            </a: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57985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bg1"/>
                </a:solidFill>
              </a:rPr>
              <a:t>Kharakteristik RS:</a:t>
            </a:r>
            <a:br>
              <a:rPr lang="en-US" sz="4000">
                <a:solidFill>
                  <a:schemeClr val="bg1"/>
                </a:solidFill>
              </a:rPr>
            </a:br>
            <a:r>
              <a:rPr lang="en-US" sz="4000">
                <a:solidFill>
                  <a:schemeClr val="bg1"/>
                </a:solidFill>
              </a:rPr>
              <a:t>Profit vs Non Profit Organization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74838"/>
            <a:ext cx="8229600" cy="4525962"/>
          </a:xfrm>
          <a:solidFill>
            <a:srgbClr val="E0F1F2"/>
          </a:solidFill>
        </p:spPr>
        <p:txBody>
          <a:bodyPr>
            <a:normAutofit lnSpcReduction="10000"/>
          </a:bodyPr>
          <a:lstStyle/>
          <a:p>
            <a:r>
              <a:rPr lang="en-US" sz="2800" dirty="0"/>
              <a:t>Non Profit Organization provides </a:t>
            </a:r>
          </a:p>
          <a:p>
            <a:pPr marL="514350" indent="-514350">
              <a:buFontTx/>
              <a:buAutoNum type="arabicParenR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socially </a:t>
            </a:r>
            <a:r>
              <a:rPr lang="en-US" sz="2800" dirty="0">
                <a:solidFill>
                  <a:srgbClr val="FF0000"/>
                </a:solidFill>
                <a:latin typeface="Arial Black" pitchFamily="34" charset="0"/>
              </a:rPr>
              <a:t>desirable services without the intention of realizing a profit</a:t>
            </a:r>
            <a:r>
              <a:rPr lang="en-US" sz="2800" dirty="0" smtClean="0"/>
              <a:t>.</a:t>
            </a:r>
            <a:endParaRPr lang="id-ID" sz="2800" dirty="0" smtClean="0"/>
          </a:p>
          <a:p>
            <a:pPr marL="514350" indent="-514350">
              <a:buFontTx/>
              <a:buAutoNum type="arabicParenR"/>
            </a:pPr>
            <a:r>
              <a:rPr lang="id-ID" sz="2400" dirty="0" smtClean="0">
                <a:solidFill>
                  <a:schemeClr val="accent2"/>
                </a:solidFill>
                <a:latin typeface="Arial Black" pitchFamily="34" charset="0"/>
              </a:rPr>
              <a:t>N</a:t>
            </a:r>
            <a:r>
              <a:rPr lang="en-US" sz="2400" dirty="0" smtClean="0">
                <a:solidFill>
                  <a:schemeClr val="accent2"/>
                </a:solidFill>
                <a:latin typeface="Arial Black" pitchFamily="34" charset="0"/>
              </a:rPr>
              <a:t>o </a:t>
            </a:r>
            <a:r>
              <a:rPr lang="en-US" sz="2400" dirty="0">
                <a:solidFill>
                  <a:schemeClr val="accent2"/>
                </a:solidFill>
                <a:latin typeface="Arial Black" pitchFamily="34" charset="0"/>
              </a:rPr>
              <a:t>ownership shares that can be sold or traded by individuals</a:t>
            </a:r>
            <a:r>
              <a:rPr lang="en-US" sz="2800" dirty="0"/>
              <a:t>, </a:t>
            </a:r>
            <a:endParaRPr lang="id-ID" sz="2800" dirty="0" smtClean="0"/>
          </a:p>
          <a:p>
            <a:pPr marL="514350" indent="-514350">
              <a:buFontTx/>
              <a:buAutoNum type="arabicParenR"/>
            </a:pPr>
            <a:r>
              <a:rPr lang="id-ID" sz="2800" dirty="0" smtClean="0">
                <a:solidFill>
                  <a:schemeClr val="hlink"/>
                </a:solidFill>
                <a:latin typeface="Arial Black" pitchFamily="34" charset="0"/>
              </a:rPr>
              <a:t>E</a:t>
            </a:r>
            <a:r>
              <a:rPr lang="en-US" sz="2800" dirty="0" err="1" smtClean="0">
                <a:solidFill>
                  <a:schemeClr val="hlink"/>
                </a:solidFill>
                <a:latin typeface="Arial Black" pitchFamily="34" charset="0"/>
              </a:rPr>
              <a:t>xcess</a:t>
            </a:r>
            <a:r>
              <a:rPr lang="en-US" sz="2800" dirty="0" smtClean="0">
                <a:solidFill>
                  <a:schemeClr val="hlink"/>
                </a:solidFill>
                <a:latin typeface="Arial Black" pitchFamily="34" charset="0"/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Arial Black" pitchFamily="34" charset="0"/>
              </a:rPr>
              <a:t>of revenues over expenses is used to enlarge the service </a:t>
            </a:r>
            <a:r>
              <a:rPr lang="en-US" sz="2800" dirty="0" smtClean="0">
                <a:solidFill>
                  <a:schemeClr val="hlink"/>
                </a:solidFill>
                <a:latin typeface="Arial Black" pitchFamily="34" charset="0"/>
              </a:rPr>
              <a:t>capability</a:t>
            </a:r>
            <a:r>
              <a:rPr lang="id-ID" sz="2800" dirty="0" smtClean="0">
                <a:solidFill>
                  <a:schemeClr val="hlink"/>
                </a:solidFill>
                <a:latin typeface="Arial Black" pitchFamily="34" charset="0"/>
              </a:rPr>
              <a:t> of the orgn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marL="514350" indent="-514350">
              <a:buFontTx/>
              <a:buAutoNum type="arabicParenR"/>
            </a:pPr>
            <a:r>
              <a:rPr lang="id-ID" sz="2800" dirty="0" smtClean="0">
                <a:solidFill>
                  <a:srgbClr val="E17625"/>
                </a:solidFill>
                <a:latin typeface="Arial Black" pitchFamily="34" charset="0"/>
              </a:rPr>
              <a:t>T</a:t>
            </a:r>
            <a:r>
              <a:rPr lang="en-US" sz="2800" dirty="0" smtClean="0">
                <a:solidFill>
                  <a:srgbClr val="E17625"/>
                </a:solidFill>
                <a:latin typeface="Arial Black" pitchFamily="34" charset="0"/>
              </a:rPr>
              <a:t>axes </a:t>
            </a:r>
            <a:r>
              <a:rPr lang="en-US" sz="2800" dirty="0">
                <a:solidFill>
                  <a:srgbClr val="E17625"/>
                </a:solidFill>
                <a:latin typeface="Arial Black" pitchFamily="34" charset="0"/>
              </a:rPr>
              <a:t>and contributions measured based on ability to pay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Profit vs Non Profit Organization</a:t>
            </a:r>
            <a:r>
              <a:rPr lang="en-US" sz="4000"/>
              <a:t>: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sz="quarter" idx="1"/>
          </p:nvPr>
        </p:nvSpPr>
        <p:spPr>
          <a:solidFill>
            <a:srgbClr val="EFCDAF"/>
          </a:solidFill>
        </p:spPr>
        <p:txBody>
          <a:bodyPr/>
          <a:lstStyle/>
          <a:p>
            <a:r>
              <a:rPr lang="en-US"/>
              <a:t>FOR PROFIT</a:t>
            </a:r>
          </a:p>
          <a:p>
            <a:r>
              <a:rPr lang="en-US"/>
              <a:t>Stockholder wealth maximization</a:t>
            </a:r>
          </a:p>
          <a:p>
            <a:r>
              <a:rPr lang="en-US"/>
              <a:t>Profit maximization</a:t>
            </a:r>
          </a:p>
          <a:p>
            <a:r>
              <a:rPr lang="en-US"/>
              <a:t>Managerial reward maximization</a:t>
            </a:r>
          </a:p>
          <a:p>
            <a:r>
              <a:rPr lang="en-US"/>
              <a:t>Behavioral goal</a:t>
            </a:r>
          </a:p>
          <a:p>
            <a:r>
              <a:rPr lang="en-US"/>
              <a:t>Social responsibility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quarter" idx="2"/>
          </p:nvPr>
        </p:nvSpPr>
        <p:spPr>
          <a:solidFill>
            <a:srgbClr val="E0F1F2"/>
          </a:solidFill>
        </p:spPr>
        <p:txBody>
          <a:bodyPr/>
          <a:lstStyle/>
          <a:p>
            <a:r>
              <a:rPr lang="en-US"/>
              <a:t>NON PROFIT</a:t>
            </a:r>
          </a:p>
          <a:p>
            <a:r>
              <a:rPr lang="en-US"/>
              <a:t>Stability</a:t>
            </a:r>
          </a:p>
          <a:p>
            <a:r>
              <a:rPr lang="en-US"/>
              <a:t>Mission responsibility</a:t>
            </a:r>
          </a:p>
          <a:p>
            <a:r>
              <a:rPr lang="en-US"/>
              <a:t>Behavioral goals</a:t>
            </a:r>
          </a:p>
          <a:p>
            <a:r>
              <a:rPr lang="en-US"/>
              <a:t>Social responsibility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Apa yang di biayai?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rgbClr val="C6FDB3"/>
          </a:solidFill>
        </p:spPr>
        <p:txBody>
          <a:bodyPr/>
          <a:lstStyle/>
          <a:p>
            <a:pPr>
              <a:buFontTx/>
              <a:buNone/>
            </a:pPr>
            <a:r>
              <a:rPr lang="en-US"/>
              <a:t>Keuangan adalah bentuk aplikasi ekonomi</a:t>
            </a:r>
          </a:p>
          <a:p>
            <a:pPr>
              <a:buFontTx/>
              <a:buNone/>
            </a:pPr>
            <a:r>
              <a:rPr lang="en-US"/>
              <a:t>Yang mencakup:</a:t>
            </a:r>
          </a:p>
          <a:p>
            <a:r>
              <a:rPr lang="en-US"/>
              <a:t>Analisis keuangan dan perencanaan</a:t>
            </a:r>
          </a:p>
          <a:p>
            <a:r>
              <a:rPr lang="en-US"/>
              <a:t>Keputusan investasi</a:t>
            </a:r>
          </a:p>
          <a:p>
            <a:r>
              <a:rPr lang="en-US"/>
              <a:t>Keputusan keuangan</a:t>
            </a:r>
          </a:p>
          <a:p>
            <a:r>
              <a:rPr lang="en-US"/>
              <a:t>Manajemen sumber-sumber keuangan/dana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Mengapa perlu pengelolaan keuangan??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Meningkatkan income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Pengelolaan Pajak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Manajemen spending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Pengaruh pihak ketiga (payers)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334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400" b="1" dirty="0" smtClean="0">
                <a:latin typeface="Arial Black" pitchFamily="34" charset="0"/>
              </a:rPr>
              <a:t>Current Issues</a:t>
            </a:r>
            <a:endParaRPr lang="id-ID" sz="44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b="1" i="1" dirty="0" smtClean="0"/>
              <a:t>Required Financial Management Elements</a:t>
            </a:r>
            <a:r>
              <a:rPr lang="id-ID" sz="3600" b="1" i="1" dirty="0" smtClean="0"/>
              <a:t> </a:t>
            </a:r>
            <a:r>
              <a:rPr lang="id-ID" sz="2200" b="1" i="1" dirty="0" smtClean="0"/>
              <a:t>1</a:t>
            </a:r>
            <a:endParaRPr lang="id-ID" sz="2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000" b="1" dirty="0" smtClean="0">
                <a:latin typeface="Cambria" pitchFamily="18" charset="0"/>
              </a:rPr>
              <a:t>Management Decision Support</a:t>
            </a:r>
          </a:p>
          <a:p>
            <a:pPr lvl="1">
              <a:lnSpc>
                <a:spcPct val="80000"/>
              </a:lnSpc>
            </a:pPr>
            <a:r>
              <a:rPr lang="en-US" sz="4000" dirty="0" smtClean="0">
                <a:latin typeface="Cambria" pitchFamily="18" charset="0"/>
              </a:rPr>
              <a:t>Financial evaluation expertise</a:t>
            </a:r>
          </a:p>
          <a:p>
            <a:pPr lvl="1">
              <a:lnSpc>
                <a:spcPct val="80000"/>
              </a:lnSpc>
            </a:pPr>
            <a:r>
              <a:rPr lang="en-US" sz="4000" dirty="0" smtClean="0">
                <a:latin typeface="Cambria" pitchFamily="18" charset="0"/>
              </a:rPr>
              <a:t>Business risk management expertise</a:t>
            </a:r>
          </a:p>
          <a:p>
            <a:pPr lvl="1">
              <a:lnSpc>
                <a:spcPct val="80000"/>
              </a:lnSpc>
            </a:pPr>
            <a:r>
              <a:rPr lang="en-US" sz="4000" dirty="0" smtClean="0">
                <a:latin typeface="Cambria" pitchFamily="18" charset="0"/>
              </a:rPr>
              <a:t>Capital investment analysis expertise</a:t>
            </a:r>
          </a:p>
          <a:p>
            <a:pPr lvl="1">
              <a:lnSpc>
                <a:spcPct val="80000"/>
              </a:lnSpc>
            </a:pPr>
            <a:r>
              <a:rPr lang="en-US" sz="4000" dirty="0" smtClean="0">
                <a:latin typeface="Cambria" pitchFamily="18" charset="0"/>
              </a:rPr>
              <a:t>Financial performance management expertise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b="1" i="1" dirty="0" smtClean="0"/>
              <a:t>Required Financial Management Elements</a:t>
            </a:r>
            <a:r>
              <a:rPr lang="id-ID" sz="3600" b="1" i="1" dirty="0" smtClean="0"/>
              <a:t> </a:t>
            </a:r>
            <a:r>
              <a:rPr lang="id-ID" sz="2000" b="1" i="1" dirty="0" smtClean="0"/>
              <a:t>2</a:t>
            </a:r>
            <a:endParaRPr lang="id-ID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>
                <a:latin typeface="Cambria" pitchFamily="18" charset="0"/>
              </a:rPr>
              <a:t>Business Planning, Fiscal Planning and Budgeting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latin typeface="Cambria" pitchFamily="18" charset="0"/>
              </a:rPr>
              <a:t>Strategic business planning expertise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latin typeface="Cambria" pitchFamily="18" charset="0"/>
              </a:rPr>
              <a:t>Risk-based Fiscal planning expertise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latin typeface="Cambria" pitchFamily="18" charset="0"/>
              </a:rPr>
              <a:t>Capital planning expertise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latin typeface="Cambria" pitchFamily="18" charset="0"/>
              </a:rPr>
              <a:t>Integrated capital, operating and cash-flow budgeting expertise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>
                <a:latin typeface="Cambria" pitchFamily="18" charset="0"/>
              </a:rPr>
              <a:t>In-year fiscal management expertise</a:t>
            </a:r>
            <a:endParaRPr lang="id-ID" sz="32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sz="3600" b="1" i="1" dirty="0" smtClean="0"/>
              <a:t>Required Financial Management Elements</a:t>
            </a:r>
            <a:r>
              <a:rPr lang="id-ID" sz="3600" b="1" i="1" dirty="0" smtClean="0"/>
              <a:t> </a:t>
            </a:r>
            <a:r>
              <a:rPr lang="id-ID" sz="2200" b="1" i="1" dirty="0" smtClean="0"/>
              <a:t>4</a:t>
            </a:r>
            <a:endParaRPr lang="id-ID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Risk Management, Accountability and Control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Program risk management and control expertise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Project risk management and control expertise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Asset and Liability risk management and control expertise</a:t>
            </a:r>
          </a:p>
          <a:p>
            <a:pPr lvl="1">
              <a:lnSpc>
                <a:spcPct val="80000"/>
              </a:lnSpc>
            </a:pPr>
            <a:r>
              <a:rPr lang="en-US" sz="3200" dirty="0" smtClean="0"/>
              <a:t>Transfer Payment, Agency and Trust risk management and control expertise.</a:t>
            </a:r>
            <a:endParaRPr lang="id-ID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Jenis Laporan 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Neraca</a:t>
            </a:r>
          </a:p>
          <a:p>
            <a:r>
              <a:rPr lang="id-ID" dirty="0" smtClean="0"/>
              <a:t>Laporan arus kas</a:t>
            </a:r>
          </a:p>
          <a:p>
            <a:r>
              <a:rPr lang="id-ID" dirty="0" smtClean="0"/>
              <a:t>Laporan rugi laba</a:t>
            </a:r>
          </a:p>
          <a:p>
            <a:r>
              <a:rPr lang="id-ID" dirty="0" smtClean="0"/>
              <a:t>Laporan perubahan modal</a:t>
            </a:r>
          </a:p>
          <a:p>
            <a:r>
              <a:rPr lang="id-ID" dirty="0" smtClean="0"/>
              <a:t>Laporan catatan atas laporan keuangan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/>
            </a:r>
            <a:br>
              <a:rPr lang="id-ID" dirty="0" smtClean="0"/>
            </a:br>
            <a:r>
              <a:rPr lang="id-ID" dirty="0"/>
              <a:t>Komponen Laporan Keuangan : SAP </a:t>
            </a:r>
            <a:br>
              <a:rPr lang="id-ID" dirty="0"/>
            </a:br>
            <a:r>
              <a:rPr lang="id-ID" sz="2700" dirty="0"/>
              <a:t>Menurut PP No 24 tahun </a:t>
            </a:r>
            <a:r>
              <a:rPr lang="id-ID" sz="2700" dirty="0" smtClean="0"/>
              <a:t>2005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Laporan Realisasi Anggaran</a:t>
            </a:r>
          </a:p>
          <a:p>
            <a:r>
              <a:rPr lang="id-ID" dirty="0" smtClean="0"/>
              <a:t>Neraca</a:t>
            </a:r>
          </a:p>
          <a:p>
            <a:r>
              <a:rPr lang="id-ID" dirty="0" smtClean="0"/>
              <a:t>Laporan Arus Kas</a:t>
            </a:r>
          </a:p>
          <a:p>
            <a:r>
              <a:rPr lang="id-ID" dirty="0" smtClean="0"/>
              <a:t>Catatan atas Laporan Keuangan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>
            <a:normAutofit fontScale="90000"/>
          </a:bodyPr>
          <a:lstStyle/>
          <a:p>
            <a:r>
              <a:rPr lang="id-ID" sz="4000" dirty="0">
                <a:solidFill>
                  <a:schemeClr val="bg1"/>
                </a:solidFill>
              </a:rPr>
              <a:t>Latar belakang lahirnya ilmu manajemen keuangan: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rgbClr val="CFEAB4"/>
          </a:solidFill>
        </p:spPr>
        <p:txBody>
          <a:bodyPr/>
          <a:lstStyle/>
          <a:p>
            <a:r>
              <a:rPr lang="id-ID" dirty="0"/>
              <a:t>Manusia selalu berhadapan dengan masalah uang</a:t>
            </a:r>
          </a:p>
          <a:p>
            <a:r>
              <a:rPr lang="id-ID" dirty="0"/>
              <a:t>Manusia dihadapkan pada berbagai alternatif keputusan</a:t>
            </a:r>
          </a:p>
          <a:p>
            <a:r>
              <a:rPr lang="id-ID" dirty="0"/>
              <a:t>Keputusan keuangan biasanya terbagi 3:</a:t>
            </a:r>
          </a:p>
          <a:p>
            <a:pPr>
              <a:buFontTx/>
              <a:buNone/>
            </a:pPr>
            <a:r>
              <a:rPr lang="id-ID" dirty="0"/>
              <a:t>	Keputusan konsumsi, investasi dan pendanaan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517775"/>
          </a:xfrm>
          <a:solidFill>
            <a:schemeClr val="accent2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Setiap institusi pasti membutuhkan informasi untuk pengambilan keputusan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en-US" sz="3200">
                <a:solidFill>
                  <a:schemeClr val="bg1"/>
                </a:solidFill>
              </a:rPr>
              <a:t>Dulu </a:t>
            </a:r>
            <a:r>
              <a:rPr lang="en-US" sz="3200">
                <a:solidFill>
                  <a:schemeClr val="bg1"/>
                </a:solidFill>
                <a:sym typeface="Wingdings" pitchFamily="2" charset="2"/>
              </a:rPr>
              <a:t> institusi tidak butuh informasi keuangan yg canggih, tepat dan cepat</a:t>
            </a:r>
            <a:r>
              <a:rPr lang="en-US" sz="320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rgbClr val="C6FDB3"/>
          </a:solidFill>
        </p:spPr>
        <p:txBody>
          <a:bodyPr/>
          <a:lstStyle/>
          <a:p>
            <a:r>
              <a:rPr lang="en-US"/>
              <a:t>Bisnis simple</a:t>
            </a:r>
          </a:p>
          <a:p>
            <a:r>
              <a:rPr lang="en-US"/>
              <a:t>Kompetisi relatif sedikit</a:t>
            </a:r>
          </a:p>
          <a:p>
            <a:r>
              <a:rPr lang="en-US"/>
              <a:t>Perkembangan medical technology sederhana </a:t>
            </a:r>
            <a:r>
              <a:rPr lang="en-US">
                <a:sym typeface="Wingdings" pitchFamily="2" charset="2"/>
              </a:rPr>
              <a:t> kecanggihan diagnostik</a:t>
            </a:r>
            <a:endParaRPr lang="en-US"/>
          </a:p>
          <a:p>
            <a:r>
              <a:rPr lang="en-US"/>
              <a:t>Alternatif pengobatan tidak banyak </a:t>
            </a:r>
            <a:r>
              <a:rPr lang="en-US">
                <a:sym typeface="Wingdings" pitchFamily="2" charset="2"/>
              </a:rPr>
              <a:t> provider</a:t>
            </a:r>
          </a:p>
          <a:p>
            <a:r>
              <a:rPr lang="en-US">
                <a:sym typeface="Wingdings" pitchFamily="2" charset="2"/>
              </a:rPr>
              <a:t>Tuntutan cost recovery masih sedikit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sz="4000">
                <a:solidFill>
                  <a:schemeClr val="bg1"/>
                </a:solidFill>
              </a:rPr>
              <a:t>Gambaran yang berkembang </a:t>
            </a:r>
            <a:br>
              <a:rPr lang="en-US" sz="4000">
                <a:solidFill>
                  <a:schemeClr val="bg1"/>
                </a:solidFill>
              </a:rPr>
            </a:br>
            <a:r>
              <a:rPr lang="en-US" sz="4000">
                <a:solidFill>
                  <a:schemeClr val="bg1"/>
                </a:solidFill>
              </a:rPr>
              <a:t>saat ini:</a:t>
            </a:r>
            <a:r>
              <a:rPr lang="en-US" sz="400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98638"/>
            <a:ext cx="8229600" cy="4525962"/>
          </a:xfrm>
          <a:solidFill>
            <a:srgbClr val="E0F1F2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Pengembangan pesat di industri kesehatan khususnya Rumah Sakit </a:t>
            </a:r>
            <a:r>
              <a:rPr lang="en-US" sz="2800">
                <a:sym typeface="Wingdings" pitchFamily="2" charset="2"/>
              </a:rPr>
              <a:t> saingan bertambah nasional dan internasional. Produk yang ditawarkan: consultancy, kecanggihan diagnostik, kecanggihan obat, conviniency, fasilitas </a:t>
            </a: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Pengembangan pembiayaan kesehatan </a:t>
            </a:r>
            <a:r>
              <a:rPr lang="en-US" sz="2800">
                <a:sym typeface="Wingdings" pitchFamily="2" charset="2"/>
              </a:rPr>
              <a:t> peran asuransi kesehatan: cara membayar provider – Kapitasi, DRG, dsb</a:t>
            </a:r>
          </a:p>
          <a:p>
            <a:pPr>
              <a:lnSpc>
                <a:spcPct val="80000"/>
              </a:lnSpc>
            </a:pPr>
            <a:r>
              <a:rPr lang="en-US" sz="2800"/>
              <a:t>Perkembangan medical technology yg pesat</a:t>
            </a:r>
          </a:p>
          <a:p>
            <a:pPr>
              <a:lnSpc>
                <a:spcPct val="80000"/>
              </a:lnSpc>
            </a:pPr>
            <a:r>
              <a:rPr lang="en-US" sz="2800"/>
              <a:t>RS mengkonsumsi 30-45% dari total pembiayaan kesehatan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17625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Kondisi yg ada: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98638"/>
            <a:ext cx="8229600" cy="4525962"/>
          </a:xfrm>
          <a:solidFill>
            <a:srgbClr val="EFCDAF"/>
          </a:solidFill>
        </p:spPr>
        <p:txBody>
          <a:bodyPr/>
          <a:lstStyle/>
          <a:p>
            <a:r>
              <a:rPr lang="en-US"/>
              <a:t>Banyak dokter, perawat, terapis, radiologist, pharmacist, dsb mempunyai pengetahuan yang terbatas tentang bisnis dan keuangan </a:t>
            </a:r>
            <a:r>
              <a:rPr lang="en-US">
                <a:sym typeface="Wingdings" pitchFamily="2" charset="2"/>
              </a:rPr>
              <a:t> termasuk akuntansi</a:t>
            </a:r>
          </a:p>
          <a:p>
            <a:r>
              <a:rPr lang="en-US">
                <a:sym typeface="Wingdings" pitchFamily="2" charset="2"/>
              </a:rPr>
              <a:t>Sering para eksekutif (tanpa background keuangan) mengabaikan informasi keuangan.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en-US" sz="4000">
                <a:solidFill>
                  <a:schemeClr val="bg1"/>
                </a:solidFill>
              </a:rPr>
              <a:t>Normative: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rgbClr val="C6FDB3"/>
          </a:solidFill>
        </p:spPr>
        <p:txBody>
          <a:bodyPr/>
          <a:lstStyle/>
          <a:p>
            <a:r>
              <a:rPr lang="en-US" sz="4000"/>
              <a:t>Pengambilan keputusan yang efektif sangat tergantung pada intepretasi yang tepat atas informasi keuangan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Kebutuhan Keuangan: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solidFill>
            <a:srgbClr val="E0F1F2"/>
          </a:solidFill>
        </p:spPr>
        <p:txBody>
          <a:bodyPr/>
          <a:lstStyle/>
          <a:p>
            <a:r>
              <a:rPr lang="en-US"/>
              <a:t>Identifikasi sumber-sumber dana yang tidak hanya dibutuhkan untuk memenuhi kebutuhan operasional, tetapi cukup untuk mengganti pisik (gedung, alat, kendaraan) bila dibutuhkan, memenuhi kebutuhan kesehatan masyarakat disekitarnya, dan kebutuhan lainnya.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E17625"/>
          </a:solidFill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Total Financial Requirement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98638"/>
            <a:ext cx="8229600" cy="4525962"/>
          </a:xfrm>
          <a:solidFill>
            <a:srgbClr val="EFCDAF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u="sng"/>
              <a:t>Cost of doing business:</a:t>
            </a:r>
            <a:r>
              <a:rPr lang="en-US"/>
              <a:t> opersional</a:t>
            </a:r>
          </a:p>
          <a:p>
            <a:pPr>
              <a:lnSpc>
                <a:spcPct val="90000"/>
              </a:lnSpc>
            </a:pPr>
            <a:r>
              <a:rPr lang="en-US" i="1" u="sng"/>
              <a:t>Cost of staying in business:</a:t>
            </a:r>
            <a:r>
              <a:rPr lang="en-US"/>
              <a:t> pemeliharaan modal kerja dan pemeliharaan aset</a:t>
            </a:r>
          </a:p>
          <a:p>
            <a:pPr>
              <a:lnSpc>
                <a:spcPct val="90000"/>
              </a:lnSpc>
            </a:pPr>
            <a:r>
              <a:rPr lang="en-US" i="1" u="sng"/>
              <a:t>Cost of changing business</a:t>
            </a:r>
            <a:r>
              <a:rPr lang="en-US"/>
              <a:t>: bisa bersaing dan melihat celah untuk inovasi dalam mengambil pasar seperti menambah modal kerja dan aset</a:t>
            </a:r>
          </a:p>
          <a:p>
            <a:pPr>
              <a:lnSpc>
                <a:spcPct val="90000"/>
              </a:lnSpc>
            </a:pPr>
            <a:r>
              <a:rPr lang="en-US" i="1" u="sng"/>
              <a:t>Cost of attracting capital</a:t>
            </a:r>
            <a:r>
              <a:rPr lang="en-US"/>
              <a:t>: membayar hutang, membayar kewajiban lainnya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 Unggu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Esa Unggul.thmx</Template>
  <TotalTime>258</TotalTime>
  <Words>557</Words>
  <Application>Microsoft Macintosh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Esa Unggul</vt:lpstr>
      <vt:lpstr>PowerPoint Presentation</vt:lpstr>
      <vt:lpstr>Latar belakang lahirnya ilmu manajemen keuangan:</vt:lpstr>
      <vt:lpstr>Setiap institusi pasti membutuhkan informasi untuk pengambilan keputusan</vt:lpstr>
      <vt:lpstr>Dulu  institusi tidak butuh informasi keuangan yg canggih, tepat dan cepat:</vt:lpstr>
      <vt:lpstr>Gambaran yang berkembang  saat ini: </vt:lpstr>
      <vt:lpstr>Kondisi yg ada:</vt:lpstr>
      <vt:lpstr>Normative:</vt:lpstr>
      <vt:lpstr>Kebutuhan Keuangan:</vt:lpstr>
      <vt:lpstr>Total Financial Requirement</vt:lpstr>
      <vt:lpstr>Kharakteristik RS: Profit vs Non Profit Organization</vt:lpstr>
      <vt:lpstr>Profit vs Non Profit Organization:</vt:lpstr>
      <vt:lpstr>Apa yang di biayai?</vt:lpstr>
      <vt:lpstr>PowerPoint Presentation</vt:lpstr>
      <vt:lpstr>Required Financial Management Elements 1</vt:lpstr>
      <vt:lpstr>Required Financial Management Elements 2</vt:lpstr>
      <vt:lpstr>Required Financial Management Elements 4</vt:lpstr>
      <vt:lpstr>Jenis Laporan Keuangan</vt:lpstr>
      <vt:lpstr> Komponen Laporan Keuangan : SAP  Menurut PP No 24 tahun 2005</vt:lpstr>
    </vt:vector>
  </TitlesOfParts>
  <Company>VAio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Sony</dc:creator>
  <cp:lastModifiedBy>anggun nabila</cp:lastModifiedBy>
  <cp:revision>15</cp:revision>
  <dcterms:created xsi:type="dcterms:W3CDTF">2005-02-15T01:23:27Z</dcterms:created>
  <dcterms:modified xsi:type="dcterms:W3CDTF">2017-10-09T13:13:20Z</dcterms:modified>
</cp:coreProperties>
</file>