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31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16.png"/><Relationship Id="rId9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31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56.png"/><Relationship Id="rId8" Type="http://schemas.openxmlformats.org/officeDocument/2006/relationships/image" Target="../media/image80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38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16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31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4.png"/><Relationship Id="rId9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3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36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4.png"/><Relationship Id="rId9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31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4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3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28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1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14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16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Manajemen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Pelayanan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Kesehatan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091" y="355091"/>
            <a:ext cx="5413248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691" y="522731"/>
            <a:ext cx="572566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587" y="569468"/>
            <a:ext cx="5146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Komparasi Rasio</a:t>
            </a:r>
            <a:r>
              <a:rPr sz="3200" spc="-80" dirty="0"/>
              <a:t> </a:t>
            </a:r>
            <a:r>
              <a:rPr sz="3200" spc="-5" dirty="0"/>
              <a:t>Aktivitas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329684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82560" y="2737803"/>
          <a:ext cx="6428104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799715"/>
                <a:gridCol w="170180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  <a:tabLst>
                          <a:tab pos="25736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2.30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3.45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2.44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3.76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2.64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3.69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393825" y="1854200"/>
            <a:ext cx="6232525" cy="711200"/>
          </a:xfrm>
          <a:custGeom>
            <a:avLst/>
            <a:gdLst/>
            <a:ahLst/>
            <a:cxnLst/>
            <a:rect l="l" t="t" r="r" b="b"/>
            <a:pathLst>
              <a:path w="6232525" h="711200">
                <a:moveTo>
                  <a:pt x="0" y="0"/>
                </a:moveTo>
                <a:lnTo>
                  <a:pt x="6232525" y="0"/>
                </a:lnTo>
                <a:lnTo>
                  <a:pt x="623252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3825" y="1854200"/>
            <a:ext cx="6232525" cy="711200"/>
          </a:xfrm>
          <a:custGeom>
            <a:avLst/>
            <a:gdLst/>
            <a:ahLst/>
            <a:cxnLst/>
            <a:rect l="l" t="t" r="r" b="b"/>
            <a:pathLst>
              <a:path w="6232525" h="711200">
                <a:moveTo>
                  <a:pt x="0" y="0"/>
                </a:moveTo>
                <a:lnTo>
                  <a:pt x="6232525" y="0"/>
                </a:lnTo>
                <a:lnTo>
                  <a:pt x="623252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737360"/>
            <a:ext cx="66629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6328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8155" y="1872233"/>
            <a:ext cx="602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Inventory </a:t>
            </a:r>
            <a:r>
              <a:rPr sz="4000" b="1" spc="-45" dirty="0">
                <a:solidFill>
                  <a:srgbClr val="009999"/>
                </a:solidFill>
                <a:latin typeface="Arial"/>
                <a:cs typeface="Arial"/>
              </a:rPr>
              <a:t>Turnover</a:t>
            </a:r>
            <a:r>
              <a:rPr sz="4000" b="1" spc="-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Ratio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7209" y="5553583"/>
            <a:ext cx="8206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Inventory turnover ratio </a:t>
            </a: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sangat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lemah.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86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6692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575" y="124968"/>
            <a:ext cx="7583424" cy="176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7268" y="208279"/>
            <a:ext cx="710628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Inventory </a:t>
            </a:r>
            <a:r>
              <a:rPr sz="4200" dirty="0"/>
              <a:t>Turnover </a:t>
            </a:r>
            <a:r>
              <a:rPr sz="4200" spc="-5" dirty="0"/>
              <a:t>Ratio </a:t>
            </a:r>
            <a:r>
              <a:rPr sz="4200" dirty="0"/>
              <a:t>--  Trend </a:t>
            </a:r>
            <a:r>
              <a:rPr sz="4200" spc="-5" dirty="0"/>
              <a:t>Analysis</a:t>
            </a:r>
            <a:r>
              <a:rPr sz="4200" spc="-75" dirty="0"/>
              <a:t> </a:t>
            </a:r>
            <a:r>
              <a:rPr sz="4200" spc="-5" dirty="0"/>
              <a:t>Comparison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2894631" y="2598615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0"/>
                </a:moveTo>
                <a:lnTo>
                  <a:pt x="0" y="2809067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3411" y="540768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3411" y="470318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3411" y="400760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3411" y="33031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3411" y="259861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4631" y="5407683"/>
            <a:ext cx="3943985" cy="0"/>
          </a:xfrm>
          <a:custGeom>
            <a:avLst/>
            <a:gdLst/>
            <a:ahLst/>
            <a:cxnLst/>
            <a:rect l="l" t="t" r="r" b="b"/>
            <a:pathLst>
              <a:path w="3943984">
                <a:moveTo>
                  <a:pt x="0" y="0"/>
                </a:moveTo>
                <a:lnTo>
                  <a:pt x="3943834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4631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1000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8466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4631" y="4506998"/>
            <a:ext cx="1976755" cy="285750"/>
          </a:xfrm>
          <a:custGeom>
            <a:avLst/>
            <a:gdLst/>
            <a:ahLst/>
            <a:cxnLst/>
            <a:rect l="l" t="t" r="r" b="b"/>
            <a:pathLst>
              <a:path w="1976754" h="285750">
                <a:moveTo>
                  <a:pt x="0" y="0"/>
                </a:moveTo>
                <a:lnTo>
                  <a:pt x="1976368" y="285365"/>
                </a:lnTo>
              </a:path>
            </a:pathLst>
          </a:custGeom>
          <a:ln w="267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1000" y="4792363"/>
            <a:ext cx="1967864" cy="196215"/>
          </a:xfrm>
          <a:custGeom>
            <a:avLst/>
            <a:gdLst/>
            <a:ahLst/>
            <a:cxnLst/>
            <a:rect l="l" t="t" r="r" b="b"/>
            <a:pathLst>
              <a:path w="1967865" h="196214">
                <a:moveTo>
                  <a:pt x="0" y="0"/>
                </a:moveTo>
                <a:lnTo>
                  <a:pt x="1967465" y="196188"/>
                </a:lnTo>
              </a:path>
            </a:pathLst>
          </a:custGeom>
          <a:ln w="267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4631" y="2937487"/>
            <a:ext cx="1976755" cy="98425"/>
          </a:xfrm>
          <a:custGeom>
            <a:avLst/>
            <a:gdLst/>
            <a:ahLst/>
            <a:cxnLst/>
            <a:rect l="l" t="t" r="r" b="b"/>
            <a:pathLst>
              <a:path w="1976754" h="98425">
                <a:moveTo>
                  <a:pt x="0" y="98094"/>
                </a:moveTo>
                <a:lnTo>
                  <a:pt x="1976368" y="0"/>
                </a:lnTo>
              </a:path>
            </a:pathLst>
          </a:custGeom>
          <a:ln w="267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1000" y="2937487"/>
            <a:ext cx="1967864" cy="437515"/>
          </a:xfrm>
          <a:custGeom>
            <a:avLst/>
            <a:gdLst/>
            <a:ahLst/>
            <a:cxnLst/>
            <a:rect l="l" t="t" r="r" b="b"/>
            <a:pathLst>
              <a:path w="1967865" h="437514">
                <a:moveTo>
                  <a:pt x="0" y="0"/>
                </a:moveTo>
                <a:lnTo>
                  <a:pt x="1967465" y="436966"/>
                </a:lnTo>
              </a:path>
            </a:pathLst>
          </a:custGeom>
          <a:ln w="26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65578" y="4529924"/>
            <a:ext cx="363855" cy="101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5578" y="3834320"/>
            <a:ext cx="3638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3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6430" y="1805162"/>
            <a:ext cx="6296025" cy="16395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50" b="1" u="heavy" spc="-3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Trend </a:t>
            </a:r>
            <a:r>
              <a:rPr sz="2450" b="1" u="heavy" spc="-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Analysis </a:t>
            </a:r>
            <a:r>
              <a:rPr sz="2450" b="1" u="heavy" spc="-1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of </a:t>
            </a:r>
            <a:r>
              <a:rPr sz="2450" b="1" u="heavy" spc="-3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Inventory </a:t>
            </a:r>
            <a:r>
              <a:rPr sz="2450" b="1" u="heavy" spc="-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Turnover</a:t>
            </a:r>
            <a:r>
              <a:rPr sz="2450" b="1" u="heavy" spc="2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2450" b="1" u="heavy" spc="-2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Ratio</a:t>
            </a:r>
            <a:endParaRPr sz="2450">
              <a:latin typeface="Arial"/>
              <a:cs typeface="Arial"/>
            </a:endParaRPr>
          </a:p>
          <a:p>
            <a:pPr marL="911225">
              <a:lnSpc>
                <a:spcPct val="100000"/>
              </a:lnSpc>
              <a:spcBef>
                <a:spcPts val="835"/>
              </a:spcBef>
            </a:pPr>
            <a:r>
              <a:rPr sz="1900" b="1" dirty="0">
                <a:latin typeface="Arial"/>
                <a:cs typeface="Arial"/>
              </a:rPr>
              <a:t>4.0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911225">
              <a:lnSpc>
                <a:spcPct val="100000"/>
              </a:lnSpc>
            </a:pPr>
            <a:r>
              <a:rPr sz="1900" b="1" dirty="0">
                <a:latin typeface="Arial"/>
                <a:cs typeface="Arial"/>
              </a:rPr>
              <a:t>3.5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14853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8584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7065" y="5443123"/>
            <a:ext cx="1614805" cy="89979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0"/>
              </a:spcBef>
            </a:pPr>
            <a:r>
              <a:rPr sz="1900" b="1" spc="-10" dirty="0">
                <a:latin typeface="Arial"/>
                <a:cs typeface="Arial"/>
              </a:rPr>
              <a:t>2002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900" b="1" dirty="0">
                <a:latin typeface="Arial"/>
                <a:cs typeface="Arial"/>
              </a:rPr>
              <a:t>Analysis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9937" y="3312205"/>
            <a:ext cx="294005" cy="1368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1900" b="1" spc="0" dirty="0">
                <a:latin typeface="Arial"/>
                <a:cs typeface="Arial"/>
              </a:rPr>
              <a:t>Ratio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Value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01399" y="400760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1399" y="434648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30178" y="3829255"/>
            <a:ext cx="1389380" cy="678180"/>
          </a:xfrm>
          <a:prstGeom prst="rect">
            <a:avLst/>
          </a:prstGeom>
          <a:ln w="891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204"/>
              </a:spcBef>
            </a:pPr>
            <a:r>
              <a:rPr sz="1900" b="1" spc="15" dirty="0">
                <a:latin typeface="Arial"/>
                <a:cs typeface="Arial"/>
              </a:rPr>
              <a:t>BW</a:t>
            </a:r>
            <a:endParaRPr sz="19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390"/>
              </a:spcBef>
            </a:pPr>
            <a:r>
              <a:rPr sz="1900" b="1" spc="5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60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355091"/>
            <a:ext cx="4803635" cy="841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12" y="364248"/>
            <a:ext cx="4736592" cy="963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87" y="424688"/>
            <a:ext cx="4262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Rasio Aktivitas </a:t>
            </a:r>
            <a:r>
              <a:rPr sz="3600" dirty="0"/>
              <a:t>-</a:t>
            </a:r>
            <a:r>
              <a:rPr sz="3600" spc="-55" dirty="0"/>
              <a:t> </a:t>
            </a:r>
            <a:r>
              <a:rPr sz="2000" dirty="0"/>
              <a:t>Aset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943855" y="1816861"/>
            <a:ext cx="3297936" cy="1700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3020" y="3505453"/>
            <a:ext cx="3044952" cy="7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1828800"/>
            <a:ext cx="3276600" cy="1676400"/>
          </a:xfrm>
          <a:custGeom>
            <a:avLst/>
            <a:gdLst/>
            <a:ahLst/>
            <a:cxnLst/>
            <a:rect l="l" t="t" r="r" b="b"/>
            <a:pathLst>
              <a:path w="3276600" h="1676400">
                <a:moveTo>
                  <a:pt x="0" y="0"/>
                </a:moveTo>
                <a:lnTo>
                  <a:pt x="3276600" y="0"/>
                </a:lnTo>
                <a:lnTo>
                  <a:pt x="3276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32321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350" y="184150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6050" y="184150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" y="18351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400" y="32004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" y="18796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400" y="18669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300" y="18796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500" y="3168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850" y="19050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500" y="1898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2550" y="19050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1800" y="1879600"/>
            <a:ext cx="3479800" cy="13081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96850" rIns="0" bIns="0" rtlCol="0">
            <a:spAutoFit/>
          </a:bodyPr>
          <a:lstStyle/>
          <a:p>
            <a:pPr marL="844550" marR="669290" indent="-245745">
              <a:lnSpc>
                <a:spcPts val="3529"/>
              </a:lnSpc>
              <a:spcBef>
                <a:spcPts val="1550"/>
              </a:spcBef>
            </a:pPr>
            <a:r>
              <a:rPr sz="2950" b="1" i="1" spc="-135" dirty="0">
                <a:latin typeface="Arial Black"/>
                <a:cs typeface="Arial Black"/>
              </a:rPr>
              <a:t>Total </a:t>
            </a:r>
            <a:r>
              <a:rPr sz="2950" b="1" i="1" spc="-105" dirty="0">
                <a:latin typeface="Arial Black"/>
                <a:cs typeface="Arial Black"/>
              </a:rPr>
              <a:t>Asset  </a:t>
            </a:r>
            <a:r>
              <a:rPr sz="2950" b="1" i="1" spc="-125" dirty="0">
                <a:latin typeface="Arial Black"/>
                <a:cs typeface="Arial Black"/>
              </a:rPr>
              <a:t>Turnover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86400" y="27432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51703" y="4594859"/>
            <a:ext cx="155600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4084" y="4960620"/>
            <a:ext cx="1572767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1467" y="4960620"/>
            <a:ext cx="490728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19521" y="4672329"/>
            <a:ext cx="1294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R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p2,211 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Rp2,169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26580" y="4747259"/>
            <a:ext cx="998220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9416" y="4747259"/>
            <a:ext cx="490727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40537" y="4824729"/>
            <a:ext cx="880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=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1.02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53000" y="1828800"/>
            <a:ext cx="3276600" cy="16764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753110" marR="334645" indent="-411480">
              <a:lnSpc>
                <a:spcPct val="166200"/>
              </a:lnSpc>
              <a:spcBef>
                <a:spcPts val="1405"/>
              </a:spcBef>
            </a:pPr>
            <a:r>
              <a:rPr sz="2400" b="1" spc="-5" dirty="0">
                <a:latin typeface="Arial"/>
                <a:cs typeface="Arial"/>
              </a:rPr>
              <a:t>Pendapatan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Netto  </a:t>
            </a:r>
            <a:r>
              <a:rPr sz="2400" b="1" spc="-40" dirty="0">
                <a:latin typeface="Arial"/>
                <a:cs typeface="Arial"/>
              </a:rPr>
              <a:t>Total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Aktiva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" y="3657600"/>
            <a:ext cx="4038600" cy="2895600"/>
          </a:xfrm>
          <a:custGeom>
            <a:avLst/>
            <a:gdLst/>
            <a:ahLst/>
            <a:cxnLst/>
            <a:rect l="l" t="t" r="r" b="b"/>
            <a:pathLst>
              <a:path w="4038600" h="2895600">
                <a:moveTo>
                  <a:pt x="2590800" y="0"/>
                </a:moveTo>
                <a:lnTo>
                  <a:pt x="2590800" y="723900"/>
                </a:lnTo>
                <a:lnTo>
                  <a:pt x="0" y="723900"/>
                </a:lnTo>
                <a:lnTo>
                  <a:pt x="0" y="2171700"/>
                </a:lnTo>
                <a:lnTo>
                  <a:pt x="2590800" y="2171700"/>
                </a:lnTo>
                <a:lnTo>
                  <a:pt x="2590800" y="2895600"/>
                </a:lnTo>
                <a:lnTo>
                  <a:pt x="4038600" y="1447800"/>
                </a:lnTo>
                <a:lnTo>
                  <a:pt x="25908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" y="3657600"/>
            <a:ext cx="4038600" cy="2895600"/>
          </a:xfrm>
          <a:custGeom>
            <a:avLst/>
            <a:gdLst/>
            <a:ahLst/>
            <a:cxnLst/>
            <a:rect l="l" t="t" r="r" b="b"/>
            <a:pathLst>
              <a:path w="4038600" h="2895600">
                <a:moveTo>
                  <a:pt x="0" y="723900"/>
                </a:moveTo>
                <a:lnTo>
                  <a:pt x="2590800" y="723900"/>
                </a:lnTo>
                <a:lnTo>
                  <a:pt x="2590800" y="0"/>
                </a:lnTo>
                <a:lnTo>
                  <a:pt x="4038600" y="1447800"/>
                </a:lnTo>
                <a:lnTo>
                  <a:pt x="2590800" y="2895600"/>
                </a:lnTo>
                <a:lnTo>
                  <a:pt x="2590800" y="2171700"/>
                </a:lnTo>
                <a:lnTo>
                  <a:pt x="0" y="2171700"/>
                </a:lnTo>
                <a:lnTo>
                  <a:pt x="0" y="723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340" y="4537964"/>
            <a:ext cx="28333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efektivitas </a:t>
            </a:r>
            <a:r>
              <a:rPr sz="1800" b="1" spc="-5" dirty="0">
                <a:latin typeface="Arial"/>
                <a:cs typeface="Arial"/>
              </a:rPr>
              <a:t>total  </a:t>
            </a:r>
            <a:r>
              <a:rPr sz="1800" b="1" spc="-10" dirty="0">
                <a:latin typeface="Arial"/>
                <a:cs typeface="Arial"/>
              </a:rPr>
              <a:t>perusahaan dalam  memanfaatkan aset </a:t>
            </a:r>
            <a:r>
              <a:rPr sz="1800" b="1" dirty="0">
                <a:latin typeface="Arial"/>
                <a:cs typeface="Arial"/>
              </a:rPr>
              <a:t>untuk  </a:t>
            </a:r>
            <a:r>
              <a:rPr sz="1800" b="1" spc="-5" dirty="0">
                <a:latin typeface="Arial"/>
                <a:cs typeface="Arial"/>
              </a:rPr>
              <a:t>memperoleh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pendapatan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1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692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852" y="89915"/>
            <a:ext cx="5551932" cy="184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025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Komparasi</a:t>
            </a:r>
            <a:r>
              <a:rPr sz="4400" spc="-85" dirty="0"/>
              <a:t> </a:t>
            </a:r>
            <a:r>
              <a:rPr sz="4400" dirty="0"/>
              <a:t>Rasio  Aktivitas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329684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82560" y="2737803"/>
          <a:ext cx="6428104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799715"/>
                <a:gridCol w="170180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  <a:tabLst>
                          <a:tab pos="25736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1.17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1.14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1.13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169987" y="1854200"/>
            <a:ext cx="6685280" cy="711200"/>
          </a:xfrm>
          <a:custGeom>
            <a:avLst/>
            <a:gdLst/>
            <a:ahLst/>
            <a:cxnLst/>
            <a:rect l="l" t="t" r="r" b="b"/>
            <a:pathLst>
              <a:path w="6685280" h="711200">
                <a:moveTo>
                  <a:pt x="0" y="0"/>
                </a:moveTo>
                <a:lnTo>
                  <a:pt x="6684962" y="0"/>
                </a:lnTo>
                <a:lnTo>
                  <a:pt x="6684962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987" y="1854200"/>
            <a:ext cx="6685280" cy="711200"/>
          </a:xfrm>
          <a:custGeom>
            <a:avLst/>
            <a:gdLst/>
            <a:ahLst/>
            <a:cxnLst/>
            <a:rect l="l" t="t" r="r" b="b"/>
            <a:pathLst>
              <a:path w="6685280" h="711200">
                <a:moveTo>
                  <a:pt x="0" y="0"/>
                </a:moveTo>
                <a:lnTo>
                  <a:pt x="6684962" y="0"/>
                </a:lnTo>
                <a:lnTo>
                  <a:pt x="6684962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1267" y="1737360"/>
            <a:ext cx="705916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5971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01915" y="1872233"/>
            <a:ext cx="6421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5" dirty="0">
                <a:solidFill>
                  <a:srgbClr val="009999"/>
                </a:solidFill>
                <a:latin typeface="Arial"/>
                <a:cs typeface="Arial"/>
              </a:rPr>
              <a:t>Total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Asset </a:t>
            </a:r>
            <a:r>
              <a:rPr sz="4000" b="1" spc="-45" dirty="0">
                <a:solidFill>
                  <a:srgbClr val="009999"/>
                </a:solidFill>
                <a:latin typeface="Arial"/>
                <a:cs typeface="Arial"/>
              </a:rPr>
              <a:t>Turnover</a:t>
            </a:r>
            <a:r>
              <a:rPr sz="4000" b="1" spc="-8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Ratio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87424" y="5922264"/>
            <a:ext cx="6341364" cy="935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8331" y="5922264"/>
            <a:ext cx="726948" cy="935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0209" y="5553583"/>
            <a:ext cx="6938009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b="1" spc="-50" dirty="0">
                <a:latin typeface="Arial"/>
                <a:cs typeface="Arial"/>
              </a:rPr>
              <a:t>Total </a:t>
            </a:r>
            <a:r>
              <a:rPr sz="3200" b="1" spc="-10" dirty="0">
                <a:latin typeface="Arial"/>
                <a:cs typeface="Arial"/>
              </a:rPr>
              <a:t>asset </a:t>
            </a:r>
            <a:r>
              <a:rPr sz="3200" b="1" spc="-5" dirty="0">
                <a:latin typeface="Arial"/>
                <a:cs typeface="Arial"/>
              </a:rPr>
              <a:t>turnover ratio </a:t>
            </a:r>
            <a:r>
              <a:rPr sz="3200" b="1" dirty="0">
                <a:latin typeface="Arial"/>
                <a:cs typeface="Arial"/>
              </a:rPr>
              <a:t>BW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lemah</a:t>
            </a:r>
            <a:endParaRPr sz="3200">
              <a:latin typeface="Arial"/>
              <a:cs typeface="Arial"/>
            </a:endParaRPr>
          </a:p>
          <a:p>
            <a:pPr marL="3175" algn="ctr">
              <a:lnSpc>
                <a:spcPts val="4320"/>
              </a:lnSpc>
            </a:pP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Mengapa rasio ini</a:t>
            </a:r>
            <a:r>
              <a:rPr sz="36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Lemah?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68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583691"/>
            <a:ext cx="3965448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522731"/>
            <a:ext cx="4503420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962400" cy="6096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488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solidFill>
                  <a:srgbClr val="FFFFFF"/>
                </a:solidFill>
              </a:rPr>
              <a:t>Rasio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Profitabilitas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81000" y="34226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350" y="184150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6050" y="184150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" y="18351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" y="33909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" y="18796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400" y="18669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4300" y="18796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500" y="33591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850" y="19050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500" y="1898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2550" y="19050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800" y="1879600"/>
            <a:ext cx="3479800" cy="14986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998219" marR="648335" indent="-495300">
              <a:lnSpc>
                <a:spcPts val="3360"/>
              </a:lnSpc>
              <a:spcBef>
                <a:spcPts val="1090"/>
              </a:spcBef>
            </a:pPr>
            <a:r>
              <a:rPr sz="2950" b="1" i="1" spc="-95" dirty="0">
                <a:latin typeface="Arial Black"/>
                <a:cs typeface="Arial Black"/>
              </a:rPr>
              <a:t>Gross </a:t>
            </a:r>
            <a:r>
              <a:rPr sz="2950" b="1" i="1" spc="-75" dirty="0">
                <a:latin typeface="Arial Black"/>
                <a:cs typeface="Arial Black"/>
              </a:rPr>
              <a:t>Profit  </a:t>
            </a:r>
            <a:r>
              <a:rPr sz="2950" b="1" i="1" spc="-90" dirty="0">
                <a:latin typeface="Arial Black"/>
                <a:cs typeface="Arial Black"/>
              </a:rPr>
              <a:t>Margin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2600" y="24384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3728" y="4762512"/>
            <a:ext cx="681215" cy="56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3579" y="4762512"/>
            <a:ext cx="411479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3684" y="4762512"/>
            <a:ext cx="766571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8879" y="4762512"/>
            <a:ext cx="411479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89231" y="4824729"/>
            <a:ext cx="861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Rp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612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58811" y="4823459"/>
            <a:ext cx="91286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66304" y="4823459"/>
            <a:ext cx="490727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18325" y="4900929"/>
            <a:ext cx="104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=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0.</a:t>
            </a:r>
            <a:r>
              <a:rPr sz="2400" b="1" i="1" spc="-5" dirty="0">
                <a:latin typeface="Arial"/>
                <a:cs typeface="Arial"/>
              </a:rPr>
              <a:t>277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62600" y="52578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34000" y="1828800"/>
            <a:ext cx="2743200" cy="1447800"/>
          </a:xfrm>
          <a:prstGeom prst="rect">
            <a:avLst/>
          </a:prstGeom>
          <a:ln w="25400">
            <a:solidFill>
              <a:srgbClr val="89A4A7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14655" marR="483234" indent="153670">
              <a:lnSpc>
                <a:spcPct val="150000"/>
              </a:lnSpc>
              <a:spcBef>
                <a:spcPts val="305"/>
              </a:spcBef>
            </a:pPr>
            <a:r>
              <a:rPr sz="2000" b="1" dirty="0">
                <a:latin typeface="Arial"/>
                <a:cs typeface="Arial"/>
              </a:rPr>
              <a:t>Laba kotor  </a:t>
            </a:r>
            <a:r>
              <a:rPr sz="2000" b="1" spc="-5" dirty="0">
                <a:latin typeface="Arial"/>
                <a:cs typeface="Arial"/>
              </a:rPr>
              <a:t>Penjualan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3400" y="3733800"/>
            <a:ext cx="3733800" cy="2895600"/>
          </a:xfrm>
          <a:custGeom>
            <a:avLst/>
            <a:gdLst/>
            <a:ahLst/>
            <a:cxnLst/>
            <a:rect l="l" t="t" r="r" b="b"/>
            <a:pathLst>
              <a:path w="3733800" h="2895600">
                <a:moveTo>
                  <a:pt x="2286000" y="0"/>
                </a:moveTo>
                <a:lnTo>
                  <a:pt x="2286000" y="723900"/>
                </a:lnTo>
                <a:lnTo>
                  <a:pt x="0" y="723900"/>
                </a:lnTo>
                <a:lnTo>
                  <a:pt x="0" y="2171700"/>
                </a:lnTo>
                <a:lnTo>
                  <a:pt x="2286000" y="2171700"/>
                </a:lnTo>
                <a:lnTo>
                  <a:pt x="2286000" y="2895600"/>
                </a:lnTo>
                <a:lnTo>
                  <a:pt x="3733800" y="1447800"/>
                </a:lnTo>
                <a:lnTo>
                  <a:pt x="2286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" y="3733800"/>
            <a:ext cx="3733800" cy="2895600"/>
          </a:xfrm>
          <a:custGeom>
            <a:avLst/>
            <a:gdLst/>
            <a:ahLst/>
            <a:cxnLst/>
            <a:rect l="l" t="t" r="r" b="b"/>
            <a:pathLst>
              <a:path w="3733800" h="2895600">
                <a:moveTo>
                  <a:pt x="0" y="723900"/>
                </a:moveTo>
                <a:lnTo>
                  <a:pt x="2286000" y="723900"/>
                </a:lnTo>
                <a:lnTo>
                  <a:pt x="2286000" y="0"/>
                </a:lnTo>
                <a:lnTo>
                  <a:pt x="3733800" y="1447800"/>
                </a:lnTo>
                <a:lnTo>
                  <a:pt x="2286000" y="2895600"/>
                </a:lnTo>
                <a:lnTo>
                  <a:pt x="2286000" y="2171700"/>
                </a:lnTo>
                <a:lnTo>
                  <a:pt x="0" y="2171700"/>
                </a:lnTo>
                <a:lnTo>
                  <a:pt x="0" y="723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1682" y="4641595"/>
            <a:ext cx="223393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efisiensi  </a:t>
            </a:r>
            <a:r>
              <a:rPr sz="1800" b="1" spc="-5" dirty="0">
                <a:latin typeface="Arial"/>
                <a:cs typeface="Arial"/>
              </a:rPr>
              <a:t>operasional </a:t>
            </a:r>
            <a:r>
              <a:rPr sz="1800" b="1" spc="-10" dirty="0">
                <a:latin typeface="Arial"/>
                <a:cs typeface="Arial"/>
              </a:rPr>
              <a:t>dan  kebijakan </a:t>
            </a:r>
            <a:r>
              <a:rPr sz="1800" b="1" spc="-5" dirty="0">
                <a:latin typeface="Arial"/>
                <a:cs typeface="Arial"/>
              </a:rPr>
              <a:t>pentarifan  </a:t>
            </a:r>
            <a:r>
              <a:rPr sz="1800" b="1" spc="-10" dirty="0">
                <a:latin typeface="Arial"/>
                <a:cs typeface="Arial"/>
              </a:rPr>
              <a:t>perusahaan.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19344" y="5221223"/>
            <a:ext cx="681227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59196" y="5221223"/>
            <a:ext cx="411479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29300" y="5221223"/>
            <a:ext cx="96469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65140" y="5283200"/>
            <a:ext cx="1058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Rp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2,211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13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76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491" y="355091"/>
            <a:ext cx="7394448" cy="1222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611" y="554736"/>
            <a:ext cx="7306056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987" y="615188"/>
            <a:ext cx="6653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Komparasi Rasio</a:t>
            </a:r>
            <a:r>
              <a:rPr sz="3600" spc="-45" dirty="0"/>
              <a:t> </a:t>
            </a:r>
            <a:r>
              <a:rPr sz="3600" spc="-5" dirty="0"/>
              <a:t>Profitabilitas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497311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30160" y="2737803"/>
          <a:ext cx="6748779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789"/>
                <a:gridCol w="2875280"/>
                <a:gridCol w="1870710"/>
              </a:tblGrid>
              <a:tr h="522605">
                <a:tc>
                  <a:txBody>
                    <a:bodyPr/>
                    <a:lstStyle/>
                    <a:p>
                      <a:pPr marR="7816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ts val="3590"/>
                        </a:lnSpc>
                        <a:tabLst>
                          <a:tab pos="26498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797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27.7%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31.1%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797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821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28.7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30.8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797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31.3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27.6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041525" y="1854200"/>
            <a:ext cx="4937125" cy="711200"/>
          </a:xfrm>
          <a:custGeom>
            <a:avLst/>
            <a:gdLst/>
            <a:ahLst/>
            <a:cxnLst/>
            <a:rect l="l" t="t" r="r" b="b"/>
            <a:pathLst>
              <a:path w="4937125" h="711200">
                <a:moveTo>
                  <a:pt x="0" y="0"/>
                </a:moveTo>
                <a:lnTo>
                  <a:pt x="4937125" y="0"/>
                </a:lnTo>
                <a:lnTo>
                  <a:pt x="493712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1525" y="1854200"/>
            <a:ext cx="4937125" cy="711200"/>
          </a:xfrm>
          <a:custGeom>
            <a:avLst/>
            <a:gdLst/>
            <a:ahLst/>
            <a:cxnLst/>
            <a:rect l="l" t="t" r="r" b="b"/>
            <a:pathLst>
              <a:path w="4937125" h="711200">
                <a:moveTo>
                  <a:pt x="0" y="0"/>
                </a:moveTo>
                <a:lnTo>
                  <a:pt x="4937125" y="0"/>
                </a:lnTo>
                <a:lnTo>
                  <a:pt x="493712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5751" y="1737360"/>
            <a:ext cx="54056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6916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26043" y="1872233"/>
            <a:ext cx="4766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Gross Profit</a:t>
            </a:r>
            <a:r>
              <a:rPr sz="4000" b="1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Margin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9322" y="5705983"/>
            <a:ext cx="741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Gross </a:t>
            </a:r>
            <a:r>
              <a:rPr sz="3200" b="1" dirty="0">
                <a:latin typeface="Arial"/>
                <a:cs typeface="Arial"/>
              </a:rPr>
              <a:t>Profit </a:t>
            </a:r>
            <a:r>
              <a:rPr sz="3200" b="1" spc="-5" dirty="0">
                <a:latin typeface="Arial"/>
                <a:cs typeface="Arial"/>
              </a:rPr>
              <a:t>Margin </a:t>
            </a: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sangat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lemah.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2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891" y="50292"/>
            <a:ext cx="80802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011" y="242315"/>
            <a:ext cx="6748272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387" y="302767"/>
            <a:ext cx="6097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Gross Profit Margin </a:t>
            </a:r>
            <a:r>
              <a:rPr sz="3600" dirty="0"/>
              <a:t>--  </a:t>
            </a:r>
            <a:r>
              <a:rPr sz="3600" spc="-5" dirty="0"/>
              <a:t>Trend Analysis</a:t>
            </a:r>
            <a:r>
              <a:rPr sz="3600" spc="-40" dirty="0"/>
              <a:t> </a:t>
            </a:r>
            <a:r>
              <a:rPr sz="3600" spc="-5" dirty="0"/>
              <a:t>Comparison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957326" y="2598615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0"/>
                </a:moveTo>
                <a:lnTo>
                  <a:pt x="0" y="2809067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8046" y="540768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59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8046" y="4703186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59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8046" y="400760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59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8046" y="330311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59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8046" y="259861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559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7326" y="5407683"/>
            <a:ext cx="3706495" cy="0"/>
          </a:xfrm>
          <a:custGeom>
            <a:avLst/>
            <a:gdLst/>
            <a:ahLst/>
            <a:cxnLst/>
            <a:rect l="l" t="t" r="r" b="b"/>
            <a:pathLst>
              <a:path w="3706495">
                <a:moveTo>
                  <a:pt x="0" y="0"/>
                </a:moveTo>
                <a:lnTo>
                  <a:pt x="3706454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7326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0553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63780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7326" y="3641983"/>
            <a:ext cx="1853564" cy="722630"/>
          </a:xfrm>
          <a:custGeom>
            <a:avLst/>
            <a:gdLst/>
            <a:ahLst/>
            <a:cxnLst/>
            <a:rect l="l" t="t" r="r" b="b"/>
            <a:pathLst>
              <a:path w="1853564" h="722629">
                <a:moveTo>
                  <a:pt x="0" y="0"/>
                </a:moveTo>
                <a:lnTo>
                  <a:pt x="1853227" y="722331"/>
                </a:lnTo>
              </a:path>
            </a:pathLst>
          </a:custGeom>
          <a:ln w="26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0553" y="4364315"/>
            <a:ext cx="1853564" cy="285750"/>
          </a:xfrm>
          <a:custGeom>
            <a:avLst/>
            <a:gdLst/>
            <a:ahLst/>
            <a:cxnLst/>
            <a:rect l="l" t="t" r="r" b="b"/>
            <a:pathLst>
              <a:path w="1853565" h="285750">
                <a:moveTo>
                  <a:pt x="0" y="0"/>
                </a:moveTo>
                <a:lnTo>
                  <a:pt x="1853227" y="285365"/>
                </a:lnTo>
              </a:path>
            </a:pathLst>
          </a:custGeom>
          <a:ln w="267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7326" y="3775748"/>
            <a:ext cx="1853564" cy="901065"/>
          </a:xfrm>
          <a:custGeom>
            <a:avLst/>
            <a:gdLst/>
            <a:ahLst/>
            <a:cxnLst/>
            <a:rect l="l" t="t" r="r" b="b"/>
            <a:pathLst>
              <a:path w="1853564" h="901064">
                <a:moveTo>
                  <a:pt x="0" y="900685"/>
                </a:moveTo>
                <a:lnTo>
                  <a:pt x="1853227" y="0"/>
                </a:lnTo>
              </a:path>
            </a:pathLst>
          </a:custGeom>
          <a:ln w="266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10553" y="3695489"/>
            <a:ext cx="1853564" cy="80645"/>
          </a:xfrm>
          <a:custGeom>
            <a:avLst/>
            <a:gdLst/>
            <a:ahLst/>
            <a:cxnLst/>
            <a:rect l="l" t="t" r="r" b="b"/>
            <a:pathLst>
              <a:path w="1853565" h="80645">
                <a:moveTo>
                  <a:pt x="0" y="80259"/>
                </a:moveTo>
                <a:lnTo>
                  <a:pt x="1853227" y="0"/>
                </a:lnTo>
              </a:path>
            </a:pathLst>
          </a:custGeom>
          <a:ln w="26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12466" y="4529924"/>
            <a:ext cx="484505" cy="101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Arial"/>
                <a:cs typeface="Arial"/>
              </a:rPr>
              <a:t>2</a:t>
            </a:r>
            <a:r>
              <a:rPr sz="1900" b="1" spc="-40" dirty="0">
                <a:latin typeface="Arial"/>
                <a:cs typeface="Arial"/>
              </a:rPr>
              <a:t>7</a:t>
            </a:r>
            <a:r>
              <a:rPr sz="1900" b="1" spc="5" dirty="0">
                <a:latin typeface="Arial"/>
                <a:cs typeface="Arial"/>
              </a:rPr>
              <a:t>.</a:t>
            </a:r>
            <a:r>
              <a:rPr sz="1900" b="1" spc="-35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35" dirty="0">
                <a:latin typeface="Arial"/>
                <a:cs typeface="Arial"/>
              </a:rPr>
              <a:t>2</a:t>
            </a:r>
            <a:r>
              <a:rPr sz="1900" b="1" spc="-40" dirty="0">
                <a:latin typeface="Arial"/>
                <a:cs typeface="Arial"/>
              </a:rPr>
              <a:t>5</a:t>
            </a:r>
            <a:r>
              <a:rPr sz="1900" b="1" spc="5" dirty="0">
                <a:latin typeface="Arial"/>
                <a:cs typeface="Arial"/>
              </a:rPr>
              <a:t>.</a:t>
            </a:r>
            <a:r>
              <a:rPr sz="1900" b="1" spc="-3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2466" y="3834320"/>
            <a:ext cx="484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Arial"/>
                <a:cs typeface="Arial"/>
              </a:rPr>
              <a:t>3</a:t>
            </a:r>
            <a:r>
              <a:rPr sz="1900" b="1" spc="-40" dirty="0">
                <a:latin typeface="Arial"/>
                <a:cs typeface="Arial"/>
              </a:rPr>
              <a:t>0</a:t>
            </a:r>
            <a:r>
              <a:rPr sz="1900" b="1" spc="5" dirty="0">
                <a:latin typeface="Arial"/>
                <a:cs typeface="Arial"/>
              </a:rPr>
              <a:t>.</a:t>
            </a:r>
            <a:r>
              <a:rPr sz="1900" b="1" spc="-3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10181" y="1805162"/>
            <a:ext cx="5398135" cy="16395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50" b="1" u="heavy" spc="-6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Trend </a:t>
            </a:r>
            <a:r>
              <a:rPr sz="2450" b="1" u="heavy" spc="-8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Analysis </a:t>
            </a:r>
            <a:r>
              <a:rPr sz="2450" b="1" u="heavy" spc="-4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of </a:t>
            </a:r>
            <a:r>
              <a:rPr sz="2450" b="1" u="heavy" spc="-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Gross </a:t>
            </a:r>
            <a:r>
              <a:rPr sz="2450" b="1" u="heavy" spc="-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Profit</a:t>
            </a:r>
            <a:r>
              <a:rPr sz="2450" b="1" u="heavy" spc="16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2450" b="1" u="heavy" spc="-5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Margin</a:t>
            </a:r>
            <a:endParaRPr sz="245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  <a:spcBef>
                <a:spcPts val="835"/>
              </a:spcBef>
            </a:pPr>
            <a:r>
              <a:rPr sz="1900" b="1" spc="-25" dirty="0">
                <a:latin typeface="Arial"/>
                <a:cs typeface="Arial"/>
              </a:rPr>
              <a:t>35.0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900" b="1" spc="-25" dirty="0">
                <a:latin typeface="Arial"/>
                <a:cs typeface="Arial"/>
              </a:rPr>
              <a:t>32.5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84843" y="5591158"/>
            <a:ext cx="5454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Arial"/>
                <a:cs typeface="Arial"/>
              </a:rPr>
              <a:t>2</a:t>
            </a:r>
            <a:r>
              <a:rPr sz="1900" b="1" spc="-40" dirty="0">
                <a:latin typeface="Arial"/>
                <a:cs typeface="Arial"/>
              </a:rPr>
              <a:t>0</a:t>
            </a:r>
            <a:r>
              <a:rPr sz="1900" b="1" spc="-3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91376" y="5591158"/>
            <a:ext cx="5454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Arial"/>
                <a:cs typeface="Arial"/>
              </a:rPr>
              <a:t>2</a:t>
            </a:r>
            <a:r>
              <a:rPr sz="1900" b="1" spc="-40" dirty="0">
                <a:latin typeface="Arial"/>
                <a:cs typeface="Arial"/>
              </a:rPr>
              <a:t>0</a:t>
            </a:r>
            <a:r>
              <a:rPr sz="1900" b="1" spc="-35" dirty="0">
                <a:latin typeface="Arial"/>
                <a:cs typeface="Arial"/>
              </a:rPr>
              <a:t>03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7157" y="5443123"/>
            <a:ext cx="1571625" cy="89979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900" b="1" spc="-35" dirty="0">
                <a:latin typeface="Arial"/>
                <a:cs typeface="Arial"/>
              </a:rPr>
              <a:t>2002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900" b="1" spc="-30" dirty="0">
                <a:latin typeface="Arial"/>
                <a:cs typeface="Arial"/>
              </a:rPr>
              <a:t>Analysis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27592" y="3094046"/>
            <a:ext cx="287020" cy="18091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1850" b="1" spc="25" dirty="0">
                <a:latin typeface="Arial"/>
                <a:cs typeface="Arial"/>
              </a:rPr>
              <a:t>Ratio </a:t>
            </a:r>
            <a:r>
              <a:rPr sz="1850" b="1" spc="30" dirty="0">
                <a:latin typeface="Arial"/>
                <a:cs typeface="Arial"/>
              </a:rPr>
              <a:t>Value</a:t>
            </a:r>
            <a:r>
              <a:rPr sz="1850" b="1" spc="50" dirty="0">
                <a:latin typeface="Arial"/>
                <a:cs typeface="Arial"/>
              </a:rPr>
              <a:t> </a:t>
            </a:r>
            <a:r>
              <a:rPr sz="1850" b="1" spc="15" dirty="0">
                <a:latin typeface="Arial"/>
                <a:cs typeface="Arial"/>
              </a:rPr>
              <a:t>(%)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14096" y="4007608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>
                <a:moveTo>
                  <a:pt x="0" y="0"/>
                </a:moveTo>
                <a:lnTo>
                  <a:pt x="233818" y="0"/>
                </a:lnTo>
              </a:path>
            </a:pathLst>
          </a:custGeom>
          <a:ln w="2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4096" y="434648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>
                <a:moveTo>
                  <a:pt x="0" y="0"/>
                </a:moveTo>
                <a:lnTo>
                  <a:pt x="233818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44817" y="3829255"/>
            <a:ext cx="1351280" cy="678180"/>
          </a:xfrm>
          <a:prstGeom prst="rect">
            <a:avLst/>
          </a:prstGeom>
          <a:ln w="8868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04"/>
              </a:spcBef>
            </a:pPr>
            <a:r>
              <a:rPr sz="1900" b="1" spc="-25" dirty="0">
                <a:latin typeface="Arial"/>
                <a:cs typeface="Arial"/>
              </a:rPr>
              <a:t>BW</a:t>
            </a:r>
            <a:endParaRPr sz="19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  <a:spcBef>
                <a:spcPts val="390"/>
              </a:spcBef>
            </a:pPr>
            <a:r>
              <a:rPr sz="1900" b="1" spc="-15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12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431291"/>
            <a:ext cx="4575035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12" y="402336"/>
            <a:ext cx="4945367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4572000" cy="7620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946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45"/>
              </a:spcBef>
            </a:pPr>
            <a:r>
              <a:rPr sz="3600" spc="-5" dirty="0">
                <a:solidFill>
                  <a:srgbClr val="FFFFFF"/>
                </a:solidFill>
              </a:rPr>
              <a:t>Rasio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Profitabilitas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253228" y="1975059"/>
            <a:ext cx="3212592" cy="115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19" y="3124212"/>
            <a:ext cx="454151" cy="605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1981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0"/>
                </a:lnTo>
                <a:lnTo>
                  <a:pt x="32004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3232150"/>
            <a:ext cx="3467100" cy="0"/>
          </a:xfrm>
          <a:custGeom>
            <a:avLst/>
            <a:gdLst/>
            <a:ahLst/>
            <a:cxnLst/>
            <a:rect l="l" t="t" r="r" b="b"/>
            <a:pathLst>
              <a:path w="3467100">
                <a:moveTo>
                  <a:pt x="0" y="0"/>
                </a:moveTo>
                <a:lnTo>
                  <a:pt x="3467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350" y="184150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1750" y="184150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" y="183515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400" y="3200400"/>
            <a:ext cx="3416300" cy="0"/>
          </a:xfrm>
          <a:custGeom>
            <a:avLst/>
            <a:gdLst/>
            <a:ahLst/>
            <a:cxnLst/>
            <a:rect l="l" t="t" r="r" b="b"/>
            <a:pathLst>
              <a:path w="3416300">
                <a:moveTo>
                  <a:pt x="0" y="0"/>
                </a:moveTo>
                <a:lnTo>
                  <a:pt x="341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" y="18796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400" y="1866900"/>
            <a:ext cx="3416300" cy="0"/>
          </a:xfrm>
          <a:custGeom>
            <a:avLst/>
            <a:gdLst/>
            <a:ahLst/>
            <a:cxnLst/>
            <a:rect l="l" t="t" r="r" b="b"/>
            <a:pathLst>
              <a:path w="3416300">
                <a:moveTo>
                  <a:pt x="0" y="0"/>
                </a:moveTo>
                <a:lnTo>
                  <a:pt x="341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18796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500" y="3168650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850" y="19050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500" y="1898650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78250" y="19050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1800" y="1879600"/>
            <a:ext cx="3365500" cy="13081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883919" marR="869315" indent="-276225">
              <a:lnSpc>
                <a:spcPts val="3360"/>
              </a:lnSpc>
              <a:spcBef>
                <a:spcPts val="1090"/>
              </a:spcBef>
            </a:pPr>
            <a:r>
              <a:rPr sz="2950" b="1" i="1" spc="-105" dirty="0">
                <a:latin typeface="Arial Black"/>
                <a:cs typeface="Arial Black"/>
              </a:rPr>
              <a:t>Net </a:t>
            </a:r>
            <a:r>
              <a:rPr sz="2950" b="1" i="1" spc="-75" dirty="0">
                <a:latin typeface="Arial Black"/>
                <a:cs typeface="Arial Black"/>
              </a:rPr>
              <a:t>Profit  </a:t>
            </a:r>
            <a:r>
              <a:rPr sz="2950" b="1" i="1" spc="-90" dirty="0">
                <a:latin typeface="Arial Black"/>
                <a:cs typeface="Arial Black"/>
              </a:rPr>
              <a:t>Margin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82996" y="4579632"/>
            <a:ext cx="1338072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5252" y="5006340"/>
            <a:ext cx="1813559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9419" y="5006340"/>
            <a:ext cx="568451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51677" y="5097627"/>
            <a:ext cx="1369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Arial"/>
                <a:cs typeface="Arial"/>
              </a:rPr>
              <a:t>Rp2,211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8540" y="4732020"/>
            <a:ext cx="1162811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1959" y="4732020"/>
            <a:ext cx="56845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75325" y="4823205"/>
            <a:ext cx="2519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5065" algn="l"/>
                <a:tab pos="1307465" algn="l"/>
              </a:tabLst>
            </a:pPr>
            <a:r>
              <a:rPr sz="4200" b="1" u="sng" spc="165" baseline="238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sng" spc="-15" baseline="238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Rp91	</a:t>
            </a:r>
            <a:r>
              <a:rPr sz="4200" b="1" spc="-15" baseline="23809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0.041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57800" y="1981200"/>
            <a:ext cx="3200400" cy="1143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704215" marR="257175" indent="-384810">
              <a:lnSpc>
                <a:spcPct val="138900"/>
              </a:lnSpc>
              <a:spcBef>
                <a:spcPts val="1270"/>
              </a:spcBef>
            </a:pPr>
            <a:r>
              <a:rPr sz="1800" b="1" spc="-5" dirty="0">
                <a:latin typeface="Arial"/>
                <a:cs typeface="Arial"/>
              </a:rPr>
              <a:t>Laba Neto </a:t>
            </a:r>
            <a:r>
              <a:rPr sz="1800" b="1" spc="-10" dirty="0">
                <a:latin typeface="Arial"/>
                <a:cs typeface="Arial"/>
              </a:rPr>
              <a:t>setelah Pajak  </a:t>
            </a:r>
            <a:r>
              <a:rPr sz="1800" b="1" spc="-5" dirty="0">
                <a:latin typeface="Arial"/>
                <a:cs typeface="Arial"/>
              </a:rPr>
              <a:t>Pendapatan Neto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2600" y="2590800"/>
            <a:ext cx="2667000" cy="1905"/>
          </a:xfrm>
          <a:custGeom>
            <a:avLst/>
            <a:gdLst/>
            <a:ahLst/>
            <a:cxnLst/>
            <a:rect l="l" t="t" r="r" b="b"/>
            <a:pathLst>
              <a:path w="2667000" h="1905">
                <a:moveTo>
                  <a:pt x="0" y="0"/>
                </a:moveTo>
                <a:lnTo>
                  <a:pt x="2667000" y="15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12" y="3352800"/>
            <a:ext cx="3810000" cy="3505200"/>
          </a:xfrm>
          <a:custGeom>
            <a:avLst/>
            <a:gdLst/>
            <a:ahLst/>
            <a:cxnLst/>
            <a:rect l="l" t="t" r="r" b="b"/>
            <a:pathLst>
              <a:path w="3810000" h="3505200">
                <a:moveTo>
                  <a:pt x="1913115" y="0"/>
                </a:moveTo>
                <a:lnTo>
                  <a:pt x="1913115" y="876300"/>
                </a:lnTo>
                <a:lnTo>
                  <a:pt x="0" y="876300"/>
                </a:lnTo>
                <a:lnTo>
                  <a:pt x="0" y="2628900"/>
                </a:lnTo>
                <a:lnTo>
                  <a:pt x="1913115" y="2628900"/>
                </a:lnTo>
                <a:lnTo>
                  <a:pt x="1913115" y="3505200"/>
                </a:lnTo>
                <a:lnTo>
                  <a:pt x="3809987" y="1752600"/>
                </a:lnTo>
                <a:lnTo>
                  <a:pt x="191311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" y="3352800"/>
            <a:ext cx="3810000" cy="3505200"/>
          </a:xfrm>
          <a:custGeom>
            <a:avLst/>
            <a:gdLst/>
            <a:ahLst/>
            <a:cxnLst/>
            <a:rect l="l" t="t" r="r" b="b"/>
            <a:pathLst>
              <a:path w="3810000" h="3505200">
                <a:moveTo>
                  <a:pt x="0" y="876300"/>
                </a:moveTo>
                <a:lnTo>
                  <a:pt x="1913127" y="876300"/>
                </a:lnTo>
                <a:lnTo>
                  <a:pt x="1913127" y="0"/>
                </a:lnTo>
                <a:lnTo>
                  <a:pt x="3810000" y="1752600"/>
                </a:lnTo>
                <a:lnTo>
                  <a:pt x="1913127" y="3505200"/>
                </a:lnTo>
                <a:lnTo>
                  <a:pt x="1913127" y="2628900"/>
                </a:lnTo>
                <a:lnTo>
                  <a:pt x="0" y="2628900"/>
                </a:lnTo>
                <a:lnTo>
                  <a:pt x="0" y="8763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340" y="4416044"/>
            <a:ext cx="2994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kemampuan  mendapatkan </a:t>
            </a:r>
            <a:r>
              <a:rPr sz="1800" b="1" spc="-5" dirty="0">
                <a:latin typeface="Arial"/>
                <a:cs typeface="Arial"/>
              </a:rPr>
              <a:t>profit </a:t>
            </a:r>
            <a:r>
              <a:rPr sz="1800" b="1" spc="-10" dirty="0">
                <a:latin typeface="Arial"/>
                <a:cs typeface="Arial"/>
              </a:rPr>
              <a:t>setelah  </a:t>
            </a:r>
            <a:r>
              <a:rPr sz="1800" b="1" spc="-5" dirty="0">
                <a:latin typeface="Arial"/>
                <a:cs typeface="Arial"/>
              </a:rPr>
              <a:t>dikurangi </a:t>
            </a:r>
            <a:r>
              <a:rPr sz="1800" b="1" spc="-10" dirty="0">
                <a:latin typeface="Arial"/>
                <a:cs typeface="Arial"/>
              </a:rPr>
              <a:t>semua biaya dan  pajak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12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692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852" y="89915"/>
            <a:ext cx="5396484" cy="184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025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Komparasi</a:t>
            </a:r>
            <a:r>
              <a:rPr sz="4400" spc="-85" dirty="0"/>
              <a:t> </a:t>
            </a:r>
            <a:r>
              <a:rPr sz="4400" dirty="0"/>
              <a:t>Rasio  Profitabilitas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329684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82560" y="2737803"/>
          <a:ext cx="6428104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799715"/>
                <a:gridCol w="170180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  <a:tabLst>
                          <a:tab pos="25736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</a:t>
                      </a:r>
                      <a:r>
                        <a:rPr sz="32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ndu</a:t>
                      </a:r>
                      <a:r>
                        <a:rPr sz="3200" i="1" u="heavy" spc="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</a:t>
                      </a: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</a:t>
                      </a: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4.1%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3200" spc="-10" dirty="0">
                          <a:latin typeface="Arial"/>
                          <a:cs typeface="Arial"/>
                        </a:rPr>
                        <a:t>2%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4.9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8.1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9.0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7.6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66962" y="1854200"/>
            <a:ext cx="4288155" cy="711200"/>
          </a:xfrm>
          <a:custGeom>
            <a:avLst/>
            <a:gdLst/>
            <a:ahLst/>
            <a:cxnLst/>
            <a:rect l="l" t="t" r="r" b="b"/>
            <a:pathLst>
              <a:path w="4288155" h="711200">
                <a:moveTo>
                  <a:pt x="0" y="0"/>
                </a:moveTo>
                <a:lnTo>
                  <a:pt x="4287837" y="0"/>
                </a:lnTo>
                <a:lnTo>
                  <a:pt x="4287837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6962" y="1854200"/>
            <a:ext cx="4288155" cy="711200"/>
          </a:xfrm>
          <a:custGeom>
            <a:avLst/>
            <a:gdLst/>
            <a:ahLst/>
            <a:cxnLst/>
            <a:rect l="l" t="t" r="r" b="b"/>
            <a:pathLst>
              <a:path w="4288155" h="711200">
                <a:moveTo>
                  <a:pt x="0" y="0"/>
                </a:moveTo>
                <a:lnTo>
                  <a:pt x="4287837" y="0"/>
                </a:lnTo>
                <a:lnTo>
                  <a:pt x="4287837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1888" y="1737360"/>
            <a:ext cx="475640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3828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51671" y="1872233"/>
            <a:ext cx="411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Net Profit</a:t>
            </a:r>
            <a:r>
              <a:rPr sz="4000" b="1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Margin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322" y="5705983"/>
            <a:ext cx="8435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mempunyai Net </a:t>
            </a:r>
            <a:r>
              <a:rPr sz="3200" b="1" dirty="0">
                <a:latin typeface="Arial"/>
                <a:cs typeface="Arial"/>
              </a:rPr>
              <a:t>Profit </a:t>
            </a:r>
            <a:r>
              <a:rPr sz="3200" b="1" spc="-5" dirty="0">
                <a:latin typeface="Arial"/>
                <a:cs typeface="Arial"/>
              </a:rPr>
              <a:t>Margin yg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lemah.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6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202692"/>
            <a:ext cx="87660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92" y="277380"/>
            <a:ext cx="7874507" cy="176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054" y="360679"/>
            <a:ext cx="710628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Net Profit Margin</a:t>
            </a:r>
            <a:r>
              <a:rPr sz="4200" spc="-20" dirty="0"/>
              <a:t> </a:t>
            </a:r>
            <a:r>
              <a:rPr sz="4200" dirty="0"/>
              <a:t>--</a:t>
            </a:r>
            <a:endParaRPr sz="4200"/>
          </a:p>
          <a:p>
            <a:pPr marL="12700">
              <a:lnSpc>
                <a:spcPct val="100000"/>
              </a:lnSpc>
            </a:pPr>
            <a:r>
              <a:rPr sz="4200" dirty="0"/>
              <a:t>Trend </a:t>
            </a:r>
            <a:r>
              <a:rPr sz="4200" spc="-5" dirty="0"/>
              <a:t>Analysis</a:t>
            </a:r>
            <a:r>
              <a:rPr sz="4200" spc="-75" dirty="0"/>
              <a:t> </a:t>
            </a:r>
            <a:r>
              <a:rPr sz="4200" spc="-5" dirty="0"/>
              <a:t>Comparison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2517966" y="2598615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0"/>
                </a:moveTo>
                <a:lnTo>
                  <a:pt x="0" y="2809067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3083" y="5407681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3083" y="494396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3083" y="44713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3083" y="4007606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3083" y="3534969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3083" y="3071249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3083" y="259861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67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966" y="5407679"/>
            <a:ext cx="4222115" cy="0"/>
          </a:xfrm>
          <a:custGeom>
            <a:avLst/>
            <a:gdLst/>
            <a:ahLst/>
            <a:cxnLst/>
            <a:rect l="l" t="t" r="r" b="b"/>
            <a:pathLst>
              <a:path w="4222115">
                <a:moveTo>
                  <a:pt x="0" y="0"/>
                </a:moveTo>
                <a:lnTo>
                  <a:pt x="4221572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966" y="5336337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3433" y="5336337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9539" y="5336336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7966" y="3071251"/>
            <a:ext cx="2115820" cy="1917700"/>
          </a:xfrm>
          <a:custGeom>
            <a:avLst/>
            <a:gdLst/>
            <a:ahLst/>
            <a:cxnLst/>
            <a:rect l="l" t="t" r="r" b="b"/>
            <a:pathLst>
              <a:path w="2115820" h="1917700">
                <a:moveTo>
                  <a:pt x="0" y="0"/>
                </a:moveTo>
                <a:lnTo>
                  <a:pt x="2115466" y="1917299"/>
                </a:lnTo>
              </a:path>
            </a:pathLst>
          </a:custGeom>
          <a:ln w="273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3433" y="4988551"/>
            <a:ext cx="2106295" cy="374650"/>
          </a:xfrm>
          <a:custGeom>
            <a:avLst/>
            <a:gdLst/>
            <a:ahLst/>
            <a:cxnLst/>
            <a:rect l="l" t="t" r="r" b="b"/>
            <a:pathLst>
              <a:path w="2106295" h="374650">
                <a:moveTo>
                  <a:pt x="0" y="0"/>
                </a:moveTo>
                <a:lnTo>
                  <a:pt x="2106106" y="374542"/>
                </a:lnTo>
              </a:path>
            </a:pathLst>
          </a:custGeom>
          <a:ln w="2679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7966" y="3490381"/>
            <a:ext cx="2115820" cy="232410"/>
          </a:xfrm>
          <a:custGeom>
            <a:avLst/>
            <a:gdLst/>
            <a:ahLst/>
            <a:cxnLst/>
            <a:rect l="l" t="t" r="r" b="b"/>
            <a:pathLst>
              <a:path w="2115820" h="232410">
                <a:moveTo>
                  <a:pt x="0" y="231859"/>
                </a:moveTo>
                <a:lnTo>
                  <a:pt x="2115466" y="0"/>
                </a:lnTo>
              </a:path>
            </a:pathLst>
          </a:custGeom>
          <a:ln w="267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3433" y="3445793"/>
            <a:ext cx="2106295" cy="45085"/>
          </a:xfrm>
          <a:custGeom>
            <a:avLst/>
            <a:gdLst/>
            <a:ahLst/>
            <a:cxnLst/>
            <a:rect l="l" t="t" r="r" b="b"/>
            <a:pathLst>
              <a:path w="2106295" h="45085">
                <a:moveTo>
                  <a:pt x="0" y="44588"/>
                </a:moveTo>
                <a:lnTo>
                  <a:pt x="2106106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00263" y="1943792"/>
            <a:ext cx="542099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u="heavy" spc="3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Trend </a:t>
            </a:r>
            <a:r>
              <a:rPr sz="2450" b="1" u="heavy" spc="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Analysis </a:t>
            </a:r>
            <a:r>
              <a:rPr sz="2450" b="1" u="heavy" spc="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of Net Profit</a:t>
            </a:r>
            <a:r>
              <a:rPr sz="2450" b="1" u="heavy" spc="12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2450" b="1" u="heavy" spc="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Margin</a:t>
            </a:r>
            <a:endParaRPr sz="2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7130" y="2425280"/>
            <a:ext cx="306705" cy="312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40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440"/>
              </a:spcBef>
            </a:pPr>
            <a:r>
              <a:rPr sz="1900" b="1" spc="40" dirty="0">
                <a:latin typeface="Arial"/>
                <a:cs typeface="Arial"/>
              </a:rPr>
              <a:t>9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375"/>
              </a:spcBef>
            </a:pPr>
            <a:r>
              <a:rPr sz="1900" b="1" spc="40" dirty="0">
                <a:latin typeface="Arial"/>
                <a:cs typeface="Arial"/>
              </a:rPr>
              <a:t>8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440"/>
              </a:spcBef>
            </a:pPr>
            <a:r>
              <a:rPr sz="1900" b="1" spc="40" dirty="0">
                <a:latin typeface="Arial"/>
                <a:cs typeface="Arial"/>
              </a:rPr>
              <a:t>7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370"/>
              </a:spcBef>
            </a:pPr>
            <a:r>
              <a:rPr sz="1900" b="1" spc="40" dirty="0">
                <a:latin typeface="Arial"/>
                <a:cs typeface="Arial"/>
              </a:rPr>
              <a:t>6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440"/>
              </a:spcBef>
            </a:pPr>
            <a:r>
              <a:rPr sz="1900" b="1" spc="40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375"/>
              </a:spcBef>
            </a:pPr>
            <a:r>
              <a:rPr sz="1900" b="1" spc="40" dirty="0"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4455" y="5591157"/>
            <a:ext cx="587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40" dirty="0">
                <a:latin typeface="Arial"/>
                <a:cs typeface="Arial"/>
              </a:rPr>
              <a:t>2</a:t>
            </a:r>
            <a:r>
              <a:rPr sz="1900" b="1" spc="35" dirty="0">
                <a:latin typeface="Arial"/>
                <a:cs typeface="Arial"/>
              </a:rPr>
              <a:t>0</a:t>
            </a:r>
            <a:r>
              <a:rPr sz="1900" b="1" spc="40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5846" y="5591157"/>
            <a:ext cx="587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40" dirty="0">
                <a:latin typeface="Arial"/>
                <a:cs typeface="Arial"/>
              </a:rPr>
              <a:t>2</a:t>
            </a:r>
            <a:r>
              <a:rPr sz="1900" b="1" spc="35" dirty="0">
                <a:latin typeface="Arial"/>
                <a:cs typeface="Arial"/>
              </a:rPr>
              <a:t>0</a:t>
            </a:r>
            <a:r>
              <a:rPr sz="1900" b="1" spc="40" dirty="0">
                <a:latin typeface="Arial"/>
                <a:cs typeface="Arial"/>
              </a:rPr>
              <a:t>03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78300" y="5443122"/>
            <a:ext cx="1696720" cy="89979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260"/>
              </a:spcBef>
            </a:pPr>
            <a:r>
              <a:rPr sz="1900" b="1" spc="40" dirty="0">
                <a:latin typeface="Arial"/>
                <a:cs typeface="Arial"/>
              </a:rPr>
              <a:t>2002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900" b="1" spc="50" dirty="0">
                <a:latin typeface="Arial"/>
                <a:cs typeface="Arial"/>
              </a:rPr>
              <a:t>Analysis</a:t>
            </a:r>
            <a:r>
              <a:rPr sz="1900" b="1" spc="0" dirty="0">
                <a:latin typeface="Arial"/>
                <a:cs typeface="Arial"/>
              </a:rPr>
              <a:t> </a:t>
            </a:r>
            <a:r>
              <a:rPr sz="1900" b="1" spc="40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21242" y="3094046"/>
            <a:ext cx="307975" cy="18091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00"/>
              </a:lnSpc>
            </a:pPr>
            <a:r>
              <a:rPr sz="2000" b="1" spc="-45" dirty="0">
                <a:latin typeface="Arial"/>
                <a:cs typeface="Arial"/>
              </a:rPr>
              <a:t>Ratio Value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26283" y="400760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732" y="0"/>
                </a:lnTo>
              </a:path>
            </a:pathLst>
          </a:custGeom>
          <a:ln w="2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6283" y="4346479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732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51399" y="3829254"/>
            <a:ext cx="1460500" cy="678180"/>
          </a:xfrm>
          <a:prstGeom prst="rect">
            <a:avLst/>
          </a:prstGeom>
          <a:ln w="9002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204"/>
              </a:spcBef>
            </a:pPr>
            <a:r>
              <a:rPr sz="1900" b="1" spc="100" dirty="0">
                <a:latin typeface="Arial"/>
                <a:cs typeface="Arial"/>
              </a:rPr>
              <a:t>BW</a:t>
            </a:r>
            <a:endParaRPr sz="19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390"/>
              </a:spcBef>
            </a:pPr>
            <a:r>
              <a:rPr sz="1900" b="1" spc="55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07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1" y="278891"/>
            <a:ext cx="6403848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11" y="1523"/>
            <a:ext cx="6597396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387" y="36067"/>
            <a:ext cx="5944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Ringkasan Coverage Trend  Analysis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304800" y="4038600"/>
            <a:ext cx="8461235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5" y="3933444"/>
            <a:ext cx="8336280" cy="2371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1752600"/>
            <a:ext cx="8461235" cy="2060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552" y="1667255"/>
            <a:ext cx="8628888" cy="232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5956" y="1667255"/>
            <a:ext cx="1214615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587" y="1772157"/>
            <a:ext cx="8126095" cy="432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75000"/>
              <a:buFont typeface="Wingdings"/>
              <a:buChar char=""/>
              <a:tabLst>
                <a:tab pos="469900" algn="l"/>
                <a:tab pos="4668520" algn="l"/>
              </a:tabLst>
            </a:pPr>
            <a:r>
              <a:rPr sz="3200" b="1" spc="-5" dirty="0">
                <a:latin typeface="Arial"/>
                <a:cs typeface="Arial"/>
              </a:rPr>
              <a:t>Rasio Interest coverage untuk </a:t>
            </a:r>
            <a:r>
              <a:rPr sz="3200" b="1" i="1" dirty="0">
                <a:latin typeface="Arial"/>
                <a:cs typeface="Arial"/>
              </a:rPr>
              <a:t>BW </a:t>
            </a:r>
            <a:r>
              <a:rPr sz="3200" b="1" spc="-10" dirty="0">
                <a:latin typeface="Arial"/>
                <a:cs typeface="Arial"/>
              </a:rPr>
              <a:t>telah  </a:t>
            </a:r>
            <a:r>
              <a:rPr sz="3200" b="1" spc="-5" dirty="0">
                <a:latin typeface="Arial"/>
                <a:cs typeface="Arial"/>
              </a:rPr>
              <a:t>menurun </a:t>
            </a:r>
            <a:r>
              <a:rPr sz="3200" b="1" spc="-10" dirty="0">
                <a:latin typeface="Arial"/>
                <a:cs typeface="Arial"/>
              </a:rPr>
              <a:t>sejak 2001.	</a:t>
            </a:r>
            <a:r>
              <a:rPr sz="3200" b="1" spc="-5" dirty="0">
                <a:latin typeface="Arial"/>
                <a:cs typeface="Arial"/>
              </a:rPr>
              <a:t>Angka tersebut  dibawah rata2 industri selama </a:t>
            </a:r>
            <a:r>
              <a:rPr sz="3200" b="1" dirty="0">
                <a:latin typeface="Arial"/>
                <a:cs typeface="Arial"/>
              </a:rPr>
              <a:t>2 </a:t>
            </a:r>
            <a:r>
              <a:rPr sz="3200" b="1" spc="-5" dirty="0">
                <a:latin typeface="Arial"/>
                <a:cs typeface="Arial"/>
              </a:rPr>
              <a:t>tahun  </a:t>
            </a:r>
            <a:r>
              <a:rPr sz="3200" b="1" spc="-25" dirty="0">
                <a:latin typeface="Arial"/>
                <a:cs typeface="Arial"/>
              </a:rPr>
              <a:t>terakhir.</a:t>
            </a:r>
            <a:endParaRPr sz="3200">
              <a:latin typeface="Arial"/>
              <a:cs typeface="Arial"/>
            </a:endParaRPr>
          </a:p>
          <a:p>
            <a:pPr marL="469900" marR="495934" indent="-457200" algn="just">
              <a:lnSpc>
                <a:spcPts val="3030"/>
              </a:lnSpc>
              <a:spcBef>
                <a:spcPts val="2695"/>
              </a:spcBef>
              <a:buChar char="•"/>
              <a:tabLst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Ini adalah indikasi bahwa </a:t>
            </a:r>
            <a:r>
              <a:rPr sz="2800" spc="-5" dirty="0">
                <a:solidFill>
                  <a:srgbClr val="42B200"/>
                </a:solidFill>
                <a:latin typeface="Arial"/>
                <a:cs typeface="Arial"/>
              </a:rPr>
              <a:t>laba sebelum pajak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(EBIT) </a:t>
            </a:r>
            <a:r>
              <a:rPr sz="2800" spc="-5" dirty="0">
                <a:latin typeface="Arial"/>
                <a:cs typeface="Arial"/>
              </a:rPr>
              <a:t>mungkin akan menjadi masalah untuk  </a:t>
            </a:r>
            <a:r>
              <a:rPr sz="2800" i="1" spc="-10" dirty="0">
                <a:latin typeface="Arial"/>
                <a:cs typeface="Arial"/>
              </a:rPr>
              <a:t>BW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470534" marR="281305" indent="-457200">
              <a:lnSpc>
                <a:spcPts val="3030"/>
              </a:lnSpc>
              <a:spcBef>
                <a:spcPts val="655"/>
              </a:spcBef>
              <a:buChar char="•"/>
              <a:tabLst>
                <a:tab pos="470534" algn="l"/>
                <a:tab pos="471170" algn="l"/>
              </a:tabLst>
            </a:pPr>
            <a:r>
              <a:rPr sz="2800" spc="-5" dirty="0">
                <a:latin typeface="Arial"/>
                <a:cs typeface="Arial"/>
              </a:rPr>
              <a:t>Catatan, kita ketahui bahwa </a:t>
            </a:r>
            <a:r>
              <a:rPr sz="2800" spc="-5" dirty="0">
                <a:solidFill>
                  <a:srgbClr val="42B200"/>
                </a:solidFill>
                <a:latin typeface="Arial"/>
                <a:cs typeface="Arial"/>
              </a:rPr>
              <a:t>debt levels </a:t>
            </a:r>
            <a:r>
              <a:rPr sz="2800" spc="-5" dirty="0">
                <a:latin typeface="Arial"/>
                <a:cs typeface="Arial"/>
              </a:rPr>
              <a:t>sangat  berkaitan dengan rata2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industri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71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1" y="355091"/>
            <a:ext cx="7394448" cy="1222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1" y="463295"/>
            <a:ext cx="5893308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387" y="551180"/>
            <a:ext cx="50895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Rasio</a:t>
            </a:r>
            <a:r>
              <a:rPr sz="4400" spc="-90" dirty="0"/>
              <a:t> </a:t>
            </a:r>
            <a:r>
              <a:rPr sz="4400" dirty="0"/>
              <a:t>Profitabilitas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562600" y="1981200"/>
            <a:ext cx="2898648" cy="1374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7519" y="1933955"/>
            <a:ext cx="454151" cy="141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34607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250" y="187960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" y="18669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7950" y="187960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18732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300" y="34290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19177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300" y="19050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19177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400" y="33972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2750" y="19431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400" y="19367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4450" y="19431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700" y="1917700"/>
            <a:ext cx="3479800" cy="14986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252730" rIns="0" bIns="0" rtlCol="0">
            <a:spAutoFit/>
          </a:bodyPr>
          <a:lstStyle/>
          <a:p>
            <a:pPr marL="617220" marR="687705" indent="132080">
              <a:lnSpc>
                <a:spcPts val="3360"/>
              </a:lnSpc>
              <a:spcBef>
                <a:spcPts val="1990"/>
              </a:spcBef>
            </a:pPr>
            <a:r>
              <a:rPr sz="2950" b="1" i="1" spc="-95" dirty="0">
                <a:latin typeface="Arial Black"/>
                <a:cs typeface="Arial Black"/>
              </a:rPr>
              <a:t>Return </a:t>
            </a:r>
            <a:r>
              <a:rPr sz="2950" b="1" i="1" spc="-114" dirty="0">
                <a:latin typeface="Arial Black"/>
                <a:cs typeface="Arial Black"/>
              </a:rPr>
              <a:t>on  </a:t>
            </a:r>
            <a:r>
              <a:rPr sz="2950" b="1" i="1" spc="-60" dirty="0">
                <a:latin typeface="Arial Black"/>
                <a:cs typeface="Arial Black"/>
              </a:rPr>
              <a:t>I</a:t>
            </a:r>
            <a:r>
              <a:rPr sz="2950" b="1" i="1" spc="-180" dirty="0">
                <a:latin typeface="Arial Black"/>
                <a:cs typeface="Arial Black"/>
              </a:rPr>
              <a:t>nv</a:t>
            </a:r>
            <a:r>
              <a:rPr sz="2950" b="1" i="1" spc="-100" dirty="0">
                <a:latin typeface="Arial Black"/>
                <a:cs typeface="Arial Black"/>
              </a:rPr>
              <a:t>est</a:t>
            </a:r>
            <a:r>
              <a:rPr sz="2950" b="1" i="1" spc="-155" dirty="0">
                <a:latin typeface="Arial Black"/>
                <a:cs typeface="Arial Black"/>
              </a:rPr>
              <a:t>m</a:t>
            </a:r>
            <a:r>
              <a:rPr sz="2950" b="1" i="1" spc="-105" dirty="0">
                <a:latin typeface="Arial Black"/>
                <a:cs typeface="Arial Black"/>
              </a:rPr>
              <a:t>ent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90615" y="4732020"/>
            <a:ext cx="1338059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2203" y="5158740"/>
            <a:ext cx="183337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6183" y="5158740"/>
            <a:ext cx="568451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48299" y="4823205"/>
            <a:ext cx="1389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95"/>
              </a:spcBef>
              <a:tabLst>
                <a:tab pos="1282065" algn="l"/>
              </a:tabLst>
            </a:pPr>
            <a:r>
              <a:rPr sz="2800" b="1" u="sng" spc="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Rp91 	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2</a:t>
            </a:r>
            <a:r>
              <a:rPr sz="2800" b="1" spc="-5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160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70419" y="4884420"/>
            <a:ext cx="1162812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63840" y="4884420"/>
            <a:ext cx="56845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70725" y="4975605"/>
            <a:ext cx="1025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.042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5400" y="1905000"/>
            <a:ext cx="3657600" cy="1600200"/>
          </a:xfrm>
          <a:prstGeom prst="rect">
            <a:avLst/>
          </a:prstGeom>
          <a:ln w="25400">
            <a:solidFill>
              <a:srgbClr val="89A4A7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1057910" marR="534035" indent="-669290">
              <a:lnSpc>
                <a:spcPct val="125000"/>
              </a:lnSpc>
              <a:spcBef>
                <a:spcPts val="1380"/>
              </a:spcBef>
            </a:pPr>
            <a:r>
              <a:rPr sz="2400" b="1" spc="-5" dirty="0">
                <a:latin typeface="Arial"/>
                <a:cs typeface="Arial"/>
              </a:rPr>
              <a:t>Laba setelah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Pajak  </a:t>
            </a:r>
            <a:r>
              <a:rPr sz="2400" b="1" spc="-40" dirty="0">
                <a:latin typeface="Arial"/>
                <a:cs typeface="Arial"/>
              </a:rPr>
              <a:t>Total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Aktiva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10200" y="2667000"/>
            <a:ext cx="3048000" cy="1905"/>
          </a:xfrm>
          <a:custGeom>
            <a:avLst/>
            <a:gdLst/>
            <a:ahLst/>
            <a:cxnLst/>
            <a:rect l="l" t="t" r="r" b="b"/>
            <a:pathLst>
              <a:path w="3048000" h="1905">
                <a:moveTo>
                  <a:pt x="0" y="0"/>
                </a:moveTo>
                <a:lnTo>
                  <a:pt x="3048000" y="15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" y="3581400"/>
            <a:ext cx="4038600" cy="3048000"/>
          </a:xfrm>
          <a:custGeom>
            <a:avLst/>
            <a:gdLst/>
            <a:ahLst/>
            <a:cxnLst/>
            <a:rect l="l" t="t" r="r" b="b"/>
            <a:pathLst>
              <a:path w="4038600" h="3048000">
                <a:moveTo>
                  <a:pt x="2514600" y="0"/>
                </a:moveTo>
                <a:lnTo>
                  <a:pt x="2514600" y="762000"/>
                </a:lnTo>
                <a:lnTo>
                  <a:pt x="0" y="762000"/>
                </a:lnTo>
                <a:lnTo>
                  <a:pt x="0" y="2286000"/>
                </a:lnTo>
                <a:lnTo>
                  <a:pt x="2514600" y="2286000"/>
                </a:lnTo>
                <a:lnTo>
                  <a:pt x="2514600" y="3048000"/>
                </a:lnTo>
                <a:lnTo>
                  <a:pt x="4038600" y="1524000"/>
                </a:lnTo>
                <a:lnTo>
                  <a:pt x="2514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00" y="3581400"/>
            <a:ext cx="4038600" cy="3048000"/>
          </a:xfrm>
          <a:custGeom>
            <a:avLst/>
            <a:gdLst/>
            <a:ahLst/>
            <a:cxnLst/>
            <a:rect l="l" t="t" r="r" b="b"/>
            <a:pathLst>
              <a:path w="4038600" h="3048000">
                <a:moveTo>
                  <a:pt x="0" y="762000"/>
                </a:moveTo>
                <a:lnTo>
                  <a:pt x="2514600" y="762000"/>
                </a:lnTo>
                <a:lnTo>
                  <a:pt x="2514600" y="0"/>
                </a:lnTo>
                <a:lnTo>
                  <a:pt x="4038600" y="1524000"/>
                </a:lnTo>
                <a:lnTo>
                  <a:pt x="2514600" y="3048000"/>
                </a:lnTo>
                <a:lnTo>
                  <a:pt x="2514600" y="2286000"/>
                </a:lnTo>
                <a:lnTo>
                  <a:pt x="0" y="228600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5711" y="4522723"/>
            <a:ext cx="3081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kemampuan  </a:t>
            </a:r>
            <a:r>
              <a:rPr sz="1800" b="1" spc="-5" dirty="0">
                <a:latin typeface="Arial"/>
                <a:cs typeface="Arial"/>
              </a:rPr>
              <a:t>mendapat profit </a:t>
            </a:r>
            <a:r>
              <a:rPr sz="1800" b="1" dirty="0">
                <a:latin typeface="Arial"/>
                <a:cs typeface="Arial"/>
              </a:rPr>
              <a:t>dgn </a:t>
            </a:r>
            <a:r>
              <a:rPr sz="1800" b="1" spc="-10" dirty="0">
                <a:latin typeface="Arial"/>
                <a:cs typeface="Arial"/>
              </a:rPr>
              <a:t>aset </a:t>
            </a:r>
            <a:r>
              <a:rPr sz="1800" b="1" spc="-20" dirty="0">
                <a:latin typeface="Arial"/>
                <a:cs typeface="Arial"/>
              </a:rPr>
              <a:t>yg  </a:t>
            </a:r>
            <a:r>
              <a:rPr sz="1800" b="1" spc="-5" dirty="0">
                <a:latin typeface="Arial"/>
                <a:cs typeface="Arial"/>
              </a:rPr>
              <a:t>dimiliki </a:t>
            </a:r>
            <a:r>
              <a:rPr sz="1800" b="1" spc="-10" dirty="0">
                <a:latin typeface="Arial"/>
                <a:cs typeface="Arial"/>
              </a:rPr>
              <a:t>(setelah </a:t>
            </a:r>
            <a:r>
              <a:rPr sz="1800" b="1" spc="-5" dirty="0">
                <a:latin typeface="Arial"/>
                <a:cs typeface="Arial"/>
              </a:rPr>
              <a:t>dikurangi  </a:t>
            </a:r>
            <a:r>
              <a:rPr sz="1800" b="1" spc="-10" dirty="0">
                <a:latin typeface="Arial"/>
                <a:cs typeface="Arial"/>
              </a:rPr>
              <a:t>semua biaya </a:t>
            </a:r>
            <a:r>
              <a:rPr sz="1800" b="1" spc="-5" dirty="0">
                <a:latin typeface="Arial"/>
                <a:cs typeface="Arial"/>
              </a:rPr>
              <a:t>dan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pajak).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9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692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852" y="89915"/>
            <a:ext cx="5396484" cy="184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025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Komparasi</a:t>
            </a:r>
            <a:r>
              <a:rPr sz="4400" spc="-85" dirty="0"/>
              <a:t> </a:t>
            </a:r>
            <a:r>
              <a:rPr sz="4400" dirty="0"/>
              <a:t>Rasio  Profitabilitas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497311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82560" y="2737803"/>
          <a:ext cx="6597014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799715"/>
                <a:gridCol w="187071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  <a:tabLst>
                          <a:tab pos="25736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4.2%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13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9.8%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5.0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13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9.1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9.1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10.8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803400" y="1854200"/>
            <a:ext cx="5415280" cy="711200"/>
          </a:xfrm>
          <a:custGeom>
            <a:avLst/>
            <a:gdLst/>
            <a:ahLst/>
            <a:cxnLst/>
            <a:rect l="l" t="t" r="r" b="b"/>
            <a:pathLst>
              <a:path w="5415280" h="711200">
                <a:moveTo>
                  <a:pt x="0" y="0"/>
                </a:moveTo>
                <a:lnTo>
                  <a:pt x="5414962" y="0"/>
                </a:lnTo>
                <a:lnTo>
                  <a:pt x="5414962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3400" y="1854200"/>
            <a:ext cx="5415280" cy="711200"/>
          </a:xfrm>
          <a:custGeom>
            <a:avLst/>
            <a:gdLst/>
            <a:ahLst/>
            <a:cxnLst/>
            <a:rect l="l" t="t" r="r" b="b"/>
            <a:pathLst>
              <a:path w="5415280" h="711200">
                <a:moveTo>
                  <a:pt x="0" y="0"/>
                </a:moveTo>
                <a:lnTo>
                  <a:pt x="5414962" y="0"/>
                </a:lnTo>
                <a:lnTo>
                  <a:pt x="5414962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9532" y="1737360"/>
            <a:ext cx="5881116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6183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89632" y="1872233"/>
            <a:ext cx="524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Return on</a:t>
            </a:r>
            <a:r>
              <a:rPr sz="4000" b="1" spc="-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Investment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1263" y="5705983"/>
            <a:ext cx="735457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4440" marR="5080" indent="-249237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mempunyai Return </a:t>
            </a:r>
            <a:r>
              <a:rPr sz="3200" b="1" dirty="0">
                <a:latin typeface="Arial"/>
                <a:cs typeface="Arial"/>
              </a:rPr>
              <a:t>on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Investment  yang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lemah.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34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491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375" y="124968"/>
            <a:ext cx="7874508" cy="176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4690" marR="5080" indent="577215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Return </a:t>
            </a:r>
            <a:r>
              <a:rPr sz="4200" dirty="0"/>
              <a:t>on </a:t>
            </a:r>
            <a:r>
              <a:rPr sz="4200" spc="-5" dirty="0"/>
              <a:t>Investment –  </a:t>
            </a:r>
            <a:r>
              <a:rPr sz="4200" dirty="0"/>
              <a:t>Trend </a:t>
            </a:r>
            <a:r>
              <a:rPr sz="4200" spc="-5" dirty="0"/>
              <a:t>Analysis</a:t>
            </a:r>
            <a:r>
              <a:rPr sz="4200" spc="-75" dirty="0"/>
              <a:t> </a:t>
            </a:r>
            <a:r>
              <a:rPr sz="4200" spc="-5" dirty="0"/>
              <a:t>Comparison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2823411" y="2598615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0"/>
                </a:moveTo>
                <a:lnTo>
                  <a:pt x="0" y="2809067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2190" y="540768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190" y="470318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2190" y="400760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2190" y="33031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2190" y="259861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3411" y="5407683"/>
            <a:ext cx="4015104" cy="0"/>
          </a:xfrm>
          <a:custGeom>
            <a:avLst/>
            <a:gdLst/>
            <a:ahLst/>
            <a:cxnLst/>
            <a:rect l="l" t="t" r="r" b="b"/>
            <a:pathLst>
              <a:path w="4015104">
                <a:moveTo>
                  <a:pt x="0" y="0"/>
                </a:moveTo>
                <a:lnTo>
                  <a:pt x="4015054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3411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5390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8466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3411" y="3615230"/>
            <a:ext cx="2012314" cy="1445260"/>
          </a:xfrm>
          <a:custGeom>
            <a:avLst/>
            <a:gdLst/>
            <a:ahLst/>
            <a:cxnLst/>
            <a:rect l="l" t="t" r="r" b="b"/>
            <a:pathLst>
              <a:path w="2012314" h="1445260">
                <a:moveTo>
                  <a:pt x="0" y="0"/>
                </a:moveTo>
                <a:lnTo>
                  <a:pt x="2011978" y="1444663"/>
                </a:lnTo>
              </a:path>
            </a:pathLst>
          </a:custGeom>
          <a:ln w="26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5390" y="5059893"/>
            <a:ext cx="2003425" cy="276860"/>
          </a:xfrm>
          <a:custGeom>
            <a:avLst/>
            <a:gdLst/>
            <a:ahLst/>
            <a:cxnLst/>
            <a:rect l="l" t="t" r="r" b="b"/>
            <a:pathLst>
              <a:path w="2003425" h="276860">
                <a:moveTo>
                  <a:pt x="0" y="0"/>
                </a:moveTo>
                <a:lnTo>
                  <a:pt x="2003076" y="276447"/>
                </a:lnTo>
              </a:path>
            </a:pathLst>
          </a:custGeom>
          <a:ln w="267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3411" y="3615230"/>
            <a:ext cx="2012314" cy="71755"/>
          </a:xfrm>
          <a:custGeom>
            <a:avLst/>
            <a:gdLst/>
            <a:ahLst/>
            <a:cxnLst/>
            <a:rect l="l" t="t" r="r" b="b"/>
            <a:pathLst>
              <a:path w="2012314" h="71754">
                <a:moveTo>
                  <a:pt x="0" y="71341"/>
                </a:moveTo>
                <a:lnTo>
                  <a:pt x="2011978" y="0"/>
                </a:lnTo>
              </a:path>
            </a:pathLst>
          </a:custGeom>
          <a:ln w="267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5390" y="3374453"/>
            <a:ext cx="2003425" cy="241300"/>
          </a:xfrm>
          <a:custGeom>
            <a:avLst/>
            <a:gdLst/>
            <a:ahLst/>
            <a:cxnLst/>
            <a:rect l="l" t="t" r="r" b="b"/>
            <a:pathLst>
              <a:path w="2003425" h="241300">
                <a:moveTo>
                  <a:pt x="0" y="240777"/>
                </a:moveTo>
                <a:lnTo>
                  <a:pt x="2003076" y="0"/>
                </a:lnTo>
              </a:path>
            </a:pathLst>
          </a:custGeom>
          <a:ln w="267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99118" y="4529924"/>
            <a:ext cx="159385" cy="101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6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9118" y="3834320"/>
            <a:ext cx="159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8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24596" y="1805162"/>
            <a:ext cx="5782310" cy="16395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50" b="1" u="heavy" spc="-3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Trend </a:t>
            </a:r>
            <a:r>
              <a:rPr sz="2450" b="1" u="heavy" spc="-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Analysis </a:t>
            </a:r>
            <a:r>
              <a:rPr sz="2450" b="1" u="heavy" spc="-1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of </a:t>
            </a:r>
            <a:r>
              <a:rPr sz="2450" b="1" u="heavy" spc="-2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Return </a:t>
            </a:r>
            <a:r>
              <a:rPr sz="2450" b="1" u="heavy" spc="-1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on</a:t>
            </a:r>
            <a:r>
              <a:rPr sz="2450" b="1" u="heavy" spc="-3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2450" b="1" u="heavy" spc="-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Investment</a:t>
            </a:r>
            <a:endParaRPr sz="2450">
              <a:latin typeface="Arial"/>
              <a:cs typeface="Arial"/>
            </a:endParaRPr>
          </a:p>
          <a:p>
            <a:pPr marL="653415">
              <a:lnSpc>
                <a:spcPct val="100000"/>
              </a:lnSpc>
              <a:spcBef>
                <a:spcPts val="835"/>
              </a:spcBef>
            </a:pPr>
            <a:r>
              <a:rPr sz="1900" b="1" spc="-5" dirty="0">
                <a:latin typeface="Arial"/>
                <a:cs typeface="Arial"/>
              </a:rPr>
              <a:t>12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653415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3632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8521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1454" y="5443123"/>
            <a:ext cx="1614805" cy="89979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0"/>
              </a:spcBef>
            </a:pPr>
            <a:r>
              <a:rPr sz="1900" b="1" spc="-10" dirty="0">
                <a:latin typeface="Arial"/>
                <a:cs typeface="Arial"/>
              </a:rPr>
              <a:t>2002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900" b="1" dirty="0">
                <a:latin typeface="Arial"/>
                <a:cs typeface="Arial"/>
              </a:rPr>
              <a:t>Analysis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9937" y="3094046"/>
            <a:ext cx="294005" cy="18091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1900" b="1" spc="0" dirty="0">
                <a:latin typeface="Arial"/>
                <a:cs typeface="Arial"/>
              </a:rPr>
              <a:t>Ratio Value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(%)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01399" y="400760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1399" y="434648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30178" y="3829255"/>
            <a:ext cx="1389380" cy="678180"/>
          </a:xfrm>
          <a:prstGeom prst="rect">
            <a:avLst/>
          </a:prstGeom>
          <a:ln w="891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204"/>
              </a:spcBef>
            </a:pPr>
            <a:r>
              <a:rPr sz="1900" b="1" spc="15" dirty="0">
                <a:latin typeface="Arial"/>
                <a:cs typeface="Arial"/>
              </a:rPr>
              <a:t>BW</a:t>
            </a:r>
            <a:endParaRPr sz="19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390"/>
              </a:spcBef>
            </a:pPr>
            <a:r>
              <a:rPr sz="1900" b="1" spc="5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27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431291"/>
            <a:ext cx="5413248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251" y="310895"/>
            <a:ext cx="5768340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5410200" cy="7620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4"/>
              </a:spcBef>
            </a:pPr>
            <a:r>
              <a:rPr sz="4400" dirty="0">
                <a:solidFill>
                  <a:srgbClr val="FFFFFF"/>
                </a:solidFill>
              </a:rPr>
              <a:t>Ratio</a:t>
            </a:r>
            <a:r>
              <a:rPr sz="4400" spc="-3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Profitabilitas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800600" y="1828800"/>
            <a:ext cx="3965448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8919" y="1781568"/>
            <a:ext cx="454151" cy="1027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8511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350" y="1841500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6050" y="1841500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" y="18351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400" y="28194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" y="18796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00" y="18669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300" y="18796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500" y="2787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50" y="19050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500" y="1898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2550" y="19050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1800" y="1879600"/>
            <a:ext cx="3479800" cy="9271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8097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425"/>
              </a:spcBef>
            </a:pPr>
            <a:r>
              <a:rPr sz="2950" b="1" i="1" spc="-95" dirty="0">
                <a:latin typeface="Arial Black"/>
                <a:cs typeface="Arial Black"/>
              </a:rPr>
              <a:t>Return </a:t>
            </a:r>
            <a:r>
              <a:rPr sz="2950" b="1" i="1" spc="-110" dirty="0">
                <a:latin typeface="Arial Black"/>
                <a:cs typeface="Arial Black"/>
              </a:rPr>
              <a:t>on</a:t>
            </a:r>
            <a:r>
              <a:rPr sz="2950" b="1" i="1" spc="-20" dirty="0">
                <a:latin typeface="Arial Black"/>
                <a:cs typeface="Arial Black"/>
              </a:rPr>
              <a:t> </a:t>
            </a:r>
            <a:r>
              <a:rPr sz="2950" b="1" i="1" spc="-100" dirty="0">
                <a:latin typeface="Arial Black"/>
                <a:cs typeface="Arial Black"/>
              </a:rPr>
              <a:t>Equity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9323" y="4122432"/>
            <a:ext cx="941831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1764" y="4122432"/>
            <a:ext cx="569963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2347" y="4122432"/>
            <a:ext cx="865631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1203" y="4549140"/>
            <a:ext cx="1833372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25184" y="4549140"/>
            <a:ext cx="56845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67071" y="4213605"/>
            <a:ext cx="1389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975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4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Rp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91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1</a:t>
            </a:r>
            <a:r>
              <a:rPr sz="2800" b="1" spc="-5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139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10983" y="4351032"/>
            <a:ext cx="964692" cy="789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6283" y="4351032"/>
            <a:ext cx="568451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11987" y="4442205"/>
            <a:ext cx="8267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.08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76800" y="1752600"/>
            <a:ext cx="3733800" cy="1524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2425" marR="341630" indent="-109220">
              <a:lnSpc>
                <a:spcPct val="145800"/>
              </a:lnSpc>
              <a:spcBef>
                <a:spcPts val="180"/>
              </a:spcBef>
            </a:pPr>
            <a:r>
              <a:rPr sz="2400" b="1" spc="-5" dirty="0">
                <a:latin typeface="Arial"/>
                <a:cs typeface="Arial"/>
              </a:rPr>
              <a:t>Net Profit after </a:t>
            </a:r>
            <a:r>
              <a:rPr sz="2400" b="1" spc="-45" dirty="0">
                <a:latin typeface="Arial"/>
                <a:cs typeface="Arial"/>
              </a:rPr>
              <a:t>Taxes  </a:t>
            </a:r>
            <a:r>
              <a:rPr sz="2400" b="1" spc="-5" dirty="0">
                <a:latin typeface="Arial"/>
                <a:cs typeface="Arial"/>
              </a:rPr>
              <a:t>Shareholders’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Equity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81600" y="2438400"/>
            <a:ext cx="3200400" cy="1905"/>
          </a:xfrm>
          <a:custGeom>
            <a:avLst/>
            <a:gdLst/>
            <a:ahLst/>
            <a:cxnLst/>
            <a:rect l="l" t="t" r="r" b="b"/>
            <a:pathLst>
              <a:path w="3200400" h="1905">
                <a:moveTo>
                  <a:pt x="0" y="0"/>
                </a:moveTo>
                <a:lnTo>
                  <a:pt x="3200400" y="15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600" y="3048000"/>
            <a:ext cx="4419600" cy="3429000"/>
          </a:xfrm>
          <a:custGeom>
            <a:avLst/>
            <a:gdLst/>
            <a:ahLst/>
            <a:cxnLst/>
            <a:rect l="l" t="t" r="r" b="b"/>
            <a:pathLst>
              <a:path w="4419600" h="3429000">
                <a:moveTo>
                  <a:pt x="2705100" y="0"/>
                </a:moveTo>
                <a:lnTo>
                  <a:pt x="2705100" y="857250"/>
                </a:lnTo>
                <a:lnTo>
                  <a:pt x="0" y="857250"/>
                </a:lnTo>
                <a:lnTo>
                  <a:pt x="0" y="2571750"/>
                </a:lnTo>
                <a:lnTo>
                  <a:pt x="2705100" y="2571750"/>
                </a:lnTo>
                <a:lnTo>
                  <a:pt x="2705100" y="3429000"/>
                </a:lnTo>
                <a:lnTo>
                  <a:pt x="4419600" y="1714500"/>
                </a:lnTo>
                <a:lnTo>
                  <a:pt x="27051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00" y="3048000"/>
            <a:ext cx="4419600" cy="3429000"/>
          </a:xfrm>
          <a:custGeom>
            <a:avLst/>
            <a:gdLst/>
            <a:ahLst/>
            <a:cxnLst/>
            <a:rect l="l" t="t" r="r" b="b"/>
            <a:pathLst>
              <a:path w="4419600" h="3429000">
                <a:moveTo>
                  <a:pt x="0" y="857250"/>
                </a:moveTo>
                <a:lnTo>
                  <a:pt x="2705100" y="857250"/>
                </a:lnTo>
                <a:lnTo>
                  <a:pt x="2705100" y="0"/>
                </a:lnTo>
                <a:lnTo>
                  <a:pt x="4419600" y="1714500"/>
                </a:lnTo>
                <a:lnTo>
                  <a:pt x="2705100" y="3429000"/>
                </a:lnTo>
                <a:lnTo>
                  <a:pt x="2705100" y="2571750"/>
                </a:lnTo>
                <a:lnTo>
                  <a:pt x="0" y="2571750"/>
                </a:lnTo>
                <a:lnTo>
                  <a:pt x="0" y="857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7340" y="4222495"/>
            <a:ext cx="334010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kemampuan </a:t>
            </a:r>
            <a:r>
              <a:rPr sz="1800" b="1" spc="-5" dirty="0">
                <a:latin typeface="Arial"/>
                <a:cs typeface="Arial"/>
              </a:rPr>
              <a:t>membagi  laba pada pemegang </a:t>
            </a:r>
            <a:r>
              <a:rPr sz="1800" b="1" spc="-10" dirty="0">
                <a:latin typeface="Arial"/>
                <a:cs typeface="Arial"/>
              </a:rPr>
              <a:t>saham  (setelah </a:t>
            </a:r>
            <a:r>
              <a:rPr sz="1800" b="1" spc="-5" dirty="0">
                <a:latin typeface="Arial"/>
                <a:cs typeface="Arial"/>
              </a:rPr>
              <a:t>dikurangi </a:t>
            </a:r>
            <a:r>
              <a:rPr sz="1800" b="1" spc="-10" dirty="0">
                <a:latin typeface="Arial"/>
                <a:cs typeface="Arial"/>
              </a:rPr>
              <a:t>semua  biaya </a:t>
            </a:r>
            <a:r>
              <a:rPr sz="1800" b="1" spc="-5" dirty="0">
                <a:latin typeface="Arial"/>
                <a:cs typeface="Arial"/>
              </a:rPr>
              <a:t>dan</a:t>
            </a:r>
            <a:r>
              <a:rPr sz="1800" b="1" spc="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pajak).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1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3528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3528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692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852" y="89915"/>
            <a:ext cx="5396484" cy="184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025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Komparasi</a:t>
            </a:r>
            <a:r>
              <a:rPr sz="4400" spc="-85" dirty="0"/>
              <a:t> </a:t>
            </a:r>
            <a:r>
              <a:rPr sz="4400" dirty="0"/>
              <a:t>Rasio  Profitabilitas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3764279" y="27492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671572"/>
            <a:ext cx="4497311" cy="2612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1750" y="2672181"/>
            <a:ext cx="117538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R="227329" algn="ctr">
              <a:lnSpc>
                <a:spcPct val="100000"/>
              </a:lnSpc>
              <a:spcBef>
                <a:spcPts val="865"/>
              </a:spcBef>
              <a:tabLst>
                <a:tab pos="913765" algn="l"/>
              </a:tabLst>
            </a:pPr>
            <a:r>
              <a:rPr sz="3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BW	</a:t>
            </a:r>
            <a:endParaRPr sz="3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Arial"/>
                <a:cs typeface="Arial"/>
              </a:rPr>
              <a:t>8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-10" dirty="0">
                <a:latin typeface="Arial"/>
                <a:cs typeface="Arial"/>
              </a:rPr>
              <a:t>0%</a:t>
            </a:r>
            <a:endParaRPr sz="3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9.4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16.6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7823" y="2672181"/>
            <a:ext cx="165290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Industry</a:t>
            </a:r>
            <a:endParaRPr sz="320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Arial"/>
                <a:cs typeface="Arial"/>
              </a:rPr>
              <a:t>17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-10" dirty="0">
                <a:latin typeface="Arial"/>
                <a:cs typeface="Arial"/>
              </a:rPr>
              <a:t>9%</a:t>
            </a:r>
            <a:endParaRPr sz="320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17.2</a:t>
            </a:r>
            <a:endParaRPr sz="320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20.4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610" y="2742031"/>
            <a:ext cx="117538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ahun </a:t>
            </a:r>
            <a:r>
              <a:rPr sz="3200" spc="-10" dirty="0">
                <a:latin typeface="Arial"/>
                <a:cs typeface="Arial"/>
              </a:rPr>
              <a:t> 2003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latin typeface="Arial"/>
                <a:cs typeface="Arial"/>
              </a:rPr>
              <a:t>2002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latin typeface="Arial"/>
                <a:cs typeface="Arial"/>
              </a:rPr>
              <a:t>2001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8550" y="1854200"/>
            <a:ext cx="4283075" cy="711200"/>
          </a:xfrm>
          <a:custGeom>
            <a:avLst/>
            <a:gdLst/>
            <a:ahLst/>
            <a:cxnLst/>
            <a:rect l="l" t="t" r="r" b="b"/>
            <a:pathLst>
              <a:path w="4283075" h="711200">
                <a:moveTo>
                  <a:pt x="0" y="0"/>
                </a:moveTo>
                <a:lnTo>
                  <a:pt x="4283075" y="0"/>
                </a:lnTo>
                <a:lnTo>
                  <a:pt x="428307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8550" y="1854200"/>
            <a:ext cx="4283075" cy="711200"/>
          </a:xfrm>
          <a:custGeom>
            <a:avLst/>
            <a:gdLst/>
            <a:ahLst/>
            <a:cxnLst/>
            <a:rect l="l" t="t" r="r" b="b"/>
            <a:pathLst>
              <a:path w="4283075" h="711200">
                <a:moveTo>
                  <a:pt x="0" y="0"/>
                </a:moveTo>
                <a:lnTo>
                  <a:pt x="4283075" y="0"/>
                </a:lnTo>
                <a:lnTo>
                  <a:pt x="4283075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3411" y="1737360"/>
            <a:ext cx="47533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2303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53068" y="1872233"/>
            <a:ext cx="411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Return on</a:t>
            </a:r>
            <a:r>
              <a:rPr sz="4000" b="1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Equity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0525" y="5705983"/>
            <a:ext cx="64535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214" marR="5080" indent="-19621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mempunyai Return </a:t>
            </a:r>
            <a:r>
              <a:rPr sz="3200" b="1" dirty="0">
                <a:latin typeface="Arial"/>
                <a:cs typeface="Arial"/>
              </a:rPr>
              <a:t>on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Equity  yang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LEMAH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7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891" y="278891"/>
            <a:ext cx="8080248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8363" y="128015"/>
            <a:ext cx="6748272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9374" y="188467"/>
            <a:ext cx="6097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Return on Equity </a:t>
            </a:r>
            <a:r>
              <a:rPr sz="3600" dirty="0"/>
              <a:t>--  </a:t>
            </a:r>
            <a:r>
              <a:rPr sz="3600" spc="-5" dirty="0"/>
              <a:t>Trend Analysis</a:t>
            </a:r>
            <a:r>
              <a:rPr sz="3600" spc="-40" dirty="0"/>
              <a:t> </a:t>
            </a:r>
            <a:r>
              <a:rPr sz="3600" spc="-5" dirty="0"/>
              <a:t>Comparison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3028170" y="2598615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0"/>
                </a:moveTo>
                <a:lnTo>
                  <a:pt x="0" y="2809067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6949" y="540768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6949" y="470318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6949" y="400760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6949" y="33031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6949" y="259861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0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8170" y="5407683"/>
            <a:ext cx="3810635" cy="0"/>
          </a:xfrm>
          <a:custGeom>
            <a:avLst/>
            <a:gdLst/>
            <a:ahLst/>
            <a:cxnLst/>
            <a:rect l="l" t="t" r="r" b="b"/>
            <a:pathLst>
              <a:path w="3810634">
                <a:moveTo>
                  <a:pt x="0" y="0"/>
                </a:moveTo>
                <a:lnTo>
                  <a:pt x="3810295" y="0"/>
                </a:lnTo>
              </a:path>
            </a:pathLst>
          </a:custGeom>
          <a:ln w="8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28170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3318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8466" y="533634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82"/>
                </a:moveTo>
                <a:lnTo>
                  <a:pt x="0" y="0"/>
                </a:lnTo>
              </a:path>
            </a:pathLst>
          </a:custGeom>
          <a:ln w="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8170" y="3481465"/>
            <a:ext cx="1905635" cy="1445260"/>
          </a:xfrm>
          <a:custGeom>
            <a:avLst/>
            <a:gdLst/>
            <a:ahLst/>
            <a:cxnLst/>
            <a:rect l="l" t="t" r="r" b="b"/>
            <a:pathLst>
              <a:path w="1905635" h="1445260">
                <a:moveTo>
                  <a:pt x="0" y="0"/>
                </a:moveTo>
                <a:lnTo>
                  <a:pt x="1905147" y="1444663"/>
                </a:lnTo>
              </a:path>
            </a:pathLst>
          </a:custGeom>
          <a:ln w="267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318" y="4926128"/>
            <a:ext cx="1905635" cy="285750"/>
          </a:xfrm>
          <a:custGeom>
            <a:avLst/>
            <a:gdLst/>
            <a:ahLst/>
            <a:cxnLst/>
            <a:rect l="l" t="t" r="r" b="b"/>
            <a:pathLst>
              <a:path w="1905634" h="285750">
                <a:moveTo>
                  <a:pt x="0" y="0"/>
                </a:moveTo>
                <a:lnTo>
                  <a:pt x="1905147" y="285365"/>
                </a:lnTo>
              </a:path>
            </a:pathLst>
          </a:custGeom>
          <a:ln w="267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8170" y="2723463"/>
            <a:ext cx="1905635" cy="642620"/>
          </a:xfrm>
          <a:custGeom>
            <a:avLst/>
            <a:gdLst/>
            <a:ahLst/>
            <a:cxnLst/>
            <a:rect l="l" t="t" r="r" b="b"/>
            <a:pathLst>
              <a:path w="1905635" h="642620">
                <a:moveTo>
                  <a:pt x="0" y="0"/>
                </a:moveTo>
                <a:lnTo>
                  <a:pt x="1905147" y="642072"/>
                </a:lnTo>
              </a:path>
            </a:pathLst>
          </a:custGeom>
          <a:ln w="267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3318" y="3222853"/>
            <a:ext cx="1905635" cy="142875"/>
          </a:xfrm>
          <a:custGeom>
            <a:avLst/>
            <a:gdLst/>
            <a:ahLst/>
            <a:cxnLst/>
            <a:rect l="l" t="t" r="r" b="b"/>
            <a:pathLst>
              <a:path w="1905634" h="142875">
                <a:moveTo>
                  <a:pt x="0" y="142682"/>
                </a:moveTo>
                <a:lnTo>
                  <a:pt x="1905147" y="0"/>
                </a:lnTo>
              </a:path>
            </a:pathLst>
          </a:custGeom>
          <a:ln w="267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65476" y="4529924"/>
            <a:ext cx="497840" cy="101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1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4605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7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5476" y="3834320"/>
            <a:ext cx="4978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1</a:t>
            </a:r>
            <a:r>
              <a:rPr sz="1900" b="1" spc="-10" dirty="0">
                <a:latin typeface="Arial"/>
                <a:cs typeface="Arial"/>
              </a:rPr>
              <a:t>4</a:t>
            </a:r>
            <a:r>
              <a:rPr sz="1900" b="1" spc="20" dirty="0">
                <a:latin typeface="Arial"/>
                <a:cs typeface="Arial"/>
              </a:rPr>
              <a:t>.</a:t>
            </a:r>
            <a:r>
              <a:rPr sz="1900" b="1" spc="-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3996" y="1805162"/>
            <a:ext cx="5113020" cy="16395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50" b="1" u="heavy" spc="-3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Trend </a:t>
            </a:r>
            <a:r>
              <a:rPr sz="2450" b="1" u="heavy" spc="-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Analysis </a:t>
            </a:r>
            <a:r>
              <a:rPr sz="2450" b="1" u="heavy" spc="-1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of </a:t>
            </a:r>
            <a:r>
              <a:rPr sz="2450" b="1" u="heavy" spc="-2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Return </a:t>
            </a:r>
            <a:r>
              <a:rPr sz="2450" b="1" u="heavy" spc="-1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on</a:t>
            </a:r>
            <a:r>
              <a:rPr sz="2450" b="1" u="heavy" spc="-3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Equity</a:t>
            </a:r>
            <a:endParaRPr sz="245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835"/>
              </a:spcBef>
            </a:pPr>
            <a:r>
              <a:rPr sz="1900" b="1" dirty="0">
                <a:latin typeface="Arial"/>
                <a:cs typeface="Arial"/>
              </a:rPr>
              <a:t>21.0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323850">
              <a:lnSpc>
                <a:spcPct val="100000"/>
              </a:lnSpc>
            </a:pPr>
            <a:r>
              <a:rPr sz="1900" b="1" dirty="0">
                <a:latin typeface="Arial"/>
                <a:cs typeface="Arial"/>
              </a:rPr>
              <a:t>17.5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8394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8724" y="5591158"/>
            <a:ext cx="560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Arial"/>
                <a:cs typeface="Arial"/>
              </a:rPr>
              <a:t>2</a:t>
            </a:r>
            <a:r>
              <a:rPr sz="1900" b="1" spc="-10" dirty="0">
                <a:latin typeface="Arial"/>
                <a:cs typeface="Arial"/>
              </a:rPr>
              <a:t>0</a:t>
            </a:r>
            <a:r>
              <a:rPr sz="1900" b="1" spc="-5" dirty="0">
                <a:latin typeface="Arial"/>
                <a:cs typeface="Arial"/>
              </a:rPr>
              <a:t>03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8287" y="5443123"/>
            <a:ext cx="1614805" cy="89979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900" b="1" spc="-10" dirty="0">
                <a:latin typeface="Arial"/>
                <a:cs typeface="Arial"/>
              </a:rPr>
              <a:t>2002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900" b="1" dirty="0">
                <a:latin typeface="Arial"/>
                <a:cs typeface="Arial"/>
              </a:rPr>
              <a:t>Analysis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9937" y="3094046"/>
            <a:ext cx="294005" cy="18091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1900" b="1" spc="0" dirty="0">
                <a:latin typeface="Arial"/>
                <a:cs typeface="Arial"/>
              </a:rPr>
              <a:t>Ratio Value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(%)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01399" y="400760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1399" y="434648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369" y="0"/>
                </a:lnTo>
              </a:path>
            </a:pathLst>
          </a:custGeom>
          <a:ln w="267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30178" y="3829255"/>
            <a:ext cx="1389380" cy="678180"/>
          </a:xfrm>
          <a:prstGeom prst="rect">
            <a:avLst/>
          </a:prstGeom>
          <a:ln w="891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204"/>
              </a:spcBef>
            </a:pPr>
            <a:r>
              <a:rPr sz="1900" b="1" spc="15" dirty="0">
                <a:latin typeface="Arial"/>
                <a:cs typeface="Arial"/>
              </a:rPr>
              <a:t>BW</a:t>
            </a:r>
            <a:endParaRPr sz="19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390"/>
              </a:spcBef>
            </a:pPr>
            <a:r>
              <a:rPr sz="1900" b="1" spc="5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59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5750" y="3206750"/>
            <a:ext cx="977900" cy="520700"/>
          </a:xfrm>
          <a:custGeom>
            <a:avLst/>
            <a:gdLst/>
            <a:ahLst/>
            <a:cxnLst/>
            <a:rect l="l" t="t" r="r" b="b"/>
            <a:pathLst>
              <a:path w="977900" h="520700">
                <a:moveTo>
                  <a:pt x="0" y="0"/>
                </a:moveTo>
                <a:lnTo>
                  <a:pt x="977900" y="0"/>
                </a:lnTo>
                <a:lnTo>
                  <a:pt x="9779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5750" y="3206750"/>
            <a:ext cx="977900" cy="520700"/>
          </a:xfrm>
          <a:custGeom>
            <a:avLst/>
            <a:gdLst/>
            <a:ahLst/>
            <a:cxnLst/>
            <a:rect l="l" t="t" r="r" b="b"/>
            <a:pathLst>
              <a:path w="977900" h="520700">
                <a:moveTo>
                  <a:pt x="0" y="0"/>
                </a:moveTo>
                <a:lnTo>
                  <a:pt x="977900" y="0"/>
                </a:lnTo>
                <a:lnTo>
                  <a:pt x="9779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350" y="1987550"/>
            <a:ext cx="2959100" cy="520700"/>
          </a:xfrm>
          <a:custGeom>
            <a:avLst/>
            <a:gdLst/>
            <a:ahLst/>
            <a:cxnLst/>
            <a:rect l="l" t="t" r="r" b="b"/>
            <a:pathLst>
              <a:path w="2959100" h="520700">
                <a:moveTo>
                  <a:pt x="0" y="0"/>
                </a:moveTo>
                <a:lnTo>
                  <a:pt x="2959100" y="0"/>
                </a:lnTo>
                <a:lnTo>
                  <a:pt x="29591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891" y="355091"/>
            <a:ext cx="7851648" cy="1222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468" y="202692"/>
            <a:ext cx="7921752" cy="1679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169" rIns="0" bIns="0" rtlCol="0">
            <a:spAutoFit/>
          </a:bodyPr>
          <a:lstStyle/>
          <a:p>
            <a:pPr marL="1628775" marR="5080" indent="-135699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Return on Investment and </a:t>
            </a:r>
            <a:r>
              <a:rPr spc="-10" dirty="0"/>
              <a:t>the  Du </a:t>
            </a:r>
            <a:r>
              <a:rPr spc="-5" dirty="0"/>
              <a:t>Pont</a:t>
            </a:r>
            <a:r>
              <a:rPr spc="0" dirty="0"/>
              <a:t> </a:t>
            </a:r>
            <a:r>
              <a:rPr spc="-5" dirty="0"/>
              <a:t>Approach</a:t>
            </a:r>
          </a:p>
        </p:txBody>
      </p:sp>
      <p:sp>
        <p:nvSpPr>
          <p:cNvPr id="8" name="object 8"/>
          <p:cNvSpPr/>
          <p:nvPr/>
        </p:nvSpPr>
        <p:spPr>
          <a:xfrm>
            <a:off x="381000" y="4343400"/>
            <a:ext cx="8689848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75" y="4265676"/>
            <a:ext cx="7688567" cy="1441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264" y="4366615"/>
            <a:ext cx="171259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4800" spc="7" baseline="13888" dirty="0">
                <a:solidFill>
                  <a:srgbClr val="009999"/>
                </a:solidFill>
                <a:latin typeface="Arial"/>
                <a:cs typeface="Arial"/>
              </a:rPr>
              <a:t>ROI</a:t>
            </a:r>
            <a:r>
              <a:rPr sz="2100" spc="5" dirty="0">
                <a:latin typeface="Arial"/>
                <a:cs typeface="Arial"/>
              </a:rPr>
              <a:t>2003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4800" baseline="13888" dirty="0">
                <a:solidFill>
                  <a:srgbClr val="009999"/>
                </a:solidFill>
                <a:latin typeface="Arial"/>
                <a:cs typeface="Arial"/>
              </a:rPr>
              <a:t>ROI</a:t>
            </a:r>
            <a:r>
              <a:rPr sz="2100" dirty="0">
                <a:latin typeface="Arial"/>
                <a:cs typeface="Arial"/>
              </a:rPr>
              <a:t>I</a:t>
            </a:r>
            <a:r>
              <a:rPr sz="2100" spc="10" dirty="0">
                <a:latin typeface="Arial"/>
                <a:cs typeface="Arial"/>
              </a:rPr>
              <a:t>ndus</a:t>
            </a:r>
            <a:r>
              <a:rPr sz="2100" spc="-5" dirty="0">
                <a:latin typeface="Arial"/>
                <a:cs typeface="Arial"/>
              </a:rPr>
              <a:t>t</a:t>
            </a:r>
            <a:r>
              <a:rPr sz="2100" spc="0" dirty="0">
                <a:latin typeface="Arial"/>
                <a:cs typeface="Arial"/>
              </a:rPr>
              <a:t>r</a:t>
            </a:r>
            <a:r>
              <a:rPr sz="2100" spc="10" dirty="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0195" y="4266031"/>
            <a:ext cx="523875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42B200"/>
                </a:solidFill>
                <a:latin typeface="Arial"/>
                <a:cs typeface="Arial"/>
              </a:rPr>
              <a:t>.041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1.02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.042 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9999"/>
                </a:solidFill>
                <a:latin typeface="Arial"/>
                <a:cs typeface="Arial"/>
              </a:rPr>
              <a:t>4.2%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42B200"/>
                </a:solidFill>
                <a:latin typeface="Arial"/>
                <a:cs typeface="Arial"/>
              </a:rPr>
              <a:t>.082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1.17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.098 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9999"/>
                </a:solidFill>
                <a:latin typeface="Arial"/>
                <a:cs typeface="Arial"/>
              </a:rPr>
              <a:t>9.8%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0527" y="3086100"/>
            <a:ext cx="1371600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3086100"/>
            <a:ext cx="649224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40050" y="3191383"/>
            <a:ext cx="512508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4285" marR="5080" indent="-1252220">
              <a:lnSpc>
                <a:spcPct val="100000"/>
              </a:lnSpc>
              <a:spcBef>
                <a:spcPts val="105"/>
              </a:spcBef>
              <a:tabLst>
                <a:tab pos="960119" algn="l"/>
              </a:tabLst>
            </a:pP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ROI	</a:t>
            </a:r>
            <a:r>
              <a:rPr sz="3200" b="1" dirty="0">
                <a:latin typeface="Arial"/>
                <a:cs typeface="Arial"/>
              </a:rPr>
              <a:t>= </a:t>
            </a:r>
            <a:r>
              <a:rPr sz="3200" b="1" spc="-5" dirty="0">
                <a:solidFill>
                  <a:srgbClr val="42B200"/>
                </a:solidFill>
                <a:latin typeface="Arial"/>
                <a:cs typeface="Arial"/>
              </a:rPr>
              <a:t>Net profit margin </a:t>
            </a:r>
            <a:r>
              <a:rPr sz="3200" b="1" dirty="0">
                <a:latin typeface="Arial"/>
                <a:cs typeface="Arial"/>
              </a:rPr>
              <a:t>X  </a:t>
            </a:r>
            <a:r>
              <a:rPr sz="3200" b="1" spc="-50" dirty="0">
                <a:latin typeface="Arial"/>
                <a:cs typeface="Arial"/>
              </a:rPr>
              <a:t>Total </a:t>
            </a:r>
            <a:r>
              <a:rPr sz="3200" b="1" spc="-10" dirty="0">
                <a:latin typeface="Arial"/>
                <a:cs typeface="Arial"/>
              </a:rPr>
              <a:t>asset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turnover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6740" y="1866900"/>
            <a:ext cx="3493008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350" y="1987550"/>
            <a:ext cx="2959100" cy="520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3825"/>
              </a:lnSpc>
            </a:pP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Earning</a:t>
            </a:r>
            <a:r>
              <a:rPr sz="3200" b="1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Power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4810" y="1972182"/>
            <a:ext cx="41402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6710" marR="5080" indent="-33464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= </a:t>
            </a:r>
            <a:r>
              <a:rPr sz="3200" b="1" spc="-5" dirty="0">
                <a:solidFill>
                  <a:srgbClr val="42B200"/>
                </a:solidFill>
                <a:latin typeface="Arial"/>
                <a:cs typeface="Arial"/>
              </a:rPr>
              <a:t>Sales profitability</a:t>
            </a:r>
            <a:r>
              <a:rPr sz="3200" b="1" spc="-95" dirty="0">
                <a:solidFill>
                  <a:srgbClr val="42B2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X  </a:t>
            </a:r>
            <a:r>
              <a:rPr sz="3200" b="1" spc="-5" dirty="0">
                <a:latin typeface="Arial"/>
                <a:cs typeface="Arial"/>
              </a:rPr>
              <a:t>Asset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efficiency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921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350" y="3587750"/>
            <a:ext cx="8140700" cy="977900"/>
          </a:xfrm>
          <a:custGeom>
            <a:avLst/>
            <a:gdLst/>
            <a:ahLst/>
            <a:cxnLst/>
            <a:rect l="l" t="t" r="r" b="b"/>
            <a:pathLst>
              <a:path w="8140700" h="977900">
                <a:moveTo>
                  <a:pt x="0" y="0"/>
                </a:moveTo>
                <a:lnTo>
                  <a:pt x="8140700" y="0"/>
                </a:lnTo>
                <a:lnTo>
                  <a:pt x="814070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350" y="3587750"/>
            <a:ext cx="8140700" cy="977900"/>
          </a:xfrm>
          <a:custGeom>
            <a:avLst/>
            <a:gdLst/>
            <a:ahLst/>
            <a:cxnLst/>
            <a:rect l="l" t="t" r="r" b="b"/>
            <a:pathLst>
              <a:path w="8140700" h="977900">
                <a:moveTo>
                  <a:pt x="0" y="0"/>
                </a:moveTo>
                <a:lnTo>
                  <a:pt x="8140700" y="0"/>
                </a:lnTo>
                <a:lnTo>
                  <a:pt x="814070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987550"/>
            <a:ext cx="3492500" cy="520700"/>
          </a:xfrm>
          <a:custGeom>
            <a:avLst/>
            <a:gdLst/>
            <a:ahLst/>
            <a:cxnLst/>
            <a:rect l="l" t="t" r="r" b="b"/>
            <a:pathLst>
              <a:path w="3492500" h="520700">
                <a:moveTo>
                  <a:pt x="0" y="0"/>
                </a:moveTo>
                <a:lnTo>
                  <a:pt x="3492500" y="0"/>
                </a:lnTo>
                <a:lnTo>
                  <a:pt x="3492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1987550"/>
            <a:ext cx="3492500" cy="520700"/>
          </a:xfrm>
          <a:custGeom>
            <a:avLst/>
            <a:gdLst/>
            <a:ahLst/>
            <a:cxnLst/>
            <a:rect l="l" t="t" r="r" b="b"/>
            <a:pathLst>
              <a:path w="3492500" h="520700">
                <a:moveTo>
                  <a:pt x="0" y="0"/>
                </a:moveTo>
                <a:lnTo>
                  <a:pt x="3492500" y="0"/>
                </a:lnTo>
                <a:lnTo>
                  <a:pt x="3492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691" y="278891"/>
            <a:ext cx="6022848" cy="1298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811" y="242315"/>
            <a:ext cx="5504688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1187" y="302767"/>
            <a:ext cx="4852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Return on Equity and  the Du Pont</a:t>
            </a:r>
            <a:r>
              <a:rPr sz="3600" spc="-30" dirty="0"/>
              <a:t> </a:t>
            </a:r>
            <a:r>
              <a:rPr sz="3600" spc="-5" dirty="0"/>
              <a:t>Approach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304800" y="4800600"/>
            <a:ext cx="8689835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" y="4722876"/>
            <a:ext cx="7554468" cy="1441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367" y="4823815"/>
            <a:ext cx="187134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4800" spc="7" baseline="13888" dirty="0">
                <a:solidFill>
                  <a:srgbClr val="009999"/>
                </a:solidFill>
                <a:latin typeface="Arial"/>
                <a:cs typeface="Arial"/>
              </a:rPr>
              <a:t>ROE</a:t>
            </a:r>
            <a:r>
              <a:rPr sz="2100" spc="5" dirty="0">
                <a:latin typeface="Arial"/>
                <a:cs typeface="Arial"/>
              </a:rPr>
              <a:t>2003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4800" baseline="13888" dirty="0">
                <a:solidFill>
                  <a:srgbClr val="009999"/>
                </a:solidFill>
                <a:latin typeface="Arial"/>
                <a:cs typeface="Arial"/>
              </a:rPr>
              <a:t>ROE</a:t>
            </a:r>
            <a:r>
              <a:rPr sz="2100" dirty="0">
                <a:latin typeface="Arial"/>
                <a:cs typeface="Arial"/>
              </a:rPr>
              <a:t>I</a:t>
            </a:r>
            <a:r>
              <a:rPr sz="2100" spc="10" dirty="0">
                <a:latin typeface="Arial"/>
                <a:cs typeface="Arial"/>
              </a:rPr>
              <a:t>ndus</a:t>
            </a:r>
            <a:r>
              <a:rPr sz="2100" spc="-5" dirty="0">
                <a:latin typeface="Arial"/>
                <a:cs typeface="Arial"/>
              </a:rPr>
              <a:t>t</a:t>
            </a:r>
            <a:r>
              <a:rPr sz="2100" spc="0" dirty="0">
                <a:latin typeface="Arial"/>
                <a:cs typeface="Arial"/>
              </a:rPr>
              <a:t>r</a:t>
            </a:r>
            <a:r>
              <a:rPr sz="2100" spc="10" dirty="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2492" y="4723231"/>
            <a:ext cx="494601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014A01"/>
                </a:solidFill>
                <a:latin typeface="Arial"/>
                <a:cs typeface="Arial"/>
              </a:rPr>
              <a:t>.041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1.02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solidFill>
                  <a:srgbClr val="380069"/>
                </a:solidFill>
                <a:latin typeface="Arial"/>
                <a:cs typeface="Arial"/>
              </a:rPr>
              <a:t>1.90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9999"/>
                </a:solidFill>
                <a:latin typeface="Arial"/>
                <a:cs typeface="Arial"/>
              </a:rPr>
              <a:t>.080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014A01"/>
                </a:solidFill>
                <a:latin typeface="Arial"/>
                <a:cs typeface="Arial"/>
              </a:rPr>
              <a:t>.082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1.17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solidFill>
                  <a:srgbClr val="380069"/>
                </a:solidFill>
                <a:latin typeface="Arial"/>
                <a:cs typeface="Arial"/>
              </a:rPr>
              <a:t>1.88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9999"/>
                </a:solidFill>
                <a:latin typeface="Arial"/>
                <a:cs typeface="Arial"/>
              </a:rPr>
              <a:t>.179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255" y="1895855"/>
            <a:ext cx="4210812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587" y="2000757"/>
            <a:ext cx="33642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Return 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On</a:t>
            </a:r>
            <a:r>
              <a:rPr sz="3200" b="1" spc="-8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Equity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1917" rIns="0" bIns="0" rtlCol="0">
            <a:spAutoFit/>
          </a:bodyPr>
          <a:lstStyle/>
          <a:p>
            <a:pPr marL="3819525" marR="5080" indent="-208279">
              <a:lnSpc>
                <a:spcPct val="100000"/>
              </a:lnSpc>
              <a:spcBef>
                <a:spcPts val="105"/>
              </a:spcBef>
            </a:pPr>
            <a:r>
              <a:rPr dirty="0"/>
              <a:t>= </a:t>
            </a:r>
            <a:r>
              <a:rPr spc="-5" dirty="0">
                <a:solidFill>
                  <a:srgbClr val="42B200"/>
                </a:solidFill>
              </a:rPr>
              <a:t>Net profit margin </a:t>
            </a:r>
            <a:r>
              <a:rPr dirty="0"/>
              <a:t>X  </a:t>
            </a:r>
            <a:r>
              <a:rPr spc="-50" dirty="0"/>
              <a:t>Total </a:t>
            </a:r>
            <a:r>
              <a:rPr spc="-10" dirty="0"/>
              <a:t>asset </a:t>
            </a:r>
            <a:r>
              <a:rPr spc="-5" dirty="0"/>
              <a:t>turnover </a:t>
            </a:r>
            <a:r>
              <a:rPr dirty="0"/>
              <a:t>X  </a:t>
            </a:r>
            <a:r>
              <a:rPr spc="-5" dirty="0">
                <a:solidFill>
                  <a:srgbClr val="380069"/>
                </a:solidFill>
              </a:rPr>
              <a:t>Equity</a:t>
            </a:r>
            <a:r>
              <a:rPr spc="-40" dirty="0">
                <a:solidFill>
                  <a:srgbClr val="380069"/>
                </a:solidFill>
              </a:rPr>
              <a:t> </a:t>
            </a:r>
            <a:r>
              <a:rPr spc="-5" dirty="0">
                <a:solidFill>
                  <a:srgbClr val="380069"/>
                </a:solidFill>
              </a:rPr>
              <a:t>Multiplier</a:t>
            </a:r>
          </a:p>
        </p:txBody>
      </p:sp>
      <p:sp>
        <p:nvSpPr>
          <p:cNvPr id="16" name="object 16"/>
          <p:cNvSpPr/>
          <p:nvPr/>
        </p:nvSpPr>
        <p:spPr>
          <a:xfrm>
            <a:off x="281940" y="3695700"/>
            <a:ext cx="3805428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401" y="3800983"/>
            <a:ext cx="35198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80069"/>
                </a:solidFill>
                <a:latin typeface="Arial"/>
                <a:cs typeface="Arial"/>
              </a:rPr>
              <a:t>Equity Multiplier</a:t>
            </a:r>
            <a:r>
              <a:rPr sz="3200" b="1" spc="-80" dirty="0">
                <a:solidFill>
                  <a:srgbClr val="380069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3285" y="3572306"/>
            <a:ext cx="4051935" cy="97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3600"/>
              </a:lnSpc>
              <a:spcBef>
                <a:spcPts val="425"/>
              </a:spcBef>
              <a:tabLst>
                <a:tab pos="837565" algn="l"/>
                <a:tab pos="4038600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sz="3200"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Assets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Shareholders’</a:t>
            </a:r>
            <a:r>
              <a:rPr sz="3200" b="1" spc="-25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Equity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83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0292"/>
            <a:ext cx="83850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731" y="164592"/>
            <a:ext cx="6961632" cy="1679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Ringkasan Analisis </a:t>
            </a:r>
            <a:r>
              <a:rPr spc="-10" dirty="0"/>
              <a:t>Trend  </a:t>
            </a:r>
            <a:r>
              <a:rPr spc="-5" dirty="0"/>
              <a:t>Profitabilitas</a:t>
            </a:r>
          </a:p>
        </p:txBody>
      </p:sp>
      <p:sp>
        <p:nvSpPr>
          <p:cNvPr id="5" name="object 5"/>
          <p:cNvSpPr/>
          <p:nvPr/>
        </p:nvSpPr>
        <p:spPr>
          <a:xfrm>
            <a:off x="304800" y="1752598"/>
            <a:ext cx="8766048" cy="487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5" y="1690128"/>
            <a:ext cx="8730996" cy="3907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2587" y="1775205"/>
            <a:ext cx="824484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Rasio profitabilitas </a:t>
            </a:r>
            <a:r>
              <a:rPr sz="2800" i="1" spc="-10" dirty="0">
                <a:latin typeface="Arial"/>
                <a:cs typeface="Arial"/>
              </a:rPr>
              <a:t>BW </a:t>
            </a:r>
            <a:r>
              <a:rPr sz="2800" spc="-5" dirty="0">
                <a:latin typeface="Arial"/>
                <a:cs typeface="Arial"/>
              </a:rPr>
              <a:t>semuanya menurun sejak  tahun 2001. Masing2 ada dibawah rata2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industri </a:t>
            </a:r>
            <a:r>
              <a:rPr sz="2800" spc="-5" dirty="0">
                <a:latin typeface="Arial"/>
                <a:cs typeface="Arial"/>
              </a:rPr>
              <a:t> dalam 3 tahun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terakhir.</a:t>
            </a:r>
            <a:endParaRPr sz="2800">
              <a:latin typeface="Arial"/>
              <a:cs typeface="Arial"/>
            </a:endParaRPr>
          </a:p>
          <a:p>
            <a:pPr marL="469900" marR="104139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Ini memberikan indikasi bahwa </a:t>
            </a:r>
            <a:r>
              <a:rPr sz="2800" spc="-10" dirty="0">
                <a:solidFill>
                  <a:srgbClr val="42B200"/>
                </a:solidFill>
                <a:latin typeface="Arial"/>
                <a:cs typeface="Arial"/>
              </a:rPr>
              <a:t>COGS </a:t>
            </a:r>
            <a:r>
              <a:rPr sz="2800" spc="-5" dirty="0">
                <a:solidFill>
                  <a:srgbClr val="014A01"/>
                </a:solidFill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spc="-5" dirty="0">
                <a:solidFill>
                  <a:srgbClr val="42B200"/>
                </a:solidFill>
                <a:latin typeface="Arial"/>
                <a:cs typeface="Arial"/>
              </a:rPr>
              <a:t>biaya  administrasi </a:t>
            </a:r>
            <a:r>
              <a:rPr sz="2800" spc="-5" dirty="0">
                <a:latin typeface="Arial"/>
                <a:cs typeface="Arial"/>
              </a:rPr>
              <a:t>mungkin terlalu tinggi dan menjadi  potensi masalah untuk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BW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469900" marR="339725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Catatan, hasil ini konsisten dengan low interest  coverage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ratio.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20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507491"/>
            <a:ext cx="7927848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932" y="697991"/>
            <a:ext cx="7075932" cy="106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0787" y="773684"/>
            <a:ext cx="6205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Ringkasan Analisis</a:t>
            </a:r>
            <a:r>
              <a:rPr spc="-40" dirty="0"/>
              <a:t> </a:t>
            </a:r>
            <a:r>
              <a:rPr spc="-5" dirty="0"/>
              <a:t>Rasio</a:t>
            </a:r>
          </a:p>
        </p:txBody>
      </p:sp>
      <p:sp>
        <p:nvSpPr>
          <p:cNvPr id="5" name="object 5"/>
          <p:cNvSpPr/>
          <p:nvPr/>
        </p:nvSpPr>
        <p:spPr>
          <a:xfrm>
            <a:off x="990600" y="1981200"/>
            <a:ext cx="7318235" cy="427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396" y="1918728"/>
            <a:ext cx="7447788" cy="3139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387" y="1917877"/>
            <a:ext cx="6958965" cy="2927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Saldo Persediaan terlalu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tinggi.</a:t>
            </a:r>
            <a:endParaRPr sz="2800">
              <a:latin typeface="Arial"/>
              <a:cs typeface="Arial"/>
            </a:endParaRPr>
          </a:p>
          <a:p>
            <a:pPr marL="469900" marR="22225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Mungkin terlalu cepat membayar kreditor  (hutang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dagang).</a:t>
            </a:r>
            <a:endParaRPr sz="2800">
              <a:latin typeface="Arial"/>
              <a:cs typeface="Arial"/>
            </a:endParaRPr>
          </a:p>
          <a:p>
            <a:pPr marL="470534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70534" algn="l"/>
                <a:tab pos="471170" algn="l"/>
              </a:tabLst>
            </a:pPr>
            <a:r>
              <a:rPr sz="2800" spc="-10" dirty="0">
                <a:latin typeface="Arial"/>
                <a:cs typeface="Arial"/>
              </a:rPr>
              <a:t>COGS </a:t>
            </a:r>
            <a:r>
              <a:rPr sz="2800" spc="-5" dirty="0">
                <a:latin typeface="Arial"/>
                <a:cs typeface="Arial"/>
              </a:rPr>
              <a:t>terlalu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mahal.</a:t>
            </a:r>
            <a:endParaRPr sz="2800">
              <a:latin typeface="Arial"/>
              <a:cs typeface="Arial"/>
            </a:endParaRPr>
          </a:p>
          <a:p>
            <a:pPr marL="470534" marR="508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70534" algn="l"/>
                <a:tab pos="471170" algn="l"/>
              </a:tabLst>
            </a:pPr>
            <a:r>
              <a:rPr sz="2800" spc="-5" dirty="0">
                <a:latin typeface="Arial"/>
                <a:cs typeface="Arial"/>
              </a:rPr>
              <a:t>Biaya produksi dan administrasi mungkin  terlalu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mahal.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0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355091"/>
            <a:ext cx="5184648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12" y="326136"/>
            <a:ext cx="5346192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181600" cy="762000"/>
          </a:xfrm>
          <a:prstGeom prst="rect">
            <a:avLst/>
          </a:prstGeom>
          <a:solidFill>
            <a:srgbClr val="818181"/>
          </a:solidFill>
        </p:spPr>
        <p:txBody>
          <a:bodyPr vert="horz" wrap="square" lIns="0" tIns="946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45"/>
              </a:spcBef>
            </a:pPr>
            <a:r>
              <a:rPr sz="3600" spc="-5" dirty="0">
                <a:solidFill>
                  <a:srgbClr val="FFFFFF"/>
                </a:solidFill>
              </a:rPr>
              <a:t>Rasio Aktivitas </a:t>
            </a:r>
            <a:r>
              <a:rPr sz="3600" dirty="0">
                <a:solidFill>
                  <a:srgbClr val="FFFFFF"/>
                </a:solidFill>
              </a:rPr>
              <a:t>-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Piutang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57200" y="3581400"/>
            <a:ext cx="3505200" cy="1981200"/>
          </a:xfrm>
          <a:prstGeom prst="rect">
            <a:avLst/>
          </a:prstGeom>
          <a:solidFill>
            <a:srgbClr val="99CC00"/>
          </a:solidFill>
          <a:ln w="57150">
            <a:solidFill>
              <a:srgbClr val="0033C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33350" marR="126364" algn="ctr">
              <a:lnSpc>
                <a:spcPct val="99700"/>
              </a:lnSpc>
            </a:pPr>
            <a:r>
              <a:rPr sz="2400" spc="-5" dirty="0">
                <a:latin typeface="Arial"/>
                <a:cs typeface="Arial"/>
              </a:rPr>
              <a:t>Indikasi kualitas piutang  dan tingkat kesuksesan  penagihan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piutang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" y="28511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250" y="20320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0193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7950" y="20320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0256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300" y="28194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2070100"/>
            <a:ext cx="0" cy="736600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300" y="20574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2070100"/>
            <a:ext cx="0" cy="736600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400" y="2787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2750" y="20955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400" y="20891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4450" y="20955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700" y="2070100"/>
            <a:ext cx="3479800" cy="7366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7556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595"/>
              </a:spcBef>
            </a:pPr>
            <a:r>
              <a:rPr sz="2500" b="1" i="1" spc="-85" dirty="0">
                <a:latin typeface="Arial Black"/>
                <a:cs typeface="Arial Black"/>
              </a:rPr>
              <a:t>Turnover</a:t>
            </a:r>
            <a:r>
              <a:rPr sz="2500" b="1" i="1" spc="-40" dirty="0">
                <a:latin typeface="Arial Black"/>
                <a:cs typeface="Arial Black"/>
              </a:rPr>
              <a:t> </a:t>
            </a:r>
            <a:r>
              <a:rPr sz="2500" b="1" i="1" spc="-65" dirty="0">
                <a:latin typeface="Arial Black"/>
                <a:cs typeface="Arial Black"/>
              </a:rPr>
              <a:t>Piutang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34783" y="4503420"/>
            <a:ext cx="1162812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8204" y="4503420"/>
            <a:ext cx="56845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5787" y="4594605"/>
            <a:ext cx="1025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5.61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96200" y="3200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91440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5400" y="1981200"/>
            <a:ext cx="2971800" cy="1295400"/>
          </a:xfrm>
          <a:custGeom>
            <a:avLst/>
            <a:gdLst/>
            <a:ahLst/>
            <a:cxnLst/>
            <a:rect l="l" t="t" r="r" b="b"/>
            <a:pathLst>
              <a:path w="2971800" h="1295400">
                <a:moveTo>
                  <a:pt x="0" y="0"/>
                </a:moveTo>
                <a:lnTo>
                  <a:pt x="2971800" y="0"/>
                </a:lnTo>
                <a:lnTo>
                  <a:pt x="2971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E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5400" y="1981200"/>
            <a:ext cx="2971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18745" algn="ctr">
              <a:lnSpc>
                <a:spcPct val="100000"/>
              </a:lnSpc>
              <a:spcBef>
                <a:spcPts val="1510"/>
              </a:spcBef>
            </a:pPr>
            <a:r>
              <a:rPr sz="1800" spc="-10" dirty="0">
                <a:latin typeface="Arial"/>
                <a:cs typeface="Arial"/>
              </a:rPr>
              <a:t>Pendapatan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Netto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16839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Piutang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91200" y="2590800"/>
            <a:ext cx="1828800" cy="1905"/>
          </a:xfrm>
          <a:custGeom>
            <a:avLst/>
            <a:gdLst/>
            <a:ahLst/>
            <a:cxnLst/>
            <a:rect l="l" t="t" r="r" b="b"/>
            <a:pathLst>
              <a:path w="1828800" h="1905">
                <a:moveTo>
                  <a:pt x="0" y="0"/>
                </a:moveTo>
                <a:lnTo>
                  <a:pt x="1828800" y="158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9659" y="4520196"/>
            <a:ext cx="810767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5044" y="4520196"/>
            <a:ext cx="490727" cy="679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0388" y="4520196"/>
            <a:ext cx="1150607" cy="679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75288" y="4597400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Rp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2,211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31664" y="4977396"/>
            <a:ext cx="810767" cy="679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7047" y="4977396"/>
            <a:ext cx="659891" cy="679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2035" y="5042915"/>
            <a:ext cx="769619" cy="573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07940" y="5054600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465" algn="l"/>
              </a:tabLst>
            </a:pP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p	</a:t>
            </a:r>
            <a:r>
              <a:rPr sz="2000" b="1" dirty="0">
                <a:latin typeface="Arial"/>
                <a:cs typeface="Arial"/>
              </a:rPr>
              <a:t>394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29200" y="5029200"/>
            <a:ext cx="1502410" cy="635"/>
          </a:xfrm>
          <a:custGeom>
            <a:avLst/>
            <a:gdLst/>
            <a:ahLst/>
            <a:cxnLst/>
            <a:rect l="l" t="t" r="r" b="b"/>
            <a:pathLst>
              <a:path w="1502409" h="635">
                <a:moveTo>
                  <a:pt x="0" y="0"/>
                </a:moveTo>
                <a:lnTo>
                  <a:pt x="1502232" y="26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566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293" y="468884"/>
            <a:ext cx="5416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Other Types of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0131"/>
            <a:ext cx="7955915" cy="454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Common </a:t>
            </a:r>
            <a:r>
              <a:rPr sz="2800" b="1" spc="-5" dirty="0">
                <a:latin typeface="Arial"/>
                <a:cs typeface="Arial"/>
              </a:rPr>
              <a:t>size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355600" marR="500380" indent="-343535">
              <a:lnSpc>
                <a:spcPct val="8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Analisis persentase laporan keuangan dimana  semua komponen dalam Neraca dibagi Total  Aktiva dan semua komponen dalam Laporan  Laba Rugi dibagi Pendapatan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Neto.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Index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Analisis persentase laporan keuangan dimana  semua komponen dalam Neraca dan Laba-Rugi  untuk tahun base = 100.0 (persen) dan tahun  berikutnya mencerminkan persentase nilai  dibanding tahun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base.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9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491" y="2183892"/>
            <a:ext cx="6861035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3019" y="2330195"/>
            <a:ext cx="6947916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5028" y="2418080"/>
            <a:ext cx="6144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Common-size</a:t>
            </a:r>
            <a:r>
              <a:rPr sz="4400" spc="-100" dirty="0"/>
              <a:t> </a:t>
            </a:r>
            <a:r>
              <a:rPr sz="4400" dirty="0"/>
              <a:t>Analysis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317603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50292"/>
            <a:ext cx="86136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652" y="425195"/>
            <a:ext cx="7787640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987" y="513080"/>
            <a:ext cx="69843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BW’ </a:t>
            </a:r>
            <a:r>
              <a:rPr sz="4400" spc="-5" dirty="0"/>
              <a:t>Common </a:t>
            </a:r>
            <a:r>
              <a:rPr sz="4400" dirty="0"/>
              <a:t>Size</a:t>
            </a:r>
            <a:r>
              <a:rPr sz="4400" spc="-70" dirty="0"/>
              <a:t> </a:t>
            </a:r>
            <a:r>
              <a:rPr sz="4400" dirty="0"/>
              <a:t>Neraca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51684" y="1895475"/>
          <a:ext cx="8090533" cy="429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0"/>
                <a:gridCol w="1096010"/>
                <a:gridCol w="1096010"/>
                <a:gridCol w="1096010"/>
                <a:gridCol w="1096010"/>
                <a:gridCol w="1096009"/>
                <a:gridCol w="1080134"/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Regular (juta</a:t>
                      </a:r>
                      <a:r>
                        <a:rPr sz="200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Rp)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Common-Size</a:t>
                      </a:r>
                      <a:r>
                        <a:rPr sz="2000" b="1" spc="-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495"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2298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89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394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322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000" b="1" spc="-3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75920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763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62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FA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631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000" b="1" spc="-3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marL="188595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2000" b="1" spc="-6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044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169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29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50292"/>
            <a:ext cx="86136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652" y="425195"/>
            <a:ext cx="7816583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987" y="513080"/>
            <a:ext cx="7012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BW </a:t>
            </a:r>
            <a:r>
              <a:rPr sz="4400" spc="-5" dirty="0"/>
              <a:t>Common </a:t>
            </a:r>
            <a:r>
              <a:rPr sz="4400" dirty="0"/>
              <a:t>Size:</a:t>
            </a:r>
            <a:r>
              <a:rPr sz="4400" spc="-90" dirty="0"/>
              <a:t> </a:t>
            </a:r>
            <a:r>
              <a:rPr sz="4400" dirty="0"/>
              <a:t>Neraca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9818" y="1895522"/>
          <a:ext cx="8002267" cy="3920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/>
                <a:gridCol w="1065530"/>
                <a:gridCol w="1065530"/>
                <a:gridCol w="1065529"/>
                <a:gridCol w="1065529"/>
                <a:gridCol w="1065529"/>
                <a:gridCol w="1056640"/>
              </a:tblGrid>
              <a:tr h="421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Regular </a:t>
                      </a: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(thousands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95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$)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Common-Size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495"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Liab+Equity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Note</a:t>
                      </a:r>
                      <a:r>
                        <a:rPr sz="1950" b="1" spc="-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295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23.71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14.43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13.37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Acct</a:t>
                      </a:r>
                      <a:r>
                        <a:rPr sz="195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6.62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4.60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4.33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Accr</a:t>
                      </a:r>
                      <a:r>
                        <a:rPr sz="195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1.06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0.78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0.74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950" b="1" spc="-3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Accr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1.23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4.89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4.61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CL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399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32.62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24.71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23.05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Debt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453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12.26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22.16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24.44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674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1,086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1,139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55.11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53.13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52.51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384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L+E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1,223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2,044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2,169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0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50292"/>
            <a:ext cx="73944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852" y="89915"/>
            <a:ext cx="7972044" cy="184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187" y="177800"/>
            <a:ext cx="716788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BW </a:t>
            </a:r>
            <a:r>
              <a:rPr sz="4400" spc="-5" dirty="0"/>
              <a:t>Common </a:t>
            </a:r>
            <a:r>
              <a:rPr sz="4400" dirty="0"/>
              <a:t>Size</a:t>
            </a:r>
            <a:r>
              <a:rPr sz="4400" spc="-80" dirty="0"/>
              <a:t> </a:t>
            </a:r>
            <a:r>
              <a:rPr sz="4400" dirty="0"/>
              <a:t>Laporan  Laba-Rugi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9612" y="1828995"/>
          <a:ext cx="8009253" cy="4377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0"/>
                <a:gridCol w="1070610"/>
                <a:gridCol w="1068070"/>
                <a:gridCol w="1068069"/>
                <a:gridCol w="1068070"/>
                <a:gridCol w="1068070"/>
                <a:gridCol w="1043304"/>
              </a:tblGrid>
              <a:tr h="416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Regular (juta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Rp)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Common-Size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88620"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19300" algn="l"/>
                        </a:tabLst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Net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Sales	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1,235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59055" algn="ctr">
                        <a:lnSpc>
                          <a:spcPts val="2295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COGS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Gross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Profit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1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Adm.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386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605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612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51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31.3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28.7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18.2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27.7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18.2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605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EBIT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Exp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206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222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16.7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45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10.5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45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9.5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51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EBT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171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Cash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Div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335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948" y="2545080"/>
            <a:ext cx="394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Index</a:t>
            </a:r>
            <a:r>
              <a:rPr sz="4400" spc="-85" dirty="0"/>
              <a:t> </a:t>
            </a:r>
            <a:r>
              <a:rPr sz="4400" dirty="0"/>
              <a:t>Analysis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384714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291" y="50292"/>
            <a:ext cx="8461248" cy="175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452" y="425195"/>
            <a:ext cx="5862828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787" y="513080"/>
            <a:ext cx="5060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BW Index –</a:t>
            </a:r>
            <a:r>
              <a:rPr sz="4400" spc="-85" dirty="0"/>
              <a:t> </a:t>
            </a:r>
            <a:r>
              <a:rPr sz="4400" dirty="0"/>
              <a:t>Neraca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51687" y="1895475"/>
          <a:ext cx="8090533" cy="429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0"/>
                <a:gridCol w="1096010"/>
                <a:gridCol w="1096010"/>
                <a:gridCol w="1096010"/>
                <a:gridCol w="1096010"/>
                <a:gridCol w="1096009"/>
                <a:gridCol w="1080134"/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Regular (juta</a:t>
                      </a:r>
                      <a:r>
                        <a:rPr sz="200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Rp)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6011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Indexed</a:t>
                      </a:r>
                      <a:r>
                        <a:rPr sz="2000" b="1" spc="-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495"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298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67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394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144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139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322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191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216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000" b="1" spc="-3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75920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763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2390"/>
                        </a:lnSpc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149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156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FA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631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inf.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inf.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000" b="1" spc="-3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188595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2000" b="1" spc="-6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044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169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2390"/>
                        </a:lnSpc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167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177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00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355104"/>
            <a:ext cx="7165848" cy="114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31" y="164592"/>
            <a:ext cx="6565392" cy="1679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1187" y="240284"/>
            <a:ext cx="583755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BW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b="1" spc="-5" dirty="0">
                <a:latin typeface="Arial"/>
                <a:cs typeface="Arial"/>
              </a:rPr>
              <a:t>Indexed </a:t>
            </a:r>
            <a:r>
              <a:rPr sz="4000" b="1" spc="-10" dirty="0">
                <a:latin typeface="Arial"/>
                <a:cs typeface="Arial"/>
              </a:rPr>
              <a:t>Balance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Sheets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9818" y="1895522"/>
          <a:ext cx="8002267" cy="3923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/>
                <a:gridCol w="1065530"/>
                <a:gridCol w="1065530"/>
                <a:gridCol w="1065529"/>
                <a:gridCol w="1065529"/>
                <a:gridCol w="1065529"/>
                <a:gridCol w="1056640"/>
              </a:tblGrid>
              <a:tr h="421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Regular </a:t>
                      </a: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(thousands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95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$)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169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Indexed</a:t>
                      </a:r>
                      <a:r>
                        <a:rPr sz="1950" b="1" spc="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495"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Liab+Equity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Note</a:t>
                      </a:r>
                      <a:r>
                        <a:rPr sz="1950" b="1" spc="-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295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101.7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Acct</a:t>
                      </a:r>
                      <a:r>
                        <a:rPr sz="195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116.0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116.0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Accr</a:t>
                      </a:r>
                      <a:r>
                        <a:rPr sz="195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123.1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123.1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950" b="1" spc="-3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Accr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666.7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666.7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CL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399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126.6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125.3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Debt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453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302.0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353.3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674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1,086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1,139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161.1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169.0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559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Tot</a:t>
                      </a:r>
                      <a:r>
                        <a:rPr sz="195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L+E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1,223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2,044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2,169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167.1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177.4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68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355104"/>
            <a:ext cx="8560308" cy="917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852" y="310895"/>
            <a:ext cx="7879080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187" y="398780"/>
            <a:ext cx="7075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BW Index –</a:t>
            </a:r>
            <a:r>
              <a:rPr sz="4400" spc="-35" dirty="0"/>
              <a:t> </a:t>
            </a:r>
            <a:r>
              <a:rPr sz="4400" spc="-5" dirty="0"/>
              <a:t>Lap.Laba-Rugi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6289" y="1895628"/>
          <a:ext cx="8050524" cy="439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314"/>
                <a:gridCol w="1072514"/>
                <a:gridCol w="1072514"/>
                <a:gridCol w="1072514"/>
                <a:gridCol w="1072514"/>
                <a:gridCol w="1072514"/>
                <a:gridCol w="1056640"/>
              </a:tblGrid>
              <a:tr h="418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Regular (juta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Rp)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4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Indexed</a:t>
                      </a:r>
                      <a:r>
                        <a:rPr sz="200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781685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2000" b="1" spc="-2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Sales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15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COGS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1,235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76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2,106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1,501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2,211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1,599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170.5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176.8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179.0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188.3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1685"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Gross</a:t>
                      </a:r>
                      <a:r>
                        <a:rPr sz="2000" b="1" spc="-5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Profit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Adm.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6076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386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76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605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612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402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156.7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212.8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158.5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223.3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9780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EBIT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Int</a:t>
                      </a:r>
                      <a:r>
                        <a:rPr sz="2000" b="1" spc="-2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Exp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206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222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107.8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255.0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101.9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spc="-5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295.0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EBT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171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151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81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EAT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92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81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2000" b="1" spc="-30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10000"/>
                          </a:solidFill>
                          <a:latin typeface="Arial"/>
                          <a:cs typeface="Arial"/>
                        </a:rPr>
                        <a:t>Div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2000" b="1" spc="-10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solidFill>
                            <a:srgbClr val="9933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045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055" y="415544"/>
            <a:ext cx="2915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</a:t>
            </a:r>
            <a:r>
              <a:rPr sz="4400" b="1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aut</a:t>
            </a:r>
            <a:r>
              <a:rPr sz="4400" b="1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</a:t>
            </a:r>
            <a:r>
              <a:rPr sz="4400" b="1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on</a:t>
            </a:r>
            <a:r>
              <a:rPr sz="4400" b="1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</a:t>
            </a:r>
            <a:r>
              <a:rPr sz="4400" b="1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: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695450"/>
            <a:ext cx="8458200" cy="4857750"/>
          </a:xfrm>
          <a:custGeom>
            <a:avLst/>
            <a:gdLst/>
            <a:ahLst/>
            <a:cxnLst/>
            <a:rect l="l" t="t" r="r" b="b"/>
            <a:pathLst>
              <a:path w="8458200" h="4857750">
                <a:moveTo>
                  <a:pt x="8458200" y="0"/>
                </a:moveTo>
                <a:lnTo>
                  <a:pt x="8454688" y="47855"/>
                </a:lnTo>
                <a:lnTo>
                  <a:pt x="8444488" y="93530"/>
                </a:lnTo>
                <a:lnTo>
                  <a:pt x="8428100" y="136525"/>
                </a:lnTo>
                <a:lnTo>
                  <a:pt x="8406024" y="176338"/>
                </a:lnTo>
                <a:lnTo>
                  <a:pt x="8378763" y="212468"/>
                </a:lnTo>
                <a:lnTo>
                  <a:pt x="8346818" y="244413"/>
                </a:lnTo>
                <a:lnTo>
                  <a:pt x="8310688" y="271674"/>
                </a:lnTo>
                <a:lnTo>
                  <a:pt x="8270875" y="293750"/>
                </a:lnTo>
                <a:lnTo>
                  <a:pt x="8227880" y="310138"/>
                </a:lnTo>
                <a:lnTo>
                  <a:pt x="8182205" y="320338"/>
                </a:lnTo>
                <a:lnTo>
                  <a:pt x="8134350" y="323850"/>
                </a:lnTo>
                <a:lnTo>
                  <a:pt x="323850" y="323850"/>
                </a:lnTo>
                <a:lnTo>
                  <a:pt x="275994" y="327361"/>
                </a:lnTo>
                <a:lnTo>
                  <a:pt x="230319" y="337561"/>
                </a:lnTo>
                <a:lnTo>
                  <a:pt x="187324" y="353949"/>
                </a:lnTo>
                <a:lnTo>
                  <a:pt x="147511" y="376025"/>
                </a:lnTo>
                <a:lnTo>
                  <a:pt x="111381" y="403286"/>
                </a:lnTo>
                <a:lnTo>
                  <a:pt x="79436" y="435231"/>
                </a:lnTo>
                <a:lnTo>
                  <a:pt x="52175" y="471361"/>
                </a:lnTo>
                <a:lnTo>
                  <a:pt x="30099" y="511174"/>
                </a:lnTo>
                <a:lnTo>
                  <a:pt x="13711" y="554169"/>
                </a:lnTo>
                <a:lnTo>
                  <a:pt x="3511" y="599844"/>
                </a:lnTo>
                <a:lnTo>
                  <a:pt x="0" y="647700"/>
                </a:lnTo>
                <a:lnTo>
                  <a:pt x="0" y="4533900"/>
                </a:lnTo>
                <a:lnTo>
                  <a:pt x="3511" y="4581755"/>
                </a:lnTo>
                <a:lnTo>
                  <a:pt x="13711" y="4627430"/>
                </a:lnTo>
                <a:lnTo>
                  <a:pt x="30099" y="4670425"/>
                </a:lnTo>
                <a:lnTo>
                  <a:pt x="52175" y="4710238"/>
                </a:lnTo>
                <a:lnTo>
                  <a:pt x="79436" y="4746368"/>
                </a:lnTo>
                <a:lnTo>
                  <a:pt x="111381" y="4778313"/>
                </a:lnTo>
                <a:lnTo>
                  <a:pt x="147511" y="4805574"/>
                </a:lnTo>
                <a:lnTo>
                  <a:pt x="187324" y="4827650"/>
                </a:lnTo>
                <a:lnTo>
                  <a:pt x="230319" y="4844038"/>
                </a:lnTo>
                <a:lnTo>
                  <a:pt x="275994" y="4854238"/>
                </a:lnTo>
                <a:lnTo>
                  <a:pt x="323850" y="4857750"/>
                </a:lnTo>
                <a:lnTo>
                  <a:pt x="371705" y="4854238"/>
                </a:lnTo>
                <a:lnTo>
                  <a:pt x="417380" y="4844038"/>
                </a:lnTo>
                <a:lnTo>
                  <a:pt x="460375" y="4827650"/>
                </a:lnTo>
                <a:lnTo>
                  <a:pt x="500188" y="4805574"/>
                </a:lnTo>
                <a:lnTo>
                  <a:pt x="536318" y="4778313"/>
                </a:lnTo>
                <a:lnTo>
                  <a:pt x="568263" y="4746368"/>
                </a:lnTo>
                <a:lnTo>
                  <a:pt x="595524" y="4710238"/>
                </a:lnTo>
                <a:lnTo>
                  <a:pt x="617600" y="4670425"/>
                </a:lnTo>
                <a:lnTo>
                  <a:pt x="633988" y="4627430"/>
                </a:lnTo>
                <a:lnTo>
                  <a:pt x="644188" y="4581755"/>
                </a:lnTo>
                <a:lnTo>
                  <a:pt x="647700" y="4533900"/>
                </a:lnTo>
                <a:lnTo>
                  <a:pt x="647700" y="4210050"/>
                </a:lnTo>
                <a:lnTo>
                  <a:pt x="8134350" y="4210050"/>
                </a:lnTo>
                <a:lnTo>
                  <a:pt x="8182205" y="4206538"/>
                </a:lnTo>
                <a:lnTo>
                  <a:pt x="8227880" y="4196338"/>
                </a:lnTo>
                <a:lnTo>
                  <a:pt x="8270875" y="4179950"/>
                </a:lnTo>
                <a:lnTo>
                  <a:pt x="8310688" y="4157874"/>
                </a:lnTo>
                <a:lnTo>
                  <a:pt x="8346818" y="4130613"/>
                </a:lnTo>
                <a:lnTo>
                  <a:pt x="8378763" y="4098668"/>
                </a:lnTo>
                <a:lnTo>
                  <a:pt x="8406024" y="4062538"/>
                </a:lnTo>
                <a:lnTo>
                  <a:pt x="8428100" y="4022725"/>
                </a:lnTo>
                <a:lnTo>
                  <a:pt x="8444488" y="3979730"/>
                </a:lnTo>
                <a:lnTo>
                  <a:pt x="8454688" y="3934055"/>
                </a:lnTo>
                <a:lnTo>
                  <a:pt x="8458200" y="3886200"/>
                </a:lnTo>
                <a:lnTo>
                  <a:pt x="8458200" y="971549"/>
                </a:lnTo>
                <a:lnTo>
                  <a:pt x="323850" y="971550"/>
                </a:lnTo>
                <a:lnTo>
                  <a:pt x="323850" y="647700"/>
                </a:lnTo>
                <a:lnTo>
                  <a:pt x="329633" y="604652"/>
                </a:lnTo>
                <a:lnTo>
                  <a:pt x="345956" y="565971"/>
                </a:lnTo>
                <a:lnTo>
                  <a:pt x="371274" y="533199"/>
                </a:lnTo>
                <a:lnTo>
                  <a:pt x="404046" y="507881"/>
                </a:lnTo>
                <a:lnTo>
                  <a:pt x="442727" y="491558"/>
                </a:lnTo>
                <a:lnTo>
                  <a:pt x="485775" y="485775"/>
                </a:lnTo>
                <a:lnTo>
                  <a:pt x="8458200" y="485775"/>
                </a:lnTo>
                <a:lnTo>
                  <a:pt x="8458200" y="0"/>
                </a:lnTo>
                <a:close/>
              </a:path>
              <a:path w="8458200" h="4857750">
                <a:moveTo>
                  <a:pt x="8458200" y="485775"/>
                </a:moveTo>
                <a:lnTo>
                  <a:pt x="485775" y="485775"/>
                </a:lnTo>
                <a:lnTo>
                  <a:pt x="528822" y="491558"/>
                </a:lnTo>
                <a:lnTo>
                  <a:pt x="567503" y="507881"/>
                </a:lnTo>
                <a:lnTo>
                  <a:pt x="600275" y="533199"/>
                </a:lnTo>
                <a:lnTo>
                  <a:pt x="625593" y="565971"/>
                </a:lnTo>
                <a:lnTo>
                  <a:pt x="641916" y="604652"/>
                </a:lnTo>
                <a:lnTo>
                  <a:pt x="647700" y="647700"/>
                </a:lnTo>
                <a:lnTo>
                  <a:pt x="644188" y="695555"/>
                </a:lnTo>
                <a:lnTo>
                  <a:pt x="633988" y="741230"/>
                </a:lnTo>
                <a:lnTo>
                  <a:pt x="617600" y="784225"/>
                </a:lnTo>
                <a:lnTo>
                  <a:pt x="595524" y="824038"/>
                </a:lnTo>
                <a:lnTo>
                  <a:pt x="568263" y="860168"/>
                </a:lnTo>
                <a:lnTo>
                  <a:pt x="536318" y="892113"/>
                </a:lnTo>
                <a:lnTo>
                  <a:pt x="500188" y="919374"/>
                </a:lnTo>
                <a:lnTo>
                  <a:pt x="460375" y="941450"/>
                </a:lnTo>
                <a:lnTo>
                  <a:pt x="417380" y="957838"/>
                </a:lnTo>
                <a:lnTo>
                  <a:pt x="371705" y="968038"/>
                </a:lnTo>
                <a:lnTo>
                  <a:pt x="323850" y="971550"/>
                </a:lnTo>
                <a:lnTo>
                  <a:pt x="8458200" y="971549"/>
                </a:lnTo>
                <a:lnTo>
                  <a:pt x="8458200" y="485775"/>
                </a:lnTo>
                <a:close/>
              </a:path>
              <a:path w="8458200" h="4857750">
                <a:moveTo>
                  <a:pt x="7810500" y="0"/>
                </a:moveTo>
                <a:lnTo>
                  <a:pt x="7810500" y="323850"/>
                </a:lnTo>
                <a:lnTo>
                  <a:pt x="8134350" y="323850"/>
                </a:lnTo>
                <a:lnTo>
                  <a:pt x="8134350" y="161925"/>
                </a:lnTo>
                <a:lnTo>
                  <a:pt x="7972425" y="161925"/>
                </a:lnTo>
                <a:lnTo>
                  <a:pt x="7929377" y="156141"/>
                </a:lnTo>
                <a:lnTo>
                  <a:pt x="7890696" y="139818"/>
                </a:lnTo>
                <a:lnTo>
                  <a:pt x="7857924" y="114500"/>
                </a:lnTo>
                <a:lnTo>
                  <a:pt x="7832606" y="81728"/>
                </a:lnTo>
                <a:lnTo>
                  <a:pt x="7816283" y="43047"/>
                </a:lnTo>
                <a:lnTo>
                  <a:pt x="7810500" y="0"/>
                </a:lnTo>
                <a:close/>
              </a:path>
              <a:path w="8458200" h="4857750">
                <a:moveTo>
                  <a:pt x="8134350" y="0"/>
                </a:moveTo>
                <a:lnTo>
                  <a:pt x="8128566" y="43047"/>
                </a:lnTo>
                <a:lnTo>
                  <a:pt x="8112243" y="81728"/>
                </a:lnTo>
                <a:lnTo>
                  <a:pt x="8086925" y="114500"/>
                </a:lnTo>
                <a:lnTo>
                  <a:pt x="8054153" y="139818"/>
                </a:lnTo>
                <a:lnTo>
                  <a:pt x="8015472" y="156141"/>
                </a:lnTo>
                <a:lnTo>
                  <a:pt x="7972425" y="161925"/>
                </a:lnTo>
                <a:lnTo>
                  <a:pt x="8134350" y="161925"/>
                </a:lnTo>
                <a:lnTo>
                  <a:pt x="813435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850" y="1371600"/>
            <a:ext cx="8134350" cy="1295400"/>
          </a:xfrm>
          <a:custGeom>
            <a:avLst/>
            <a:gdLst/>
            <a:ahLst/>
            <a:cxnLst/>
            <a:rect l="l" t="t" r="r" b="b"/>
            <a:pathLst>
              <a:path w="8134350" h="1295400">
                <a:moveTo>
                  <a:pt x="161925" y="809625"/>
                </a:moveTo>
                <a:lnTo>
                  <a:pt x="118877" y="815408"/>
                </a:lnTo>
                <a:lnTo>
                  <a:pt x="80196" y="831731"/>
                </a:lnTo>
                <a:lnTo>
                  <a:pt x="47424" y="857049"/>
                </a:lnTo>
                <a:lnTo>
                  <a:pt x="22106" y="889821"/>
                </a:lnTo>
                <a:lnTo>
                  <a:pt x="5783" y="928502"/>
                </a:lnTo>
                <a:lnTo>
                  <a:pt x="0" y="971550"/>
                </a:lnTo>
                <a:lnTo>
                  <a:pt x="0" y="1295400"/>
                </a:lnTo>
                <a:lnTo>
                  <a:pt x="47855" y="1291888"/>
                </a:lnTo>
                <a:lnTo>
                  <a:pt x="93530" y="1281688"/>
                </a:lnTo>
                <a:lnTo>
                  <a:pt x="136525" y="1265300"/>
                </a:lnTo>
                <a:lnTo>
                  <a:pt x="176338" y="1243224"/>
                </a:lnTo>
                <a:lnTo>
                  <a:pt x="212468" y="1215963"/>
                </a:lnTo>
                <a:lnTo>
                  <a:pt x="244413" y="1184018"/>
                </a:lnTo>
                <a:lnTo>
                  <a:pt x="271674" y="1147888"/>
                </a:lnTo>
                <a:lnTo>
                  <a:pt x="293750" y="1108075"/>
                </a:lnTo>
                <a:lnTo>
                  <a:pt x="310138" y="1065080"/>
                </a:lnTo>
                <a:lnTo>
                  <a:pt x="320338" y="1019405"/>
                </a:lnTo>
                <a:lnTo>
                  <a:pt x="323850" y="971550"/>
                </a:lnTo>
                <a:lnTo>
                  <a:pt x="318066" y="928502"/>
                </a:lnTo>
                <a:lnTo>
                  <a:pt x="301743" y="889821"/>
                </a:lnTo>
                <a:lnTo>
                  <a:pt x="276425" y="857049"/>
                </a:lnTo>
                <a:lnTo>
                  <a:pt x="243653" y="831731"/>
                </a:lnTo>
                <a:lnTo>
                  <a:pt x="204972" y="815408"/>
                </a:lnTo>
                <a:lnTo>
                  <a:pt x="161925" y="809625"/>
                </a:lnTo>
                <a:close/>
              </a:path>
              <a:path w="8134350" h="1295400">
                <a:moveTo>
                  <a:pt x="8134350" y="323850"/>
                </a:moveTo>
                <a:lnTo>
                  <a:pt x="7810500" y="323850"/>
                </a:lnTo>
                <a:lnTo>
                  <a:pt x="7810500" y="647700"/>
                </a:lnTo>
                <a:lnTo>
                  <a:pt x="7858355" y="644188"/>
                </a:lnTo>
                <a:lnTo>
                  <a:pt x="7904030" y="633988"/>
                </a:lnTo>
                <a:lnTo>
                  <a:pt x="7947025" y="617600"/>
                </a:lnTo>
                <a:lnTo>
                  <a:pt x="7986838" y="595524"/>
                </a:lnTo>
                <a:lnTo>
                  <a:pt x="8022968" y="568263"/>
                </a:lnTo>
                <a:lnTo>
                  <a:pt x="8054913" y="536318"/>
                </a:lnTo>
                <a:lnTo>
                  <a:pt x="8082174" y="500188"/>
                </a:lnTo>
                <a:lnTo>
                  <a:pt x="8104250" y="460375"/>
                </a:lnTo>
                <a:lnTo>
                  <a:pt x="8120638" y="417380"/>
                </a:lnTo>
                <a:lnTo>
                  <a:pt x="8130838" y="371705"/>
                </a:lnTo>
                <a:lnTo>
                  <a:pt x="8134350" y="323850"/>
                </a:lnTo>
                <a:close/>
              </a:path>
              <a:path w="8134350" h="1295400">
                <a:moveTo>
                  <a:pt x="7810500" y="0"/>
                </a:moveTo>
                <a:lnTo>
                  <a:pt x="7762644" y="3511"/>
                </a:lnTo>
                <a:lnTo>
                  <a:pt x="7716969" y="13711"/>
                </a:lnTo>
                <a:lnTo>
                  <a:pt x="7673974" y="30099"/>
                </a:lnTo>
                <a:lnTo>
                  <a:pt x="7634161" y="52175"/>
                </a:lnTo>
                <a:lnTo>
                  <a:pt x="7598031" y="79436"/>
                </a:lnTo>
                <a:lnTo>
                  <a:pt x="7566086" y="111381"/>
                </a:lnTo>
                <a:lnTo>
                  <a:pt x="7538825" y="147511"/>
                </a:lnTo>
                <a:lnTo>
                  <a:pt x="7516749" y="187324"/>
                </a:lnTo>
                <a:lnTo>
                  <a:pt x="7500361" y="230319"/>
                </a:lnTo>
                <a:lnTo>
                  <a:pt x="7490161" y="275994"/>
                </a:lnTo>
                <a:lnTo>
                  <a:pt x="7486650" y="323850"/>
                </a:lnTo>
                <a:lnTo>
                  <a:pt x="7492433" y="366897"/>
                </a:lnTo>
                <a:lnTo>
                  <a:pt x="7508756" y="405578"/>
                </a:lnTo>
                <a:lnTo>
                  <a:pt x="7534074" y="438350"/>
                </a:lnTo>
                <a:lnTo>
                  <a:pt x="7566846" y="463668"/>
                </a:lnTo>
                <a:lnTo>
                  <a:pt x="7605527" y="479991"/>
                </a:lnTo>
                <a:lnTo>
                  <a:pt x="7648575" y="485775"/>
                </a:lnTo>
                <a:lnTo>
                  <a:pt x="7691622" y="479991"/>
                </a:lnTo>
                <a:lnTo>
                  <a:pt x="7730303" y="463668"/>
                </a:lnTo>
                <a:lnTo>
                  <a:pt x="7763075" y="438350"/>
                </a:lnTo>
                <a:lnTo>
                  <a:pt x="7788393" y="405578"/>
                </a:lnTo>
                <a:lnTo>
                  <a:pt x="7804716" y="366897"/>
                </a:lnTo>
                <a:lnTo>
                  <a:pt x="7810500" y="323850"/>
                </a:lnTo>
                <a:lnTo>
                  <a:pt x="8134350" y="323850"/>
                </a:lnTo>
                <a:lnTo>
                  <a:pt x="8130838" y="275994"/>
                </a:lnTo>
                <a:lnTo>
                  <a:pt x="8120638" y="230319"/>
                </a:lnTo>
                <a:lnTo>
                  <a:pt x="8104250" y="187324"/>
                </a:lnTo>
                <a:lnTo>
                  <a:pt x="8082174" y="147511"/>
                </a:lnTo>
                <a:lnTo>
                  <a:pt x="8054913" y="111381"/>
                </a:lnTo>
                <a:lnTo>
                  <a:pt x="8022968" y="79436"/>
                </a:lnTo>
                <a:lnTo>
                  <a:pt x="7986838" y="52175"/>
                </a:lnTo>
                <a:lnTo>
                  <a:pt x="7947025" y="30099"/>
                </a:lnTo>
                <a:lnTo>
                  <a:pt x="7904030" y="13711"/>
                </a:lnTo>
                <a:lnTo>
                  <a:pt x="7858355" y="3511"/>
                </a:lnTo>
                <a:lnTo>
                  <a:pt x="7810500" y="0"/>
                </a:lnTo>
                <a:close/>
              </a:path>
            </a:pathLst>
          </a:custGeom>
          <a:solidFill>
            <a:srgbClr val="96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1371600"/>
            <a:ext cx="8458200" cy="5181600"/>
          </a:xfrm>
          <a:custGeom>
            <a:avLst/>
            <a:gdLst/>
            <a:ahLst/>
            <a:cxnLst/>
            <a:rect l="l" t="t" r="r" b="b"/>
            <a:pathLst>
              <a:path w="8458200" h="5181600">
                <a:moveTo>
                  <a:pt x="0" y="971550"/>
                </a:moveTo>
                <a:lnTo>
                  <a:pt x="3511" y="923694"/>
                </a:lnTo>
                <a:lnTo>
                  <a:pt x="13711" y="878019"/>
                </a:lnTo>
                <a:lnTo>
                  <a:pt x="30099" y="835024"/>
                </a:lnTo>
                <a:lnTo>
                  <a:pt x="52175" y="795211"/>
                </a:lnTo>
                <a:lnTo>
                  <a:pt x="79436" y="759081"/>
                </a:lnTo>
                <a:lnTo>
                  <a:pt x="111381" y="727136"/>
                </a:lnTo>
                <a:lnTo>
                  <a:pt x="147511" y="699875"/>
                </a:lnTo>
                <a:lnTo>
                  <a:pt x="187324" y="677799"/>
                </a:lnTo>
                <a:lnTo>
                  <a:pt x="230319" y="661411"/>
                </a:lnTo>
                <a:lnTo>
                  <a:pt x="275994" y="651211"/>
                </a:lnTo>
                <a:lnTo>
                  <a:pt x="323850" y="647700"/>
                </a:lnTo>
                <a:lnTo>
                  <a:pt x="7810500" y="647700"/>
                </a:lnTo>
                <a:lnTo>
                  <a:pt x="7810500" y="323850"/>
                </a:lnTo>
                <a:lnTo>
                  <a:pt x="7814011" y="275994"/>
                </a:lnTo>
                <a:lnTo>
                  <a:pt x="7824211" y="230319"/>
                </a:lnTo>
                <a:lnTo>
                  <a:pt x="7840599" y="187324"/>
                </a:lnTo>
                <a:lnTo>
                  <a:pt x="7862675" y="147511"/>
                </a:lnTo>
                <a:lnTo>
                  <a:pt x="7889936" y="111381"/>
                </a:lnTo>
                <a:lnTo>
                  <a:pt x="7921881" y="79436"/>
                </a:lnTo>
                <a:lnTo>
                  <a:pt x="7958011" y="52175"/>
                </a:lnTo>
                <a:lnTo>
                  <a:pt x="7997824" y="30099"/>
                </a:lnTo>
                <a:lnTo>
                  <a:pt x="8040819" y="13711"/>
                </a:lnTo>
                <a:lnTo>
                  <a:pt x="8086494" y="3511"/>
                </a:lnTo>
                <a:lnTo>
                  <a:pt x="8134350" y="0"/>
                </a:lnTo>
                <a:lnTo>
                  <a:pt x="8182205" y="3511"/>
                </a:lnTo>
                <a:lnTo>
                  <a:pt x="8227880" y="13711"/>
                </a:lnTo>
                <a:lnTo>
                  <a:pt x="8270875" y="30099"/>
                </a:lnTo>
                <a:lnTo>
                  <a:pt x="8310688" y="52175"/>
                </a:lnTo>
                <a:lnTo>
                  <a:pt x="8346818" y="79436"/>
                </a:lnTo>
                <a:lnTo>
                  <a:pt x="8378763" y="111381"/>
                </a:lnTo>
                <a:lnTo>
                  <a:pt x="8406024" y="147511"/>
                </a:lnTo>
                <a:lnTo>
                  <a:pt x="8428100" y="187324"/>
                </a:lnTo>
                <a:lnTo>
                  <a:pt x="8444488" y="230319"/>
                </a:lnTo>
                <a:lnTo>
                  <a:pt x="8454688" y="275994"/>
                </a:lnTo>
                <a:lnTo>
                  <a:pt x="8458200" y="323850"/>
                </a:lnTo>
                <a:lnTo>
                  <a:pt x="8458200" y="4210050"/>
                </a:lnTo>
                <a:lnTo>
                  <a:pt x="8454688" y="4257905"/>
                </a:lnTo>
                <a:lnTo>
                  <a:pt x="8444488" y="4303580"/>
                </a:lnTo>
                <a:lnTo>
                  <a:pt x="8428100" y="4346575"/>
                </a:lnTo>
                <a:lnTo>
                  <a:pt x="8406024" y="4386388"/>
                </a:lnTo>
                <a:lnTo>
                  <a:pt x="8378763" y="4422518"/>
                </a:lnTo>
                <a:lnTo>
                  <a:pt x="8346818" y="4454463"/>
                </a:lnTo>
                <a:lnTo>
                  <a:pt x="8310688" y="4481724"/>
                </a:lnTo>
                <a:lnTo>
                  <a:pt x="8270875" y="4503800"/>
                </a:lnTo>
                <a:lnTo>
                  <a:pt x="8227880" y="4520188"/>
                </a:lnTo>
                <a:lnTo>
                  <a:pt x="8182205" y="4530388"/>
                </a:lnTo>
                <a:lnTo>
                  <a:pt x="8134350" y="4533900"/>
                </a:lnTo>
                <a:lnTo>
                  <a:pt x="647700" y="4533900"/>
                </a:lnTo>
                <a:lnTo>
                  <a:pt x="647700" y="4857750"/>
                </a:lnTo>
                <a:lnTo>
                  <a:pt x="644188" y="4905605"/>
                </a:lnTo>
                <a:lnTo>
                  <a:pt x="633988" y="4951280"/>
                </a:lnTo>
                <a:lnTo>
                  <a:pt x="617600" y="4994275"/>
                </a:lnTo>
                <a:lnTo>
                  <a:pt x="595524" y="5034088"/>
                </a:lnTo>
                <a:lnTo>
                  <a:pt x="568263" y="5070218"/>
                </a:lnTo>
                <a:lnTo>
                  <a:pt x="536318" y="5102163"/>
                </a:lnTo>
                <a:lnTo>
                  <a:pt x="500188" y="5129424"/>
                </a:lnTo>
                <a:lnTo>
                  <a:pt x="460375" y="5151500"/>
                </a:lnTo>
                <a:lnTo>
                  <a:pt x="417380" y="5167888"/>
                </a:lnTo>
                <a:lnTo>
                  <a:pt x="371705" y="5178088"/>
                </a:lnTo>
                <a:lnTo>
                  <a:pt x="323850" y="5181600"/>
                </a:lnTo>
                <a:lnTo>
                  <a:pt x="275994" y="5178088"/>
                </a:lnTo>
                <a:lnTo>
                  <a:pt x="230319" y="5167888"/>
                </a:lnTo>
                <a:lnTo>
                  <a:pt x="187324" y="5151500"/>
                </a:lnTo>
                <a:lnTo>
                  <a:pt x="147511" y="5129424"/>
                </a:lnTo>
                <a:lnTo>
                  <a:pt x="111381" y="5102163"/>
                </a:lnTo>
                <a:lnTo>
                  <a:pt x="79436" y="5070218"/>
                </a:lnTo>
                <a:lnTo>
                  <a:pt x="52175" y="5034088"/>
                </a:lnTo>
                <a:lnTo>
                  <a:pt x="30099" y="4994275"/>
                </a:lnTo>
                <a:lnTo>
                  <a:pt x="13711" y="4951280"/>
                </a:lnTo>
                <a:lnTo>
                  <a:pt x="3511" y="4905605"/>
                </a:lnTo>
                <a:lnTo>
                  <a:pt x="0" y="4857750"/>
                </a:lnTo>
                <a:lnTo>
                  <a:pt x="0" y="971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1500" y="1695450"/>
            <a:ext cx="647700" cy="323850"/>
          </a:xfrm>
          <a:custGeom>
            <a:avLst/>
            <a:gdLst/>
            <a:ahLst/>
            <a:cxnLst/>
            <a:rect l="l" t="t" r="r" b="b"/>
            <a:pathLst>
              <a:path w="647700" h="323850">
                <a:moveTo>
                  <a:pt x="0" y="323850"/>
                </a:moveTo>
                <a:lnTo>
                  <a:pt x="323850" y="323850"/>
                </a:lnTo>
                <a:lnTo>
                  <a:pt x="371705" y="320338"/>
                </a:lnTo>
                <a:lnTo>
                  <a:pt x="417380" y="310138"/>
                </a:lnTo>
                <a:lnTo>
                  <a:pt x="460375" y="293750"/>
                </a:lnTo>
                <a:lnTo>
                  <a:pt x="500188" y="271674"/>
                </a:lnTo>
                <a:lnTo>
                  <a:pt x="536318" y="244413"/>
                </a:lnTo>
                <a:lnTo>
                  <a:pt x="568263" y="212468"/>
                </a:lnTo>
                <a:lnTo>
                  <a:pt x="595524" y="176338"/>
                </a:lnTo>
                <a:lnTo>
                  <a:pt x="617600" y="136525"/>
                </a:lnTo>
                <a:lnTo>
                  <a:pt x="633988" y="93530"/>
                </a:lnTo>
                <a:lnTo>
                  <a:pt x="644188" y="47855"/>
                </a:lnTo>
                <a:lnTo>
                  <a:pt x="647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1500" y="169545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323850"/>
                </a:moveTo>
                <a:lnTo>
                  <a:pt x="323850" y="0"/>
                </a:lnTo>
                <a:lnTo>
                  <a:pt x="318066" y="43047"/>
                </a:lnTo>
                <a:lnTo>
                  <a:pt x="301743" y="81728"/>
                </a:lnTo>
                <a:lnTo>
                  <a:pt x="276425" y="114500"/>
                </a:lnTo>
                <a:lnTo>
                  <a:pt x="243653" y="139818"/>
                </a:lnTo>
                <a:lnTo>
                  <a:pt x="204972" y="156141"/>
                </a:lnTo>
                <a:lnTo>
                  <a:pt x="161925" y="161925"/>
                </a:lnTo>
                <a:lnTo>
                  <a:pt x="118877" y="156141"/>
                </a:lnTo>
                <a:lnTo>
                  <a:pt x="80196" y="139818"/>
                </a:lnTo>
                <a:lnTo>
                  <a:pt x="47424" y="114500"/>
                </a:lnTo>
                <a:lnTo>
                  <a:pt x="22106" y="81728"/>
                </a:lnTo>
                <a:lnTo>
                  <a:pt x="5783" y="4304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181225"/>
            <a:ext cx="647700" cy="485775"/>
          </a:xfrm>
          <a:custGeom>
            <a:avLst/>
            <a:gdLst/>
            <a:ahLst/>
            <a:cxnLst/>
            <a:rect l="l" t="t" r="r" b="b"/>
            <a:pathLst>
              <a:path w="647700" h="485775">
                <a:moveTo>
                  <a:pt x="323850" y="485775"/>
                </a:moveTo>
                <a:lnTo>
                  <a:pt x="323850" y="161925"/>
                </a:lnTo>
                <a:lnTo>
                  <a:pt x="329633" y="118877"/>
                </a:lnTo>
                <a:lnTo>
                  <a:pt x="345956" y="80196"/>
                </a:lnTo>
                <a:lnTo>
                  <a:pt x="371274" y="47424"/>
                </a:lnTo>
                <a:lnTo>
                  <a:pt x="404046" y="22106"/>
                </a:lnTo>
                <a:lnTo>
                  <a:pt x="442727" y="5783"/>
                </a:lnTo>
                <a:lnTo>
                  <a:pt x="485775" y="0"/>
                </a:lnTo>
                <a:lnTo>
                  <a:pt x="528822" y="5783"/>
                </a:lnTo>
                <a:lnTo>
                  <a:pt x="567503" y="22106"/>
                </a:lnTo>
                <a:lnTo>
                  <a:pt x="600275" y="47424"/>
                </a:lnTo>
                <a:lnTo>
                  <a:pt x="625593" y="80196"/>
                </a:lnTo>
                <a:lnTo>
                  <a:pt x="641916" y="118877"/>
                </a:lnTo>
                <a:lnTo>
                  <a:pt x="647700" y="161925"/>
                </a:lnTo>
                <a:lnTo>
                  <a:pt x="644188" y="209780"/>
                </a:lnTo>
                <a:lnTo>
                  <a:pt x="633988" y="255455"/>
                </a:lnTo>
                <a:lnTo>
                  <a:pt x="617600" y="298450"/>
                </a:lnTo>
                <a:lnTo>
                  <a:pt x="595524" y="338263"/>
                </a:lnTo>
                <a:lnTo>
                  <a:pt x="568263" y="374393"/>
                </a:lnTo>
                <a:lnTo>
                  <a:pt x="536318" y="406338"/>
                </a:lnTo>
                <a:lnTo>
                  <a:pt x="500188" y="433599"/>
                </a:lnTo>
                <a:lnTo>
                  <a:pt x="460375" y="455675"/>
                </a:lnTo>
                <a:lnTo>
                  <a:pt x="417380" y="472063"/>
                </a:lnTo>
                <a:lnTo>
                  <a:pt x="371705" y="482263"/>
                </a:lnTo>
                <a:lnTo>
                  <a:pt x="323850" y="485775"/>
                </a:lnTo>
                <a:lnTo>
                  <a:pt x="275994" y="482263"/>
                </a:lnTo>
                <a:lnTo>
                  <a:pt x="230319" y="472063"/>
                </a:lnTo>
                <a:lnTo>
                  <a:pt x="187324" y="455675"/>
                </a:lnTo>
                <a:lnTo>
                  <a:pt x="147511" y="433599"/>
                </a:lnTo>
                <a:lnTo>
                  <a:pt x="111381" y="406338"/>
                </a:lnTo>
                <a:lnTo>
                  <a:pt x="79436" y="374393"/>
                </a:lnTo>
                <a:lnTo>
                  <a:pt x="52175" y="338263"/>
                </a:lnTo>
                <a:lnTo>
                  <a:pt x="30099" y="298450"/>
                </a:lnTo>
                <a:lnTo>
                  <a:pt x="13711" y="255455"/>
                </a:lnTo>
                <a:lnTo>
                  <a:pt x="3511" y="209780"/>
                </a:lnTo>
                <a:lnTo>
                  <a:pt x="0" y="1619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2343150"/>
            <a:ext cx="0" cy="3562350"/>
          </a:xfrm>
          <a:custGeom>
            <a:avLst/>
            <a:gdLst/>
            <a:ahLst/>
            <a:cxnLst/>
            <a:rect l="l" t="t" r="r" b="b"/>
            <a:pathLst>
              <a:path h="3562350">
                <a:moveTo>
                  <a:pt x="0" y="0"/>
                </a:moveTo>
                <a:lnTo>
                  <a:pt x="0" y="3562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4846" y="2418080"/>
            <a:ext cx="743267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 marR="4635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Large </a:t>
            </a:r>
            <a:r>
              <a:rPr sz="2000" b="1" spc="-5" dirty="0">
                <a:latin typeface="Arial"/>
                <a:cs typeface="Arial"/>
              </a:rPr>
              <a:t>deviations </a:t>
            </a:r>
            <a:r>
              <a:rPr sz="2000" b="1" dirty="0">
                <a:latin typeface="Arial"/>
                <a:cs typeface="Arial"/>
              </a:rPr>
              <a:t>can </a:t>
            </a:r>
            <a:r>
              <a:rPr sz="2000" b="1" spc="-5" dirty="0">
                <a:latin typeface="Arial"/>
                <a:cs typeface="Arial"/>
              </a:rPr>
              <a:t>indicate symptoms </a:t>
            </a:r>
            <a:r>
              <a:rPr sz="2000" b="1" dirty="0">
                <a:latin typeface="Arial"/>
                <a:cs typeface="Arial"/>
              </a:rPr>
              <a:t>of a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problem,  </a:t>
            </a:r>
            <a:r>
              <a:rPr sz="2000" b="1" dirty="0">
                <a:latin typeface="Arial"/>
                <a:cs typeface="Arial"/>
              </a:rPr>
              <a:t>but additional </a:t>
            </a:r>
            <a:r>
              <a:rPr sz="2000" b="1" spc="-5" dirty="0">
                <a:latin typeface="Arial"/>
                <a:cs typeface="Arial"/>
              </a:rPr>
              <a:t>analysis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causes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single ratio </a:t>
            </a:r>
            <a:r>
              <a:rPr sz="2000" b="1" dirty="0">
                <a:latin typeface="Arial"/>
                <a:cs typeface="Arial"/>
              </a:rPr>
              <a:t>doesn’t </a:t>
            </a:r>
            <a:r>
              <a:rPr sz="2000" b="1" spc="-5" dirty="0">
                <a:latin typeface="Arial"/>
                <a:cs typeface="Arial"/>
              </a:rPr>
              <a:t>generally provide sufficient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information  </a:t>
            </a:r>
            <a:r>
              <a:rPr sz="2000" b="1" dirty="0">
                <a:latin typeface="Arial"/>
                <a:cs typeface="Arial"/>
              </a:rPr>
              <a:t>to judge the </a:t>
            </a:r>
            <a:r>
              <a:rPr sz="2000" b="1" spc="-5" dirty="0">
                <a:latin typeface="Arial"/>
                <a:cs typeface="Arial"/>
              </a:rPr>
              <a:t>overall </a:t>
            </a:r>
            <a:r>
              <a:rPr sz="2000" b="1" dirty="0">
                <a:latin typeface="Arial"/>
                <a:cs typeface="Arial"/>
              </a:rPr>
              <a:t>performance of the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firm.</a:t>
            </a:r>
            <a:endParaRPr sz="2000">
              <a:latin typeface="Arial"/>
              <a:cs typeface="Arial"/>
            </a:endParaRPr>
          </a:p>
          <a:p>
            <a:pPr marL="2164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Set of </a:t>
            </a:r>
            <a:r>
              <a:rPr sz="2000" b="1" spc="-5" dirty="0">
                <a:latin typeface="Arial"/>
                <a:cs typeface="Arial"/>
              </a:rPr>
              <a:t>ratio </a:t>
            </a:r>
            <a:r>
              <a:rPr sz="2000" b="1" dirty="0">
                <a:latin typeface="Arial"/>
                <a:cs typeface="Arial"/>
              </a:rPr>
              <a:t>has to be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1497965" marR="1487805" algn="ctr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We </a:t>
            </a:r>
            <a:r>
              <a:rPr sz="2000" b="1" spc="-5" dirty="0">
                <a:latin typeface="Arial"/>
                <a:cs typeface="Arial"/>
              </a:rPr>
              <a:t>must </a:t>
            </a:r>
            <a:r>
              <a:rPr sz="2000" b="1" dirty="0">
                <a:latin typeface="Arial"/>
                <a:cs typeface="Arial"/>
              </a:rPr>
              <a:t>take care of the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seasonality  Use audited </a:t>
            </a:r>
            <a:r>
              <a:rPr sz="2000" b="1" spc="-5" dirty="0">
                <a:latin typeface="Arial"/>
                <a:cs typeface="Arial"/>
              </a:rPr>
              <a:t>financial </a:t>
            </a:r>
            <a:r>
              <a:rPr sz="2000" b="1" dirty="0">
                <a:latin typeface="Arial"/>
                <a:cs typeface="Arial"/>
              </a:rPr>
              <a:t>statements  </a:t>
            </a:r>
            <a:r>
              <a:rPr sz="2000" b="1" spc="-5" dirty="0">
                <a:latin typeface="Arial"/>
                <a:cs typeface="Arial"/>
              </a:rPr>
              <a:t>Same </a:t>
            </a:r>
            <a:r>
              <a:rPr sz="2000" b="1" dirty="0">
                <a:latin typeface="Arial"/>
                <a:cs typeface="Arial"/>
              </a:rPr>
              <a:t>accounting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treatments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latin typeface="Arial"/>
                <a:cs typeface="Arial"/>
              </a:rPr>
              <a:t>Take </a:t>
            </a:r>
            <a:r>
              <a:rPr sz="2000" b="1" spc="-5" dirty="0">
                <a:latin typeface="Arial"/>
                <a:cs typeface="Arial"/>
              </a:rPr>
              <a:t>into </a:t>
            </a:r>
            <a:r>
              <a:rPr sz="2000" b="1" dirty="0">
                <a:latin typeface="Arial"/>
                <a:cs typeface="Arial"/>
              </a:rPr>
              <a:t>account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inflation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53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431291"/>
            <a:ext cx="487984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455" y="408431"/>
            <a:ext cx="4671060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4876800" cy="685800"/>
          </a:xfrm>
          <a:prstGeom prst="rect">
            <a:avLst/>
          </a:prstGeom>
          <a:solidFill>
            <a:srgbClr val="818181"/>
          </a:solidFill>
        </p:spPr>
        <p:txBody>
          <a:bodyPr vert="horz" wrap="square" lIns="0" tIns="8699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685"/>
              </a:spcBef>
            </a:pPr>
            <a:r>
              <a:rPr sz="3200" spc="-5" dirty="0">
                <a:solidFill>
                  <a:srgbClr val="FFFFFF"/>
                </a:solidFill>
              </a:rPr>
              <a:t>Rasio Aktivitas </a:t>
            </a:r>
            <a:r>
              <a:rPr sz="3200" dirty="0">
                <a:solidFill>
                  <a:srgbClr val="FFFFFF"/>
                </a:solidFill>
              </a:rPr>
              <a:t>-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Piutang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565903" y="1893239"/>
            <a:ext cx="4130040" cy="169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5464" y="3581196"/>
            <a:ext cx="3636264" cy="71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905000"/>
            <a:ext cx="4114800" cy="1676400"/>
          </a:xfrm>
          <a:custGeom>
            <a:avLst/>
            <a:gdLst/>
            <a:ahLst/>
            <a:cxnLst/>
            <a:rect l="l" t="t" r="r" b="b"/>
            <a:pathLst>
              <a:path w="4114800" h="1676400">
                <a:moveTo>
                  <a:pt x="0" y="0"/>
                </a:moveTo>
                <a:lnTo>
                  <a:pt x="4114800" y="0"/>
                </a:lnTo>
                <a:lnTo>
                  <a:pt x="4114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6987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350" y="18415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6050" y="18415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" y="18351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400" y="26670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" y="187960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7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400" y="18669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300" y="187960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7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500" y="26352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850" y="190500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500" y="18986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2550" y="190500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1800" y="1879600"/>
            <a:ext cx="3479800" cy="7747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2065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950"/>
              </a:spcBef>
            </a:pPr>
            <a:r>
              <a:rPr sz="2950" b="1" i="1" spc="-110" dirty="0">
                <a:latin typeface="Arial Black"/>
                <a:cs typeface="Arial Black"/>
              </a:rPr>
              <a:t>Periode</a:t>
            </a:r>
            <a:r>
              <a:rPr sz="2950" b="1" i="1" spc="-55" dirty="0">
                <a:latin typeface="Arial Black"/>
                <a:cs typeface="Arial Black"/>
              </a:rPr>
              <a:t> </a:t>
            </a:r>
            <a:r>
              <a:rPr sz="2950" b="1" i="1" spc="-114" dirty="0">
                <a:latin typeface="Arial Black"/>
                <a:cs typeface="Arial Black"/>
              </a:rPr>
              <a:t>Koleksi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53000" y="2819400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58384" y="4366259"/>
            <a:ext cx="91286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15711" y="4732020"/>
            <a:ext cx="998219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8547" y="4732020"/>
            <a:ext cx="490727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91645" y="4443729"/>
            <a:ext cx="618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365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5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10" dirty="0">
                <a:latin typeface="Arial"/>
                <a:cs typeface="Arial"/>
              </a:rPr>
              <a:t>61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81216" y="4503420"/>
            <a:ext cx="964692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6516" y="4503420"/>
            <a:ext cx="112166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8788" y="4503420"/>
            <a:ext cx="56845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81775" y="4594605"/>
            <a:ext cx="1479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= </a:t>
            </a:r>
            <a:r>
              <a:rPr sz="2800" b="1" i="1" spc="-5" dirty="0">
                <a:latin typeface="Arial"/>
                <a:cs typeface="Arial"/>
              </a:rPr>
              <a:t>65</a:t>
            </a:r>
            <a:r>
              <a:rPr sz="2800" b="1" i="1" spc="-6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hari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75275" y="486092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2971800"/>
            <a:ext cx="3657600" cy="3429000"/>
          </a:xfrm>
          <a:custGeom>
            <a:avLst/>
            <a:gdLst/>
            <a:ahLst/>
            <a:cxnLst/>
            <a:rect l="l" t="t" r="r" b="b"/>
            <a:pathLst>
              <a:path w="3657600" h="3429000">
                <a:moveTo>
                  <a:pt x="1943100" y="0"/>
                </a:moveTo>
                <a:lnTo>
                  <a:pt x="1943100" y="857250"/>
                </a:lnTo>
                <a:lnTo>
                  <a:pt x="0" y="857250"/>
                </a:lnTo>
                <a:lnTo>
                  <a:pt x="0" y="2571750"/>
                </a:lnTo>
                <a:lnTo>
                  <a:pt x="1943100" y="2571750"/>
                </a:lnTo>
                <a:lnTo>
                  <a:pt x="1943100" y="3429000"/>
                </a:lnTo>
                <a:lnTo>
                  <a:pt x="3657600" y="1714500"/>
                </a:lnTo>
                <a:lnTo>
                  <a:pt x="19431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2971800"/>
            <a:ext cx="3657600" cy="3429000"/>
          </a:xfrm>
          <a:custGeom>
            <a:avLst/>
            <a:gdLst/>
            <a:ahLst/>
            <a:cxnLst/>
            <a:rect l="l" t="t" r="r" b="b"/>
            <a:pathLst>
              <a:path w="3657600" h="3429000">
                <a:moveTo>
                  <a:pt x="0" y="857250"/>
                </a:moveTo>
                <a:lnTo>
                  <a:pt x="1943100" y="857250"/>
                </a:lnTo>
                <a:lnTo>
                  <a:pt x="1943100" y="0"/>
                </a:lnTo>
                <a:lnTo>
                  <a:pt x="3657600" y="1714500"/>
                </a:lnTo>
                <a:lnTo>
                  <a:pt x="1943100" y="3429000"/>
                </a:lnTo>
                <a:lnTo>
                  <a:pt x="1943100" y="2571750"/>
                </a:lnTo>
                <a:lnTo>
                  <a:pt x="0" y="2571750"/>
                </a:lnTo>
                <a:lnTo>
                  <a:pt x="0" y="857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88340" y="4141723"/>
            <a:ext cx="25647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Rata2 </a:t>
            </a:r>
            <a:r>
              <a:rPr sz="1800" b="1" spc="-5" dirty="0">
                <a:latin typeface="Arial"/>
                <a:cs typeface="Arial"/>
              </a:rPr>
              <a:t>jumlah hari  piutang tertagih </a:t>
            </a:r>
            <a:r>
              <a:rPr sz="1800" b="1" spc="-10" dirty="0">
                <a:latin typeface="Arial"/>
                <a:cs typeface="Arial"/>
              </a:rPr>
              <a:t>(atau  </a:t>
            </a:r>
            <a:r>
              <a:rPr sz="1800" b="1" spc="-5" dirty="0">
                <a:latin typeface="Arial"/>
                <a:cs typeface="Arial"/>
              </a:rPr>
              <a:t>piutang </a:t>
            </a:r>
            <a:r>
              <a:rPr sz="1800" b="1" spc="-10" dirty="0">
                <a:latin typeface="Arial"/>
                <a:cs typeface="Arial"/>
              </a:rPr>
              <a:t>turnover dalam  </a:t>
            </a:r>
            <a:r>
              <a:rPr sz="1800" b="1" spc="-5" dirty="0">
                <a:latin typeface="Arial"/>
                <a:cs typeface="Arial"/>
              </a:rPr>
              <a:t>hari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72000" y="1905000"/>
            <a:ext cx="4114800" cy="1676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882650" marR="458470" indent="-417195">
              <a:lnSpc>
                <a:spcPct val="145300"/>
              </a:lnSpc>
              <a:spcBef>
                <a:spcPts val="2010"/>
              </a:spcBef>
            </a:pPr>
            <a:r>
              <a:rPr sz="2400" b="1" spc="-5" dirty="0">
                <a:latin typeface="Arial"/>
                <a:cs typeface="Arial"/>
              </a:rPr>
              <a:t>Jumlah hari per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tahun  </a:t>
            </a:r>
            <a:r>
              <a:rPr sz="2400" b="1" spc="-30" dirty="0">
                <a:latin typeface="Arial"/>
                <a:cs typeface="Arial"/>
              </a:rPr>
              <a:t>Turnover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Piutang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74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514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25146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91" y="355104"/>
            <a:ext cx="6327648" cy="917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1523"/>
            <a:ext cx="6379464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387" y="462788"/>
            <a:ext cx="5793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Komparasi Rasio</a:t>
            </a:r>
            <a:r>
              <a:rPr sz="3600" spc="-50" dirty="0"/>
              <a:t> </a:t>
            </a:r>
            <a:r>
              <a:rPr sz="3600" spc="-5" dirty="0"/>
              <a:t>Aktivitas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611879" y="1911095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7955" y="1833372"/>
            <a:ext cx="4396740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30160" y="1975803"/>
          <a:ext cx="6496049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313940"/>
                <a:gridCol w="225552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65.0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1741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65.7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71.1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173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66.3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83.6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17348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69.2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39084" y="4791303"/>
            <a:ext cx="68827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4689" marR="5080" indent="-195262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telah memperbaiki jumlah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rata2  piutang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tertagih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47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291" y="507491"/>
            <a:ext cx="503224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1" y="348995"/>
            <a:ext cx="5338572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5029200" cy="6858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5225"/>
              </a:lnSpc>
            </a:pPr>
            <a:r>
              <a:rPr sz="3600" spc="-5" dirty="0">
                <a:solidFill>
                  <a:srgbClr val="FFFFFF"/>
                </a:solidFill>
              </a:rPr>
              <a:t>Rasio Aktivitas </a:t>
            </a:r>
            <a:r>
              <a:rPr sz="4400" dirty="0">
                <a:solidFill>
                  <a:srgbClr val="FFFFFF"/>
                </a:solidFill>
              </a:rPr>
              <a:t>-</a:t>
            </a:r>
            <a:r>
              <a:rPr sz="4400" spc="-24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Hutang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648200" y="1752600"/>
            <a:ext cx="3813048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20" y="1705355"/>
            <a:ext cx="454151" cy="141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851150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350" y="1841500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6550" y="1841500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" y="1835150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400" y="2819400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" y="18796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00" y="1866900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18796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500" y="2787650"/>
            <a:ext cx="3644900" cy="0"/>
          </a:xfrm>
          <a:custGeom>
            <a:avLst/>
            <a:gdLst/>
            <a:ahLst/>
            <a:cxnLst/>
            <a:rect l="l" t="t" r="r" b="b"/>
            <a:pathLst>
              <a:path w="3644900">
                <a:moveTo>
                  <a:pt x="0" y="0"/>
                </a:moveTo>
                <a:lnTo>
                  <a:pt x="3644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50" y="19050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500" y="1898650"/>
            <a:ext cx="3644900" cy="0"/>
          </a:xfrm>
          <a:custGeom>
            <a:avLst/>
            <a:gdLst/>
            <a:ahLst/>
            <a:cxnLst/>
            <a:rect l="l" t="t" r="r" b="b"/>
            <a:pathLst>
              <a:path w="3644900">
                <a:moveTo>
                  <a:pt x="0" y="0"/>
                </a:moveTo>
                <a:lnTo>
                  <a:pt x="3644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3050" y="19050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1800" y="1879600"/>
            <a:ext cx="3670300" cy="9271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206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50"/>
              </a:spcBef>
            </a:pPr>
            <a:r>
              <a:rPr sz="2950" b="1" i="1" spc="-114" dirty="0">
                <a:latin typeface="Arial Black"/>
                <a:cs typeface="Arial Black"/>
              </a:rPr>
              <a:t>Payable</a:t>
            </a:r>
            <a:r>
              <a:rPr sz="2950" b="1" i="1" spc="-35" dirty="0">
                <a:latin typeface="Arial Black"/>
                <a:cs typeface="Arial Black"/>
              </a:rPr>
              <a:t> </a:t>
            </a:r>
            <a:r>
              <a:rPr sz="2950" b="1" i="1" spc="-125" dirty="0">
                <a:latin typeface="Arial Black"/>
                <a:cs typeface="Arial Black"/>
              </a:rPr>
              <a:t>Turnover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04915" y="4914900"/>
            <a:ext cx="681215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44767" y="4914900"/>
            <a:ext cx="411480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4871" y="4914900"/>
            <a:ext cx="978407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7647" y="5219712"/>
            <a:ext cx="411479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276" y="5067300"/>
            <a:ext cx="836663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37576" y="5067300"/>
            <a:ext cx="411479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69187" y="5129529"/>
            <a:ext cx="738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16.5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19800" y="5410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95340" y="3838447"/>
            <a:ext cx="2630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Assumsi semua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pembelian  Dgn kredit =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Rp1,551.)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8800" y="1828800"/>
            <a:ext cx="2895600" cy="1143000"/>
          </a:xfrm>
          <a:prstGeom prst="rect">
            <a:avLst/>
          </a:prstGeom>
          <a:ln w="25400">
            <a:solidFill>
              <a:srgbClr val="89A4A7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R="146050" algn="ctr">
              <a:lnSpc>
                <a:spcPct val="100000"/>
              </a:lnSpc>
              <a:spcBef>
                <a:spcPts val="910"/>
              </a:spcBef>
            </a:pPr>
            <a:r>
              <a:rPr sz="1800" b="1" spc="-5" dirty="0">
                <a:latin typeface="Arial"/>
                <a:cs typeface="Arial"/>
              </a:rPr>
              <a:t>Pembelian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Kredit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R="14732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Hutang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Dagang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0" y="2362200"/>
            <a:ext cx="1905000" cy="1905"/>
          </a:xfrm>
          <a:custGeom>
            <a:avLst/>
            <a:gdLst/>
            <a:ahLst/>
            <a:cxnLst/>
            <a:rect l="l" t="t" r="r" b="b"/>
            <a:pathLst>
              <a:path w="1905000" h="1905">
                <a:moveTo>
                  <a:pt x="0" y="0"/>
                </a:moveTo>
                <a:lnTo>
                  <a:pt x="1905000" y="158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3200400"/>
            <a:ext cx="3886200" cy="3200400"/>
          </a:xfrm>
          <a:custGeom>
            <a:avLst/>
            <a:gdLst/>
            <a:ahLst/>
            <a:cxnLst/>
            <a:rect l="l" t="t" r="r" b="b"/>
            <a:pathLst>
              <a:path w="3886200" h="3200400">
                <a:moveTo>
                  <a:pt x="2286000" y="0"/>
                </a:moveTo>
                <a:lnTo>
                  <a:pt x="2286000" y="800100"/>
                </a:lnTo>
                <a:lnTo>
                  <a:pt x="0" y="800100"/>
                </a:lnTo>
                <a:lnTo>
                  <a:pt x="0" y="2400300"/>
                </a:lnTo>
                <a:lnTo>
                  <a:pt x="2286000" y="2400300"/>
                </a:lnTo>
                <a:lnTo>
                  <a:pt x="2286000" y="3200400"/>
                </a:lnTo>
                <a:lnTo>
                  <a:pt x="3886200" y="1600200"/>
                </a:lnTo>
                <a:lnTo>
                  <a:pt x="2286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3200400"/>
            <a:ext cx="3886200" cy="3200400"/>
          </a:xfrm>
          <a:custGeom>
            <a:avLst/>
            <a:gdLst/>
            <a:ahLst/>
            <a:cxnLst/>
            <a:rect l="l" t="t" r="r" b="b"/>
            <a:pathLst>
              <a:path w="3886200" h="3200400">
                <a:moveTo>
                  <a:pt x="0" y="800100"/>
                </a:moveTo>
                <a:lnTo>
                  <a:pt x="2286000" y="800100"/>
                </a:lnTo>
                <a:lnTo>
                  <a:pt x="2286000" y="0"/>
                </a:lnTo>
                <a:lnTo>
                  <a:pt x="3886200" y="1600200"/>
                </a:lnTo>
                <a:lnTo>
                  <a:pt x="2286000" y="3200400"/>
                </a:lnTo>
                <a:lnTo>
                  <a:pt x="2286000" y="2400300"/>
                </a:lnTo>
                <a:lnTo>
                  <a:pt x="0" y="2400300"/>
                </a:lnTo>
                <a:lnTo>
                  <a:pt x="0" y="8001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4370323"/>
            <a:ext cx="250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ketepatan  pembayaran ke </a:t>
            </a:r>
            <a:r>
              <a:rPr sz="1800" b="1" spc="-5" dirty="0">
                <a:latin typeface="Arial"/>
                <a:cs typeface="Arial"/>
              </a:rPr>
              <a:t>suplier  oleh</a:t>
            </a:r>
            <a:r>
              <a:rPr sz="1800" b="1" spc="-10" dirty="0">
                <a:latin typeface="Arial"/>
                <a:cs typeface="Arial"/>
              </a:rPr>
              <a:t> perusahaan.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93308" y="5458962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8108" y="5458967"/>
            <a:ext cx="498335" cy="5135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8608" y="5458962"/>
            <a:ext cx="560832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50026" y="4977129"/>
            <a:ext cx="107251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Rp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1,551</a:t>
            </a:r>
            <a:endParaRPr sz="20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  <a:spcBef>
                <a:spcPts val="1820"/>
              </a:spcBef>
              <a:tabLst>
                <a:tab pos="579755" algn="l"/>
              </a:tabLst>
            </a:pPr>
            <a:r>
              <a:rPr sz="1800" b="1" spc="-5" dirty="0">
                <a:latin typeface="Arial"/>
                <a:cs typeface="Arial"/>
              </a:rPr>
              <a:t>Rp	</a:t>
            </a:r>
            <a:r>
              <a:rPr sz="1800" b="1" spc="-15" dirty="0">
                <a:latin typeface="Arial"/>
                <a:cs typeface="Arial"/>
              </a:rPr>
              <a:t>94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355091"/>
            <a:ext cx="5032235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291" y="370331"/>
            <a:ext cx="4503420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5029200" cy="7620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85"/>
              </a:spcBef>
            </a:pPr>
            <a:r>
              <a:rPr sz="3200" spc="-5" dirty="0">
                <a:solidFill>
                  <a:srgbClr val="FFFFFF"/>
                </a:solidFill>
              </a:rPr>
              <a:t>Rasio Aktivitas-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Hutang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715255" y="1816874"/>
            <a:ext cx="3831336" cy="154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4647" y="3352584"/>
            <a:ext cx="2961119" cy="160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1828800"/>
            <a:ext cx="3810000" cy="1524000"/>
          </a:xfrm>
          <a:custGeom>
            <a:avLst/>
            <a:gdLst/>
            <a:ahLst/>
            <a:cxnLst/>
            <a:rect l="l" t="t" r="r" b="b"/>
            <a:pathLst>
              <a:path w="3810000" h="1524000">
                <a:moveTo>
                  <a:pt x="0" y="0"/>
                </a:moveTo>
                <a:lnTo>
                  <a:pt x="3810000" y="0"/>
                </a:lnTo>
                <a:lnTo>
                  <a:pt x="38100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" y="3155950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50" y="18415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" y="18288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6950" y="1841500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8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183515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900" y="3124200"/>
            <a:ext cx="2921000" cy="0"/>
          </a:xfrm>
          <a:custGeom>
            <a:avLst/>
            <a:gdLst/>
            <a:ahLst/>
            <a:cxnLst/>
            <a:rect l="l" t="t" r="r" b="b"/>
            <a:pathLst>
              <a:path w="2921000">
                <a:moveTo>
                  <a:pt x="0" y="0"/>
                </a:moveTo>
                <a:lnTo>
                  <a:pt x="2921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1879600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900" y="1866900"/>
            <a:ext cx="2921000" cy="0"/>
          </a:xfrm>
          <a:custGeom>
            <a:avLst/>
            <a:gdLst/>
            <a:ahLst/>
            <a:cxnLst/>
            <a:rect l="l" t="t" r="r" b="b"/>
            <a:pathLst>
              <a:path w="2921000">
                <a:moveTo>
                  <a:pt x="0" y="0"/>
                </a:moveTo>
                <a:lnTo>
                  <a:pt x="2921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1879600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000" y="3092450"/>
            <a:ext cx="284480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350" y="1905000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000" y="1898650"/>
            <a:ext cx="284480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3450" y="1905000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2300" y="1879600"/>
            <a:ext cx="2870200" cy="12319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54305" rIns="0" bIns="0" rtlCol="0">
            <a:spAutoFit/>
          </a:bodyPr>
          <a:lstStyle/>
          <a:p>
            <a:pPr marL="422909" marR="440055" indent="266700">
              <a:lnSpc>
                <a:spcPts val="3360"/>
              </a:lnSpc>
              <a:spcBef>
                <a:spcPts val="1215"/>
              </a:spcBef>
            </a:pPr>
            <a:r>
              <a:rPr sz="2950" b="1" i="1" spc="-114" dirty="0">
                <a:latin typeface="Arial Black"/>
                <a:cs typeface="Arial Black"/>
              </a:rPr>
              <a:t>Periode  </a:t>
            </a:r>
            <a:r>
              <a:rPr sz="2950" b="1" i="1" spc="-195" dirty="0">
                <a:latin typeface="Arial Black"/>
                <a:cs typeface="Arial Black"/>
              </a:rPr>
              <a:t>P</a:t>
            </a:r>
            <a:r>
              <a:rPr sz="2950" b="1" i="1" spc="-114" dirty="0">
                <a:latin typeface="Arial Black"/>
                <a:cs typeface="Arial Black"/>
              </a:rPr>
              <a:t>e</a:t>
            </a:r>
            <a:r>
              <a:rPr sz="2950" b="1" i="1" spc="-50" dirty="0">
                <a:latin typeface="Arial Black"/>
                <a:cs typeface="Arial Black"/>
              </a:rPr>
              <a:t>l</a:t>
            </a:r>
            <a:r>
              <a:rPr sz="2950" b="1" i="1" spc="-114" dirty="0">
                <a:latin typeface="Arial Black"/>
                <a:cs typeface="Arial Black"/>
              </a:rPr>
              <a:t>unasan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5400" y="266700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8091" y="4427220"/>
            <a:ext cx="106375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7800" y="4853952"/>
            <a:ext cx="1162812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1220" y="4853952"/>
            <a:ext cx="568451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35587" y="4518405"/>
            <a:ext cx="9398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913765" algn="l"/>
              </a:tabLst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365	</a:t>
            </a:r>
            <a:endParaRPr sz="2800">
              <a:latin typeface="Arial"/>
              <a:cs typeface="Arial"/>
            </a:endParaRPr>
          </a:p>
          <a:p>
            <a:pPr marL="35560" algn="ctr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16.5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53783" y="4579632"/>
            <a:ext cx="1261872" cy="789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6264" y="4579632"/>
            <a:ext cx="1121664" cy="789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98535" y="4579632"/>
            <a:ext cx="568451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54787" y="4670805"/>
            <a:ext cx="177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= </a:t>
            </a:r>
            <a:r>
              <a:rPr sz="2800" b="1" i="1" spc="-5" dirty="0">
                <a:latin typeface="Arial"/>
                <a:cs typeface="Arial"/>
              </a:rPr>
              <a:t>22.1</a:t>
            </a:r>
            <a:r>
              <a:rPr sz="2800" b="1" i="1" spc="-5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hari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4400" y="1828800"/>
            <a:ext cx="3810000" cy="1524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852805" marR="606425" indent="-241300">
              <a:lnSpc>
                <a:spcPct val="1504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Jumlah </a:t>
            </a:r>
            <a:r>
              <a:rPr sz="2000" b="1" dirty="0">
                <a:latin typeface="Arial"/>
                <a:cs typeface="Arial"/>
              </a:rPr>
              <a:t>hari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pertahun  </a:t>
            </a:r>
            <a:r>
              <a:rPr sz="2000" b="1" spc="-10" dirty="0">
                <a:latin typeface="Arial"/>
                <a:cs typeface="Arial"/>
              </a:rPr>
              <a:t>Payable</a:t>
            </a:r>
            <a:r>
              <a:rPr sz="2000" b="1" spc="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Turnover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5800" y="3733800"/>
            <a:ext cx="3048000" cy="2819400"/>
          </a:xfrm>
          <a:custGeom>
            <a:avLst/>
            <a:gdLst/>
            <a:ahLst/>
            <a:cxnLst/>
            <a:rect l="l" t="t" r="r" b="b"/>
            <a:pathLst>
              <a:path w="3048000" h="2819400">
                <a:moveTo>
                  <a:pt x="1638300" y="0"/>
                </a:moveTo>
                <a:lnTo>
                  <a:pt x="1638300" y="704850"/>
                </a:lnTo>
                <a:lnTo>
                  <a:pt x="0" y="704850"/>
                </a:lnTo>
                <a:lnTo>
                  <a:pt x="0" y="2114550"/>
                </a:lnTo>
                <a:lnTo>
                  <a:pt x="1638300" y="2114550"/>
                </a:lnTo>
                <a:lnTo>
                  <a:pt x="1638300" y="2819400"/>
                </a:lnTo>
                <a:lnTo>
                  <a:pt x="3048000" y="1409700"/>
                </a:lnTo>
                <a:lnTo>
                  <a:pt x="16383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800" y="3733800"/>
            <a:ext cx="3048000" cy="2819400"/>
          </a:xfrm>
          <a:custGeom>
            <a:avLst/>
            <a:gdLst/>
            <a:ahLst/>
            <a:cxnLst/>
            <a:rect l="l" t="t" r="r" b="b"/>
            <a:pathLst>
              <a:path w="3048000" h="2819400">
                <a:moveTo>
                  <a:pt x="0" y="704850"/>
                </a:moveTo>
                <a:lnTo>
                  <a:pt x="1638300" y="704850"/>
                </a:lnTo>
                <a:lnTo>
                  <a:pt x="1638300" y="0"/>
                </a:lnTo>
                <a:lnTo>
                  <a:pt x="3048000" y="1409700"/>
                </a:lnTo>
                <a:lnTo>
                  <a:pt x="1638300" y="2819400"/>
                </a:lnTo>
                <a:lnTo>
                  <a:pt x="1638300" y="2114550"/>
                </a:lnTo>
                <a:lnTo>
                  <a:pt x="0" y="2114550"/>
                </a:lnTo>
                <a:lnTo>
                  <a:pt x="0" y="7048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4540" y="4850383"/>
            <a:ext cx="2141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Rata2 </a:t>
            </a:r>
            <a:r>
              <a:rPr sz="1800" b="1" spc="-5" dirty="0">
                <a:latin typeface="Arial"/>
                <a:cs typeface="Arial"/>
              </a:rPr>
              <a:t>jumlah hari  hutang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terbayarkan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1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6975309" y="0"/>
                </a:moveTo>
                <a:lnTo>
                  <a:pt x="174790" y="0"/>
                </a:lnTo>
                <a:lnTo>
                  <a:pt x="0" y="174790"/>
                </a:lnTo>
                <a:lnTo>
                  <a:pt x="0" y="422122"/>
                </a:lnTo>
                <a:lnTo>
                  <a:pt x="174790" y="596899"/>
                </a:lnTo>
                <a:lnTo>
                  <a:pt x="6975309" y="596899"/>
                </a:lnTo>
                <a:lnTo>
                  <a:pt x="7150100" y="422122"/>
                </a:lnTo>
                <a:lnTo>
                  <a:pt x="7150100" y="174790"/>
                </a:lnTo>
                <a:lnTo>
                  <a:pt x="697530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200400"/>
            <a:ext cx="7150100" cy="596900"/>
          </a:xfrm>
          <a:custGeom>
            <a:avLst/>
            <a:gdLst/>
            <a:ahLst/>
            <a:cxnLst/>
            <a:rect l="l" t="t" r="r" b="b"/>
            <a:pathLst>
              <a:path w="7150100" h="596900">
                <a:moveTo>
                  <a:pt x="0" y="174790"/>
                </a:moveTo>
                <a:lnTo>
                  <a:pt x="174790" y="0"/>
                </a:lnTo>
                <a:lnTo>
                  <a:pt x="6975309" y="0"/>
                </a:lnTo>
                <a:lnTo>
                  <a:pt x="7150100" y="174790"/>
                </a:lnTo>
                <a:lnTo>
                  <a:pt x="7150100" y="422122"/>
                </a:lnTo>
                <a:lnTo>
                  <a:pt x="6975309" y="596899"/>
                </a:lnTo>
                <a:lnTo>
                  <a:pt x="174790" y="596899"/>
                </a:lnTo>
                <a:lnTo>
                  <a:pt x="0" y="422122"/>
                </a:lnTo>
                <a:lnTo>
                  <a:pt x="0" y="1747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8491" y="431291"/>
            <a:ext cx="4803648" cy="99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612" y="516636"/>
            <a:ext cx="5250180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5987" y="577088"/>
            <a:ext cx="442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Komparasi</a:t>
            </a:r>
            <a:r>
              <a:rPr sz="3600" spc="-55" dirty="0"/>
              <a:t> </a:t>
            </a:r>
            <a:r>
              <a:rPr sz="3600" spc="-5" dirty="0"/>
              <a:t>Aktivitas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764279" y="2673094"/>
            <a:ext cx="4922520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355" y="2595372"/>
            <a:ext cx="4329684" cy="261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82560" y="2737803"/>
          <a:ext cx="6428104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/>
                <a:gridCol w="2799715"/>
                <a:gridCol w="1701800"/>
              </a:tblGrid>
              <a:tr h="522605">
                <a:tc>
                  <a:txBody>
                    <a:bodyPr/>
                    <a:lstStyle/>
                    <a:p>
                      <a:pPr marR="705485" algn="ctr">
                        <a:lnSpc>
                          <a:spcPts val="3540"/>
                        </a:lnSpc>
                      </a:pPr>
                      <a:r>
                        <a:rPr sz="3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Tahun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3590"/>
                        </a:lnSpc>
                        <a:tabLst>
                          <a:tab pos="2573655" algn="l"/>
                        </a:tabLst>
                      </a:pPr>
                      <a:r>
                        <a:rPr sz="32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BW	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3590"/>
                        </a:lnSpc>
                      </a:pPr>
                      <a:r>
                        <a:rPr sz="32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Industry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22.1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46.7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84835">
                <a:tc>
                  <a:txBody>
                    <a:bodyPr/>
                    <a:lstStyle/>
                    <a:p>
                      <a:pPr marR="7035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25.4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51.1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522605">
                <a:tc>
                  <a:txBody>
                    <a:bodyPr/>
                    <a:lstStyle/>
                    <a:p>
                      <a:pPr marR="703580" algn="ctr">
                        <a:lnSpc>
                          <a:spcPts val="3829"/>
                        </a:lnSpc>
                        <a:spcBef>
                          <a:spcPts val="190"/>
                        </a:spcBef>
                      </a:pPr>
                      <a:r>
                        <a:rPr sz="3200" spc="-10" dirty="0">
                          <a:latin typeface="Arial"/>
                          <a:cs typeface="Arial"/>
                        </a:rPr>
                        <a:t>2001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43.5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3779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48.5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227137" y="1854200"/>
            <a:ext cx="6572250" cy="711200"/>
          </a:xfrm>
          <a:custGeom>
            <a:avLst/>
            <a:gdLst/>
            <a:ahLst/>
            <a:cxnLst/>
            <a:rect l="l" t="t" r="r" b="b"/>
            <a:pathLst>
              <a:path w="6572250" h="711200">
                <a:moveTo>
                  <a:pt x="0" y="0"/>
                </a:moveTo>
                <a:lnTo>
                  <a:pt x="6572250" y="0"/>
                </a:lnTo>
                <a:lnTo>
                  <a:pt x="657225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7137" y="1854200"/>
            <a:ext cx="6572250" cy="711200"/>
          </a:xfrm>
          <a:custGeom>
            <a:avLst/>
            <a:gdLst/>
            <a:ahLst/>
            <a:cxnLst/>
            <a:rect l="l" t="t" r="r" b="b"/>
            <a:pathLst>
              <a:path w="6572250" h="711200">
                <a:moveTo>
                  <a:pt x="0" y="0"/>
                </a:moveTo>
                <a:lnTo>
                  <a:pt x="6572250" y="0"/>
                </a:lnTo>
                <a:lnTo>
                  <a:pt x="657225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0224" y="1737360"/>
            <a:ext cx="700430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0064" y="1737360"/>
            <a:ext cx="80619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29944" y="1872233"/>
            <a:ext cx="6364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Payable </a:t>
            </a:r>
            <a:r>
              <a:rPr sz="4000" b="1" spc="-45" dirty="0">
                <a:solidFill>
                  <a:srgbClr val="009999"/>
                </a:solidFill>
                <a:latin typeface="Arial"/>
                <a:cs typeface="Arial"/>
              </a:rPr>
              <a:t>Turnover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dlm</a:t>
            </a:r>
            <a:r>
              <a:rPr sz="4000" b="1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9999"/>
                </a:solidFill>
                <a:latin typeface="Arial"/>
                <a:cs typeface="Arial"/>
              </a:rPr>
              <a:t>hari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9172" y="5922264"/>
            <a:ext cx="4283964" cy="935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2679" y="5922264"/>
            <a:ext cx="726935" cy="935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104" y="5553583"/>
            <a:ext cx="735520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BW </a:t>
            </a:r>
            <a:r>
              <a:rPr sz="3200" b="1" spc="-5" dirty="0">
                <a:latin typeface="Arial"/>
                <a:cs typeface="Arial"/>
              </a:rPr>
              <a:t>telah memperbaiki jumlah hari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-120" dirty="0">
                <a:latin typeface="Arial"/>
                <a:cs typeface="Arial"/>
              </a:rPr>
              <a:t>PT.</a:t>
            </a:r>
            <a:endParaRPr sz="3200">
              <a:latin typeface="Arial"/>
              <a:cs typeface="Arial"/>
            </a:endParaRPr>
          </a:p>
          <a:p>
            <a:pPr marL="4445" algn="ctr">
              <a:lnSpc>
                <a:spcPts val="4320"/>
              </a:lnSpc>
            </a:pP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Apakah ini</a:t>
            </a:r>
            <a:r>
              <a:rPr sz="3600" b="1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9999"/>
                </a:solidFill>
                <a:latin typeface="Arial"/>
                <a:cs typeface="Arial"/>
              </a:rPr>
              <a:t>Baik?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97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507491"/>
            <a:ext cx="6632435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852" y="387095"/>
            <a:ext cx="7053072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6629400" cy="7620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4"/>
              </a:spcBef>
            </a:pPr>
            <a:r>
              <a:rPr sz="4400" dirty="0">
                <a:solidFill>
                  <a:srgbClr val="FFFFFF"/>
                </a:solidFill>
              </a:rPr>
              <a:t>Rasio Aktivitas -</a:t>
            </a:r>
            <a:r>
              <a:rPr sz="44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Persediaan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42900" y="31178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50" y="21844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2171700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700"/>
                </a:moveTo>
                <a:lnTo>
                  <a:pt x="38100" y="1270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7950" y="218440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1780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300" y="30861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2225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300" y="2209800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22225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00" y="30543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750" y="224790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400" y="224155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54450" y="224790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700" y="2222500"/>
            <a:ext cx="3479800" cy="85090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1136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895"/>
              </a:spcBef>
            </a:pPr>
            <a:r>
              <a:rPr sz="2500" b="1" i="1" spc="-60" dirty="0">
                <a:latin typeface="Arial Black"/>
                <a:cs typeface="Arial Black"/>
              </a:rPr>
              <a:t>Inventory</a:t>
            </a:r>
            <a:r>
              <a:rPr sz="2500" b="1" i="1" spc="-65" dirty="0">
                <a:latin typeface="Arial Black"/>
                <a:cs typeface="Arial Black"/>
              </a:rPr>
              <a:t> </a:t>
            </a:r>
            <a:r>
              <a:rPr sz="2500" b="1" i="1" spc="-85" dirty="0">
                <a:latin typeface="Arial Black"/>
                <a:cs typeface="Arial Black"/>
              </a:rPr>
              <a:t>Turnover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20284" y="4290059"/>
            <a:ext cx="1572767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6776" y="4655820"/>
            <a:ext cx="1318259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9652" y="4655820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4304" y="4442472"/>
            <a:ext cx="998220" cy="679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7140" y="4442472"/>
            <a:ext cx="490727" cy="679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95721" y="4367529"/>
            <a:ext cx="2303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510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p1,599</a:t>
            </a:r>
            <a:r>
              <a:rPr sz="2400" b="1" spc="-5" dirty="0">
                <a:latin typeface="Arial"/>
                <a:cs typeface="Arial"/>
              </a:rPr>
              <a:t>	</a:t>
            </a:r>
            <a:r>
              <a:rPr sz="3600" b="1" baseline="-27777" dirty="0">
                <a:latin typeface="Arial"/>
                <a:cs typeface="Arial"/>
              </a:rPr>
              <a:t>=</a:t>
            </a:r>
            <a:r>
              <a:rPr sz="3600" b="1" spc="-135" baseline="-27777" dirty="0">
                <a:latin typeface="Arial"/>
                <a:cs typeface="Arial"/>
              </a:rPr>
              <a:t> </a:t>
            </a:r>
            <a:r>
              <a:rPr sz="3600" b="1" i="1" spc="-7" baseline="-27777" dirty="0">
                <a:latin typeface="Arial"/>
                <a:cs typeface="Arial"/>
              </a:rPr>
              <a:t>2.30</a:t>
            </a:r>
            <a:endParaRPr sz="3600" baseline="-27777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Rp696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3505200"/>
            <a:ext cx="3581400" cy="2819400"/>
          </a:xfrm>
          <a:custGeom>
            <a:avLst/>
            <a:gdLst/>
            <a:ahLst/>
            <a:cxnLst/>
            <a:rect l="l" t="t" r="r" b="b"/>
            <a:pathLst>
              <a:path w="3581400" h="2819400">
                <a:moveTo>
                  <a:pt x="2171700" y="0"/>
                </a:moveTo>
                <a:lnTo>
                  <a:pt x="2171700" y="704850"/>
                </a:lnTo>
                <a:lnTo>
                  <a:pt x="0" y="704850"/>
                </a:lnTo>
                <a:lnTo>
                  <a:pt x="0" y="2114550"/>
                </a:lnTo>
                <a:lnTo>
                  <a:pt x="2171700" y="2114550"/>
                </a:lnTo>
                <a:lnTo>
                  <a:pt x="2171700" y="2819400"/>
                </a:lnTo>
                <a:lnTo>
                  <a:pt x="3581400" y="1409700"/>
                </a:lnTo>
                <a:lnTo>
                  <a:pt x="21717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3505200"/>
            <a:ext cx="3581400" cy="2819400"/>
          </a:xfrm>
          <a:custGeom>
            <a:avLst/>
            <a:gdLst/>
            <a:ahLst/>
            <a:cxnLst/>
            <a:rect l="l" t="t" r="r" b="b"/>
            <a:pathLst>
              <a:path w="3581400" h="2819400">
                <a:moveTo>
                  <a:pt x="0" y="704850"/>
                </a:moveTo>
                <a:lnTo>
                  <a:pt x="2171700" y="704850"/>
                </a:lnTo>
                <a:lnTo>
                  <a:pt x="2171700" y="0"/>
                </a:lnTo>
                <a:lnTo>
                  <a:pt x="3581400" y="1409700"/>
                </a:lnTo>
                <a:lnTo>
                  <a:pt x="2171700" y="2819400"/>
                </a:lnTo>
                <a:lnTo>
                  <a:pt x="2171700" y="2114550"/>
                </a:lnTo>
                <a:lnTo>
                  <a:pt x="0" y="2114550"/>
                </a:lnTo>
                <a:lnTo>
                  <a:pt x="0" y="7048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4540" y="4446523"/>
            <a:ext cx="2550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Indikasi </a:t>
            </a:r>
            <a:r>
              <a:rPr sz="1800" b="1" spc="-10" dirty="0">
                <a:latin typeface="Arial"/>
                <a:cs typeface="Arial"/>
              </a:rPr>
              <a:t>efektivitas  manajemen persediaan  </a:t>
            </a:r>
            <a:r>
              <a:rPr sz="1800" b="1" spc="-5" dirty="0">
                <a:latin typeface="Arial"/>
                <a:cs typeface="Arial"/>
              </a:rPr>
              <a:t>sebuah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perusahaan.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2286000"/>
            <a:ext cx="3581400" cy="1219200"/>
          </a:xfrm>
          <a:custGeom>
            <a:avLst/>
            <a:gdLst/>
            <a:ahLst/>
            <a:cxnLst/>
            <a:rect l="l" t="t" r="r" b="b"/>
            <a:pathLst>
              <a:path w="3581400" h="1219200">
                <a:moveTo>
                  <a:pt x="0" y="0"/>
                </a:moveTo>
                <a:lnTo>
                  <a:pt x="3581400" y="0"/>
                </a:lnTo>
                <a:lnTo>
                  <a:pt x="35814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4000" y="2514600"/>
            <a:ext cx="2819400" cy="369570"/>
          </a:xfrm>
          <a:custGeom>
            <a:avLst/>
            <a:gdLst/>
            <a:ahLst/>
            <a:cxnLst/>
            <a:rect l="l" t="t" r="r" b="b"/>
            <a:pathLst>
              <a:path w="2819400" h="369569">
                <a:moveTo>
                  <a:pt x="0" y="0"/>
                </a:moveTo>
                <a:lnTo>
                  <a:pt x="2819400" y="0"/>
                </a:lnTo>
                <a:lnTo>
                  <a:pt x="2819400" y="369328"/>
                </a:lnTo>
                <a:lnTo>
                  <a:pt x="0" y="369328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6400" y="3048000"/>
            <a:ext cx="2209800" cy="369570"/>
          </a:xfrm>
          <a:custGeom>
            <a:avLst/>
            <a:gdLst/>
            <a:ahLst/>
            <a:cxnLst/>
            <a:rect l="l" t="t" r="r" b="b"/>
            <a:pathLst>
              <a:path w="2209800" h="369570">
                <a:moveTo>
                  <a:pt x="0" y="0"/>
                </a:moveTo>
                <a:lnTo>
                  <a:pt x="2209800" y="0"/>
                </a:lnTo>
                <a:lnTo>
                  <a:pt x="2209800" y="369328"/>
                </a:lnTo>
                <a:lnTo>
                  <a:pt x="0" y="369328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76800" y="2286000"/>
            <a:ext cx="3581400" cy="1219200"/>
          </a:xfrm>
          <a:prstGeom prst="rect">
            <a:avLst/>
          </a:prstGeom>
          <a:ln w="25400">
            <a:solidFill>
              <a:srgbClr val="89A4A7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105535" marR="890905" indent="-556895">
              <a:lnSpc>
                <a:spcPct val="194400"/>
              </a:lnSpc>
              <a:spcBef>
                <a:spcPts val="70"/>
              </a:spcBef>
            </a:pPr>
            <a:r>
              <a:rPr sz="1800" b="1" spc="-5" dirty="0">
                <a:latin typeface="Arial"/>
                <a:cs typeface="Arial"/>
              </a:rPr>
              <a:t>Cost </a:t>
            </a:r>
            <a:r>
              <a:rPr sz="1800" b="1" dirty="0">
                <a:latin typeface="Arial"/>
                <a:cs typeface="Arial"/>
              </a:rPr>
              <a:t>of Goods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Sold  </a:t>
            </a:r>
            <a:r>
              <a:rPr sz="1800" b="1" spc="-10" dirty="0">
                <a:latin typeface="Arial"/>
                <a:cs typeface="Arial"/>
              </a:rPr>
              <a:t>Persediaan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86400" y="2971800"/>
            <a:ext cx="2133600" cy="1905"/>
          </a:xfrm>
          <a:custGeom>
            <a:avLst/>
            <a:gdLst/>
            <a:ahLst/>
            <a:cxnLst/>
            <a:rect l="l" t="t" r="r" b="b"/>
            <a:pathLst>
              <a:path w="2133600" h="1905">
                <a:moveTo>
                  <a:pt x="0" y="0"/>
                </a:moveTo>
                <a:lnTo>
                  <a:pt x="2133600" y="15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53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1492</Words>
  <Application>Microsoft Macintosh PowerPoint</Application>
  <PresentationFormat>On-screen Show (4:3)</PresentationFormat>
  <Paragraphs>741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PowerPoint Presentation</vt:lpstr>
      <vt:lpstr>Ringkasan Coverage Trend  Analysis</vt:lpstr>
      <vt:lpstr>Rasio Aktivitas - Piutang</vt:lpstr>
      <vt:lpstr>Rasio Aktivitas - Piutang</vt:lpstr>
      <vt:lpstr>Komparasi Rasio Aktivitas</vt:lpstr>
      <vt:lpstr>Rasio Aktivitas - Hutang</vt:lpstr>
      <vt:lpstr>Rasio Aktivitas- Hutang</vt:lpstr>
      <vt:lpstr>Komparasi Aktivitas</vt:lpstr>
      <vt:lpstr>Rasio Aktivitas - Persediaan</vt:lpstr>
      <vt:lpstr>Komparasi Rasio Aktivitas</vt:lpstr>
      <vt:lpstr>Inventory Turnover Ratio --  Trend Analysis Comparison</vt:lpstr>
      <vt:lpstr>Rasio Aktivitas - Aset</vt:lpstr>
      <vt:lpstr>Komparasi Rasio  Aktivitas</vt:lpstr>
      <vt:lpstr>Rasio Profitabilitas</vt:lpstr>
      <vt:lpstr>Komparasi Rasio Profitabilitas</vt:lpstr>
      <vt:lpstr>Gross Profit Margin --  Trend Analysis Comparison</vt:lpstr>
      <vt:lpstr>Rasio Profitabilitas</vt:lpstr>
      <vt:lpstr>Komparasi Rasio  Profitabilitas</vt:lpstr>
      <vt:lpstr>Net Profit Margin -- Trend Analysis Comparison</vt:lpstr>
      <vt:lpstr>Rasio Profitabilitas</vt:lpstr>
      <vt:lpstr>Komparasi Rasio  Profitabilitas</vt:lpstr>
      <vt:lpstr>Return on Investment –  Trend Analysis Comparison</vt:lpstr>
      <vt:lpstr>Ratio Profitabilitas</vt:lpstr>
      <vt:lpstr>Komparasi Rasio  Profitabilitas</vt:lpstr>
      <vt:lpstr>Return on Equity --  Trend Analysis Comparison</vt:lpstr>
      <vt:lpstr>Return on Investment and the  Du Pont Approach</vt:lpstr>
      <vt:lpstr>Return on Equity and  the Du Pont Approach</vt:lpstr>
      <vt:lpstr>Ringkasan Analisis Trend  Profitabilitas</vt:lpstr>
      <vt:lpstr>Ringkasan Analisis Rasio</vt:lpstr>
      <vt:lpstr>Other Types of Analysis</vt:lpstr>
      <vt:lpstr>Common-size Analysis</vt:lpstr>
      <vt:lpstr>BW’ Common Size Neraca</vt:lpstr>
      <vt:lpstr>BW Common Size: Neraca</vt:lpstr>
      <vt:lpstr>BW Common Size Laporan  Laba-Rugi</vt:lpstr>
      <vt:lpstr>Index Analysis</vt:lpstr>
      <vt:lpstr>BW Index – Neraca</vt:lpstr>
      <vt:lpstr>PowerPoint Presentation</vt:lpstr>
      <vt:lpstr>BW Index – Lap.Laba-Rugi</vt:lpstr>
      <vt:lpstr>Cautions: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3</cp:revision>
  <dcterms:created xsi:type="dcterms:W3CDTF">2017-11-04T16:59:32Z</dcterms:created>
  <dcterms:modified xsi:type="dcterms:W3CDTF">2017-12-08T09:48:32Z</dcterms:modified>
</cp:coreProperties>
</file>