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4.png"/><Relationship Id="rId21" Type="http://schemas.openxmlformats.org/officeDocument/2006/relationships/image" Target="../media/image205.png"/><Relationship Id="rId22" Type="http://schemas.openxmlformats.org/officeDocument/2006/relationships/image" Target="../media/image206.jpg"/><Relationship Id="rId23" Type="http://schemas.openxmlformats.org/officeDocument/2006/relationships/image" Target="../media/image207.jpg"/><Relationship Id="rId24" Type="http://schemas.openxmlformats.org/officeDocument/2006/relationships/image" Target="../media/image208.jpg"/><Relationship Id="rId25" Type="http://schemas.openxmlformats.org/officeDocument/2006/relationships/image" Target="../media/image209.jpg"/><Relationship Id="rId26" Type="http://schemas.openxmlformats.org/officeDocument/2006/relationships/image" Target="../media/image210.jpg"/><Relationship Id="rId27" Type="http://schemas.openxmlformats.org/officeDocument/2006/relationships/image" Target="../media/image211.jpg"/><Relationship Id="rId28" Type="http://schemas.openxmlformats.org/officeDocument/2006/relationships/image" Target="../media/image212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6.jpg"/><Relationship Id="rId3" Type="http://schemas.openxmlformats.org/officeDocument/2006/relationships/image" Target="../media/image187.jpg"/><Relationship Id="rId4" Type="http://schemas.openxmlformats.org/officeDocument/2006/relationships/image" Target="../media/image188.jpg"/><Relationship Id="rId5" Type="http://schemas.openxmlformats.org/officeDocument/2006/relationships/image" Target="../media/image189.png"/><Relationship Id="rId30" Type="http://schemas.openxmlformats.org/officeDocument/2006/relationships/image" Target="../media/image213.png"/><Relationship Id="rId31" Type="http://schemas.openxmlformats.org/officeDocument/2006/relationships/image" Target="../media/image214.jpg"/><Relationship Id="rId32" Type="http://schemas.openxmlformats.org/officeDocument/2006/relationships/image" Target="../media/image215.jpg"/><Relationship Id="rId9" Type="http://schemas.openxmlformats.org/officeDocument/2006/relationships/image" Target="../media/image193.png"/><Relationship Id="rId6" Type="http://schemas.openxmlformats.org/officeDocument/2006/relationships/image" Target="../media/image190.jpg"/><Relationship Id="rId7" Type="http://schemas.openxmlformats.org/officeDocument/2006/relationships/image" Target="../media/image191.jpg"/><Relationship Id="rId8" Type="http://schemas.openxmlformats.org/officeDocument/2006/relationships/image" Target="../media/image192.png"/><Relationship Id="rId33" Type="http://schemas.openxmlformats.org/officeDocument/2006/relationships/image" Target="../media/image216.png"/><Relationship Id="rId10" Type="http://schemas.openxmlformats.org/officeDocument/2006/relationships/image" Target="../media/image194.jpg"/><Relationship Id="rId11" Type="http://schemas.openxmlformats.org/officeDocument/2006/relationships/image" Target="../media/image195.jpg"/><Relationship Id="rId12" Type="http://schemas.openxmlformats.org/officeDocument/2006/relationships/image" Target="../media/image196.jpg"/><Relationship Id="rId13" Type="http://schemas.openxmlformats.org/officeDocument/2006/relationships/image" Target="../media/image197.png"/><Relationship Id="rId14" Type="http://schemas.openxmlformats.org/officeDocument/2006/relationships/image" Target="../media/image198.jpg"/><Relationship Id="rId15" Type="http://schemas.openxmlformats.org/officeDocument/2006/relationships/image" Target="../media/image199.jpg"/><Relationship Id="rId16" Type="http://schemas.openxmlformats.org/officeDocument/2006/relationships/image" Target="../media/image200.jpg"/><Relationship Id="rId17" Type="http://schemas.openxmlformats.org/officeDocument/2006/relationships/image" Target="../media/image201.jpg"/><Relationship Id="rId18" Type="http://schemas.openxmlformats.org/officeDocument/2006/relationships/image" Target="../media/image202.jpg"/><Relationship Id="rId19" Type="http://schemas.openxmlformats.org/officeDocument/2006/relationships/image" Target="../media/image203.jp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5.jpg"/><Relationship Id="rId21" Type="http://schemas.openxmlformats.org/officeDocument/2006/relationships/image" Target="../media/image236.jpg"/><Relationship Id="rId22" Type="http://schemas.openxmlformats.org/officeDocument/2006/relationships/image" Target="../media/image237.jpg"/><Relationship Id="rId23" Type="http://schemas.openxmlformats.org/officeDocument/2006/relationships/image" Target="../media/image238.png"/><Relationship Id="rId24" Type="http://schemas.openxmlformats.org/officeDocument/2006/relationships/image" Target="../media/image239.jpg"/><Relationship Id="rId25" Type="http://schemas.openxmlformats.org/officeDocument/2006/relationships/image" Target="../media/image240.jpg"/><Relationship Id="rId26" Type="http://schemas.openxmlformats.org/officeDocument/2006/relationships/image" Target="../media/image241.jpg"/><Relationship Id="rId27" Type="http://schemas.openxmlformats.org/officeDocument/2006/relationships/image" Target="../media/image242.jpg"/><Relationship Id="rId28" Type="http://schemas.openxmlformats.org/officeDocument/2006/relationships/image" Target="../media/image243.jpg"/><Relationship Id="rId29" Type="http://schemas.openxmlformats.org/officeDocument/2006/relationships/image" Target="../media/image24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7.jpg"/><Relationship Id="rId3" Type="http://schemas.openxmlformats.org/officeDocument/2006/relationships/image" Target="../media/image218.jpg"/><Relationship Id="rId4" Type="http://schemas.openxmlformats.org/officeDocument/2006/relationships/image" Target="../media/image219.jpg"/><Relationship Id="rId5" Type="http://schemas.openxmlformats.org/officeDocument/2006/relationships/image" Target="../media/image220.png"/><Relationship Id="rId30" Type="http://schemas.openxmlformats.org/officeDocument/2006/relationships/image" Target="../media/image245.jpg"/><Relationship Id="rId31" Type="http://schemas.openxmlformats.org/officeDocument/2006/relationships/image" Target="../media/image4.png"/><Relationship Id="rId32" Type="http://schemas.openxmlformats.org/officeDocument/2006/relationships/image" Target="../media/image246.png"/><Relationship Id="rId9" Type="http://schemas.openxmlformats.org/officeDocument/2006/relationships/image" Target="../media/image224.jpg"/><Relationship Id="rId6" Type="http://schemas.openxmlformats.org/officeDocument/2006/relationships/image" Target="../media/image221.png"/><Relationship Id="rId7" Type="http://schemas.openxmlformats.org/officeDocument/2006/relationships/image" Target="../media/image222.jpg"/><Relationship Id="rId8" Type="http://schemas.openxmlformats.org/officeDocument/2006/relationships/image" Target="../media/image223.png"/><Relationship Id="rId33" Type="http://schemas.openxmlformats.org/officeDocument/2006/relationships/image" Target="../media/image247.jpg"/><Relationship Id="rId34" Type="http://schemas.openxmlformats.org/officeDocument/2006/relationships/image" Target="../media/image248.jpg"/><Relationship Id="rId35" Type="http://schemas.openxmlformats.org/officeDocument/2006/relationships/image" Target="../media/image249.png"/><Relationship Id="rId10" Type="http://schemas.openxmlformats.org/officeDocument/2006/relationships/image" Target="../media/image225.jpg"/><Relationship Id="rId11" Type="http://schemas.openxmlformats.org/officeDocument/2006/relationships/image" Target="../media/image226.jpg"/><Relationship Id="rId12" Type="http://schemas.openxmlformats.org/officeDocument/2006/relationships/image" Target="../media/image227.png"/><Relationship Id="rId13" Type="http://schemas.openxmlformats.org/officeDocument/2006/relationships/image" Target="../media/image228.jpg"/><Relationship Id="rId14" Type="http://schemas.openxmlformats.org/officeDocument/2006/relationships/image" Target="../media/image229.png"/><Relationship Id="rId15" Type="http://schemas.openxmlformats.org/officeDocument/2006/relationships/image" Target="../media/image230.jpg"/><Relationship Id="rId16" Type="http://schemas.openxmlformats.org/officeDocument/2006/relationships/image" Target="../media/image231.png"/><Relationship Id="rId17" Type="http://schemas.openxmlformats.org/officeDocument/2006/relationships/image" Target="../media/image232.png"/><Relationship Id="rId18" Type="http://schemas.openxmlformats.org/officeDocument/2006/relationships/image" Target="../media/image233.png"/><Relationship Id="rId19" Type="http://schemas.openxmlformats.org/officeDocument/2006/relationships/image" Target="../media/image234.jp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9.jpg"/><Relationship Id="rId21" Type="http://schemas.openxmlformats.org/officeDocument/2006/relationships/image" Target="../media/image236.jpg"/><Relationship Id="rId22" Type="http://schemas.openxmlformats.org/officeDocument/2006/relationships/image" Target="../media/image237.jpg"/><Relationship Id="rId23" Type="http://schemas.openxmlformats.org/officeDocument/2006/relationships/image" Target="../media/image238.png"/><Relationship Id="rId24" Type="http://schemas.openxmlformats.org/officeDocument/2006/relationships/image" Target="../media/image260.jpg"/><Relationship Id="rId25" Type="http://schemas.openxmlformats.org/officeDocument/2006/relationships/image" Target="../media/image240.jpg"/><Relationship Id="rId26" Type="http://schemas.openxmlformats.org/officeDocument/2006/relationships/image" Target="../media/image261.jpg"/><Relationship Id="rId27" Type="http://schemas.openxmlformats.org/officeDocument/2006/relationships/image" Target="../media/image262.jpg"/><Relationship Id="rId28" Type="http://schemas.openxmlformats.org/officeDocument/2006/relationships/image" Target="../media/image243.jpg"/><Relationship Id="rId29" Type="http://schemas.openxmlformats.org/officeDocument/2006/relationships/image" Target="../media/image26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0.jpg"/><Relationship Id="rId3" Type="http://schemas.openxmlformats.org/officeDocument/2006/relationships/image" Target="../media/image218.jpg"/><Relationship Id="rId4" Type="http://schemas.openxmlformats.org/officeDocument/2006/relationships/image" Target="../media/image251.jpg"/><Relationship Id="rId5" Type="http://schemas.openxmlformats.org/officeDocument/2006/relationships/image" Target="../media/image220.png"/><Relationship Id="rId30" Type="http://schemas.openxmlformats.org/officeDocument/2006/relationships/image" Target="../media/image264.jpg"/><Relationship Id="rId31" Type="http://schemas.openxmlformats.org/officeDocument/2006/relationships/image" Target="../media/image4.png"/><Relationship Id="rId32" Type="http://schemas.openxmlformats.org/officeDocument/2006/relationships/image" Target="../media/image265.png"/><Relationship Id="rId9" Type="http://schemas.openxmlformats.org/officeDocument/2006/relationships/image" Target="../media/image224.jpg"/><Relationship Id="rId6" Type="http://schemas.openxmlformats.org/officeDocument/2006/relationships/image" Target="../media/image252.png"/><Relationship Id="rId7" Type="http://schemas.openxmlformats.org/officeDocument/2006/relationships/image" Target="../media/image222.jpg"/><Relationship Id="rId8" Type="http://schemas.openxmlformats.org/officeDocument/2006/relationships/image" Target="../media/image223.png"/><Relationship Id="rId33" Type="http://schemas.openxmlformats.org/officeDocument/2006/relationships/image" Target="../media/image266.jpg"/><Relationship Id="rId34" Type="http://schemas.openxmlformats.org/officeDocument/2006/relationships/image" Target="../media/image267.jpg"/><Relationship Id="rId35" Type="http://schemas.openxmlformats.org/officeDocument/2006/relationships/image" Target="../media/image268.png"/><Relationship Id="rId10" Type="http://schemas.openxmlformats.org/officeDocument/2006/relationships/image" Target="../media/image253.jpg"/><Relationship Id="rId11" Type="http://schemas.openxmlformats.org/officeDocument/2006/relationships/image" Target="../media/image254.jpg"/><Relationship Id="rId12" Type="http://schemas.openxmlformats.org/officeDocument/2006/relationships/image" Target="../media/image255.png"/><Relationship Id="rId13" Type="http://schemas.openxmlformats.org/officeDocument/2006/relationships/image" Target="../media/image228.jpg"/><Relationship Id="rId14" Type="http://schemas.openxmlformats.org/officeDocument/2006/relationships/image" Target="../media/image256.png"/><Relationship Id="rId15" Type="http://schemas.openxmlformats.org/officeDocument/2006/relationships/image" Target="../media/image230.jpg"/><Relationship Id="rId16" Type="http://schemas.openxmlformats.org/officeDocument/2006/relationships/image" Target="../media/image257.png"/><Relationship Id="rId17" Type="http://schemas.openxmlformats.org/officeDocument/2006/relationships/image" Target="../media/image232.png"/><Relationship Id="rId18" Type="http://schemas.openxmlformats.org/officeDocument/2006/relationships/image" Target="../media/image233.png"/><Relationship Id="rId19" Type="http://schemas.openxmlformats.org/officeDocument/2006/relationships/image" Target="../media/image258.jp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87.png"/><Relationship Id="rId21" Type="http://schemas.openxmlformats.org/officeDocument/2006/relationships/image" Target="../media/image288.jpg"/><Relationship Id="rId22" Type="http://schemas.openxmlformats.org/officeDocument/2006/relationships/image" Target="../media/image289.jpg"/><Relationship Id="rId23" Type="http://schemas.openxmlformats.org/officeDocument/2006/relationships/image" Target="../media/image290.jpg"/><Relationship Id="rId24" Type="http://schemas.openxmlformats.org/officeDocument/2006/relationships/image" Target="../media/image291.jpg"/><Relationship Id="rId25" Type="http://schemas.openxmlformats.org/officeDocument/2006/relationships/image" Target="../media/image292.jpg"/><Relationship Id="rId26" Type="http://schemas.openxmlformats.org/officeDocument/2006/relationships/image" Target="../media/image293.png"/><Relationship Id="rId27" Type="http://schemas.openxmlformats.org/officeDocument/2006/relationships/image" Target="../media/image294.png"/><Relationship Id="rId28" Type="http://schemas.openxmlformats.org/officeDocument/2006/relationships/image" Target="../media/image295.jpg"/><Relationship Id="rId29" Type="http://schemas.openxmlformats.org/officeDocument/2006/relationships/image" Target="../media/image29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9.jpg"/><Relationship Id="rId3" Type="http://schemas.openxmlformats.org/officeDocument/2006/relationships/image" Target="../media/image270.jpg"/><Relationship Id="rId4" Type="http://schemas.openxmlformats.org/officeDocument/2006/relationships/image" Target="../media/image271.png"/><Relationship Id="rId5" Type="http://schemas.openxmlformats.org/officeDocument/2006/relationships/image" Target="../media/image272.jpg"/><Relationship Id="rId30" Type="http://schemas.openxmlformats.org/officeDocument/2006/relationships/image" Target="../media/image297.jpg"/><Relationship Id="rId31" Type="http://schemas.openxmlformats.org/officeDocument/2006/relationships/image" Target="../media/image298.jpg"/><Relationship Id="rId32" Type="http://schemas.openxmlformats.org/officeDocument/2006/relationships/image" Target="../media/image299.png"/><Relationship Id="rId9" Type="http://schemas.openxmlformats.org/officeDocument/2006/relationships/image" Target="../media/image276.jpg"/><Relationship Id="rId6" Type="http://schemas.openxmlformats.org/officeDocument/2006/relationships/image" Target="../media/image273.png"/><Relationship Id="rId7" Type="http://schemas.openxmlformats.org/officeDocument/2006/relationships/image" Target="../media/image274.png"/><Relationship Id="rId8" Type="http://schemas.openxmlformats.org/officeDocument/2006/relationships/image" Target="../media/image275.jpg"/><Relationship Id="rId33" Type="http://schemas.openxmlformats.org/officeDocument/2006/relationships/image" Target="../media/image4.png"/><Relationship Id="rId34" Type="http://schemas.openxmlformats.org/officeDocument/2006/relationships/image" Target="../media/image300.png"/><Relationship Id="rId35" Type="http://schemas.openxmlformats.org/officeDocument/2006/relationships/image" Target="../media/image301.jpg"/><Relationship Id="rId36" Type="http://schemas.openxmlformats.org/officeDocument/2006/relationships/image" Target="../media/image302.jpg"/><Relationship Id="rId10" Type="http://schemas.openxmlformats.org/officeDocument/2006/relationships/image" Target="../media/image277.jpg"/><Relationship Id="rId11" Type="http://schemas.openxmlformats.org/officeDocument/2006/relationships/image" Target="../media/image278.jpg"/><Relationship Id="rId12" Type="http://schemas.openxmlformats.org/officeDocument/2006/relationships/image" Target="../media/image279.jpg"/><Relationship Id="rId13" Type="http://schemas.openxmlformats.org/officeDocument/2006/relationships/image" Target="../media/image280.jpg"/><Relationship Id="rId14" Type="http://schemas.openxmlformats.org/officeDocument/2006/relationships/image" Target="../media/image281.jpg"/><Relationship Id="rId15" Type="http://schemas.openxmlformats.org/officeDocument/2006/relationships/image" Target="../media/image282.jpg"/><Relationship Id="rId16" Type="http://schemas.openxmlformats.org/officeDocument/2006/relationships/image" Target="../media/image283.png"/><Relationship Id="rId17" Type="http://schemas.openxmlformats.org/officeDocument/2006/relationships/image" Target="../media/image284.jpg"/><Relationship Id="rId18" Type="http://schemas.openxmlformats.org/officeDocument/2006/relationships/image" Target="../media/image285.png"/><Relationship Id="rId19" Type="http://schemas.openxmlformats.org/officeDocument/2006/relationships/image" Target="../media/image286.jpg"/><Relationship Id="rId37" Type="http://schemas.openxmlformats.org/officeDocument/2006/relationships/image" Target="../media/image303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22.jpg"/><Relationship Id="rId21" Type="http://schemas.openxmlformats.org/officeDocument/2006/relationships/image" Target="../media/image323.jpg"/><Relationship Id="rId22" Type="http://schemas.openxmlformats.org/officeDocument/2006/relationships/image" Target="../media/image324.jpg"/><Relationship Id="rId23" Type="http://schemas.openxmlformats.org/officeDocument/2006/relationships/image" Target="../media/image325.jpg"/><Relationship Id="rId24" Type="http://schemas.openxmlformats.org/officeDocument/2006/relationships/image" Target="../media/image326.jpg"/><Relationship Id="rId25" Type="http://schemas.openxmlformats.org/officeDocument/2006/relationships/image" Target="../media/image327.png"/><Relationship Id="rId26" Type="http://schemas.openxmlformats.org/officeDocument/2006/relationships/image" Target="../media/image328.png"/><Relationship Id="rId27" Type="http://schemas.openxmlformats.org/officeDocument/2006/relationships/image" Target="../media/image329.png"/><Relationship Id="rId28" Type="http://schemas.openxmlformats.org/officeDocument/2006/relationships/image" Target="../media/image330.jpg"/><Relationship Id="rId29" Type="http://schemas.openxmlformats.org/officeDocument/2006/relationships/image" Target="../media/image3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4.jpg"/><Relationship Id="rId3" Type="http://schemas.openxmlformats.org/officeDocument/2006/relationships/image" Target="../media/image305.jpg"/><Relationship Id="rId4" Type="http://schemas.openxmlformats.org/officeDocument/2006/relationships/image" Target="../media/image306.jpg"/><Relationship Id="rId5" Type="http://schemas.openxmlformats.org/officeDocument/2006/relationships/image" Target="../media/image307.jpg"/><Relationship Id="rId30" Type="http://schemas.openxmlformats.org/officeDocument/2006/relationships/image" Target="../media/image332.jpg"/><Relationship Id="rId31" Type="http://schemas.openxmlformats.org/officeDocument/2006/relationships/image" Target="../media/image333.png"/><Relationship Id="rId32" Type="http://schemas.openxmlformats.org/officeDocument/2006/relationships/image" Target="../media/image334.jpg"/><Relationship Id="rId9" Type="http://schemas.openxmlformats.org/officeDocument/2006/relationships/image" Target="../media/image311.jpg"/><Relationship Id="rId6" Type="http://schemas.openxmlformats.org/officeDocument/2006/relationships/image" Target="../media/image308.jpg"/><Relationship Id="rId7" Type="http://schemas.openxmlformats.org/officeDocument/2006/relationships/image" Target="../media/image309.png"/><Relationship Id="rId8" Type="http://schemas.openxmlformats.org/officeDocument/2006/relationships/image" Target="../media/image310.png"/><Relationship Id="rId33" Type="http://schemas.openxmlformats.org/officeDocument/2006/relationships/image" Target="../media/image335.jpg"/><Relationship Id="rId34" Type="http://schemas.openxmlformats.org/officeDocument/2006/relationships/image" Target="../media/image336.jpg"/><Relationship Id="rId35" Type="http://schemas.openxmlformats.org/officeDocument/2006/relationships/image" Target="../media/image4.png"/><Relationship Id="rId36" Type="http://schemas.openxmlformats.org/officeDocument/2006/relationships/image" Target="../media/image337.png"/><Relationship Id="rId10" Type="http://schemas.openxmlformats.org/officeDocument/2006/relationships/image" Target="../media/image312.jpg"/><Relationship Id="rId11" Type="http://schemas.openxmlformats.org/officeDocument/2006/relationships/image" Target="../media/image313.jpg"/><Relationship Id="rId12" Type="http://schemas.openxmlformats.org/officeDocument/2006/relationships/image" Target="../media/image314.jpg"/><Relationship Id="rId13" Type="http://schemas.openxmlformats.org/officeDocument/2006/relationships/image" Target="../media/image315.jpg"/><Relationship Id="rId14" Type="http://schemas.openxmlformats.org/officeDocument/2006/relationships/image" Target="../media/image316.jpg"/><Relationship Id="rId15" Type="http://schemas.openxmlformats.org/officeDocument/2006/relationships/image" Target="../media/image317.jpg"/><Relationship Id="rId16" Type="http://schemas.openxmlformats.org/officeDocument/2006/relationships/image" Target="../media/image318.jpg"/><Relationship Id="rId17" Type="http://schemas.openxmlformats.org/officeDocument/2006/relationships/image" Target="../media/image319.jpg"/><Relationship Id="rId18" Type="http://schemas.openxmlformats.org/officeDocument/2006/relationships/image" Target="../media/image320.jpg"/><Relationship Id="rId19" Type="http://schemas.openxmlformats.org/officeDocument/2006/relationships/image" Target="../media/image321.jpg"/><Relationship Id="rId37" Type="http://schemas.openxmlformats.org/officeDocument/2006/relationships/image" Target="../media/image338.jpg"/><Relationship Id="rId38" Type="http://schemas.openxmlformats.org/officeDocument/2006/relationships/image" Target="../media/image339.jpg"/><Relationship Id="rId39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9.jpg"/><Relationship Id="rId21" Type="http://schemas.openxmlformats.org/officeDocument/2006/relationships/image" Target="../media/image360.jpg"/><Relationship Id="rId22" Type="http://schemas.openxmlformats.org/officeDocument/2006/relationships/image" Target="../media/image361.jpg"/><Relationship Id="rId23" Type="http://schemas.openxmlformats.org/officeDocument/2006/relationships/image" Target="../media/image362.jpg"/><Relationship Id="rId24" Type="http://schemas.openxmlformats.org/officeDocument/2006/relationships/image" Target="../media/image363.jpg"/><Relationship Id="rId25" Type="http://schemas.openxmlformats.org/officeDocument/2006/relationships/image" Target="../media/image364.png"/><Relationship Id="rId26" Type="http://schemas.openxmlformats.org/officeDocument/2006/relationships/image" Target="../media/image365.png"/><Relationship Id="rId27" Type="http://schemas.openxmlformats.org/officeDocument/2006/relationships/image" Target="../media/image366.png"/><Relationship Id="rId28" Type="http://schemas.openxmlformats.org/officeDocument/2006/relationships/image" Target="../media/image367.jpg"/><Relationship Id="rId29" Type="http://schemas.openxmlformats.org/officeDocument/2006/relationships/image" Target="../media/image36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1.jpg"/><Relationship Id="rId3" Type="http://schemas.openxmlformats.org/officeDocument/2006/relationships/image" Target="../media/image342.jpg"/><Relationship Id="rId4" Type="http://schemas.openxmlformats.org/officeDocument/2006/relationships/image" Target="../media/image343.jpg"/><Relationship Id="rId5" Type="http://schemas.openxmlformats.org/officeDocument/2006/relationships/image" Target="../media/image344.jpg"/><Relationship Id="rId30" Type="http://schemas.openxmlformats.org/officeDocument/2006/relationships/image" Target="../media/image369.jpg"/><Relationship Id="rId31" Type="http://schemas.openxmlformats.org/officeDocument/2006/relationships/image" Target="../media/image370.jpg"/><Relationship Id="rId32" Type="http://schemas.openxmlformats.org/officeDocument/2006/relationships/image" Target="../media/image371.jpg"/><Relationship Id="rId9" Type="http://schemas.openxmlformats.org/officeDocument/2006/relationships/image" Target="../media/image348.jpg"/><Relationship Id="rId6" Type="http://schemas.openxmlformats.org/officeDocument/2006/relationships/image" Target="../media/image345.jpg"/><Relationship Id="rId7" Type="http://schemas.openxmlformats.org/officeDocument/2006/relationships/image" Target="../media/image346.png"/><Relationship Id="rId8" Type="http://schemas.openxmlformats.org/officeDocument/2006/relationships/image" Target="../media/image347.png"/><Relationship Id="rId33" Type="http://schemas.openxmlformats.org/officeDocument/2006/relationships/image" Target="../media/image372.jpg"/><Relationship Id="rId34" Type="http://schemas.openxmlformats.org/officeDocument/2006/relationships/image" Target="../media/image373.jpg"/><Relationship Id="rId35" Type="http://schemas.openxmlformats.org/officeDocument/2006/relationships/image" Target="../media/image4.png"/><Relationship Id="rId36" Type="http://schemas.openxmlformats.org/officeDocument/2006/relationships/image" Target="../media/image374.png"/><Relationship Id="rId10" Type="http://schemas.openxmlformats.org/officeDocument/2006/relationships/image" Target="../media/image349.jpg"/><Relationship Id="rId11" Type="http://schemas.openxmlformats.org/officeDocument/2006/relationships/image" Target="../media/image350.jpg"/><Relationship Id="rId12" Type="http://schemas.openxmlformats.org/officeDocument/2006/relationships/image" Target="../media/image351.jpg"/><Relationship Id="rId13" Type="http://schemas.openxmlformats.org/officeDocument/2006/relationships/image" Target="../media/image352.jpg"/><Relationship Id="rId14" Type="http://schemas.openxmlformats.org/officeDocument/2006/relationships/image" Target="../media/image353.jpg"/><Relationship Id="rId15" Type="http://schemas.openxmlformats.org/officeDocument/2006/relationships/image" Target="../media/image354.jpg"/><Relationship Id="rId16" Type="http://schemas.openxmlformats.org/officeDocument/2006/relationships/image" Target="../media/image355.jpg"/><Relationship Id="rId17" Type="http://schemas.openxmlformats.org/officeDocument/2006/relationships/image" Target="../media/image356.jpg"/><Relationship Id="rId18" Type="http://schemas.openxmlformats.org/officeDocument/2006/relationships/image" Target="../media/image357.jpg"/><Relationship Id="rId19" Type="http://schemas.openxmlformats.org/officeDocument/2006/relationships/image" Target="../media/image358.jpg"/><Relationship Id="rId37" Type="http://schemas.openxmlformats.org/officeDocument/2006/relationships/image" Target="../media/image375.jpg"/><Relationship Id="rId38" Type="http://schemas.openxmlformats.org/officeDocument/2006/relationships/image" Target="../media/image376.jpg"/><Relationship Id="rId39" Type="http://schemas.openxmlformats.org/officeDocument/2006/relationships/image" Target="../media/image377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96.jpg"/><Relationship Id="rId21" Type="http://schemas.openxmlformats.org/officeDocument/2006/relationships/image" Target="../media/image397.jpg"/><Relationship Id="rId22" Type="http://schemas.openxmlformats.org/officeDocument/2006/relationships/image" Target="../media/image398.jpg"/><Relationship Id="rId23" Type="http://schemas.openxmlformats.org/officeDocument/2006/relationships/image" Target="../media/image399.png"/><Relationship Id="rId24" Type="http://schemas.openxmlformats.org/officeDocument/2006/relationships/image" Target="../media/image400.png"/><Relationship Id="rId25" Type="http://schemas.openxmlformats.org/officeDocument/2006/relationships/image" Target="../media/image401.png"/><Relationship Id="rId26" Type="http://schemas.openxmlformats.org/officeDocument/2006/relationships/image" Target="../media/image402.png"/><Relationship Id="rId27" Type="http://schemas.openxmlformats.org/officeDocument/2006/relationships/image" Target="../media/image403.jpg"/><Relationship Id="rId28" Type="http://schemas.openxmlformats.org/officeDocument/2006/relationships/image" Target="../media/image404.jpg"/><Relationship Id="rId29" Type="http://schemas.openxmlformats.org/officeDocument/2006/relationships/image" Target="../media/image40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8.jpg"/><Relationship Id="rId3" Type="http://schemas.openxmlformats.org/officeDocument/2006/relationships/image" Target="../media/image379.png"/><Relationship Id="rId4" Type="http://schemas.openxmlformats.org/officeDocument/2006/relationships/image" Target="../media/image380.jpg"/><Relationship Id="rId5" Type="http://schemas.openxmlformats.org/officeDocument/2006/relationships/image" Target="../media/image381.png"/><Relationship Id="rId30" Type="http://schemas.openxmlformats.org/officeDocument/2006/relationships/image" Target="../media/image406.jpg"/><Relationship Id="rId31" Type="http://schemas.openxmlformats.org/officeDocument/2006/relationships/image" Target="../media/image407.png"/><Relationship Id="rId32" Type="http://schemas.openxmlformats.org/officeDocument/2006/relationships/image" Target="../media/image4.png"/><Relationship Id="rId9" Type="http://schemas.openxmlformats.org/officeDocument/2006/relationships/image" Target="../media/image385.jpg"/><Relationship Id="rId6" Type="http://schemas.openxmlformats.org/officeDocument/2006/relationships/image" Target="../media/image382.png"/><Relationship Id="rId7" Type="http://schemas.openxmlformats.org/officeDocument/2006/relationships/image" Target="../media/image383.jpg"/><Relationship Id="rId8" Type="http://schemas.openxmlformats.org/officeDocument/2006/relationships/image" Target="../media/image384.png"/><Relationship Id="rId33" Type="http://schemas.openxmlformats.org/officeDocument/2006/relationships/image" Target="../media/image408.png"/><Relationship Id="rId34" Type="http://schemas.openxmlformats.org/officeDocument/2006/relationships/image" Target="../media/image409.jpg"/><Relationship Id="rId35" Type="http://schemas.openxmlformats.org/officeDocument/2006/relationships/image" Target="../media/image410.jpg"/><Relationship Id="rId36" Type="http://schemas.openxmlformats.org/officeDocument/2006/relationships/image" Target="../media/image411.png"/><Relationship Id="rId10" Type="http://schemas.openxmlformats.org/officeDocument/2006/relationships/image" Target="../media/image386.jpg"/><Relationship Id="rId11" Type="http://schemas.openxmlformats.org/officeDocument/2006/relationships/image" Target="../media/image387.png"/><Relationship Id="rId12" Type="http://schemas.openxmlformats.org/officeDocument/2006/relationships/image" Target="../media/image388.jpg"/><Relationship Id="rId13" Type="http://schemas.openxmlformats.org/officeDocument/2006/relationships/image" Target="../media/image389.jpg"/><Relationship Id="rId14" Type="http://schemas.openxmlformats.org/officeDocument/2006/relationships/image" Target="../media/image390.jpg"/><Relationship Id="rId15" Type="http://schemas.openxmlformats.org/officeDocument/2006/relationships/image" Target="../media/image391.png"/><Relationship Id="rId16" Type="http://schemas.openxmlformats.org/officeDocument/2006/relationships/image" Target="../media/image392.jpg"/><Relationship Id="rId17" Type="http://schemas.openxmlformats.org/officeDocument/2006/relationships/image" Target="../media/image393.png"/><Relationship Id="rId18" Type="http://schemas.openxmlformats.org/officeDocument/2006/relationships/image" Target="../media/image394.jpg"/><Relationship Id="rId19" Type="http://schemas.openxmlformats.org/officeDocument/2006/relationships/image" Target="../media/image395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0.png"/><Relationship Id="rId12" Type="http://schemas.openxmlformats.org/officeDocument/2006/relationships/image" Target="../media/image421.jpg"/><Relationship Id="rId13" Type="http://schemas.openxmlformats.org/officeDocument/2006/relationships/image" Target="../media/image422.jpg"/><Relationship Id="rId14" Type="http://schemas.openxmlformats.org/officeDocument/2006/relationships/image" Target="../media/image4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2.jp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jpg"/><Relationship Id="rId6" Type="http://schemas.openxmlformats.org/officeDocument/2006/relationships/image" Target="../media/image416.jpg"/><Relationship Id="rId7" Type="http://schemas.openxmlformats.org/officeDocument/2006/relationships/image" Target="../media/image417.png"/><Relationship Id="rId8" Type="http://schemas.openxmlformats.org/officeDocument/2006/relationships/image" Target="../media/image418.jpg"/><Relationship Id="rId9" Type="http://schemas.openxmlformats.org/officeDocument/2006/relationships/image" Target="../media/image419.png"/><Relationship Id="rId10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1.png"/><Relationship Id="rId12" Type="http://schemas.openxmlformats.org/officeDocument/2006/relationships/image" Target="../media/image432.jpg"/><Relationship Id="rId13" Type="http://schemas.openxmlformats.org/officeDocument/2006/relationships/image" Target="../media/image433.jpg"/><Relationship Id="rId14" Type="http://schemas.openxmlformats.org/officeDocument/2006/relationships/image" Target="../media/image4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4.jpg"/><Relationship Id="rId3" Type="http://schemas.openxmlformats.org/officeDocument/2006/relationships/image" Target="../media/image425.png"/><Relationship Id="rId4" Type="http://schemas.openxmlformats.org/officeDocument/2006/relationships/image" Target="../media/image426.jpg"/><Relationship Id="rId5" Type="http://schemas.openxmlformats.org/officeDocument/2006/relationships/image" Target="../media/image427.jpg"/><Relationship Id="rId6" Type="http://schemas.openxmlformats.org/officeDocument/2006/relationships/image" Target="../media/image428.jpg"/><Relationship Id="rId7" Type="http://schemas.openxmlformats.org/officeDocument/2006/relationships/image" Target="../media/image429.png"/><Relationship Id="rId8" Type="http://schemas.openxmlformats.org/officeDocument/2006/relationships/image" Target="../media/image418.jpg"/><Relationship Id="rId9" Type="http://schemas.openxmlformats.org/officeDocument/2006/relationships/image" Target="../media/image430.jpg"/><Relationship Id="rId10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4.png"/><Relationship Id="rId12" Type="http://schemas.openxmlformats.org/officeDocument/2006/relationships/image" Target="../media/image445.png"/><Relationship Id="rId13" Type="http://schemas.openxmlformats.org/officeDocument/2006/relationships/image" Target="../media/image446.png"/><Relationship Id="rId14" Type="http://schemas.openxmlformats.org/officeDocument/2006/relationships/image" Target="../media/image447.jpg"/><Relationship Id="rId15" Type="http://schemas.openxmlformats.org/officeDocument/2006/relationships/image" Target="../media/image4.png"/><Relationship Id="rId16" Type="http://schemas.openxmlformats.org/officeDocument/2006/relationships/image" Target="../media/image448.png"/><Relationship Id="rId17" Type="http://schemas.openxmlformats.org/officeDocument/2006/relationships/image" Target="../media/image449.jpg"/><Relationship Id="rId18" Type="http://schemas.openxmlformats.org/officeDocument/2006/relationships/image" Target="../media/image450.jpg"/><Relationship Id="rId19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5.jpg"/><Relationship Id="rId3" Type="http://schemas.openxmlformats.org/officeDocument/2006/relationships/image" Target="../media/image436.png"/><Relationship Id="rId4" Type="http://schemas.openxmlformats.org/officeDocument/2006/relationships/image" Target="../media/image437.jp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image" Target="../media/image442.png"/><Relationship Id="rId10" Type="http://schemas.openxmlformats.org/officeDocument/2006/relationships/image" Target="../media/image4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70.png"/><Relationship Id="rId21" Type="http://schemas.openxmlformats.org/officeDocument/2006/relationships/image" Target="../media/image471.jpg"/><Relationship Id="rId22" Type="http://schemas.openxmlformats.org/officeDocument/2006/relationships/image" Target="../media/image472.png"/><Relationship Id="rId23" Type="http://schemas.openxmlformats.org/officeDocument/2006/relationships/image" Target="../media/image473.png"/><Relationship Id="rId24" Type="http://schemas.openxmlformats.org/officeDocument/2006/relationships/image" Target="../media/image474.jpg"/><Relationship Id="rId25" Type="http://schemas.openxmlformats.org/officeDocument/2006/relationships/image" Target="../media/image475.jpg"/><Relationship Id="rId26" Type="http://schemas.openxmlformats.org/officeDocument/2006/relationships/image" Target="../media/image476.png"/><Relationship Id="rId27" Type="http://schemas.openxmlformats.org/officeDocument/2006/relationships/image" Target="../media/image477.jpg"/><Relationship Id="rId28" Type="http://schemas.openxmlformats.org/officeDocument/2006/relationships/image" Target="../media/image478.png"/><Relationship Id="rId29" Type="http://schemas.openxmlformats.org/officeDocument/2006/relationships/image" Target="../media/image47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2.jpg"/><Relationship Id="rId3" Type="http://schemas.openxmlformats.org/officeDocument/2006/relationships/image" Target="../media/image453.jpg"/><Relationship Id="rId4" Type="http://schemas.openxmlformats.org/officeDocument/2006/relationships/image" Target="../media/image454.png"/><Relationship Id="rId5" Type="http://schemas.openxmlformats.org/officeDocument/2006/relationships/image" Target="../media/image455.png"/><Relationship Id="rId30" Type="http://schemas.openxmlformats.org/officeDocument/2006/relationships/image" Target="../media/image480.jpg"/><Relationship Id="rId31" Type="http://schemas.openxmlformats.org/officeDocument/2006/relationships/image" Target="../media/image481.png"/><Relationship Id="rId32" Type="http://schemas.openxmlformats.org/officeDocument/2006/relationships/image" Target="../media/image482.png"/><Relationship Id="rId9" Type="http://schemas.openxmlformats.org/officeDocument/2006/relationships/image" Target="../media/image459.jpg"/><Relationship Id="rId6" Type="http://schemas.openxmlformats.org/officeDocument/2006/relationships/image" Target="../media/image456.png"/><Relationship Id="rId7" Type="http://schemas.openxmlformats.org/officeDocument/2006/relationships/image" Target="../media/image457.jpg"/><Relationship Id="rId8" Type="http://schemas.openxmlformats.org/officeDocument/2006/relationships/image" Target="../media/image458.png"/><Relationship Id="rId33" Type="http://schemas.openxmlformats.org/officeDocument/2006/relationships/image" Target="../media/image4.png"/><Relationship Id="rId34" Type="http://schemas.openxmlformats.org/officeDocument/2006/relationships/image" Target="../media/image483.png"/><Relationship Id="rId35" Type="http://schemas.openxmlformats.org/officeDocument/2006/relationships/image" Target="../media/image484.jpg"/><Relationship Id="rId36" Type="http://schemas.openxmlformats.org/officeDocument/2006/relationships/image" Target="../media/image485.jpg"/><Relationship Id="rId10" Type="http://schemas.openxmlformats.org/officeDocument/2006/relationships/image" Target="../media/image460.png"/><Relationship Id="rId11" Type="http://schemas.openxmlformats.org/officeDocument/2006/relationships/image" Target="../media/image461.jpg"/><Relationship Id="rId12" Type="http://schemas.openxmlformats.org/officeDocument/2006/relationships/image" Target="../media/image462.jpg"/><Relationship Id="rId13" Type="http://schemas.openxmlformats.org/officeDocument/2006/relationships/image" Target="../media/image463.png"/><Relationship Id="rId14" Type="http://schemas.openxmlformats.org/officeDocument/2006/relationships/image" Target="../media/image464.png"/><Relationship Id="rId15" Type="http://schemas.openxmlformats.org/officeDocument/2006/relationships/image" Target="../media/image465.jpg"/><Relationship Id="rId16" Type="http://schemas.openxmlformats.org/officeDocument/2006/relationships/image" Target="../media/image466.jpg"/><Relationship Id="rId17" Type="http://schemas.openxmlformats.org/officeDocument/2006/relationships/image" Target="../media/image467.png"/><Relationship Id="rId18" Type="http://schemas.openxmlformats.org/officeDocument/2006/relationships/image" Target="../media/image468.jpg"/><Relationship Id="rId19" Type="http://schemas.openxmlformats.org/officeDocument/2006/relationships/image" Target="../media/image469.jpg"/><Relationship Id="rId37" Type="http://schemas.openxmlformats.org/officeDocument/2006/relationships/image" Target="../media/image486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05.png"/><Relationship Id="rId21" Type="http://schemas.openxmlformats.org/officeDocument/2006/relationships/image" Target="../media/image506.jpg"/><Relationship Id="rId22" Type="http://schemas.openxmlformats.org/officeDocument/2006/relationships/image" Target="../media/image507.png"/><Relationship Id="rId23" Type="http://schemas.openxmlformats.org/officeDocument/2006/relationships/image" Target="../media/image508.jpg"/><Relationship Id="rId24" Type="http://schemas.openxmlformats.org/officeDocument/2006/relationships/image" Target="../media/image509.jpg"/><Relationship Id="rId25" Type="http://schemas.openxmlformats.org/officeDocument/2006/relationships/image" Target="../media/image510.png"/><Relationship Id="rId26" Type="http://schemas.openxmlformats.org/officeDocument/2006/relationships/image" Target="../media/image511.jpg"/><Relationship Id="rId27" Type="http://schemas.openxmlformats.org/officeDocument/2006/relationships/image" Target="../media/image512.jpg"/><Relationship Id="rId28" Type="http://schemas.openxmlformats.org/officeDocument/2006/relationships/image" Target="../media/image513.jp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7.jpg"/><Relationship Id="rId3" Type="http://schemas.openxmlformats.org/officeDocument/2006/relationships/image" Target="../media/image488.jpg"/><Relationship Id="rId4" Type="http://schemas.openxmlformats.org/officeDocument/2006/relationships/image" Target="../media/image489.png"/><Relationship Id="rId5" Type="http://schemas.openxmlformats.org/officeDocument/2006/relationships/image" Target="../media/image490.png"/><Relationship Id="rId30" Type="http://schemas.openxmlformats.org/officeDocument/2006/relationships/image" Target="../media/image514.png"/><Relationship Id="rId31" Type="http://schemas.openxmlformats.org/officeDocument/2006/relationships/image" Target="../media/image515.jpg"/><Relationship Id="rId32" Type="http://schemas.openxmlformats.org/officeDocument/2006/relationships/image" Target="../media/image516.jpg"/><Relationship Id="rId9" Type="http://schemas.openxmlformats.org/officeDocument/2006/relationships/image" Target="../media/image494.png"/><Relationship Id="rId6" Type="http://schemas.openxmlformats.org/officeDocument/2006/relationships/image" Target="../media/image491.png"/><Relationship Id="rId7" Type="http://schemas.openxmlformats.org/officeDocument/2006/relationships/image" Target="../media/image492.jpg"/><Relationship Id="rId8" Type="http://schemas.openxmlformats.org/officeDocument/2006/relationships/image" Target="../media/image493.jpg"/><Relationship Id="rId33" Type="http://schemas.openxmlformats.org/officeDocument/2006/relationships/image" Target="../media/image517.png"/><Relationship Id="rId10" Type="http://schemas.openxmlformats.org/officeDocument/2006/relationships/image" Target="../media/image495.jpg"/><Relationship Id="rId11" Type="http://schemas.openxmlformats.org/officeDocument/2006/relationships/image" Target="../media/image496.png"/><Relationship Id="rId12" Type="http://schemas.openxmlformats.org/officeDocument/2006/relationships/image" Target="../media/image497.png"/><Relationship Id="rId13" Type="http://schemas.openxmlformats.org/officeDocument/2006/relationships/image" Target="../media/image498.jpg"/><Relationship Id="rId14" Type="http://schemas.openxmlformats.org/officeDocument/2006/relationships/image" Target="../media/image499.png"/><Relationship Id="rId15" Type="http://schemas.openxmlformats.org/officeDocument/2006/relationships/image" Target="../media/image500.png"/><Relationship Id="rId16" Type="http://schemas.openxmlformats.org/officeDocument/2006/relationships/image" Target="../media/image501.jpg"/><Relationship Id="rId17" Type="http://schemas.openxmlformats.org/officeDocument/2006/relationships/image" Target="../media/image502.jpg"/><Relationship Id="rId18" Type="http://schemas.openxmlformats.org/officeDocument/2006/relationships/image" Target="../media/image503.png"/><Relationship Id="rId19" Type="http://schemas.openxmlformats.org/officeDocument/2006/relationships/image" Target="../media/image504.jp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7.jpg"/><Relationship Id="rId12" Type="http://schemas.openxmlformats.org/officeDocument/2006/relationships/image" Target="../media/image4.png"/><Relationship Id="rId13" Type="http://schemas.openxmlformats.org/officeDocument/2006/relationships/image" Target="../media/image528.png"/><Relationship Id="rId14" Type="http://schemas.openxmlformats.org/officeDocument/2006/relationships/image" Target="../media/image529.jpg"/><Relationship Id="rId15" Type="http://schemas.openxmlformats.org/officeDocument/2006/relationships/image" Target="../media/image530.jpg"/><Relationship Id="rId16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8.jpg"/><Relationship Id="rId3" Type="http://schemas.openxmlformats.org/officeDocument/2006/relationships/image" Target="../media/image519.jpg"/><Relationship Id="rId4" Type="http://schemas.openxmlformats.org/officeDocument/2006/relationships/image" Target="../media/image520.jpg"/><Relationship Id="rId5" Type="http://schemas.openxmlformats.org/officeDocument/2006/relationships/image" Target="../media/image521.jpg"/><Relationship Id="rId6" Type="http://schemas.openxmlformats.org/officeDocument/2006/relationships/image" Target="../media/image522.jpg"/><Relationship Id="rId7" Type="http://schemas.openxmlformats.org/officeDocument/2006/relationships/image" Target="../media/image523.png"/><Relationship Id="rId8" Type="http://schemas.openxmlformats.org/officeDocument/2006/relationships/image" Target="../media/image524.jpg"/><Relationship Id="rId9" Type="http://schemas.openxmlformats.org/officeDocument/2006/relationships/image" Target="../media/image525.jpg"/><Relationship Id="rId10" Type="http://schemas.openxmlformats.org/officeDocument/2006/relationships/image" Target="../media/image526.jp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g"/><Relationship Id="rId20" Type="http://schemas.openxmlformats.org/officeDocument/2006/relationships/image" Target="../media/image27.jp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4.png"/><Relationship Id="rId26" Type="http://schemas.openxmlformats.org/officeDocument/2006/relationships/image" Target="../media/image32.png"/><Relationship Id="rId27" Type="http://schemas.openxmlformats.org/officeDocument/2006/relationships/image" Target="../media/image33.jpg"/><Relationship Id="rId28" Type="http://schemas.openxmlformats.org/officeDocument/2006/relationships/image" Target="../media/image34.jpg"/><Relationship Id="rId29" Type="http://schemas.openxmlformats.org/officeDocument/2006/relationships/image" Target="../media/image35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4" Type="http://schemas.openxmlformats.org/officeDocument/2006/relationships/image" Target="../media/image21.jpg"/><Relationship Id="rId15" Type="http://schemas.openxmlformats.org/officeDocument/2006/relationships/image" Target="../media/image22.jpg"/><Relationship Id="rId16" Type="http://schemas.openxmlformats.org/officeDocument/2006/relationships/image" Target="../media/image23.jpg"/><Relationship Id="rId17" Type="http://schemas.openxmlformats.org/officeDocument/2006/relationships/image" Target="../media/image24.jpg"/><Relationship Id="rId18" Type="http://schemas.openxmlformats.org/officeDocument/2006/relationships/image" Target="../media/image25.jp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4.png"/><Relationship Id="rId26" Type="http://schemas.openxmlformats.org/officeDocument/2006/relationships/image" Target="../media/image63.png"/><Relationship Id="rId27" Type="http://schemas.openxmlformats.org/officeDocument/2006/relationships/image" Target="../media/image64.jpg"/><Relationship Id="rId28" Type="http://schemas.openxmlformats.org/officeDocument/2006/relationships/image" Target="../media/image65.jpg"/><Relationship Id="rId29" Type="http://schemas.openxmlformats.org/officeDocument/2006/relationships/image" Target="../media/image66.png"/><Relationship Id="rId10" Type="http://schemas.openxmlformats.org/officeDocument/2006/relationships/image" Target="../media/image48.jpg"/><Relationship Id="rId11" Type="http://schemas.openxmlformats.org/officeDocument/2006/relationships/image" Target="../media/image49.jpg"/><Relationship Id="rId12" Type="http://schemas.openxmlformats.org/officeDocument/2006/relationships/image" Target="../media/image50.jpg"/><Relationship Id="rId13" Type="http://schemas.openxmlformats.org/officeDocument/2006/relationships/image" Target="../media/image51.jpg"/><Relationship Id="rId14" Type="http://schemas.openxmlformats.org/officeDocument/2006/relationships/image" Target="../media/image52.jpg"/><Relationship Id="rId15" Type="http://schemas.openxmlformats.org/officeDocument/2006/relationships/image" Target="../media/image53.jpg"/><Relationship Id="rId16" Type="http://schemas.openxmlformats.org/officeDocument/2006/relationships/image" Target="../media/image54.jpg"/><Relationship Id="rId17" Type="http://schemas.openxmlformats.org/officeDocument/2006/relationships/image" Target="../media/image55.jpg"/><Relationship Id="rId18" Type="http://schemas.openxmlformats.org/officeDocument/2006/relationships/image" Target="../media/image56.jpg"/><Relationship Id="rId19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20" Type="http://schemas.openxmlformats.org/officeDocument/2006/relationships/image" Target="../media/image85.jpg"/><Relationship Id="rId21" Type="http://schemas.openxmlformats.org/officeDocument/2006/relationships/image" Target="../media/image86.jpg"/><Relationship Id="rId22" Type="http://schemas.openxmlformats.org/officeDocument/2006/relationships/image" Target="../media/image87.jpg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27" Type="http://schemas.openxmlformats.org/officeDocument/2006/relationships/image" Target="../media/image4.png"/><Relationship Id="rId28" Type="http://schemas.openxmlformats.org/officeDocument/2006/relationships/image" Target="../media/image92.png"/><Relationship Id="rId29" Type="http://schemas.openxmlformats.org/officeDocument/2006/relationships/image" Target="../media/image93.jpg"/><Relationship Id="rId30" Type="http://schemas.openxmlformats.org/officeDocument/2006/relationships/image" Target="../media/image94.jpg"/><Relationship Id="rId31" Type="http://schemas.openxmlformats.org/officeDocument/2006/relationships/image" Target="../media/image95.png"/><Relationship Id="rId10" Type="http://schemas.openxmlformats.org/officeDocument/2006/relationships/image" Target="../media/image75.jpg"/><Relationship Id="rId11" Type="http://schemas.openxmlformats.org/officeDocument/2006/relationships/image" Target="../media/image76.jpg"/><Relationship Id="rId12" Type="http://schemas.openxmlformats.org/officeDocument/2006/relationships/image" Target="../media/image77.jpg"/><Relationship Id="rId13" Type="http://schemas.openxmlformats.org/officeDocument/2006/relationships/image" Target="../media/image78.jpg"/><Relationship Id="rId14" Type="http://schemas.openxmlformats.org/officeDocument/2006/relationships/image" Target="../media/image79.jpg"/><Relationship Id="rId15" Type="http://schemas.openxmlformats.org/officeDocument/2006/relationships/image" Target="../media/image80.jpg"/><Relationship Id="rId16" Type="http://schemas.openxmlformats.org/officeDocument/2006/relationships/image" Target="../media/image81.jpg"/><Relationship Id="rId17" Type="http://schemas.openxmlformats.org/officeDocument/2006/relationships/image" Target="../media/image82.jpg"/><Relationship Id="rId18" Type="http://schemas.openxmlformats.org/officeDocument/2006/relationships/image" Target="../media/image83.jpg"/><Relationship Id="rId19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png"/><Relationship Id="rId5" Type="http://schemas.openxmlformats.org/officeDocument/2006/relationships/image" Target="../media/image70.jpg"/><Relationship Id="rId6" Type="http://schemas.openxmlformats.org/officeDocument/2006/relationships/image" Target="../media/image71.jp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jpg"/><Relationship Id="rId20" Type="http://schemas.openxmlformats.org/officeDocument/2006/relationships/image" Target="../media/image114.jp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4.png"/><Relationship Id="rId24" Type="http://schemas.openxmlformats.org/officeDocument/2006/relationships/image" Target="../media/image117.png"/><Relationship Id="rId25" Type="http://schemas.openxmlformats.org/officeDocument/2006/relationships/image" Target="../media/image118.jpg"/><Relationship Id="rId26" Type="http://schemas.openxmlformats.org/officeDocument/2006/relationships/image" Target="../media/image119.jpg"/><Relationship Id="rId27" Type="http://schemas.openxmlformats.org/officeDocument/2006/relationships/image" Target="../media/image120.png"/><Relationship Id="rId10" Type="http://schemas.openxmlformats.org/officeDocument/2006/relationships/image" Target="../media/image104.jpg"/><Relationship Id="rId11" Type="http://schemas.openxmlformats.org/officeDocument/2006/relationships/image" Target="../media/image105.jpg"/><Relationship Id="rId12" Type="http://schemas.openxmlformats.org/officeDocument/2006/relationships/image" Target="../media/image106.jpg"/><Relationship Id="rId13" Type="http://schemas.openxmlformats.org/officeDocument/2006/relationships/image" Target="../media/image107.jpg"/><Relationship Id="rId14" Type="http://schemas.openxmlformats.org/officeDocument/2006/relationships/image" Target="../media/image108.jpg"/><Relationship Id="rId15" Type="http://schemas.openxmlformats.org/officeDocument/2006/relationships/image" Target="../media/image109.jpg"/><Relationship Id="rId16" Type="http://schemas.openxmlformats.org/officeDocument/2006/relationships/image" Target="../media/image110.jpg"/><Relationship Id="rId17" Type="http://schemas.openxmlformats.org/officeDocument/2006/relationships/image" Target="../media/image111.jpg"/><Relationship Id="rId18" Type="http://schemas.openxmlformats.org/officeDocument/2006/relationships/image" Target="../media/image112.jpg"/><Relationship Id="rId1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jpg"/><Relationship Id="rId8" Type="http://schemas.openxmlformats.org/officeDocument/2006/relationships/image" Target="../media/image102.jp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9.jpg"/><Relationship Id="rId21" Type="http://schemas.openxmlformats.org/officeDocument/2006/relationships/image" Target="../media/image140.png"/><Relationship Id="rId22" Type="http://schemas.openxmlformats.org/officeDocument/2006/relationships/image" Target="../media/image141.jpg"/><Relationship Id="rId23" Type="http://schemas.openxmlformats.org/officeDocument/2006/relationships/image" Target="../media/image142.jpg"/><Relationship Id="rId24" Type="http://schemas.openxmlformats.org/officeDocument/2006/relationships/image" Target="../media/image143.jpg"/><Relationship Id="rId25" Type="http://schemas.openxmlformats.org/officeDocument/2006/relationships/image" Target="../media/image144.jpg"/><Relationship Id="rId26" Type="http://schemas.openxmlformats.org/officeDocument/2006/relationships/image" Target="../media/image145.jpg"/><Relationship Id="rId27" Type="http://schemas.openxmlformats.org/officeDocument/2006/relationships/image" Target="../media/image146.jpg"/><Relationship Id="rId28" Type="http://schemas.openxmlformats.org/officeDocument/2006/relationships/image" Target="../media/image147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24.png"/><Relationship Id="rId30" Type="http://schemas.openxmlformats.org/officeDocument/2006/relationships/image" Target="../media/image149.jpg"/><Relationship Id="rId31" Type="http://schemas.openxmlformats.org/officeDocument/2006/relationships/image" Target="../media/image150.png"/><Relationship Id="rId32" Type="http://schemas.openxmlformats.org/officeDocument/2006/relationships/image" Target="../media/image4.png"/><Relationship Id="rId9" Type="http://schemas.openxmlformats.org/officeDocument/2006/relationships/image" Target="../media/image128.png"/><Relationship Id="rId6" Type="http://schemas.openxmlformats.org/officeDocument/2006/relationships/image" Target="../media/image125.jpg"/><Relationship Id="rId7" Type="http://schemas.openxmlformats.org/officeDocument/2006/relationships/image" Target="../media/image126.jpg"/><Relationship Id="rId8" Type="http://schemas.openxmlformats.org/officeDocument/2006/relationships/image" Target="../media/image127.png"/><Relationship Id="rId33" Type="http://schemas.openxmlformats.org/officeDocument/2006/relationships/image" Target="../media/image151.png"/><Relationship Id="rId34" Type="http://schemas.openxmlformats.org/officeDocument/2006/relationships/image" Target="../media/image152.jpg"/><Relationship Id="rId35" Type="http://schemas.openxmlformats.org/officeDocument/2006/relationships/image" Target="../media/image153.jpg"/><Relationship Id="rId36" Type="http://schemas.openxmlformats.org/officeDocument/2006/relationships/image" Target="../media/image154.png"/><Relationship Id="rId10" Type="http://schemas.openxmlformats.org/officeDocument/2006/relationships/image" Target="../media/image129.jpg"/><Relationship Id="rId11" Type="http://schemas.openxmlformats.org/officeDocument/2006/relationships/image" Target="../media/image130.jpg"/><Relationship Id="rId12" Type="http://schemas.openxmlformats.org/officeDocument/2006/relationships/image" Target="../media/image131.jpg"/><Relationship Id="rId13" Type="http://schemas.openxmlformats.org/officeDocument/2006/relationships/image" Target="../media/image132.png"/><Relationship Id="rId14" Type="http://schemas.openxmlformats.org/officeDocument/2006/relationships/image" Target="../media/image133.jpg"/><Relationship Id="rId15" Type="http://schemas.openxmlformats.org/officeDocument/2006/relationships/image" Target="../media/image134.png"/><Relationship Id="rId16" Type="http://schemas.openxmlformats.org/officeDocument/2006/relationships/image" Target="../media/image135.jpg"/><Relationship Id="rId17" Type="http://schemas.openxmlformats.org/officeDocument/2006/relationships/image" Target="../media/image136.jpg"/><Relationship Id="rId18" Type="http://schemas.openxmlformats.org/officeDocument/2006/relationships/image" Target="../media/image137.jpg"/><Relationship Id="rId19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73.jpg"/><Relationship Id="rId21" Type="http://schemas.openxmlformats.org/officeDocument/2006/relationships/image" Target="../media/image174.jp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jpg"/><Relationship Id="rId25" Type="http://schemas.openxmlformats.org/officeDocument/2006/relationships/image" Target="../media/image178.jpg"/><Relationship Id="rId26" Type="http://schemas.openxmlformats.org/officeDocument/2006/relationships/image" Target="../media/image179.jpg"/><Relationship Id="rId27" Type="http://schemas.openxmlformats.org/officeDocument/2006/relationships/image" Target="../media/image180.jpg"/><Relationship Id="rId28" Type="http://schemas.openxmlformats.org/officeDocument/2006/relationships/image" Target="../media/image181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g"/><Relationship Id="rId3" Type="http://schemas.openxmlformats.org/officeDocument/2006/relationships/image" Target="../media/image156.jpg"/><Relationship Id="rId4" Type="http://schemas.openxmlformats.org/officeDocument/2006/relationships/image" Target="../media/image157.jpg"/><Relationship Id="rId5" Type="http://schemas.openxmlformats.org/officeDocument/2006/relationships/image" Target="../media/image158.jpg"/><Relationship Id="rId30" Type="http://schemas.openxmlformats.org/officeDocument/2006/relationships/image" Target="../media/image182.png"/><Relationship Id="rId31" Type="http://schemas.openxmlformats.org/officeDocument/2006/relationships/image" Target="../media/image183.jpg"/><Relationship Id="rId32" Type="http://schemas.openxmlformats.org/officeDocument/2006/relationships/image" Target="../media/image184.jpg"/><Relationship Id="rId9" Type="http://schemas.openxmlformats.org/officeDocument/2006/relationships/image" Target="../media/image162.png"/><Relationship Id="rId6" Type="http://schemas.openxmlformats.org/officeDocument/2006/relationships/image" Target="../media/image159.png"/><Relationship Id="rId7" Type="http://schemas.openxmlformats.org/officeDocument/2006/relationships/image" Target="../media/image160.jpg"/><Relationship Id="rId8" Type="http://schemas.openxmlformats.org/officeDocument/2006/relationships/image" Target="../media/image161.png"/><Relationship Id="rId33" Type="http://schemas.openxmlformats.org/officeDocument/2006/relationships/image" Target="../media/image185.png"/><Relationship Id="rId10" Type="http://schemas.openxmlformats.org/officeDocument/2006/relationships/image" Target="../media/image163.jpg"/><Relationship Id="rId11" Type="http://schemas.openxmlformats.org/officeDocument/2006/relationships/image" Target="../media/image164.jpg"/><Relationship Id="rId12" Type="http://schemas.openxmlformats.org/officeDocument/2006/relationships/image" Target="../media/image165.jpg"/><Relationship Id="rId13" Type="http://schemas.openxmlformats.org/officeDocument/2006/relationships/image" Target="../media/image166.png"/><Relationship Id="rId14" Type="http://schemas.openxmlformats.org/officeDocument/2006/relationships/image" Target="../media/image167.jpg"/><Relationship Id="rId15" Type="http://schemas.openxmlformats.org/officeDocument/2006/relationships/image" Target="../media/image168.jpg"/><Relationship Id="rId16" Type="http://schemas.openxmlformats.org/officeDocument/2006/relationships/image" Target="../media/image169.jpg"/><Relationship Id="rId17" Type="http://schemas.openxmlformats.org/officeDocument/2006/relationships/image" Target="../media/image170.jpg"/><Relationship Id="rId18" Type="http://schemas.openxmlformats.org/officeDocument/2006/relationships/image" Target="../media/image171.jpg"/><Relationship Id="rId19" Type="http://schemas.openxmlformats.org/officeDocument/2006/relationships/image" Target="../media/image17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Manajemen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Pelayanan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Kesehatan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455" y="646804"/>
            <a:ext cx="7895936" cy="764241"/>
          </a:xfrm>
          <a:custGeom>
            <a:avLst/>
            <a:gdLst/>
            <a:ahLst/>
            <a:cxnLst/>
            <a:rect l="l" t="t" r="r" b="b"/>
            <a:pathLst>
              <a:path w="8685530" h="866140">
                <a:moveTo>
                  <a:pt x="0" y="865631"/>
                </a:moveTo>
                <a:lnTo>
                  <a:pt x="8685276" y="865631"/>
                </a:lnTo>
                <a:lnTo>
                  <a:pt x="8685276" y="0"/>
                </a:lnTo>
                <a:lnTo>
                  <a:pt x="0" y="0"/>
                </a:lnTo>
                <a:lnTo>
                  <a:pt x="0" y="865631"/>
                </a:lnTo>
                <a:close/>
              </a:path>
            </a:pathLst>
          </a:custGeom>
          <a:solidFill>
            <a:srgbClr val="D4C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7316" y="855232"/>
            <a:ext cx="166255" cy="262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0152" y="855232"/>
            <a:ext cx="166254" cy="26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1633" y="855232"/>
            <a:ext cx="162098" cy="262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8422" y="855233"/>
            <a:ext cx="83126" cy="306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6487" y="855232"/>
            <a:ext cx="394854" cy="26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2647" y="859267"/>
            <a:ext cx="299257" cy="302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0283" y="871370"/>
            <a:ext cx="41563" cy="40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1061" y="871370"/>
            <a:ext cx="112221" cy="29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6574" y="871369"/>
            <a:ext cx="157942" cy="2460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8952" y="871370"/>
            <a:ext cx="344977" cy="2501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9197" y="871369"/>
            <a:ext cx="477981" cy="246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1415" y="871370"/>
            <a:ext cx="54032" cy="403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1628" y="899608"/>
            <a:ext cx="282633" cy="22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916" y="927847"/>
            <a:ext cx="253538" cy="1896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1141" y="927847"/>
            <a:ext cx="153785" cy="1936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8309" y="931881"/>
            <a:ext cx="253537" cy="2501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3411" y="931881"/>
            <a:ext cx="166254" cy="1896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2174" y="931881"/>
            <a:ext cx="166255" cy="1896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1680" y="931881"/>
            <a:ext cx="153785" cy="1855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4804" y="931881"/>
            <a:ext cx="153785" cy="1855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2128" y="931881"/>
            <a:ext cx="149628" cy="1896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17967" y="931881"/>
            <a:ext cx="195349" cy="1896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2243" y="931881"/>
            <a:ext cx="444731" cy="1855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21334" y="931881"/>
            <a:ext cx="178724" cy="1896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2528" y="931881"/>
            <a:ext cx="199505" cy="1855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8658" y="931881"/>
            <a:ext cx="681643" cy="2501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21" y="871369"/>
            <a:ext cx="232755" cy="2460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" y="3563471"/>
            <a:ext cx="7480300" cy="2647950"/>
          </a:xfrm>
          <a:custGeom>
            <a:avLst/>
            <a:gdLst/>
            <a:ahLst/>
            <a:cxnLst/>
            <a:rect l="l" t="t" r="r" b="b"/>
            <a:pathLst>
              <a:path w="8228330" h="3001009">
                <a:moveTo>
                  <a:pt x="0" y="3000756"/>
                </a:moveTo>
                <a:lnTo>
                  <a:pt x="8228076" y="3000756"/>
                </a:lnTo>
                <a:lnTo>
                  <a:pt x="8228076" y="0"/>
                </a:lnTo>
                <a:lnTo>
                  <a:pt x="0" y="0"/>
                </a:lnTo>
                <a:lnTo>
                  <a:pt x="0" y="300075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457" y="3558091"/>
            <a:ext cx="7494155" cy="2660276"/>
          </a:xfrm>
          <a:custGeom>
            <a:avLst/>
            <a:gdLst/>
            <a:ahLst/>
            <a:cxnLst/>
            <a:rect l="l" t="t" r="r" b="b"/>
            <a:pathLst>
              <a:path w="8243570" h="3014979">
                <a:moveTo>
                  <a:pt x="824026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012948"/>
                </a:lnTo>
                <a:lnTo>
                  <a:pt x="3048" y="3014472"/>
                </a:lnTo>
                <a:lnTo>
                  <a:pt x="8240268" y="3014472"/>
                </a:lnTo>
                <a:lnTo>
                  <a:pt x="8243316" y="3012948"/>
                </a:lnTo>
                <a:lnTo>
                  <a:pt x="8243316" y="3008376"/>
                </a:lnTo>
                <a:lnTo>
                  <a:pt x="13715" y="3008376"/>
                </a:lnTo>
                <a:lnTo>
                  <a:pt x="6096" y="3002280"/>
                </a:lnTo>
                <a:lnTo>
                  <a:pt x="13715" y="300228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243316" y="6096"/>
                </a:lnTo>
                <a:lnTo>
                  <a:pt x="8243316" y="3048"/>
                </a:lnTo>
                <a:lnTo>
                  <a:pt x="8240268" y="0"/>
                </a:lnTo>
                <a:close/>
              </a:path>
              <a:path w="8243570" h="3014979">
                <a:moveTo>
                  <a:pt x="13715" y="3002280"/>
                </a:moveTo>
                <a:lnTo>
                  <a:pt x="6096" y="3002280"/>
                </a:lnTo>
                <a:lnTo>
                  <a:pt x="13715" y="3008376"/>
                </a:lnTo>
                <a:lnTo>
                  <a:pt x="13715" y="3002280"/>
                </a:lnTo>
                <a:close/>
              </a:path>
              <a:path w="8243570" h="3014979">
                <a:moveTo>
                  <a:pt x="8229600" y="3002280"/>
                </a:moveTo>
                <a:lnTo>
                  <a:pt x="13715" y="3002280"/>
                </a:lnTo>
                <a:lnTo>
                  <a:pt x="13715" y="3008376"/>
                </a:lnTo>
                <a:lnTo>
                  <a:pt x="8229600" y="3008376"/>
                </a:lnTo>
                <a:lnTo>
                  <a:pt x="8229600" y="3002280"/>
                </a:lnTo>
                <a:close/>
              </a:path>
              <a:path w="8243570" h="3014979">
                <a:moveTo>
                  <a:pt x="8229600" y="6096"/>
                </a:moveTo>
                <a:lnTo>
                  <a:pt x="8229600" y="3008376"/>
                </a:lnTo>
                <a:lnTo>
                  <a:pt x="8235696" y="3002280"/>
                </a:lnTo>
                <a:lnTo>
                  <a:pt x="8243316" y="3002280"/>
                </a:lnTo>
                <a:lnTo>
                  <a:pt x="8243316" y="13716"/>
                </a:lnTo>
                <a:lnTo>
                  <a:pt x="8235696" y="13716"/>
                </a:lnTo>
                <a:lnTo>
                  <a:pt x="8229600" y="6096"/>
                </a:lnTo>
                <a:close/>
              </a:path>
              <a:path w="8243570" h="3014979">
                <a:moveTo>
                  <a:pt x="8243316" y="3002280"/>
                </a:moveTo>
                <a:lnTo>
                  <a:pt x="8235696" y="3002280"/>
                </a:lnTo>
                <a:lnTo>
                  <a:pt x="8229600" y="3008376"/>
                </a:lnTo>
                <a:lnTo>
                  <a:pt x="8243316" y="3008376"/>
                </a:lnTo>
                <a:lnTo>
                  <a:pt x="8243316" y="3002280"/>
                </a:lnTo>
                <a:close/>
              </a:path>
              <a:path w="8243570" h="3014979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243570" h="3014979">
                <a:moveTo>
                  <a:pt x="82296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229600" y="13716"/>
                </a:lnTo>
                <a:lnTo>
                  <a:pt x="8229600" y="6096"/>
                </a:lnTo>
                <a:close/>
              </a:path>
              <a:path w="8243570" h="3014979">
                <a:moveTo>
                  <a:pt x="8243316" y="6096"/>
                </a:moveTo>
                <a:lnTo>
                  <a:pt x="8229600" y="6096"/>
                </a:lnTo>
                <a:lnTo>
                  <a:pt x="8235696" y="13716"/>
                </a:lnTo>
                <a:lnTo>
                  <a:pt x="8243316" y="13716"/>
                </a:lnTo>
                <a:lnTo>
                  <a:pt x="82433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5583" y="1318708"/>
            <a:ext cx="6795655" cy="4669059"/>
          </a:xfrm>
          <a:prstGeom prst="rect">
            <a:avLst/>
          </a:prstGeom>
        </p:spPr>
        <p:txBody>
          <a:bodyPr vert="horz" wrap="square" lIns="0" tIns="196028" rIns="0" bIns="0" rtlCol="0">
            <a:spAutoFit/>
          </a:bodyPr>
          <a:lstStyle/>
          <a:p>
            <a:pPr marL="11397">
              <a:spcBef>
                <a:spcPts val="1544"/>
              </a:spcBef>
            </a:pPr>
            <a:r>
              <a:rPr sz="2400" b="1" spc="-4" dirty="0">
                <a:latin typeface="Arial"/>
                <a:cs typeface="Arial"/>
              </a:rPr>
              <a:t>b) Pelunasan hutang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dini</a:t>
            </a:r>
            <a:endParaRPr sz="2400">
              <a:latin typeface="Arial"/>
              <a:cs typeface="Arial"/>
            </a:endParaRPr>
          </a:p>
          <a:p>
            <a:pPr marL="11397" marR="4559">
              <a:spcBef>
                <a:spcPts val="1454"/>
              </a:spcBef>
            </a:pPr>
            <a:r>
              <a:rPr sz="2400" spc="-4" dirty="0">
                <a:latin typeface="Arial"/>
                <a:cs typeface="Arial"/>
              </a:rPr>
              <a:t>Pemberian insentif bg pemilik hutang jika dapat  melunasi hutangnya lebih cepat. Atau</a:t>
            </a:r>
            <a:r>
              <a:rPr sz="2400" spc="-72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kehilangan  insentif (discount) jika pembayaran tepat atau  melampau batas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waktu</a:t>
            </a:r>
            <a:endParaRPr sz="2400">
              <a:latin typeface="Arial"/>
              <a:cs typeface="Arial"/>
            </a:endParaRPr>
          </a:p>
          <a:p>
            <a:pPr marL="177793">
              <a:lnSpc>
                <a:spcPts val="2777"/>
              </a:lnSpc>
            </a:pPr>
            <a:r>
              <a:rPr sz="2400" spc="-4" dirty="0">
                <a:latin typeface="Lucida Sans Unicode"/>
                <a:cs typeface="Lucida Sans Unicode"/>
              </a:rPr>
              <a:t>Contoh:</a:t>
            </a:r>
            <a:endParaRPr sz="2400">
              <a:latin typeface="Lucida Sans Unicode"/>
              <a:cs typeface="Lucida Sans Unicode"/>
            </a:endParaRPr>
          </a:p>
          <a:p>
            <a:pPr marL="407442" marR="715160">
              <a:lnSpc>
                <a:spcPts val="2683"/>
              </a:lnSpc>
              <a:spcBef>
                <a:spcPts val="166"/>
              </a:spcBef>
            </a:pPr>
            <a:r>
              <a:rPr sz="2400" spc="-4" dirty="0">
                <a:latin typeface="Lucida Sans Unicode"/>
                <a:cs typeface="Lucida Sans Unicode"/>
              </a:rPr>
              <a:t>2/10 net 30, jumlah tagihan $1000  Approx Interest Rate (rata2 tk</a:t>
            </a:r>
            <a:r>
              <a:rPr sz="2400" spc="-63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bunga)</a:t>
            </a:r>
            <a:endParaRPr sz="2400">
              <a:latin typeface="Lucida Sans Unicode"/>
              <a:cs typeface="Lucida Sans Unicode"/>
            </a:endParaRPr>
          </a:p>
          <a:p>
            <a:pPr marL="407442">
              <a:lnSpc>
                <a:spcPts val="2522"/>
              </a:lnSpc>
            </a:pPr>
            <a:r>
              <a:rPr sz="2400" dirty="0">
                <a:latin typeface="Lucida Sans Unicode"/>
                <a:cs typeface="Lucida Sans Unicode"/>
              </a:rPr>
              <a:t>= </a:t>
            </a:r>
            <a:r>
              <a:rPr sz="2400" spc="-4" dirty="0">
                <a:latin typeface="Lucida Sans Unicode"/>
                <a:cs typeface="Lucida Sans Unicode"/>
              </a:rPr>
              <a:t>discount amount/net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amount</a:t>
            </a:r>
            <a:endParaRPr sz="2400">
              <a:latin typeface="Lucida Sans Unicode"/>
              <a:cs typeface="Lucida Sans Unicode"/>
            </a:endParaRPr>
          </a:p>
          <a:p>
            <a:pPr marL="407442">
              <a:lnSpc>
                <a:spcPts val="2688"/>
              </a:lnSpc>
            </a:pPr>
            <a:r>
              <a:rPr sz="2400" dirty="0">
                <a:latin typeface="Lucida Sans Unicode"/>
                <a:cs typeface="Lucida Sans Unicode"/>
              </a:rPr>
              <a:t>= $ </a:t>
            </a:r>
            <a:r>
              <a:rPr sz="2400" spc="-4" dirty="0">
                <a:latin typeface="Lucida Sans Unicode"/>
                <a:cs typeface="Lucida Sans Unicode"/>
              </a:rPr>
              <a:t>20 </a:t>
            </a:r>
            <a:r>
              <a:rPr sz="2400" dirty="0">
                <a:latin typeface="Lucida Sans Unicode"/>
                <a:cs typeface="Lucida Sans Unicode"/>
              </a:rPr>
              <a:t>/ $ </a:t>
            </a:r>
            <a:r>
              <a:rPr sz="2400" spc="-4" dirty="0">
                <a:latin typeface="Lucida Sans Unicode"/>
                <a:cs typeface="Lucida Sans Unicode"/>
              </a:rPr>
              <a:t>980 </a:t>
            </a:r>
            <a:r>
              <a:rPr sz="2400" dirty="0">
                <a:latin typeface="Lucida Sans Unicode"/>
                <a:cs typeface="Lucida Sans Unicode"/>
              </a:rPr>
              <a:t>=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2.04%</a:t>
            </a:r>
            <a:endParaRPr sz="2400">
              <a:latin typeface="Lucida Sans Unicode"/>
              <a:cs typeface="Lucida Sans Unicode"/>
            </a:endParaRPr>
          </a:p>
          <a:p>
            <a:pPr marL="407442">
              <a:lnSpc>
                <a:spcPts val="2683"/>
              </a:lnSpc>
            </a:pPr>
            <a:r>
              <a:rPr sz="2400" spc="-4" dirty="0">
                <a:latin typeface="Lucida Sans Unicode"/>
                <a:cs typeface="Lucida Sans Unicode"/>
              </a:rPr>
              <a:t>Annual Interest Rate (th bunga</a:t>
            </a:r>
            <a:r>
              <a:rPr sz="2400" spc="-58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setahun)</a:t>
            </a:r>
            <a:endParaRPr sz="2400">
              <a:latin typeface="Lucida Sans Unicode"/>
              <a:cs typeface="Lucida Sans Unicode"/>
            </a:endParaRPr>
          </a:p>
          <a:p>
            <a:pPr marL="407442">
              <a:lnSpc>
                <a:spcPts val="2795"/>
              </a:lnSpc>
            </a:pPr>
            <a:r>
              <a:rPr sz="2400" dirty="0">
                <a:latin typeface="Lucida Sans Unicode"/>
                <a:cs typeface="Lucida Sans Unicode"/>
              </a:rPr>
              <a:t>= </a:t>
            </a:r>
            <a:r>
              <a:rPr sz="2400" spc="-4" dirty="0">
                <a:latin typeface="Lucida Sans Unicode"/>
                <a:cs typeface="Lucida Sans Unicode"/>
              </a:rPr>
              <a:t>2.04% </a:t>
            </a:r>
            <a:r>
              <a:rPr sz="2400" dirty="0">
                <a:latin typeface="Lucida Sans Unicode"/>
                <a:cs typeface="Lucida Sans Unicode"/>
              </a:rPr>
              <a:t>x </a:t>
            </a:r>
            <a:r>
              <a:rPr sz="2400" spc="-4" dirty="0">
                <a:latin typeface="Lucida Sans Unicode"/>
                <a:cs typeface="Lucida Sans Unicode"/>
              </a:rPr>
              <a:t>365/20 </a:t>
            </a:r>
            <a:r>
              <a:rPr sz="2400" dirty="0">
                <a:latin typeface="Lucida Sans Unicode"/>
                <a:cs typeface="Lucida Sans Unicode"/>
              </a:rPr>
              <a:t>=</a:t>
            </a:r>
            <a:r>
              <a:rPr sz="2400" spc="-18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37,23%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1020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273" y="646803"/>
            <a:ext cx="7480300" cy="1007409"/>
          </a:xfrm>
          <a:custGeom>
            <a:avLst/>
            <a:gdLst/>
            <a:ahLst/>
            <a:cxnLst/>
            <a:rect l="l" t="t" r="r" b="b"/>
            <a:pathLst>
              <a:path w="8228330" h="1141730">
                <a:moveTo>
                  <a:pt x="0" y="1141476"/>
                </a:moveTo>
                <a:lnTo>
                  <a:pt x="8228076" y="1141476"/>
                </a:lnTo>
                <a:lnTo>
                  <a:pt x="82280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D4C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3858" y="742277"/>
            <a:ext cx="182880" cy="28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8134" y="742277"/>
            <a:ext cx="187035" cy="28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5333" y="742277"/>
            <a:ext cx="178724" cy="286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6291" y="762448"/>
            <a:ext cx="45720" cy="4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0978" y="762448"/>
            <a:ext cx="124691" cy="314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6367" y="762449"/>
            <a:ext cx="170410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378" y="822960"/>
            <a:ext cx="166255" cy="205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3575" y="822960"/>
            <a:ext cx="187035" cy="20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8019" y="822960"/>
            <a:ext cx="282632" cy="2057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6370" y="822960"/>
            <a:ext cx="182880" cy="205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6657" y="822960"/>
            <a:ext cx="166255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1717" y="822960"/>
            <a:ext cx="166254" cy="205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2003" y="822960"/>
            <a:ext cx="166254" cy="20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5048" y="822960"/>
            <a:ext cx="166254" cy="205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9339" y="762449"/>
            <a:ext cx="253537" cy="266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789" y="826994"/>
            <a:ext cx="112221" cy="274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025" y="1177963"/>
            <a:ext cx="91440" cy="3307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1560" y="1177963"/>
            <a:ext cx="432261" cy="2864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3480" y="1177963"/>
            <a:ext cx="162098" cy="3307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73778" y="1190064"/>
            <a:ext cx="386541" cy="2743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9617" y="1190064"/>
            <a:ext cx="527858" cy="2702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6526" y="1190064"/>
            <a:ext cx="54033" cy="443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9735" y="1190064"/>
            <a:ext cx="228600" cy="2743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4890" y="1226372"/>
            <a:ext cx="315883" cy="2380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8759" y="1258644"/>
            <a:ext cx="207818" cy="2057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8632" y="1258644"/>
            <a:ext cx="490450" cy="2017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9945" y="1258644"/>
            <a:ext cx="191193" cy="2057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7764" y="1258644"/>
            <a:ext cx="216130" cy="2017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8832" y="1258644"/>
            <a:ext cx="748145" cy="2702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04129" y="1671021"/>
            <a:ext cx="6268027" cy="2437453"/>
          </a:xfrm>
          <a:prstGeom prst="rect">
            <a:avLst/>
          </a:prstGeom>
        </p:spPr>
        <p:txBody>
          <a:bodyPr vert="horz" wrap="square" lIns="0" tIns="46727" rIns="0" bIns="0" rtlCol="0">
            <a:spAutoFit/>
          </a:bodyPr>
          <a:lstStyle/>
          <a:p>
            <a:pPr marL="11397">
              <a:spcBef>
                <a:spcPts val="367"/>
              </a:spcBef>
              <a:tabLst>
                <a:tab pos="557882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RESIKO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manfaat vs.</a:t>
            </a:r>
            <a:r>
              <a:rPr sz="2400" spc="135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biaya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283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Tidak memanfaatkan diskon</a:t>
            </a:r>
            <a:r>
              <a:rPr sz="2400" spc="-63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tunai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54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Pinalti akibat pembayaran</a:t>
            </a:r>
            <a:r>
              <a:rPr sz="2400" spc="-7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terlambat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63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Opportunity</a:t>
            </a:r>
            <a:r>
              <a:rPr sz="2400" spc="-27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cost</a:t>
            </a:r>
            <a:endParaRPr sz="2400">
              <a:latin typeface="Lucida Sans Unicode"/>
              <a:cs typeface="Lucida Sans Unicode"/>
            </a:endParaRPr>
          </a:p>
          <a:p>
            <a:pPr marL="557882" marR="4559" indent="-546485">
              <a:spcBef>
                <a:spcPts val="359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Kemungkinan harga jual yang naik</a:t>
            </a:r>
            <a:r>
              <a:rPr sz="2400" spc="-9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yg  </a:t>
            </a:r>
            <a:r>
              <a:rPr sz="2400" spc="-4" dirty="0">
                <a:latin typeface="Lucida Sans Unicode"/>
                <a:cs typeface="Lucida Sans Unicode"/>
              </a:rPr>
              <a:t>dibebankan pada</a:t>
            </a:r>
            <a:r>
              <a:rPr sz="2400" spc="-63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pembeli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7071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273" y="646803"/>
            <a:ext cx="7480300" cy="1007409"/>
          </a:xfrm>
          <a:custGeom>
            <a:avLst/>
            <a:gdLst/>
            <a:ahLst/>
            <a:cxnLst/>
            <a:rect l="l" t="t" r="r" b="b"/>
            <a:pathLst>
              <a:path w="8228330" h="1141730">
                <a:moveTo>
                  <a:pt x="0" y="1141476"/>
                </a:moveTo>
                <a:lnTo>
                  <a:pt x="8228076" y="1141476"/>
                </a:lnTo>
                <a:lnTo>
                  <a:pt x="82280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D4C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3858" y="742277"/>
            <a:ext cx="182880" cy="28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8134" y="742277"/>
            <a:ext cx="187035" cy="28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5333" y="742277"/>
            <a:ext cx="178724" cy="286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6291" y="762448"/>
            <a:ext cx="45720" cy="4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0978" y="762448"/>
            <a:ext cx="124691" cy="314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6367" y="762449"/>
            <a:ext cx="170410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378" y="822960"/>
            <a:ext cx="166255" cy="205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3575" y="822960"/>
            <a:ext cx="187035" cy="20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8019" y="822960"/>
            <a:ext cx="282632" cy="2057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6370" y="822960"/>
            <a:ext cx="182880" cy="205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6657" y="822960"/>
            <a:ext cx="166255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1717" y="822960"/>
            <a:ext cx="166254" cy="205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2003" y="822960"/>
            <a:ext cx="166254" cy="20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5048" y="822960"/>
            <a:ext cx="166254" cy="205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9339" y="762449"/>
            <a:ext cx="253537" cy="266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789" y="826994"/>
            <a:ext cx="112221" cy="274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025" y="1177963"/>
            <a:ext cx="91440" cy="3307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1560" y="1177963"/>
            <a:ext cx="432261" cy="2864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3480" y="1177963"/>
            <a:ext cx="162098" cy="3307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73778" y="1190064"/>
            <a:ext cx="386541" cy="2743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9617" y="1190064"/>
            <a:ext cx="527858" cy="2702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6526" y="1190064"/>
            <a:ext cx="54033" cy="443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3890" y="1190064"/>
            <a:ext cx="228600" cy="2702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4890" y="1226372"/>
            <a:ext cx="315883" cy="2380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8759" y="1258644"/>
            <a:ext cx="207818" cy="2057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8632" y="1258644"/>
            <a:ext cx="490450" cy="2017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9945" y="1258644"/>
            <a:ext cx="191193" cy="2057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7764" y="1258644"/>
            <a:ext cx="216130" cy="2017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8832" y="1258644"/>
            <a:ext cx="748145" cy="2702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04129" y="1671021"/>
            <a:ext cx="6687705" cy="2852182"/>
          </a:xfrm>
          <a:prstGeom prst="rect">
            <a:avLst/>
          </a:prstGeom>
        </p:spPr>
        <p:txBody>
          <a:bodyPr vert="horz" wrap="square" lIns="0" tIns="46727" rIns="0" bIns="0" rtlCol="0">
            <a:spAutoFit/>
          </a:bodyPr>
          <a:lstStyle/>
          <a:p>
            <a:pPr marL="11397">
              <a:spcBef>
                <a:spcPts val="367"/>
              </a:spcBef>
              <a:tabLst>
                <a:tab pos="557882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KEUNTUNGAN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manfaat vs.</a:t>
            </a:r>
            <a:r>
              <a:rPr sz="2400" spc="157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biaya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283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Cendrung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tersedia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54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Kredit berlanjut (tergantung</a:t>
            </a:r>
            <a:r>
              <a:rPr sz="2400" spc="-54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reputasi)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63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Tidak perlu kontrak</a:t>
            </a:r>
            <a:r>
              <a:rPr sz="2400" spc="-58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formal</a:t>
            </a:r>
            <a:endParaRPr sz="2400">
              <a:latin typeface="Lucida Sans Unicode"/>
              <a:cs typeface="Lucida Sans Unicode"/>
            </a:endParaRPr>
          </a:p>
          <a:p>
            <a:pPr marL="557882" marR="4559" indent="-546485">
              <a:spcBef>
                <a:spcPts val="359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Keputusan tergantung sepenuhnya</a:t>
            </a:r>
            <a:r>
              <a:rPr sz="2400" spc="-7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pada  perusahaan</a:t>
            </a:r>
            <a:endParaRPr sz="2400">
              <a:latin typeface="Lucida Sans Unicode"/>
              <a:cs typeface="Lucida Sans Unicode"/>
            </a:endParaRPr>
          </a:p>
          <a:p>
            <a:pPr marL="11397">
              <a:spcBef>
                <a:spcPts val="354"/>
              </a:spcBef>
              <a:tabLst>
                <a:tab pos="557882" algn="l"/>
              </a:tabLst>
            </a:pPr>
            <a:r>
              <a:rPr sz="1600" spc="9" dirty="0">
                <a:solidFill>
                  <a:srgbClr val="2DA1BF"/>
                </a:solidFill>
                <a:latin typeface="Lucida Sans Unicode"/>
                <a:cs typeface="Lucida Sans Unicode"/>
              </a:rPr>
              <a:t>5.	</a:t>
            </a:r>
            <a:r>
              <a:rPr sz="2400" dirty="0">
                <a:latin typeface="Lucida Sans Unicode"/>
                <a:cs typeface="Lucida Sans Unicode"/>
              </a:rPr>
              <a:t>….??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4942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82" y="1696570"/>
            <a:ext cx="3056082" cy="38548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Interval </a:t>
            </a:r>
            <a:r>
              <a:rPr sz="2400" dirty="0">
                <a:latin typeface="Lucida Sans Unicode"/>
                <a:cs typeface="Lucida Sans Unicode"/>
              </a:rPr>
              <a:t>( </a:t>
            </a:r>
            <a:r>
              <a:rPr sz="2400" spc="-4" dirty="0">
                <a:latin typeface="Lucida Sans Unicode"/>
                <a:cs typeface="Lucida Sans Unicode"/>
              </a:rPr>
              <a:t>1-10 th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273" y="646804"/>
            <a:ext cx="7480300" cy="831476"/>
          </a:xfrm>
          <a:custGeom>
            <a:avLst/>
            <a:gdLst/>
            <a:ahLst/>
            <a:cxnLst/>
            <a:rect l="l" t="t" r="r" b="b"/>
            <a:pathLst>
              <a:path w="8228330" h="942339">
                <a:moveTo>
                  <a:pt x="0" y="941831"/>
                </a:moveTo>
                <a:lnTo>
                  <a:pt x="8228076" y="941831"/>
                </a:lnTo>
                <a:lnTo>
                  <a:pt x="8228076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134" y="693868"/>
            <a:ext cx="166255" cy="25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4058" y="693868"/>
            <a:ext cx="153785" cy="258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3316" y="693867"/>
            <a:ext cx="83126" cy="302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7385" y="693868"/>
            <a:ext cx="477981" cy="258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8101" y="705971"/>
            <a:ext cx="41563" cy="403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8880" y="705971"/>
            <a:ext cx="112221" cy="290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4393" y="705971"/>
            <a:ext cx="236913" cy="2460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3850" y="705971"/>
            <a:ext cx="299258" cy="246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8048" y="738243"/>
            <a:ext cx="290945" cy="213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03225" y="738243"/>
            <a:ext cx="290945" cy="213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6127" y="766483"/>
            <a:ext cx="253537" cy="250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1228" y="766483"/>
            <a:ext cx="166255" cy="1855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0734" y="766483"/>
            <a:ext cx="253538" cy="1855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9993" y="766483"/>
            <a:ext cx="166255" cy="1855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9498" y="766483"/>
            <a:ext cx="153785" cy="1855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2868" y="766483"/>
            <a:ext cx="153785" cy="1855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6531" y="766483"/>
            <a:ext cx="149628" cy="1855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1880" y="766483"/>
            <a:ext cx="149628" cy="1855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1385" y="766483"/>
            <a:ext cx="153785" cy="1855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6735" y="766483"/>
            <a:ext cx="170410" cy="2501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4553" y="766483"/>
            <a:ext cx="166254" cy="1855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7305" y="766483"/>
            <a:ext cx="436418" cy="1855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18662" y="766483"/>
            <a:ext cx="166254" cy="1855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2483" y="766483"/>
            <a:ext cx="436417" cy="18556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339" y="705971"/>
            <a:ext cx="232755" cy="2460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00305" y="738243"/>
            <a:ext cx="477981" cy="213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2956" y="1085177"/>
            <a:ext cx="739832" cy="3227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9338" y="1101313"/>
            <a:ext cx="482138" cy="2420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9788" y="1157791"/>
            <a:ext cx="174567" cy="1896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12668" y="1157791"/>
            <a:ext cx="199505" cy="1855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2418" y="1157791"/>
            <a:ext cx="62345" cy="18556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03882" y="2104017"/>
            <a:ext cx="6912841" cy="2394468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241046" marR="48437" indent="-230219">
              <a:spcBef>
                <a:spcPts val="90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Diperuntukan </a:t>
            </a:r>
            <a:r>
              <a:rPr sz="2400" dirty="0">
                <a:latin typeface="Lucida Sans Unicode"/>
                <a:cs typeface="Lucida Sans Unicode"/>
              </a:rPr>
              <a:t>bg </a:t>
            </a:r>
            <a:r>
              <a:rPr sz="2400" spc="-4" dirty="0">
                <a:latin typeface="Lucida Sans Unicode"/>
                <a:cs typeface="Lucida Sans Unicode"/>
              </a:rPr>
              <a:t>tujuan-tujuan operasional  atau projek berjangka</a:t>
            </a:r>
            <a:r>
              <a:rPr sz="2400" spc="-31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pendek</a:t>
            </a:r>
            <a:endParaRPr sz="2400">
              <a:latin typeface="Lucida Sans Unicode"/>
              <a:cs typeface="Lucida Sans Unicode"/>
            </a:endParaRPr>
          </a:p>
          <a:p>
            <a:pPr marL="11397">
              <a:spcBef>
                <a:spcPts val="354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Memerlukan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jaminan</a:t>
            </a:r>
            <a:endParaRPr sz="2400">
              <a:latin typeface="Lucida Sans Unicode"/>
              <a:cs typeface="Lucida Sans Unicode"/>
            </a:endParaRPr>
          </a:p>
          <a:p>
            <a:pPr marL="11397">
              <a:spcBef>
                <a:spcPts val="367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The longer the loan, the higher the</a:t>
            </a:r>
            <a:r>
              <a:rPr sz="2400" spc="-54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interest</a:t>
            </a:r>
            <a:endParaRPr sz="2400">
              <a:latin typeface="Lucida Sans Unicode"/>
              <a:cs typeface="Lucida Sans Unicode"/>
            </a:endParaRPr>
          </a:p>
          <a:p>
            <a:pPr marL="241046" marR="4559" indent="-230219">
              <a:spcBef>
                <a:spcPts val="341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eq: </a:t>
            </a:r>
            <a:r>
              <a:rPr sz="2500" spc="-4" dirty="0">
                <a:latin typeface="Lucida Sans Unicode"/>
                <a:cs typeface="Lucida Sans Unicode"/>
              </a:rPr>
              <a:t>pinjaman untuk pembelian equipment,  asuransi, dana pensiun, leasing</a:t>
            </a:r>
            <a:endParaRPr sz="25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7527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130" y="1617233"/>
            <a:ext cx="6561281" cy="193094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lnSpc>
                <a:spcPts val="2715"/>
              </a:lnSpc>
              <a:spcBef>
                <a:spcPts val="85"/>
              </a:spcBef>
            </a:pPr>
            <a:r>
              <a:rPr sz="2500" b="1" spc="-9" dirty="0">
                <a:latin typeface="Arial Black"/>
                <a:cs typeface="Arial Black"/>
              </a:rPr>
              <a:t>Leasing</a:t>
            </a:r>
            <a:r>
              <a:rPr sz="2500" spc="-9" dirty="0">
                <a:latin typeface="Lucida Sans Unicode"/>
                <a:cs typeface="Lucida Sans Unicode"/>
              </a:rPr>
              <a:t>:</a:t>
            </a:r>
            <a:endParaRPr sz="2500">
              <a:latin typeface="Lucida Sans Unicode"/>
              <a:cs typeface="Lucida Sans Unicode"/>
            </a:endParaRPr>
          </a:p>
          <a:p>
            <a:pPr marL="557882" marR="4559">
              <a:lnSpc>
                <a:spcPct val="70000"/>
              </a:lnSpc>
              <a:spcBef>
                <a:spcPts val="601"/>
              </a:spcBef>
            </a:pPr>
            <a:r>
              <a:rPr sz="2500" spc="-4" dirty="0">
                <a:latin typeface="Lucida Sans Unicode"/>
                <a:cs typeface="Lucida Sans Unicode"/>
              </a:rPr>
              <a:t>cara menggunakan aktiva tanpa harus  membeli aktiva</a:t>
            </a:r>
            <a:r>
              <a:rPr sz="2500" spc="9" dirty="0">
                <a:latin typeface="Lucida Sans Unicode"/>
                <a:cs typeface="Lucida Sans Unicode"/>
              </a:rPr>
              <a:t> </a:t>
            </a:r>
            <a:r>
              <a:rPr sz="2500" spc="-9" dirty="0">
                <a:latin typeface="Lucida Sans Unicode"/>
                <a:cs typeface="Lucida Sans Unicode"/>
              </a:rPr>
              <a:t>tersebut</a:t>
            </a:r>
            <a:endParaRPr sz="2500">
              <a:latin typeface="Lucida Sans Unicode"/>
              <a:cs typeface="Lucida Sans Unicode"/>
            </a:endParaRPr>
          </a:p>
          <a:p>
            <a:pPr marL="11397">
              <a:lnSpc>
                <a:spcPts val="2742"/>
              </a:lnSpc>
              <a:spcBef>
                <a:spcPts val="1929"/>
              </a:spcBef>
            </a:pPr>
            <a:r>
              <a:rPr sz="2500" spc="-9" dirty="0">
                <a:latin typeface="Lucida Sans Unicode"/>
                <a:cs typeface="Lucida Sans Unicode"/>
              </a:rPr>
              <a:t>Kontrak </a:t>
            </a:r>
            <a:r>
              <a:rPr sz="2500" spc="-4" dirty="0">
                <a:latin typeface="Lucida Sans Unicode"/>
                <a:cs typeface="Lucida Sans Unicode"/>
              </a:rPr>
              <a:t>Financial</a:t>
            </a:r>
            <a:r>
              <a:rPr sz="2500" spc="31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Leasing</a:t>
            </a:r>
            <a:endParaRPr sz="2500">
              <a:latin typeface="Lucida Sans Unicode"/>
              <a:cs typeface="Lucida Sans Unicode"/>
            </a:endParaRPr>
          </a:p>
          <a:p>
            <a:pPr marL="11397">
              <a:lnSpc>
                <a:spcPts val="2742"/>
              </a:lnSpc>
              <a:tabLst>
                <a:tab pos="557882" algn="l"/>
              </a:tabLst>
            </a:pPr>
            <a:r>
              <a:rPr sz="1700" dirty="0">
                <a:solidFill>
                  <a:srgbClr val="2DA1BF"/>
                </a:solidFill>
                <a:latin typeface="Lucida Sans Unicode"/>
                <a:cs typeface="Lucida Sans Unicode"/>
              </a:rPr>
              <a:t>1.	</a:t>
            </a:r>
            <a:r>
              <a:rPr sz="2500" spc="-9" dirty="0">
                <a:latin typeface="Lucida Sans Unicode"/>
                <a:cs typeface="Lucida Sans Unicode"/>
              </a:rPr>
              <a:t>Periode</a:t>
            </a:r>
            <a:r>
              <a:rPr sz="2500" spc="9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persewaan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273" y="646803"/>
            <a:ext cx="7480300" cy="1007409"/>
          </a:xfrm>
          <a:custGeom>
            <a:avLst/>
            <a:gdLst/>
            <a:ahLst/>
            <a:cxnLst/>
            <a:rect l="l" t="t" r="r" b="b"/>
            <a:pathLst>
              <a:path w="8228330" h="1141730">
                <a:moveTo>
                  <a:pt x="0" y="1141476"/>
                </a:moveTo>
                <a:lnTo>
                  <a:pt x="8228076" y="1141476"/>
                </a:lnTo>
                <a:lnTo>
                  <a:pt x="82280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3858" y="742277"/>
            <a:ext cx="182880" cy="28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9818" y="742277"/>
            <a:ext cx="166254" cy="28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8172" y="742277"/>
            <a:ext cx="95595" cy="334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1869" y="742277"/>
            <a:ext cx="523702" cy="286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338" y="762449"/>
            <a:ext cx="170411" cy="266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6291" y="762448"/>
            <a:ext cx="45720" cy="4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0978" y="762448"/>
            <a:ext cx="124691" cy="314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6367" y="762449"/>
            <a:ext cx="253537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5331" y="762449"/>
            <a:ext cx="328353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8623" y="790686"/>
            <a:ext cx="324195" cy="2380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9378" y="822960"/>
            <a:ext cx="166255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3575" y="822960"/>
            <a:ext cx="182880" cy="205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8019" y="822960"/>
            <a:ext cx="282632" cy="20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6370" y="822960"/>
            <a:ext cx="182880" cy="205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2501" y="822960"/>
            <a:ext cx="170410" cy="205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3938" y="822960"/>
            <a:ext cx="166254" cy="205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8382" y="822960"/>
            <a:ext cx="166254" cy="205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0356" y="822960"/>
            <a:ext cx="166254" cy="2057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4799" y="822960"/>
            <a:ext cx="166254" cy="2057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0931" y="822960"/>
            <a:ext cx="182879" cy="2783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9531" y="822960"/>
            <a:ext cx="182879" cy="2057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1130" y="822960"/>
            <a:ext cx="486295" cy="2057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4051" y="822960"/>
            <a:ext cx="191192" cy="2057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7157" y="762449"/>
            <a:ext cx="45719" cy="2662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789" y="826994"/>
            <a:ext cx="112221" cy="274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4665" y="790686"/>
            <a:ext cx="527858" cy="23801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8672" y="1177963"/>
            <a:ext cx="814647" cy="3509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9458" y="1190064"/>
            <a:ext cx="532015" cy="2702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120" y="1226372"/>
            <a:ext cx="320040" cy="2380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8792" y="1254610"/>
            <a:ext cx="128847" cy="2057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2628" y="1258644"/>
            <a:ext cx="486294" cy="2017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5629" y="1258644"/>
            <a:ext cx="199505" cy="205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3448" y="1258644"/>
            <a:ext cx="224443" cy="2017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58306" y="3988062"/>
            <a:ext cx="6303818" cy="398929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</a:pPr>
            <a:r>
              <a:rPr sz="2500" spc="-4" dirty="0">
                <a:latin typeface="Lucida Sans Unicode"/>
                <a:cs typeface="Lucida Sans Unicode"/>
              </a:rPr>
              <a:t>pembelian aktiva </a:t>
            </a:r>
            <a:r>
              <a:rPr sz="2500" spc="-9" dirty="0">
                <a:latin typeface="Lucida Sans Unicode"/>
                <a:cs typeface="Lucida Sans Unicode"/>
              </a:rPr>
              <a:t>jika </a:t>
            </a:r>
            <a:r>
              <a:rPr sz="2500" spc="-4" dirty="0">
                <a:latin typeface="Lucida Sans Unicode"/>
                <a:cs typeface="Lucida Sans Unicode"/>
              </a:rPr>
              <a:t>masa sewa</a:t>
            </a:r>
            <a:r>
              <a:rPr sz="2500" spc="13" dirty="0">
                <a:latin typeface="Lucida Sans Unicode"/>
                <a:cs typeface="Lucida Sans Unicode"/>
              </a:rPr>
              <a:t> </a:t>
            </a:r>
            <a:r>
              <a:rPr sz="2500" spc="-9" dirty="0">
                <a:latin typeface="Lucida Sans Unicode"/>
                <a:cs typeface="Lucida Sans Unicode"/>
              </a:rPr>
              <a:t>selesai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4130" y="3416562"/>
            <a:ext cx="6549159" cy="129910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557882" indent="-546485">
              <a:lnSpc>
                <a:spcPts val="2742"/>
              </a:lnSpc>
              <a:spcBef>
                <a:spcPts val="85"/>
              </a:spcBef>
              <a:buClr>
                <a:srgbClr val="2DA1BF"/>
              </a:buClr>
              <a:buSzPct val="67857"/>
              <a:buAutoNum type="arabicPeriod" startAt="2"/>
              <a:tabLst>
                <a:tab pos="557882" algn="l"/>
                <a:tab pos="558452" algn="l"/>
              </a:tabLst>
            </a:pPr>
            <a:r>
              <a:rPr sz="2500" spc="-9" dirty="0">
                <a:latin typeface="Lucida Sans Unicode"/>
                <a:cs typeface="Lucida Sans Unicode"/>
              </a:rPr>
              <a:t>Waktu </a:t>
            </a:r>
            <a:r>
              <a:rPr sz="2500" spc="-4" dirty="0">
                <a:latin typeface="Lucida Sans Unicode"/>
                <a:cs typeface="Lucida Sans Unicode"/>
              </a:rPr>
              <a:t>dan jumlah pembayaran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sewa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lnSpc>
                <a:spcPts val="2742"/>
              </a:lnSpc>
              <a:buClr>
                <a:srgbClr val="2DA1BF"/>
              </a:buClr>
              <a:buSzPct val="67857"/>
              <a:buAutoNum type="arabicPeriod" startAt="2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Kemungkinan perpanjangan sewa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dan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1561"/>
              </a:spcBef>
              <a:buClr>
                <a:srgbClr val="2DA1BF"/>
              </a:buClr>
              <a:buSzPct val="67857"/>
              <a:buAutoNum type="arabicPeriod" startAt="2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Persyaratan pembayaran,</a:t>
            </a:r>
            <a:r>
              <a:rPr sz="2500" spc="9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biaya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58306" y="4559561"/>
            <a:ext cx="5349586" cy="684436"/>
          </a:xfrm>
          <a:prstGeom prst="rect">
            <a:avLst/>
          </a:prstGeom>
        </p:spPr>
        <p:txBody>
          <a:bodyPr vert="horz" wrap="square" lIns="0" tIns="125367" rIns="0" bIns="0" rtlCol="0">
            <a:spAutoFit/>
          </a:bodyPr>
          <a:lstStyle/>
          <a:p>
            <a:pPr marL="11397" marR="4559">
              <a:lnSpc>
                <a:spcPct val="70000"/>
              </a:lnSpc>
              <a:spcBef>
                <a:spcPts val="987"/>
              </a:spcBef>
            </a:pPr>
            <a:r>
              <a:rPr sz="2500" spc="-4" dirty="0">
                <a:latin typeface="Lucida Sans Unicode"/>
                <a:cs typeface="Lucida Sans Unicode"/>
              </a:rPr>
              <a:t>pemeliharaan dan reparasi, pajak,  asuransi, dll</a:t>
            </a:r>
            <a:endParaRPr sz="25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0668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29" y="170097"/>
            <a:ext cx="1294245" cy="1858168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b="1" spc="-9" dirty="0">
                <a:latin typeface="Arial Black"/>
                <a:cs typeface="Arial Black"/>
              </a:rPr>
              <a:t>Lea</a:t>
            </a:r>
            <a:r>
              <a:rPr b="1" spc="-4" dirty="0">
                <a:latin typeface="Arial Black"/>
                <a:cs typeface="Arial Black"/>
              </a:rPr>
              <a:t>si</a:t>
            </a:r>
            <a:r>
              <a:rPr b="1" spc="-9" dirty="0">
                <a:latin typeface="Arial Black"/>
                <a:cs typeface="Arial Black"/>
              </a:rPr>
              <a:t>ng</a:t>
            </a:r>
            <a:r>
              <a:rPr dirty="0">
                <a:latin typeface="Lucida Sans Unicode"/>
                <a:cs typeface="Lucida Sans Unicode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831273" y="646803"/>
            <a:ext cx="7480300" cy="1007409"/>
          </a:xfrm>
          <a:custGeom>
            <a:avLst/>
            <a:gdLst/>
            <a:ahLst/>
            <a:cxnLst/>
            <a:rect l="l" t="t" r="r" b="b"/>
            <a:pathLst>
              <a:path w="8228330" h="1141730">
                <a:moveTo>
                  <a:pt x="0" y="1141476"/>
                </a:moveTo>
                <a:lnTo>
                  <a:pt x="8228076" y="1141476"/>
                </a:lnTo>
                <a:lnTo>
                  <a:pt x="82280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3858" y="742277"/>
            <a:ext cx="182880" cy="28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9818" y="742277"/>
            <a:ext cx="166254" cy="28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8172" y="742277"/>
            <a:ext cx="95595" cy="334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3803" y="742277"/>
            <a:ext cx="523702" cy="286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338" y="762449"/>
            <a:ext cx="170411" cy="266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6291" y="762448"/>
            <a:ext cx="45720" cy="4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0978" y="762448"/>
            <a:ext cx="124691" cy="314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6367" y="762449"/>
            <a:ext cx="253537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0556" y="790686"/>
            <a:ext cx="324195" cy="2380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378" y="822960"/>
            <a:ext cx="166255" cy="205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3575" y="822960"/>
            <a:ext cx="182880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8019" y="822960"/>
            <a:ext cx="282632" cy="205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6370" y="822960"/>
            <a:ext cx="182880" cy="20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2501" y="822960"/>
            <a:ext cx="170410" cy="205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3938" y="822960"/>
            <a:ext cx="166254" cy="205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8382" y="822960"/>
            <a:ext cx="166254" cy="205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0356" y="822960"/>
            <a:ext cx="170410" cy="205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4799" y="822960"/>
            <a:ext cx="166254" cy="2057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0931" y="822960"/>
            <a:ext cx="182879" cy="2783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9531" y="822960"/>
            <a:ext cx="182879" cy="2057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5332" y="822960"/>
            <a:ext cx="220286" cy="2057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3064" y="822960"/>
            <a:ext cx="486295" cy="2057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0142" y="822960"/>
            <a:ext cx="187036" cy="2057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7157" y="762449"/>
            <a:ext cx="45719" cy="2662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789" y="826994"/>
            <a:ext cx="112221" cy="274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0756" y="790686"/>
            <a:ext cx="527858" cy="23801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8672" y="1177963"/>
            <a:ext cx="814647" cy="3509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9458" y="1190064"/>
            <a:ext cx="532015" cy="2702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120" y="1226372"/>
            <a:ext cx="320040" cy="2380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2949" y="1254610"/>
            <a:ext cx="124691" cy="20977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2628" y="1258644"/>
            <a:ext cx="486294" cy="2017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5629" y="1258644"/>
            <a:ext cx="199505" cy="205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3448" y="1258644"/>
            <a:ext cx="224443" cy="2017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04129" y="2012577"/>
            <a:ext cx="7295573" cy="315813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557882" indent="-546485">
              <a:spcBef>
                <a:spcPts val="90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Sale and Lease</a:t>
            </a:r>
            <a:r>
              <a:rPr sz="2200" spc="-9" dirty="0">
                <a:latin typeface="Lucida Sans Unicode"/>
                <a:cs typeface="Lucida Sans Unicode"/>
              </a:rPr>
              <a:t> Back</a:t>
            </a:r>
            <a:endParaRPr sz="2200">
              <a:latin typeface="Lucida Sans Unicode"/>
              <a:cs typeface="Lucida Sans Unicode"/>
            </a:endParaRPr>
          </a:p>
          <a:p>
            <a:pPr marL="899792" marR="19375" lvl="1" indent="-478673">
              <a:lnSpc>
                <a:spcPts val="1938"/>
              </a:lnSpc>
              <a:spcBef>
                <a:spcPts val="332"/>
              </a:spcBef>
              <a:buClr>
                <a:srgbClr val="2DA1BF"/>
              </a:buClr>
              <a:buChar char="•"/>
              <a:tabLst>
                <a:tab pos="899792" algn="l"/>
                <a:tab pos="900361" algn="l"/>
              </a:tabLst>
            </a:pPr>
            <a:r>
              <a:rPr spc="-4" dirty="0">
                <a:latin typeface="Lucida Sans Unicode"/>
                <a:cs typeface="Lucida Sans Unicode"/>
              </a:rPr>
              <a:t>Perush </a:t>
            </a:r>
            <a:r>
              <a:rPr dirty="0">
                <a:latin typeface="Lucida Sans Unicode"/>
                <a:cs typeface="Lucida Sans Unicode"/>
              </a:rPr>
              <a:t>menjual </a:t>
            </a:r>
            <a:r>
              <a:rPr spc="-4" dirty="0">
                <a:latin typeface="Lucida Sans Unicode"/>
                <a:cs typeface="Lucida Sans Unicode"/>
              </a:rPr>
              <a:t>aktiva yg telah dimilikinya kepada  leasing </a:t>
            </a:r>
            <a:r>
              <a:rPr dirty="0">
                <a:latin typeface="Lucida Sans Unicode"/>
                <a:cs typeface="Lucida Sans Unicode"/>
              </a:rPr>
              <a:t>company </a:t>
            </a:r>
            <a:r>
              <a:rPr spc="-4" dirty="0">
                <a:latin typeface="Lucida Sans Unicode"/>
                <a:cs typeface="Lucida Sans Unicode"/>
              </a:rPr>
              <a:t>dan perush menyewa kembali aktiva yg  telah dijualnya </a:t>
            </a:r>
            <a:r>
              <a:rPr dirty="0">
                <a:latin typeface="Lucida Sans Unicode"/>
                <a:cs typeface="Lucida Sans Unicode"/>
              </a:rPr>
              <a:t>krn </a:t>
            </a:r>
            <a:r>
              <a:rPr spc="-4" dirty="0">
                <a:latin typeface="Lucida Sans Unicode"/>
                <a:cs typeface="Lucida Sans Unicode"/>
              </a:rPr>
              <a:t>masih</a:t>
            </a:r>
            <a:r>
              <a:rPr spc="-49" dirty="0">
                <a:latin typeface="Lucida Sans Unicode"/>
                <a:cs typeface="Lucida Sans Unicode"/>
              </a:rPr>
              <a:t> </a:t>
            </a:r>
            <a:r>
              <a:rPr spc="-4" dirty="0">
                <a:latin typeface="Lucida Sans Unicode"/>
                <a:cs typeface="Lucida Sans Unicode"/>
              </a:rPr>
              <a:t>diperlukan.</a:t>
            </a:r>
            <a:endParaRPr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1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Direct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Leasing</a:t>
            </a:r>
            <a:endParaRPr sz="2200">
              <a:latin typeface="Lucida Sans Unicode"/>
              <a:cs typeface="Lucida Sans Unicode"/>
            </a:endParaRPr>
          </a:p>
          <a:p>
            <a:pPr marL="899792" marR="627404" lvl="1" indent="-478673">
              <a:lnSpc>
                <a:spcPts val="1938"/>
              </a:lnSpc>
              <a:spcBef>
                <a:spcPts val="337"/>
              </a:spcBef>
              <a:buClr>
                <a:srgbClr val="2DA1BF"/>
              </a:buClr>
              <a:buChar char="•"/>
              <a:tabLst>
                <a:tab pos="899792" algn="l"/>
                <a:tab pos="900361" algn="l"/>
              </a:tabLst>
            </a:pPr>
            <a:r>
              <a:rPr spc="-4" dirty="0">
                <a:latin typeface="Lucida Sans Unicode"/>
                <a:cs typeface="Lucida Sans Unicode"/>
              </a:rPr>
              <a:t>Perush menyewa aktiva yg sebelumnya </a:t>
            </a:r>
            <a:r>
              <a:rPr dirty="0">
                <a:latin typeface="Lucida Sans Unicode"/>
                <a:cs typeface="Lucida Sans Unicode"/>
              </a:rPr>
              <a:t>bukan </a:t>
            </a:r>
            <a:r>
              <a:rPr spc="-4" dirty="0">
                <a:latin typeface="Lucida Sans Unicode"/>
                <a:cs typeface="Lucida Sans Unicode"/>
              </a:rPr>
              <a:t>milik  perush</a:t>
            </a:r>
            <a:endParaRPr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1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Leveraged</a:t>
            </a:r>
            <a:r>
              <a:rPr sz="2200" spc="-13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Leasing</a:t>
            </a:r>
            <a:endParaRPr sz="2200">
              <a:latin typeface="Lucida Sans Unicode"/>
              <a:cs typeface="Lucida Sans Unicode"/>
            </a:endParaRPr>
          </a:p>
          <a:p>
            <a:pPr marL="899792" marR="4559" lvl="1" indent="-478673" algn="just">
              <a:lnSpc>
                <a:spcPts val="1938"/>
              </a:lnSpc>
              <a:spcBef>
                <a:spcPts val="345"/>
              </a:spcBef>
              <a:buClr>
                <a:srgbClr val="2DA1BF"/>
              </a:buClr>
              <a:buChar char="•"/>
              <a:tabLst>
                <a:tab pos="900361" algn="l"/>
              </a:tabLst>
            </a:pPr>
            <a:r>
              <a:rPr spc="-4" dirty="0">
                <a:latin typeface="Lucida Sans Unicode"/>
                <a:cs typeface="Lucida Sans Unicode"/>
              </a:rPr>
              <a:t>Sama </a:t>
            </a:r>
            <a:r>
              <a:rPr dirty="0">
                <a:latin typeface="Lucida Sans Unicode"/>
                <a:cs typeface="Lucida Sans Unicode"/>
              </a:rPr>
              <a:t>dg </a:t>
            </a:r>
            <a:r>
              <a:rPr spc="-4" dirty="0">
                <a:latin typeface="Lucida Sans Unicode"/>
                <a:cs typeface="Lucida Sans Unicode"/>
              </a:rPr>
              <a:t>direct, tetapi leasing </a:t>
            </a:r>
            <a:r>
              <a:rPr dirty="0">
                <a:latin typeface="Lucida Sans Unicode"/>
                <a:cs typeface="Lucida Sans Unicode"/>
              </a:rPr>
              <a:t>company </a:t>
            </a:r>
            <a:r>
              <a:rPr spc="-4" dirty="0">
                <a:latin typeface="Lucida Sans Unicode"/>
                <a:cs typeface="Lucida Sans Unicode"/>
              </a:rPr>
              <a:t>tidak membiayai  seluruh </a:t>
            </a:r>
            <a:r>
              <a:rPr dirty="0">
                <a:latin typeface="Lucida Sans Unicode"/>
                <a:cs typeface="Lucida Sans Unicode"/>
              </a:rPr>
              <a:t>kebutuhan </a:t>
            </a:r>
            <a:r>
              <a:rPr spc="-4" dirty="0">
                <a:latin typeface="Lucida Sans Unicode"/>
                <a:cs typeface="Lucida Sans Unicode"/>
              </a:rPr>
              <a:t>dana </a:t>
            </a:r>
            <a:r>
              <a:rPr dirty="0">
                <a:latin typeface="Lucida Sans Unicode"/>
                <a:cs typeface="Lucida Sans Unicode"/>
              </a:rPr>
              <a:t>untuk </a:t>
            </a:r>
            <a:r>
              <a:rPr spc="-4" dirty="0">
                <a:latin typeface="Lucida Sans Unicode"/>
                <a:cs typeface="Lucida Sans Unicode"/>
              </a:rPr>
              <a:t>memperoleh aktiva tetapi  sebagian berasal dari</a:t>
            </a:r>
            <a:r>
              <a:rPr spc="-31" dirty="0">
                <a:latin typeface="Lucida Sans Unicode"/>
                <a:cs typeface="Lucida Sans Unicode"/>
              </a:rPr>
              <a:t> </a:t>
            </a:r>
            <a:r>
              <a:rPr spc="-4" dirty="0">
                <a:latin typeface="Lucida Sans Unicode"/>
                <a:cs typeface="Lucida Sans Unicode"/>
              </a:rPr>
              <a:t>pinjaman</a:t>
            </a:r>
            <a:endParaRPr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3647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728" y="672353"/>
            <a:ext cx="7618845" cy="1007409"/>
          </a:xfrm>
          <a:custGeom>
            <a:avLst/>
            <a:gdLst/>
            <a:ahLst/>
            <a:cxnLst/>
            <a:rect l="l" t="t" r="r" b="b"/>
            <a:pathLst>
              <a:path w="8380730" h="1141730">
                <a:moveTo>
                  <a:pt x="0" y="1141476"/>
                </a:moveTo>
                <a:lnTo>
                  <a:pt x="8380476" y="1141476"/>
                </a:lnTo>
                <a:lnTo>
                  <a:pt x="83804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0854" y="770517"/>
            <a:ext cx="174567" cy="28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0436" y="770517"/>
            <a:ext cx="95595" cy="330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334" y="786652"/>
            <a:ext cx="170411" cy="266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9131" y="786652"/>
            <a:ext cx="45719" cy="4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3818" y="786652"/>
            <a:ext cx="124691" cy="318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9207" y="786652"/>
            <a:ext cx="174567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786652"/>
            <a:ext cx="49875" cy="44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7595" y="786652"/>
            <a:ext cx="178724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5657" y="818926"/>
            <a:ext cx="320040" cy="2380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2217" y="851198"/>
            <a:ext cx="166255" cy="2017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6414" y="851198"/>
            <a:ext cx="187035" cy="205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0859" y="851198"/>
            <a:ext cx="282632" cy="201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212" y="851198"/>
            <a:ext cx="187035" cy="205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9499" y="851198"/>
            <a:ext cx="170410" cy="2017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1" y="851198"/>
            <a:ext cx="187035" cy="205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4844" y="851198"/>
            <a:ext cx="166254" cy="2017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3196" y="851198"/>
            <a:ext cx="182879" cy="205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3484" y="851198"/>
            <a:ext cx="170410" cy="2017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85458" y="851198"/>
            <a:ext cx="187035" cy="2743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5413" y="851198"/>
            <a:ext cx="211975" cy="2057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4010" y="851198"/>
            <a:ext cx="486295" cy="2017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4152" y="786652"/>
            <a:ext cx="45719" cy="2662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2629" y="855233"/>
            <a:ext cx="112221" cy="2702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5254" y="855233"/>
            <a:ext cx="112222" cy="2702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95701" y="851198"/>
            <a:ext cx="665018" cy="2743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1393" y="1202166"/>
            <a:ext cx="814647" cy="3550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334" y="1218304"/>
            <a:ext cx="527858" cy="2662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2505" y="1282849"/>
            <a:ext cx="195348" cy="2057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0323" y="1282849"/>
            <a:ext cx="220287" cy="2017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60072" y="1282849"/>
            <a:ext cx="66501" cy="20170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04129" y="1652194"/>
            <a:ext cx="7288645" cy="2780147"/>
          </a:xfrm>
          <a:prstGeom prst="rect">
            <a:avLst/>
          </a:prstGeom>
        </p:spPr>
        <p:txBody>
          <a:bodyPr vert="horz" wrap="square" lIns="0" tIns="56415" rIns="0" bIns="0" rtlCol="0">
            <a:spAutoFit/>
          </a:bodyPr>
          <a:lstStyle/>
          <a:p>
            <a:pPr marL="557882" indent="-546485">
              <a:spcBef>
                <a:spcPts val="444"/>
              </a:spcBef>
              <a:buClr>
                <a:srgbClr val="2DA1BF"/>
              </a:buClr>
              <a:buSzPct val="66666"/>
              <a:buChar char="-"/>
              <a:tabLst>
                <a:tab pos="557882" algn="l"/>
                <a:tab pos="558452" algn="l"/>
                <a:tab pos="1858847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Interval	(20-30</a:t>
            </a:r>
            <a:r>
              <a:rPr sz="2400" spc="13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th)</a:t>
            </a:r>
            <a:endParaRPr sz="2400">
              <a:latin typeface="Lucida Sans Unicode"/>
              <a:cs typeface="Lucida Sans Unicode"/>
            </a:endParaRPr>
          </a:p>
          <a:p>
            <a:pPr marL="557882" marR="935691" indent="-546485">
              <a:spcBef>
                <a:spcPts val="354"/>
              </a:spcBef>
              <a:buClr>
                <a:srgbClr val="2DA1BF"/>
              </a:buClr>
              <a:buSzPct val="66666"/>
              <a:buChar char="-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Diperuntukan bagi projek2 konstruksi  (kredit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investasi)</a:t>
            </a:r>
            <a:endParaRPr sz="24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354"/>
              </a:spcBef>
              <a:buClr>
                <a:srgbClr val="2DA1BF"/>
              </a:buClr>
              <a:buSzPct val="66666"/>
              <a:buChar char="-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Biaya bunga </a:t>
            </a:r>
            <a:r>
              <a:rPr sz="2400" dirty="0">
                <a:latin typeface="Lucida Sans Unicode"/>
                <a:cs typeface="Lucida Sans Unicode"/>
              </a:rPr>
              <a:t>yg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tinggi</a:t>
            </a:r>
            <a:endParaRPr sz="2400">
              <a:latin typeface="Lucida Sans Unicode"/>
              <a:cs typeface="Lucida Sans Unicode"/>
            </a:endParaRPr>
          </a:p>
          <a:p>
            <a:pPr marL="557882" marR="4559" indent="-546485">
              <a:spcBef>
                <a:spcPts val="367"/>
              </a:spcBef>
              <a:buClr>
                <a:srgbClr val="2DA1BF"/>
              </a:buClr>
              <a:buSzPct val="66666"/>
              <a:buChar char="-"/>
              <a:tabLst>
                <a:tab pos="557882" algn="l"/>
                <a:tab pos="558452" algn="l"/>
              </a:tabLst>
            </a:pPr>
            <a:r>
              <a:rPr sz="2400" spc="-4" dirty="0">
                <a:latin typeface="Lucida Sans Unicode"/>
                <a:cs typeface="Lucida Sans Unicode"/>
              </a:rPr>
              <a:t>eq: Hipotek (mortgage) pinjaman </a:t>
            </a:r>
            <a:r>
              <a:rPr sz="2400" dirty="0">
                <a:latin typeface="Lucida Sans Unicode"/>
                <a:cs typeface="Lucida Sans Unicode"/>
              </a:rPr>
              <a:t>dg </a:t>
            </a:r>
            <a:r>
              <a:rPr sz="2400" spc="-4" dirty="0">
                <a:latin typeface="Lucida Sans Unicode"/>
                <a:cs typeface="Lucida Sans Unicode"/>
              </a:rPr>
              <a:t>agunan  aktiva tdk bergerak, obligasi (surat tanda  berhutang)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5405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457" y="599739"/>
            <a:ext cx="7494155" cy="819149"/>
          </a:xfrm>
          <a:custGeom>
            <a:avLst/>
            <a:gdLst/>
            <a:ahLst/>
            <a:cxnLst/>
            <a:rect l="l" t="t" r="r" b="b"/>
            <a:pathLst>
              <a:path w="8243570" h="928369">
                <a:moveTo>
                  <a:pt x="824026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925068"/>
                </a:lnTo>
                <a:lnTo>
                  <a:pt x="3048" y="928116"/>
                </a:lnTo>
                <a:lnTo>
                  <a:pt x="8240268" y="928116"/>
                </a:lnTo>
                <a:lnTo>
                  <a:pt x="8243316" y="925068"/>
                </a:lnTo>
                <a:lnTo>
                  <a:pt x="8243316" y="920496"/>
                </a:lnTo>
                <a:lnTo>
                  <a:pt x="13715" y="920496"/>
                </a:lnTo>
                <a:lnTo>
                  <a:pt x="6096" y="914400"/>
                </a:lnTo>
                <a:lnTo>
                  <a:pt x="13715" y="91440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243316" y="6096"/>
                </a:lnTo>
                <a:lnTo>
                  <a:pt x="8243316" y="3048"/>
                </a:lnTo>
                <a:lnTo>
                  <a:pt x="8240268" y="0"/>
                </a:lnTo>
                <a:close/>
              </a:path>
              <a:path w="8243570" h="928369">
                <a:moveTo>
                  <a:pt x="13715" y="914400"/>
                </a:moveTo>
                <a:lnTo>
                  <a:pt x="6096" y="914400"/>
                </a:lnTo>
                <a:lnTo>
                  <a:pt x="13715" y="920496"/>
                </a:lnTo>
                <a:lnTo>
                  <a:pt x="13715" y="914400"/>
                </a:lnTo>
                <a:close/>
              </a:path>
              <a:path w="8243570" h="928369">
                <a:moveTo>
                  <a:pt x="8229600" y="914400"/>
                </a:moveTo>
                <a:lnTo>
                  <a:pt x="13715" y="914400"/>
                </a:lnTo>
                <a:lnTo>
                  <a:pt x="13715" y="920496"/>
                </a:lnTo>
                <a:lnTo>
                  <a:pt x="8229600" y="920496"/>
                </a:lnTo>
                <a:lnTo>
                  <a:pt x="8229600" y="914400"/>
                </a:lnTo>
                <a:close/>
              </a:path>
              <a:path w="8243570" h="928369">
                <a:moveTo>
                  <a:pt x="8229600" y="6096"/>
                </a:moveTo>
                <a:lnTo>
                  <a:pt x="8229600" y="920496"/>
                </a:lnTo>
                <a:lnTo>
                  <a:pt x="8235696" y="914400"/>
                </a:lnTo>
                <a:lnTo>
                  <a:pt x="8243316" y="914400"/>
                </a:lnTo>
                <a:lnTo>
                  <a:pt x="8243316" y="13716"/>
                </a:lnTo>
                <a:lnTo>
                  <a:pt x="8235696" y="13716"/>
                </a:lnTo>
                <a:lnTo>
                  <a:pt x="8229600" y="6096"/>
                </a:lnTo>
                <a:close/>
              </a:path>
              <a:path w="8243570" h="928369">
                <a:moveTo>
                  <a:pt x="8243316" y="914400"/>
                </a:moveTo>
                <a:lnTo>
                  <a:pt x="8235696" y="914400"/>
                </a:lnTo>
                <a:lnTo>
                  <a:pt x="8229600" y="920496"/>
                </a:lnTo>
                <a:lnTo>
                  <a:pt x="8243316" y="920496"/>
                </a:lnTo>
                <a:lnTo>
                  <a:pt x="8243316" y="914400"/>
                </a:lnTo>
                <a:close/>
              </a:path>
              <a:path w="8243570" h="928369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243570" h="928369">
                <a:moveTo>
                  <a:pt x="82296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229600" y="13716"/>
                </a:lnTo>
                <a:lnTo>
                  <a:pt x="8229600" y="6096"/>
                </a:lnTo>
                <a:close/>
              </a:path>
              <a:path w="8243570" h="928369">
                <a:moveTo>
                  <a:pt x="8243316" y="6096"/>
                </a:moveTo>
                <a:lnTo>
                  <a:pt x="8229600" y="6096"/>
                </a:lnTo>
                <a:lnTo>
                  <a:pt x="8235696" y="13716"/>
                </a:lnTo>
                <a:lnTo>
                  <a:pt x="8243316" y="13716"/>
                </a:lnTo>
                <a:lnTo>
                  <a:pt x="82433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8632" y="778585"/>
            <a:ext cx="286789" cy="355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1148" y="782618"/>
            <a:ext cx="211975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843" y="782618"/>
            <a:ext cx="207818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9131" y="782618"/>
            <a:ext cx="303415" cy="342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109" y="782618"/>
            <a:ext cx="211974" cy="342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5959" y="782618"/>
            <a:ext cx="581891" cy="342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4393" y="782618"/>
            <a:ext cx="211974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2088" y="891539"/>
            <a:ext cx="78970" cy="233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3882" y="1666986"/>
            <a:ext cx="6656531" cy="3027764"/>
          </a:xfrm>
          <a:prstGeom prst="rect">
            <a:avLst/>
          </a:prstGeom>
        </p:spPr>
        <p:txBody>
          <a:bodyPr vert="horz" wrap="square" lIns="0" tIns="54706" rIns="0" bIns="0" rtlCol="0">
            <a:spAutoFit/>
          </a:bodyPr>
          <a:lstStyle/>
          <a:p>
            <a:pPr marL="241046" marR="4559" indent="-230219">
              <a:lnSpc>
                <a:spcPts val="2710"/>
              </a:lnSpc>
              <a:spcBef>
                <a:spcPts val="431"/>
              </a:spcBef>
              <a:tabLst>
                <a:tab pos="340770" algn="l"/>
                <a:tab pos="1382454" algn="l"/>
              </a:tabLst>
            </a:pPr>
            <a:r>
              <a:rPr sz="1700" dirty="0">
                <a:solidFill>
                  <a:srgbClr val="2DA1BF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2DA1BF"/>
                </a:solidFill>
                <a:latin typeface="Times New Roman"/>
                <a:cs typeface="Times New Roman"/>
              </a:rPr>
              <a:t>		</a:t>
            </a:r>
            <a:r>
              <a:rPr sz="2500" spc="-9" dirty="0">
                <a:latin typeface="Lucida Sans Unicode"/>
                <a:cs typeface="Lucida Sans Unicode"/>
              </a:rPr>
              <a:t>Proporsi </a:t>
            </a:r>
            <a:r>
              <a:rPr sz="2500" spc="-4" dirty="0">
                <a:latin typeface="Lucida Sans Unicode"/>
                <a:cs typeface="Lucida Sans Unicode"/>
              </a:rPr>
              <a:t>hutang berbanding total </a:t>
            </a:r>
            <a:r>
              <a:rPr sz="2500" spc="-9" dirty="0">
                <a:latin typeface="Lucida Sans Unicode"/>
                <a:cs typeface="Lucida Sans Unicode"/>
              </a:rPr>
              <a:t>assets  </a:t>
            </a:r>
            <a:r>
              <a:rPr sz="2500" spc="-4" dirty="0">
                <a:latin typeface="Lucida Sans Unicode"/>
                <a:cs typeface="Lucida Sans Unicode"/>
              </a:rPr>
              <a:t>yang	</a:t>
            </a:r>
            <a:r>
              <a:rPr sz="2500" spc="-9" dirty="0">
                <a:latin typeface="Lucida Sans Unicode"/>
                <a:cs typeface="Lucida Sans Unicode"/>
              </a:rPr>
              <a:t>dimiliki</a:t>
            </a:r>
            <a:endParaRPr sz="2500">
              <a:latin typeface="Lucida Sans Unicode"/>
              <a:cs typeface="Lucida Sans Unicode"/>
            </a:endParaRPr>
          </a:p>
          <a:p>
            <a:pPr marL="11397">
              <a:lnSpc>
                <a:spcPts val="3006"/>
              </a:lnSpc>
              <a:spcBef>
                <a:spcPts val="3172"/>
              </a:spcBef>
            </a:pPr>
            <a:r>
              <a:rPr sz="2500" spc="-4" dirty="0">
                <a:latin typeface="Wingdings"/>
                <a:cs typeface="Wingdings"/>
              </a:rPr>
              <a:t></a:t>
            </a:r>
            <a:r>
              <a:rPr sz="2500" spc="-4" dirty="0">
                <a:latin typeface="Times New Roman"/>
                <a:cs typeface="Times New Roman"/>
              </a:rPr>
              <a:t> </a:t>
            </a:r>
            <a:r>
              <a:rPr sz="2500" spc="-9" dirty="0">
                <a:latin typeface="Lucida Sans Unicode"/>
                <a:cs typeface="Lucida Sans Unicode"/>
              </a:rPr>
              <a:t>Questions </a:t>
            </a:r>
            <a:r>
              <a:rPr sz="2500" spc="-4" dirty="0">
                <a:latin typeface="Lucida Sans Unicode"/>
                <a:cs typeface="Lucida Sans Unicode"/>
              </a:rPr>
              <a:t>to</a:t>
            </a:r>
            <a:r>
              <a:rPr sz="2500" spc="179" dirty="0">
                <a:latin typeface="Lucida Sans Unicode"/>
                <a:cs typeface="Lucida Sans Unicode"/>
              </a:rPr>
              <a:t> </a:t>
            </a:r>
            <a:r>
              <a:rPr sz="2500" spc="-9" dirty="0">
                <a:latin typeface="Lucida Sans Unicode"/>
                <a:cs typeface="Lucida Sans Unicode"/>
              </a:rPr>
              <a:t>address</a:t>
            </a:r>
            <a:endParaRPr sz="2500">
              <a:latin typeface="Lucida Sans Unicode"/>
              <a:cs typeface="Lucida Sans Unicode"/>
            </a:endParaRPr>
          </a:p>
          <a:p>
            <a:pPr marL="11397">
              <a:lnSpc>
                <a:spcPts val="3006"/>
              </a:lnSpc>
              <a:tabLst>
                <a:tab pos="241046" algn="l"/>
              </a:tabLst>
            </a:pPr>
            <a:r>
              <a:rPr sz="1700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500" spc="-9" dirty="0">
                <a:latin typeface="Lucida Sans Unicode"/>
                <a:cs typeface="Lucida Sans Unicode"/>
              </a:rPr>
              <a:t>Seberapa </a:t>
            </a:r>
            <a:r>
              <a:rPr sz="2500" spc="-4" dirty="0">
                <a:latin typeface="Lucida Sans Unicode"/>
                <a:cs typeface="Lucida Sans Unicode"/>
              </a:rPr>
              <a:t>besar hutang yang</a:t>
            </a:r>
            <a:r>
              <a:rPr sz="2500" spc="22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diemban?</a:t>
            </a:r>
            <a:endParaRPr sz="2500">
              <a:latin typeface="Lucida Sans Unicode"/>
              <a:cs typeface="Lucida Sans Unicode"/>
            </a:endParaRPr>
          </a:p>
          <a:p>
            <a:pPr marL="241046" marR="60404" indent="-230219">
              <a:lnSpc>
                <a:spcPts val="2710"/>
              </a:lnSpc>
              <a:spcBef>
                <a:spcPts val="399"/>
              </a:spcBef>
              <a:tabLst>
                <a:tab pos="241046" algn="l"/>
              </a:tabLst>
            </a:pPr>
            <a:r>
              <a:rPr sz="1700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500" spc="-9" dirty="0">
                <a:latin typeface="Lucida Sans Unicode"/>
                <a:cs typeface="Lucida Sans Unicode"/>
              </a:rPr>
              <a:t>Seberapa </a:t>
            </a:r>
            <a:r>
              <a:rPr sz="2500" spc="-4" dirty="0">
                <a:latin typeface="Lucida Sans Unicode"/>
                <a:cs typeface="Lucida Sans Unicode"/>
              </a:rPr>
              <a:t>besar investasi yang dapat  menghasilkan pendapatan yg besar bagi  perush?</a:t>
            </a:r>
            <a:endParaRPr sz="25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4290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730" y="599739"/>
            <a:ext cx="7494155" cy="819149"/>
          </a:xfrm>
          <a:custGeom>
            <a:avLst/>
            <a:gdLst/>
            <a:ahLst/>
            <a:cxnLst/>
            <a:rect l="l" t="t" r="r" b="b"/>
            <a:pathLst>
              <a:path w="8243570" h="928369">
                <a:moveTo>
                  <a:pt x="824026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925068"/>
                </a:lnTo>
                <a:lnTo>
                  <a:pt x="3048" y="928116"/>
                </a:lnTo>
                <a:lnTo>
                  <a:pt x="8240268" y="928116"/>
                </a:lnTo>
                <a:lnTo>
                  <a:pt x="8243316" y="925068"/>
                </a:lnTo>
                <a:lnTo>
                  <a:pt x="8243316" y="920496"/>
                </a:lnTo>
                <a:lnTo>
                  <a:pt x="13715" y="920496"/>
                </a:lnTo>
                <a:lnTo>
                  <a:pt x="6096" y="914400"/>
                </a:lnTo>
                <a:lnTo>
                  <a:pt x="13715" y="91440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243316" y="6096"/>
                </a:lnTo>
                <a:lnTo>
                  <a:pt x="8243316" y="3048"/>
                </a:lnTo>
                <a:lnTo>
                  <a:pt x="8240268" y="0"/>
                </a:lnTo>
                <a:close/>
              </a:path>
              <a:path w="8243570" h="928369">
                <a:moveTo>
                  <a:pt x="13715" y="914400"/>
                </a:moveTo>
                <a:lnTo>
                  <a:pt x="6096" y="914400"/>
                </a:lnTo>
                <a:lnTo>
                  <a:pt x="13715" y="920496"/>
                </a:lnTo>
                <a:lnTo>
                  <a:pt x="13715" y="914400"/>
                </a:lnTo>
                <a:close/>
              </a:path>
              <a:path w="8243570" h="928369">
                <a:moveTo>
                  <a:pt x="8229600" y="914400"/>
                </a:moveTo>
                <a:lnTo>
                  <a:pt x="13715" y="914400"/>
                </a:lnTo>
                <a:lnTo>
                  <a:pt x="13715" y="920496"/>
                </a:lnTo>
                <a:lnTo>
                  <a:pt x="8229600" y="920496"/>
                </a:lnTo>
                <a:lnTo>
                  <a:pt x="8229600" y="914400"/>
                </a:lnTo>
                <a:close/>
              </a:path>
              <a:path w="8243570" h="928369">
                <a:moveTo>
                  <a:pt x="8229600" y="6096"/>
                </a:moveTo>
                <a:lnTo>
                  <a:pt x="8229600" y="920496"/>
                </a:lnTo>
                <a:lnTo>
                  <a:pt x="8235696" y="914400"/>
                </a:lnTo>
                <a:lnTo>
                  <a:pt x="8243316" y="914400"/>
                </a:lnTo>
                <a:lnTo>
                  <a:pt x="8243316" y="13716"/>
                </a:lnTo>
                <a:lnTo>
                  <a:pt x="8235696" y="13716"/>
                </a:lnTo>
                <a:lnTo>
                  <a:pt x="8229600" y="6096"/>
                </a:lnTo>
                <a:close/>
              </a:path>
              <a:path w="8243570" h="928369">
                <a:moveTo>
                  <a:pt x="8243316" y="914400"/>
                </a:moveTo>
                <a:lnTo>
                  <a:pt x="8235696" y="914400"/>
                </a:lnTo>
                <a:lnTo>
                  <a:pt x="8229600" y="920496"/>
                </a:lnTo>
                <a:lnTo>
                  <a:pt x="8243316" y="920496"/>
                </a:lnTo>
                <a:lnTo>
                  <a:pt x="8243316" y="914400"/>
                </a:lnTo>
                <a:close/>
              </a:path>
              <a:path w="8243570" h="928369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243570" h="928369">
                <a:moveTo>
                  <a:pt x="82296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229600" y="13716"/>
                </a:lnTo>
                <a:lnTo>
                  <a:pt x="8229600" y="6096"/>
                </a:lnTo>
                <a:close/>
              </a:path>
              <a:path w="8243570" h="928369">
                <a:moveTo>
                  <a:pt x="8243316" y="6096"/>
                </a:moveTo>
                <a:lnTo>
                  <a:pt x="8229600" y="6096"/>
                </a:lnTo>
                <a:lnTo>
                  <a:pt x="8235696" y="13716"/>
                </a:lnTo>
                <a:lnTo>
                  <a:pt x="8243316" y="13716"/>
                </a:lnTo>
                <a:lnTo>
                  <a:pt x="82433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9291" y="778585"/>
            <a:ext cx="290945" cy="355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1807" y="782618"/>
            <a:ext cx="211975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9502" y="782618"/>
            <a:ext cx="207818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9788" y="782618"/>
            <a:ext cx="303415" cy="342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4768" y="782618"/>
            <a:ext cx="211974" cy="342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6617" y="782618"/>
            <a:ext cx="581891" cy="342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5050" y="782618"/>
            <a:ext cx="211975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6120" y="887505"/>
            <a:ext cx="145473" cy="238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9091" y="2017059"/>
            <a:ext cx="2007755" cy="1007409"/>
          </a:xfrm>
          <a:custGeom>
            <a:avLst/>
            <a:gdLst/>
            <a:ahLst/>
            <a:cxnLst/>
            <a:rect l="l" t="t" r="r" b="b"/>
            <a:pathLst>
              <a:path w="2208529" h="1141729">
                <a:moveTo>
                  <a:pt x="0" y="1141476"/>
                </a:moveTo>
                <a:lnTo>
                  <a:pt x="2208276" y="1141476"/>
                </a:lnTo>
                <a:lnTo>
                  <a:pt x="22082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3548" y="2011680"/>
            <a:ext cx="2021609" cy="1020856"/>
          </a:xfrm>
          <a:custGeom>
            <a:avLst/>
            <a:gdLst/>
            <a:ahLst/>
            <a:cxnLst/>
            <a:rect l="l" t="t" r="r" b="b"/>
            <a:pathLst>
              <a:path w="2223770" h="1156970">
                <a:moveTo>
                  <a:pt x="2223516" y="0"/>
                </a:moveTo>
                <a:lnTo>
                  <a:pt x="0" y="0"/>
                </a:lnTo>
                <a:lnTo>
                  <a:pt x="0" y="1156716"/>
                </a:lnTo>
                <a:lnTo>
                  <a:pt x="2223516" y="1156716"/>
                </a:lnTo>
                <a:lnTo>
                  <a:pt x="2223516" y="1149096"/>
                </a:lnTo>
                <a:lnTo>
                  <a:pt x="13715" y="1149096"/>
                </a:lnTo>
                <a:lnTo>
                  <a:pt x="6096" y="1143000"/>
                </a:lnTo>
                <a:lnTo>
                  <a:pt x="13715" y="114300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1156970">
                <a:moveTo>
                  <a:pt x="13715" y="1143000"/>
                </a:moveTo>
                <a:lnTo>
                  <a:pt x="6096" y="1143000"/>
                </a:lnTo>
                <a:lnTo>
                  <a:pt x="13715" y="1149096"/>
                </a:lnTo>
                <a:lnTo>
                  <a:pt x="13715" y="1143000"/>
                </a:lnTo>
                <a:close/>
              </a:path>
              <a:path w="2223770" h="1156970">
                <a:moveTo>
                  <a:pt x="2209800" y="1143000"/>
                </a:moveTo>
                <a:lnTo>
                  <a:pt x="13715" y="1143000"/>
                </a:lnTo>
                <a:lnTo>
                  <a:pt x="13715" y="1149096"/>
                </a:lnTo>
                <a:lnTo>
                  <a:pt x="2209800" y="1149096"/>
                </a:lnTo>
                <a:lnTo>
                  <a:pt x="2209800" y="1143000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2209800" y="1149096"/>
                </a:lnTo>
                <a:lnTo>
                  <a:pt x="2215896" y="1143000"/>
                </a:lnTo>
                <a:lnTo>
                  <a:pt x="2223516" y="114300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1143000"/>
                </a:moveTo>
                <a:lnTo>
                  <a:pt x="2215896" y="1143000"/>
                </a:lnTo>
                <a:lnTo>
                  <a:pt x="2209800" y="1149096"/>
                </a:lnTo>
                <a:lnTo>
                  <a:pt x="2223516" y="1149096"/>
                </a:lnTo>
                <a:lnTo>
                  <a:pt x="2223516" y="1143000"/>
                </a:lnTo>
                <a:close/>
              </a:path>
              <a:path w="2223770" h="115697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0487" y="1636059"/>
            <a:ext cx="1153391" cy="291913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800" spc="-4" dirty="0"/>
              <a:t>Profitability</a:t>
            </a:r>
            <a:endParaRPr sz="1800"/>
          </a:p>
        </p:txBody>
      </p:sp>
      <p:sp>
        <p:nvSpPr>
          <p:cNvPr id="14" name="object 14"/>
          <p:cNvSpPr txBox="1"/>
          <p:nvPr/>
        </p:nvSpPr>
        <p:spPr>
          <a:xfrm>
            <a:off x="1319760" y="3251050"/>
            <a:ext cx="846858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spc="-13" dirty="0">
                <a:latin typeface="Arial"/>
                <a:cs typeface="Arial"/>
              </a:rPr>
              <a:t>Turnover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9091" y="2175285"/>
            <a:ext cx="2007755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51580" marR="549334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Net</a:t>
            </a:r>
            <a:r>
              <a:rPr sz="1600" spc="-76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Operating  margin</a:t>
            </a:r>
            <a:r>
              <a:rPr sz="1600" spc="-31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0727" y="2891118"/>
            <a:ext cx="2007755" cy="539563"/>
          </a:xfrm>
          <a:custGeom>
            <a:avLst/>
            <a:gdLst/>
            <a:ahLst/>
            <a:cxnLst/>
            <a:rect l="l" t="t" r="r" b="b"/>
            <a:pathLst>
              <a:path w="2208529" h="611504">
                <a:moveTo>
                  <a:pt x="2208276" y="611124"/>
                </a:moveTo>
                <a:lnTo>
                  <a:pt x="2208276" y="0"/>
                </a:lnTo>
                <a:lnTo>
                  <a:pt x="0" y="0"/>
                </a:lnTo>
                <a:lnTo>
                  <a:pt x="0" y="611124"/>
                </a:lnTo>
                <a:lnTo>
                  <a:pt x="2208276" y="6111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5185" y="2885738"/>
            <a:ext cx="2021609" cy="544606"/>
          </a:xfrm>
          <a:custGeom>
            <a:avLst/>
            <a:gdLst/>
            <a:ahLst/>
            <a:cxnLst/>
            <a:rect l="l" t="t" r="r" b="b"/>
            <a:pathLst>
              <a:path w="2223770" h="617220">
                <a:moveTo>
                  <a:pt x="2223516" y="0"/>
                </a:moveTo>
                <a:lnTo>
                  <a:pt x="0" y="0"/>
                </a:lnTo>
                <a:lnTo>
                  <a:pt x="0" y="617220"/>
                </a:lnTo>
                <a:lnTo>
                  <a:pt x="13716" y="61722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617220">
                <a:moveTo>
                  <a:pt x="2209800" y="6096"/>
                </a:moveTo>
                <a:lnTo>
                  <a:pt x="2209800" y="617220"/>
                </a:lnTo>
                <a:lnTo>
                  <a:pt x="2223516" y="61722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61722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2223770" h="617220">
                <a:moveTo>
                  <a:pt x="22098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61722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0727" y="3116579"/>
            <a:ext cx="2007755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519702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Return</a:t>
            </a:r>
            <a:r>
              <a:rPr sz="1600" spc="-1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0" y="2515945"/>
            <a:ext cx="214745" cy="914399"/>
          </a:xfrm>
          <a:custGeom>
            <a:avLst/>
            <a:gdLst/>
            <a:ahLst/>
            <a:cxnLst/>
            <a:rect l="l" t="t" r="r" b="b"/>
            <a:pathLst>
              <a:path w="236220" h="1036320">
                <a:moveTo>
                  <a:pt x="222503" y="6096"/>
                </a:moveTo>
                <a:lnTo>
                  <a:pt x="222503" y="1036320"/>
                </a:lnTo>
                <a:lnTo>
                  <a:pt x="236220" y="1036320"/>
                </a:lnTo>
                <a:lnTo>
                  <a:pt x="236220" y="13716"/>
                </a:lnTo>
                <a:lnTo>
                  <a:pt x="230124" y="13716"/>
                </a:lnTo>
                <a:lnTo>
                  <a:pt x="222503" y="6096"/>
                </a:lnTo>
                <a:close/>
              </a:path>
              <a:path w="236220" h="1036320">
                <a:moveTo>
                  <a:pt x="236220" y="0"/>
                </a:moveTo>
                <a:lnTo>
                  <a:pt x="0" y="0"/>
                </a:lnTo>
                <a:lnTo>
                  <a:pt x="0" y="13716"/>
                </a:lnTo>
                <a:lnTo>
                  <a:pt x="222503" y="13716"/>
                </a:lnTo>
                <a:lnTo>
                  <a:pt x="222503" y="6096"/>
                </a:lnTo>
                <a:lnTo>
                  <a:pt x="236220" y="6096"/>
                </a:lnTo>
                <a:lnTo>
                  <a:pt x="236220" y="0"/>
                </a:lnTo>
                <a:close/>
              </a:path>
              <a:path w="236220" h="1036320">
                <a:moveTo>
                  <a:pt x="236220" y="6096"/>
                </a:moveTo>
                <a:lnTo>
                  <a:pt x="222503" y="6096"/>
                </a:lnTo>
                <a:lnTo>
                  <a:pt x="230124" y="13716"/>
                </a:lnTo>
                <a:lnTo>
                  <a:pt x="236220" y="13716"/>
                </a:lnTo>
                <a:lnTo>
                  <a:pt x="23622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5818" y="3328147"/>
            <a:ext cx="484909" cy="67235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18159" y="45720"/>
                </a:lnTo>
                <a:lnTo>
                  <a:pt x="470915" y="45720"/>
                </a:lnTo>
                <a:lnTo>
                  <a:pt x="470915" y="32003"/>
                </a:lnTo>
                <a:lnTo>
                  <a:pt x="521207" y="32003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2003"/>
                </a:moveTo>
                <a:lnTo>
                  <a:pt x="0" y="32003"/>
                </a:lnTo>
                <a:lnTo>
                  <a:pt x="0" y="45720"/>
                </a:lnTo>
                <a:lnTo>
                  <a:pt x="457200" y="45720"/>
                </a:lnTo>
                <a:lnTo>
                  <a:pt x="457200" y="32003"/>
                </a:lnTo>
                <a:close/>
              </a:path>
              <a:path w="533400" h="76200">
                <a:moveTo>
                  <a:pt x="521207" y="32003"/>
                </a:moveTo>
                <a:lnTo>
                  <a:pt x="470915" y="32003"/>
                </a:lnTo>
                <a:lnTo>
                  <a:pt x="470915" y="45720"/>
                </a:lnTo>
                <a:lnTo>
                  <a:pt x="518159" y="45720"/>
                </a:lnTo>
                <a:lnTo>
                  <a:pt x="533400" y="38100"/>
                </a:lnTo>
                <a:lnTo>
                  <a:pt x="5212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9636" y="3390003"/>
            <a:ext cx="323273" cy="40341"/>
          </a:xfrm>
          <a:custGeom>
            <a:avLst/>
            <a:gdLst/>
            <a:ahLst/>
            <a:cxnLst/>
            <a:rect l="l" t="t" r="r" b="b"/>
            <a:pathLst>
              <a:path w="355600" h="45720">
                <a:moveTo>
                  <a:pt x="341375" y="6096"/>
                </a:moveTo>
                <a:lnTo>
                  <a:pt x="341375" y="45720"/>
                </a:lnTo>
                <a:lnTo>
                  <a:pt x="355092" y="45720"/>
                </a:lnTo>
                <a:lnTo>
                  <a:pt x="355092" y="13716"/>
                </a:lnTo>
                <a:lnTo>
                  <a:pt x="348996" y="13716"/>
                </a:lnTo>
                <a:lnTo>
                  <a:pt x="341375" y="6096"/>
                </a:lnTo>
                <a:close/>
              </a:path>
              <a:path w="355600" h="45720">
                <a:moveTo>
                  <a:pt x="355092" y="0"/>
                </a:moveTo>
                <a:lnTo>
                  <a:pt x="0" y="0"/>
                </a:lnTo>
                <a:lnTo>
                  <a:pt x="0" y="13716"/>
                </a:lnTo>
                <a:lnTo>
                  <a:pt x="341375" y="13716"/>
                </a:lnTo>
                <a:lnTo>
                  <a:pt x="341375" y="6096"/>
                </a:lnTo>
                <a:lnTo>
                  <a:pt x="355092" y="6096"/>
                </a:lnTo>
                <a:lnTo>
                  <a:pt x="355092" y="0"/>
                </a:lnTo>
                <a:close/>
              </a:path>
              <a:path w="355600" h="45720">
                <a:moveTo>
                  <a:pt x="355092" y="6096"/>
                </a:moveTo>
                <a:lnTo>
                  <a:pt x="341375" y="6096"/>
                </a:lnTo>
                <a:lnTo>
                  <a:pt x="348996" y="13716"/>
                </a:lnTo>
                <a:lnTo>
                  <a:pt x="355092" y="13716"/>
                </a:lnTo>
                <a:lnTo>
                  <a:pt x="35509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51578" y="3183814"/>
            <a:ext cx="161636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b="1" spc="-4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97942" y="3109856"/>
            <a:ext cx="160482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b="1" spc="-4" dirty="0">
                <a:latin typeface="Arial Black"/>
                <a:cs typeface="Arial Black"/>
              </a:rPr>
              <a:t>=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9091" y="3563471"/>
            <a:ext cx="2007755" cy="1007409"/>
          </a:xfrm>
          <a:custGeom>
            <a:avLst/>
            <a:gdLst/>
            <a:ahLst/>
            <a:cxnLst/>
            <a:rect l="l" t="t" r="r" b="b"/>
            <a:pathLst>
              <a:path w="2208529" h="1141729">
                <a:moveTo>
                  <a:pt x="0" y="1141476"/>
                </a:moveTo>
                <a:lnTo>
                  <a:pt x="2208276" y="1141476"/>
                </a:lnTo>
                <a:lnTo>
                  <a:pt x="22082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3548" y="3558091"/>
            <a:ext cx="2021609" cy="1020856"/>
          </a:xfrm>
          <a:custGeom>
            <a:avLst/>
            <a:gdLst/>
            <a:ahLst/>
            <a:cxnLst/>
            <a:rect l="l" t="t" r="r" b="b"/>
            <a:pathLst>
              <a:path w="2223770" h="1156970">
                <a:moveTo>
                  <a:pt x="2223516" y="0"/>
                </a:moveTo>
                <a:lnTo>
                  <a:pt x="0" y="0"/>
                </a:lnTo>
                <a:lnTo>
                  <a:pt x="0" y="1156716"/>
                </a:lnTo>
                <a:lnTo>
                  <a:pt x="2223516" y="1156716"/>
                </a:lnTo>
                <a:lnTo>
                  <a:pt x="2223516" y="1149096"/>
                </a:lnTo>
                <a:lnTo>
                  <a:pt x="13715" y="1149096"/>
                </a:lnTo>
                <a:lnTo>
                  <a:pt x="6096" y="1143000"/>
                </a:lnTo>
                <a:lnTo>
                  <a:pt x="13715" y="114300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1156970">
                <a:moveTo>
                  <a:pt x="13715" y="1143000"/>
                </a:moveTo>
                <a:lnTo>
                  <a:pt x="6096" y="1143000"/>
                </a:lnTo>
                <a:lnTo>
                  <a:pt x="13715" y="1149096"/>
                </a:lnTo>
                <a:lnTo>
                  <a:pt x="13715" y="1143000"/>
                </a:lnTo>
                <a:close/>
              </a:path>
              <a:path w="2223770" h="1156970">
                <a:moveTo>
                  <a:pt x="2209800" y="1143000"/>
                </a:moveTo>
                <a:lnTo>
                  <a:pt x="13715" y="1143000"/>
                </a:lnTo>
                <a:lnTo>
                  <a:pt x="13715" y="1149096"/>
                </a:lnTo>
                <a:lnTo>
                  <a:pt x="2209800" y="1149096"/>
                </a:lnTo>
                <a:lnTo>
                  <a:pt x="2209800" y="1143000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2209800" y="1149096"/>
                </a:lnTo>
                <a:lnTo>
                  <a:pt x="2215896" y="1143000"/>
                </a:lnTo>
                <a:lnTo>
                  <a:pt x="2223516" y="114300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1143000"/>
                </a:moveTo>
                <a:lnTo>
                  <a:pt x="2215896" y="1143000"/>
                </a:lnTo>
                <a:lnTo>
                  <a:pt x="2209800" y="1149096"/>
                </a:lnTo>
                <a:lnTo>
                  <a:pt x="2223516" y="1149096"/>
                </a:lnTo>
                <a:lnTo>
                  <a:pt x="2223516" y="1143000"/>
                </a:lnTo>
                <a:close/>
              </a:path>
              <a:path w="2223770" h="115697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9091" y="5042647"/>
            <a:ext cx="2007755" cy="1007409"/>
          </a:xfrm>
          <a:custGeom>
            <a:avLst/>
            <a:gdLst/>
            <a:ahLst/>
            <a:cxnLst/>
            <a:rect l="l" t="t" r="r" b="b"/>
            <a:pathLst>
              <a:path w="2208529" h="1141729">
                <a:moveTo>
                  <a:pt x="0" y="1141476"/>
                </a:moveTo>
                <a:lnTo>
                  <a:pt x="2208276" y="1141476"/>
                </a:lnTo>
                <a:lnTo>
                  <a:pt x="22082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3548" y="5037267"/>
            <a:ext cx="2021609" cy="1020856"/>
          </a:xfrm>
          <a:custGeom>
            <a:avLst/>
            <a:gdLst/>
            <a:ahLst/>
            <a:cxnLst/>
            <a:rect l="l" t="t" r="r" b="b"/>
            <a:pathLst>
              <a:path w="2223770" h="1156970">
                <a:moveTo>
                  <a:pt x="2223516" y="0"/>
                </a:moveTo>
                <a:lnTo>
                  <a:pt x="0" y="0"/>
                </a:lnTo>
                <a:lnTo>
                  <a:pt x="0" y="1156716"/>
                </a:lnTo>
                <a:lnTo>
                  <a:pt x="2223516" y="1156716"/>
                </a:lnTo>
                <a:lnTo>
                  <a:pt x="2223516" y="1149096"/>
                </a:lnTo>
                <a:lnTo>
                  <a:pt x="13715" y="1149096"/>
                </a:lnTo>
                <a:lnTo>
                  <a:pt x="6096" y="1143000"/>
                </a:lnTo>
                <a:lnTo>
                  <a:pt x="13715" y="114300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1156970">
                <a:moveTo>
                  <a:pt x="13715" y="1143000"/>
                </a:moveTo>
                <a:lnTo>
                  <a:pt x="6096" y="1143000"/>
                </a:lnTo>
                <a:lnTo>
                  <a:pt x="13715" y="1149096"/>
                </a:lnTo>
                <a:lnTo>
                  <a:pt x="13715" y="1143000"/>
                </a:lnTo>
                <a:close/>
              </a:path>
              <a:path w="2223770" h="1156970">
                <a:moveTo>
                  <a:pt x="2209800" y="1143000"/>
                </a:moveTo>
                <a:lnTo>
                  <a:pt x="13715" y="1143000"/>
                </a:lnTo>
                <a:lnTo>
                  <a:pt x="13715" y="1149096"/>
                </a:lnTo>
                <a:lnTo>
                  <a:pt x="2209800" y="1149096"/>
                </a:lnTo>
                <a:lnTo>
                  <a:pt x="2209800" y="1143000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2209800" y="1149096"/>
                </a:lnTo>
                <a:lnTo>
                  <a:pt x="2215896" y="1143000"/>
                </a:lnTo>
                <a:lnTo>
                  <a:pt x="2223516" y="114300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1143000"/>
                </a:moveTo>
                <a:lnTo>
                  <a:pt x="2215896" y="1143000"/>
                </a:lnTo>
                <a:lnTo>
                  <a:pt x="2209800" y="1149096"/>
                </a:lnTo>
                <a:lnTo>
                  <a:pt x="2223516" y="1149096"/>
                </a:lnTo>
                <a:lnTo>
                  <a:pt x="2223516" y="1143000"/>
                </a:lnTo>
                <a:close/>
              </a:path>
              <a:path w="2223770" h="115697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42363" y="3765176"/>
            <a:ext cx="2007755" cy="1007409"/>
          </a:xfrm>
          <a:custGeom>
            <a:avLst/>
            <a:gdLst/>
            <a:ahLst/>
            <a:cxnLst/>
            <a:rect l="l" t="t" r="r" b="b"/>
            <a:pathLst>
              <a:path w="2208529" h="1141729">
                <a:moveTo>
                  <a:pt x="0" y="1141476"/>
                </a:moveTo>
                <a:lnTo>
                  <a:pt x="2208276" y="1141476"/>
                </a:lnTo>
                <a:lnTo>
                  <a:pt x="22082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36822" y="3759797"/>
            <a:ext cx="2021609" cy="1020856"/>
          </a:xfrm>
          <a:custGeom>
            <a:avLst/>
            <a:gdLst/>
            <a:ahLst/>
            <a:cxnLst/>
            <a:rect l="l" t="t" r="r" b="b"/>
            <a:pathLst>
              <a:path w="2223770" h="1156970">
                <a:moveTo>
                  <a:pt x="2223516" y="0"/>
                </a:moveTo>
                <a:lnTo>
                  <a:pt x="0" y="0"/>
                </a:lnTo>
                <a:lnTo>
                  <a:pt x="0" y="1156716"/>
                </a:lnTo>
                <a:lnTo>
                  <a:pt x="2223516" y="1156716"/>
                </a:lnTo>
                <a:lnTo>
                  <a:pt x="2223516" y="1149096"/>
                </a:lnTo>
                <a:lnTo>
                  <a:pt x="13716" y="1149096"/>
                </a:lnTo>
                <a:lnTo>
                  <a:pt x="6096" y="1143000"/>
                </a:lnTo>
                <a:lnTo>
                  <a:pt x="13716" y="114300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1156970">
                <a:moveTo>
                  <a:pt x="13716" y="1143000"/>
                </a:moveTo>
                <a:lnTo>
                  <a:pt x="6096" y="1143000"/>
                </a:lnTo>
                <a:lnTo>
                  <a:pt x="13716" y="1149096"/>
                </a:lnTo>
                <a:lnTo>
                  <a:pt x="13716" y="1143000"/>
                </a:lnTo>
                <a:close/>
              </a:path>
              <a:path w="2223770" h="1156970">
                <a:moveTo>
                  <a:pt x="2209800" y="1143000"/>
                </a:moveTo>
                <a:lnTo>
                  <a:pt x="13716" y="1143000"/>
                </a:lnTo>
                <a:lnTo>
                  <a:pt x="13716" y="1149096"/>
                </a:lnTo>
                <a:lnTo>
                  <a:pt x="2209800" y="1149096"/>
                </a:lnTo>
                <a:lnTo>
                  <a:pt x="2209800" y="1143000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2209800" y="1149096"/>
                </a:lnTo>
                <a:lnTo>
                  <a:pt x="2215896" y="1143000"/>
                </a:lnTo>
                <a:lnTo>
                  <a:pt x="2223516" y="114300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1143000"/>
                </a:moveTo>
                <a:lnTo>
                  <a:pt x="2215896" y="1143000"/>
                </a:lnTo>
                <a:lnTo>
                  <a:pt x="2209800" y="1149096"/>
                </a:lnTo>
                <a:lnTo>
                  <a:pt x="2223516" y="1149096"/>
                </a:lnTo>
                <a:lnTo>
                  <a:pt x="2223516" y="1143000"/>
                </a:lnTo>
                <a:close/>
              </a:path>
              <a:path w="2223770" h="115697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89033" y="4730339"/>
            <a:ext cx="887845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spc="-9" dirty="0">
                <a:latin typeface="Arial"/>
                <a:cs typeface="Arial"/>
              </a:rPr>
              <a:t>Le</a:t>
            </a:r>
            <a:r>
              <a:rPr sz="1600" spc="-4" dirty="0">
                <a:latin typeface="Arial"/>
                <a:cs typeface="Arial"/>
              </a:rPr>
              <a:t>v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-9" dirty="0">
                <a:latin typeface="Arial"/>
                <a:cs typeface="Arial"/>
              </a:rPr>
              <a:t>ag</a:t>
            </a:r>
            <a:r>
              <a:rPr sz="1600" spc="-4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9091" y="3923515"/>
            <a:ext cx="2007755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219962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Assets</a:t>
            </a:r>
            <a:r>
              <a:rPr sz="1600" spc="-49" dirty="0">
                <a:latin typeface="Arial"/>
                <a:cs typeface="Arial"/>
              </a:rPr>
              <a:t> </a:t>
            </a:r>
            <a:r>
              <a:rPr sz="1600" spc="-13" dirty="0">
                <a:latin typeface="Arial"/>
                <a:cs typeface="Arial"/>
              </a:rPr>
              <a:t>Turnover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9091" y="5335457"/>
            <a:ext cx="2007755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51580" marR="264410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100%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4" dirty="0">
                <a:latin typeface="Arial"/>
                <a:cs typeface="Arial"/>
              </a:rPr>
              <a:t>(debt </a:t>
            </a:r>
            <a:r>
              <a:rPr sz="1600" dirty="0">
                <a:latin typeface="Arial"/>
                <a:cs typeface="Arial"/>
              </a:rPr>
              <a:t>to  </a:t>
            </a:r>
            <a:r>
              <a:rPr sz="1600" spc="-4" dirty="0">
                <a:latin typeface="Arial"/>
                <a:cs typeface="Arial"/>
              </a:rPr>
              <a:t>total assets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ratio)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40727" y="5042647"/>
            <a:ext cx="2007755" cy="1007409"/>
          </a:xfrm>
          <a:custGeom>
            <a:avLst/>
            <a:gdLst/>
            <a:ahLst/>
            <a:cxnLst/>
            <a:rect l="l" t="t" r="r" b="b"/>
            <a:pathLst>
              <a:path w="2208529" h="1141729">
                <a:moveTo>
                  <a:pt x="0" y="1141476"/>
                </a:moveTo>
                <a:lnTo>
                  <a:pt x="2208276" y="1141476"/>
                </a:lnTo>
                <a:lnTo>
                  <a:pt x="22082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5185" y="5037267"/>
            <a:ext cx="2021609" cy="1020856"/>
          </a:xfrm>
          <a:custGeom>
            <a:avLst/>
            <a:gdLst/>
            <a:ahLst/>
            <a:cxnLst/>
            <a:rect l="l" t="t" r="r" b="b"/>
            <a:pathLst>
              <a:path w="2223770" h="1156970">
                <a:moveTo>
                  <a:pt x="2223516" y="0"/>
                </a:moveTo>
                <a:lnTo>
                  <a:pt x="0" y="0"/>
                </a:lnTo>
                <a:lnTo>
                  <a:pt x="0" y="1156716"/>
                </a:lnTo>
                <a:lnTo>
                  <a:pt x="2223516" y="1156716"/>
                </a:lnTo>
                <a:lnTo>
                  <a:pt x="2223516" y="1149096"/>
                </a:lnTo>
                <a:lnTo>
                  <a:pt x="13716" y="1149096"/>
                </a:lnTo>
                <a:lnTo>
                  <a:pt x="6096" y="1143000"/>
                </a:lnTo>
                <a:lnTo>
                  <a:pt x="13716" y="114300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2223516" y="6096"/>
                </a:lnTo>
                <a:lnTo>
                  <a:pt x="2223516" y="0"/>
                </a:lnTo>
                <a:close/>
              </a:path>
              <a:path w="2223770" h="1156970">
                <a:moveTo>
                  <a:pt x="13716" y="1143000"/>
                </a:moveTo>
                <a:lnTo>
                  <a:pt x="6096" y="1143000"/>
                </a:lnTo>
                <a:lnTo>
                  <a:pt x="13716" y="1149096"/>
                </a:lnTo>
                <a:lnTo>
                  <a:pt x="13716" y="1143000"/>
                </a:lnTo>
                <a:close/>
              </a:path>
              <a:path w="2223770" h="1156970">
                <a:moveTo>
                  <a:pt x="2209800" y="1143000"/>
                </a:moveTo>
                <a:lnTo>
                  <a:pt x="13716" y="1143000"/>
                </a:lnTo>
                <a:lnTo>
                  <a:pt x="13716" y="1149096"/>
                </a:lnTo>
                <a:lnTo>
                  <a:pt x="2209800" y="1149096"/>
                </a:lnTo>
                <a:lnTo>
                  <a:pt x="2209800" y="1143000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2209800" y="1149096"/>
                </a:lnTo>
                <a:lnTo>
                  <a:pt x="2215896" y="1143000"/>
                </a:lnTo>
                <a:lnTo>
                  <a:pt x="2223516" y="1143000"/>
                </a:lnTo>
                <a:lnTo>
                  <a:pt x="2223516" y="13716"/>
                </a:lnTo>
                <a:lnTo>
                  <a:pt x="2215896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1143000"/>
                </a:moveTo>
                <a:lnTo>
                  <a:pt x="2215896" y="1143000"/>
                </a:lnTo>
                <a:lnTo>
                  <a:pt x="2209800" y="1149096"/>
                </a:lnTo>
                <a:lnTo>
                  <a:pt x="2223516" y="1149096"/>
                </a:lnTo>
                <a:lnTo>
                  <a:pt x="2223516" y="1143000"/>
                </a:lnTo>
                <a:close/>
              </a:path>
              <a:path w="2223770" h="115697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2223770" h="1156970">
                <a:moveTo>
                  <a:pt x="22098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2209800" y="13716"/>
                </a:lnTo>
                <a:lnTo>
                  <a:pt x="2209800" y="6096"/>
                </a:lnTo>
                <a:close/>
              </a:path>
              <a:path w="2223770" h="1156970">
                <a:moveTo>
                  <a:pt x="2223516" y="6096"/>
                </a:moveTo>
                <a:lnTo>
                  <a:pt x="2209800" y="6096"/>
                </a:lnTo>
                <a:lnTo>
                  <a:pt x="2215896" y="13716"/>
                </a:lnTo>
                <a:lnTo>
                  <a:pt x="2223516" y="13716"/>
                </a:lnTo>
                <a:lnTo>
                  <a:pt x="22235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0727" y="3429000"/>
            <a:ext cx="2007755" cy="469526"/>
          </a:xfrm>
          <a:custGeom>
            <a:avLst/>
            <a:gdLst/>
            <a:ahLst/>
            <a:cxnLst/>
            <a:rect l="l" t="t" r="r" b="b"/>
            <a:pathLst>
              <a:path w="2208529" h="532129">
                <a:moveTo>
                  <a:pt x="0" y="531876"/>
                </a:moveTo>
                <a:lnTo>
                  <a:pt x="2208276" y="531876"/>
                </a:lnTo>
                <a:lnTo>
                  <a:pt x="220827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35185" y="3429000"/>
            <a:ext cx="2021609" cy="477371"/>
          </a:xfrm>
          <a:custGeom>
            <a:avLst/>
            <a:gdLst/>
            <a:ahLst/>
            <a:cxnLst/>
            <a:rect l="l" t="t" r="r" b="b"/>
            <a:pathLst>
              <a:path w="2223770" h="541020">
                <a:moveTo>
                  <a:pt x="13716" y="0"/>
                </a:moveTo>
                <a:lnTo>
                  <a:pt x="0" y="0"/>
                </a:lnTo>
                <a:lnTo>
                  <a:pt x="0" y="541020"/>
                </a:lnTo>
                <a:lnTo>
                  <a:pt x="2223516" y="541020"/>
                </a:lnTo>
                <a:lnTo>
                  <a:pt x="2223516" y="533400"/>
                </a:lnTo>
                <a:lnTo>
                  <a:pt x="13716" y="533400"/>
                </a:lnTo>
                <a:lnTo>
                  <a:pt x="6096" y="527303"/>
                </a:lnTo>
                <a:lnTo>
                  <a:pt x="13716" y="527303"/>
                </a:lnTo>
                <a:lnTo>
                  <a:pt x="13716" y="0"/>
                </a:lnTo>
                <a:close/>
              </a:path>
              <a:path w="2223770" h="541020">
                <a:moveTo>
                  <a:pt x="13716" y="527303"/>
                </a:moveTo>
                <a:lnTo>
                  <a:pt x="6096" y="527303"/>
                </a:lnTo>
                <a:lnTo>
                  <a:pt x="13716" y="533400"/>
                </a:lnTo>
                <a:lnTo>
                  <a:pt x="13716" y="527303"/>
                </a:lnTo>
                <a:close/>
              </a:path>
              <a:path w="2223770" h="541020">
                <a:moveTo>
                  <a:pt x="2209800" y="527303"/>
                </a:moveTo>
                <a:lnTo>
                  <a:pt x="13716" y="527303"/>
                </a:lnTo>
                <a:lnTo>
                  <a:pt x="13716" y="533400"/>
                </a:lnTo>
                <a:lnTo>
                  <a:pt x="2209800" y="533400"/>
                </a:lnTo>
                <a:lnTo>
                  <a:pt x="2209800" y="527303"/>
                </a:lnTo>
                <a:close/>
              </a:path>
              <a:path w="2223770" h="541020">
                <a:moveTo>
                  <a:pt x="2223516" y="0"/>
                </a:moveTo>
                <a:lnTo>
                  <a:pt x="2209800" y="0"/>
                </a:lnTo>
                <a:lnTo>
                  <a:pt x="2209800" y="533400"/>
                </a:lnTo>
                <a:lnTo>
                  <a:pt x="2215896" y="527303"/>
                </a:lnTo>
                <a:lnTo>
                  <a:pt x="2223516" y="527303"/>
                </a:lnTo>
                <a:lnTo>
                  <a:pt x="2223516" y="0"/>
                </a:lnTo>
                <a:close/>
              </a:path>
              <a:path w="2223770" h="541020">
                <a:moveTo>
                  <a:pt x="2223516" y="527303"/>
                </a:moveTo>
                <a:lnTo>
                  <a:pt x="2215896" y="527303"/>
                </a:lnTo>
                <a:lnTo>
                  <a:pt x="2209800" y="533400"/>
                </a:lnTo>
                <a:lnTo>
                  <a:pt x="2223516" y="533400"/>
                </a:lnTo>
                <a:lnTo>
                  <a:pt x="2223516" y="527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40727" y="3358739"/>
            <a:ext cx="2007755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40" algn="ctr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Assets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0727" y="5200986"/>
            <a:ext cx="2007755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451320" marR="328233" indent="-45588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Equity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total  Assets</a:t>
            </a:r>
            <a:r>
              <a:rPr sz="1600" spc="-49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42363" y="3923516"/>
            <a:ext cx="2007755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608599" marR="372681" indent="-225660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RETURN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  </a:t>
            </a:r>
            <a:r>
              <a:rPr sz="1600" spc="-4" dirty="0">
                <a:latin typeface="Arial"/>
                <a:cs typeface="Arial"/>
              </a:rPr>
              <a:t>EQUITY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50771" y="3429000"/>
            <a:ext cx="212435" cy="645459"/>
          </a:xfrm>
          <a:custGeom>
            <a:avLst/>
            <a:gdLst/>
            <a:ahLst/>
            <a:cxnLst/>
            <a:rect l="l" t="t" r="r" b="b"/>
            <a:pathLst>
              <a:path w="233679" h="731520">
                <a:moveTo>
                  <a:pt x="219455" y="717804"/>
                </a:moveTo>
                <a:lnTo>
                  <a:pt x="0" y="717804"/>
                </a:lnTo>
                <a:lnTo>
                  <a:pt x="0" y="731519"/>
                </a:lnTo>
                <a:lnTo>
                  <a:pt x="233172" y="731519"/>
                </a:lnTo>
                <a:lnTo>
                  <a:pt x="233172" y="723900"/>
                </a:lnTo>
                <a:lnTo>
                  <a:pt x="219455" y="723900"/>
                </a:lnTo>
                <a:lnTo>
                  <a:pt x="219455" y="717804"/>
                </a:lnTo>
                <a:close/>
              </a:path>
              <a:path w="233679" h="731520">
                <a:moveTo>
                  <a:pt x="233172" y="0"/>
                </a:moveTo>
                <a:lnTo>
                  <a:pt x="219455" y="0"/>
                </a:lnTo>
                <a:lnTo>
                  <a:pt x="219455" y="723900"/>
                </a:lnTo>
                <a:lnTo>
                  <a:pt x="227075" y="717804"/>
                </a:lnTo>
                <a:lnTo>
                  <a:pt x="233172" y="717804"/>
                </a:lnTo>
                <a:lnTo>
                  <a:pt x="233172" y="0"/>
                </a:lnTo>
                <a:close/>
              </a:path>
              <a:path w="233679" h="731520">
                <a:moveTo>
                  <a:pt x="233172" y="717804"/>
                </a:moveTo>
                <a:lnTo>
                  <a:pt x="227075" y="717804"/>
                </a:lnTo>
                <a:lnTo>
                  <a:pt x="219455" y="723900"/>
                </a:lnTo>
                <a:lnTo>
                  <a:pt x="233172" y="723900"/>
                </a:lnTo>
                <a:lnTo>
                  <a:pt x="233172" y="717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8000" y="5479677"/>
            <a:ext cx="623455" cy="67235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0560" y="45719"/>
                </a:lnTo>
                <a:lnTo>
                  <a:pt x="623315" y="45719"/>
                </a:lnTo>
                <a:lnTo>
                  <a:pt x="623315" y="32003"/>
                </a:lnTo>
                <a:lnTo>
                  <a:pt x="673607" y="32003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2003"/>
                </a:moveTo>
                <a:lnTo>
                  <a:pt x="0" y="32003"/>
                </a:lnTo>
                <a:lnTo>
                  <a:pt x="0" y="45719"/>
                </a:lnTo>
                <a:lnTo>
                  <a:pt x="609600" y="45719"/>
                </a:lnTo>
                <a:lnTo>
                  <a:pt x="609600" y="32003"/>
                </a:lnTo>
                <a:close/>
              </a:path>
              <a:path w="685800" h="76200">
                <a:moveTo>
                  <a:pt x="673607" y="32003"/>
                </a:moveTo>
                <a:lnTo>
                  <a:pt x="623315" y="32003"/>
                </a:lnTo>
                <a:lnTo>
                  <a:pt x="623315" y="45719"/>
                </a:lnTo>
                <a:lnTo>
                  <a:pt x="670560" y="45719"/>
                </a:lnTo>
                <a:lnTo>
                  <a:pt x="685800" y="38100"/>
                </a:lnTo>
                <a:lnTo>
                  <a:pt x="67360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52407" y="3429000"/>
            <a:ext cx="320386" cy="2124635"/>
          </a:xfrm>
          <a:custGeom>
            <a:avLst/>
            <a:gdLst/>
            <a:ahLst/>
            <a:cxnLst/>
            <a:rect l="l" t="t" r="r" b="b"/>
            <a:pathLst>
              <a:path w="352425" h="2407920">
                <a:moveTo>
                  <a:pt x="338327" y="2394204"/>
                </a:moveTo>
                <a:lnTo>
                  <a:pt x="0" y="2394204"/>
                </a:lnTo>
                <a:lnTo>
                  <a:pt x="0" y="2407920"/>
                </a:lnTo>
                <a:lnTo>
                  <a:pt x="352044" y="2407920"/>
                </a:lnTo>
                <a:lnTo>
                  <a:pt x="352044" y="2400300"/>
                </a:lnTo>
                <a:lnTo>
                  <a:pt x="338327" y="2400300"/>
                </a:lnTo>
                <a:lnTo>
                  <a:pt x="338327" y="2394204"/>
                </a:lnTo>
                <a:close/>
              </a:path>
              <a:path w="352425" h="2407920">
                <a:moveTo>
                  <a:pt x="352044" y="0"/>
                </a:moveTo>
                <a:lnTo>
                  <a:pt x="338327" y="0"/>
                </a:lnTo>
                <a:lnTo>
                  <a:pt x="338327" y="2400300"/>
                </a:lnTo>
                <a:lnTo>
                  <a:pt x="345948" y="2394204"/>
                </a:lnTo>
                <a:lnTo>
                  <a:pt x="352044" y="2394203"/>
                </a:lnTo>
                <a:lnTo>
                  <a:pt x="352044" y="0"/>
                </a:lnTo>
                <a:close/>
              </a:path>
              <a:path w="352425" h="2407920">
                <a:moveTo>
                  <a:pt x="352044" y="2394203"/>
                </a:moveTo>
                <a:lnTo>
                  <a:pt x="345948" y="2394204"/>
                </a:lnTo>
                <a:lnTo>
                  <a:pt x="338327" y="2400300"/>
                </a:lnTo>
                <a:lnTo>
                  <a:pt x="352044" y="2400300"/>
                </a:lnTo>
                <a:lnTo>
                  <a:pt x="352044" y="2394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26727" y="4336677"/>
            <a:ext cx="415636" cy="67235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1959" y="45719"/>
                </a:lnTo>
                <a:lnTo>
                  <a:pt x="394716" y="45719"/>
                </a:lnTo>
                <a:lnTo>
                  <a:pt x="394716" y="32004"/>
                </a:lnTo>
                <a:lnTo>
                  <a:pt x="445007" y="3200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2004"/>
                </a:moveTo>
                <a:lnTo>
                  <a:pt x="0" y="32004"/>
                </a:lnTo>
                <a:lnTo>
                  <a:pt x="0" y="45719"/>
                </a:lnTo>
                <a:lnTo>
                  <a:pt x="381000" y="45719"/>
                </a:lnTo>
                <a:lnTo>
                  <a:pt x="381000" y="32004"/>
                </a:lnTo>
                <a:close/>
              </a:path>
              <a:path w="457200" h="76200">
                <a:moveTo>
                  <a:pt x="445007" y="32004"/>
                </a:moveTo>
                <a:lnTo>
                  <a:pt x="394716" y="32004"/>
                </a:lnTo>
                <a:lnTo>
                  <a:pt x="394716" y="45719"/>
                </a:lnTo>
                <a:lnTo>
                  <a:pt x="441959" y="45719"/>
                </a:lnTo>
                <a:lnTo>
                  <a:pt x="457200" y="38100"/>
                </a:lnTo>
                <a:lnTo>
                  <a:pt x="445007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97942" y="5195606"/>
            <a:ext cx="160482" cy="26445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600" b="1" spc="-4" dirty="0">
                <a:latin typeface="Arial Black"/>
                <a:cs typeface="Arial Black"/>
              </a:rPr>
              <a:t>=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2487" y="4045883"/>
            <a:ext cx="115455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b="1" spc="-4" dirty="0">
                <a:latin typeface="Arial Black"/>
                <a:cs typeface="Arial Black"/>
              </a:rPr>
              <a:t>: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68851" y="4056642"/>
            <a:ext cx="184727" cy="35006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2200" b="1" spc="-4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08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29" y="1696570"/>
            <a:ext cx="5790623" cy="74855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557882" marR="4559" indent="-547055">
              <a:spcBef>
                <a:spcPts val="90"/>
              </a:spcBef>
              <a:tabLst>
                <a:tab pos="557882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Faktor-faktor </a:t>
            </a:r>
            <a:r>
              <a:rPr sz="2400" dirty="0">
                <a:latin typeface="Lucida Sans Unicode"/>
                <a:cs typeface="Lucida Sans Unicode"/>
              </a:rPr>
              <a:t>yg </a:t>
            </a:r>
            <a:r>
              <a:rPr sz="2400" spc="-4" dirty="0">
                <a:latin typeface="Lucida Sans Unicode"/>
                <a:cs typeface="Lucida Sans Unicode"/>
              </a:rPr>
              <a:t>mempengaruhi  ketersediaan pinjaman jk</a:t>
            </a:r>
            <a:r>
              <a:rPr sz="2400" spc="-72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panjang: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1807" y="927847"/>
            <a:ext cx="295102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9255" y="927847"/>
            <a:ext cx="207818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6949" y="927847"/>
            <a:ext cx="216131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3862" y="927847"/>
            <a:ext cx="295102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8593" y="927847"/>
            <a:ext cx="9642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8588" y="927847"/>
            <a:ext cx="58189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1593" y="927847"/>
            <a:ext cx="211975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5131" y="927847"/>
            <a:ext cx="62345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2292" y="927847"/>
            <a:ext cx="220286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2455" y="927847"/>
            <a:ext cx="62345" cy="342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3770" y="927847"/>
            <a:ext cx="211975" cy="342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7309" y="927847"/>
            <a:ext cx="62345" cy="34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47061" y="927847"/>
            <a:ext cx="590204" cy="34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19760" y="2428628"/>
            <a:ext cx="6500091" cy="2440791"/>
          </a:xfrm>
          <a:prstGeom prst="rect">
            <a:avLst/>
          </a:prstGeom>
        </p:spPr>
        <p:txBody>
          <a:bodyPr vert="horz" wrap="square" lIns="0" tIns="45588" rIns="0" bIns="0" rtlCol="0">
            <a:spAutoFit/>
          </a:bodyPr>
          <a:lstStyle/>
          <a:p>
            <a:pPr marL="490070" indent="-478673">
              <a:spcBef>
                <a:spcPts val="359"/>
              </a:spcBef>
              <a:buClr>
                <a:srgbClr val="2DA1BF"/>
              </a:buClr>
              <a:buAutoNum type="arabicPeriod"/>
              <a:tabLst>
                <a:tab pos="489500" algn="l"/>
                <a:tab pos="490070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Iklim</a:t>
            </a:r>
            <a:r>
              <a:rPr sz="2100" spc="-27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perekonomian</a:t>
            </a:r>
            <a:endParaRPr sz="2100">
              <a:latin typeface="Lucida Sans Unicode"/>
              <a:cs typeface="Lucida Sans Unicode"/>
            </a:endParaRPr>
          </a:p>
          <a:p>
            <a:pPr marL="490070" indent="-478673">
              <a:spcBef>
                <a:spcPts val="269"/>
              </a:spcBef>
              <a:buClr>
                <a:srgbClr val="2DA1BF"/>
              </a:buClr>
              <a:buAutoNum type="arabicPeriod"/>
              <a:tabLst>
                <a:tab pos="489500" algn="l"/>
                <a:tab pos="490070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Persaingan financial</a:t>
            </a:r>
            <a:r>
              <a:rPr sz="2100" spc="-58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market</a:t>
            </a:r>
            <a:endParaRPr sz="2100">
              <a:latin typeface="Lucida Sans Unicode"/>
              <a:cs typeface="Lucida Sans Unicode"/>
            </a:endParaRPr>
          </a:p>
          <a:p>
            <a:pPr marL="490070" indent="-478673">
              <a:spcBef>
                <a:spcPts val="269"/>
              </a:spcBef>
              <a:buClr>
                <a:srgbClr val="2DA1BF"/>
              </a:buClr>
              <a:buAutoNum type="arabicPeriod"/>
              <a:tabLst>
                <a:tab pos="489500" algn="l"/>
                <a:tab pos="490070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Persepsi pada ‘industri</a:t>
            </a:r>
            <a:r>
              <a:rPr sz="2100" spc="-72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kesehatan’</a:t>
            </a:r>
            <a:endParaRPr sz="2100">
              <a:latin typeface="Lucida Sans Unicode"/>
              <a:cs typeface="Lucida Sans Unicode"/>
            </a:endParaRPr>
          </a:p>
          <a:p>
            <a:pPr marL="831980" lvl="1" indent="-410291">
              <a:spcBef>
                <a:spcPts val="381"/>
              </a:spcBef>
              <a:buClr>
                <a:srgbClr val="DA1F28"/>
              </a:buClr>
              <a:buAutoNum type="arabicPeriod"/>
              <a:tabLst>
                <a:tab pos="831410" algn="l"/>
                <a:tab pos="831980" algn="l"/>
              </a:tabLst>
            </a:pPr>
            <a:r>
              <a:rPr sz="1900" spc="-4" dirty="0">
                <a:latin typeface="Lucida Sans Unicode"/>
                <a:cs typeface="Lucida Sans Unicode"/>
              </a:rPr>
              <a:t>Kemampuan</a:t>
            </a:r>
            <a:r>
              <a:rPr sz="1900" dirty="0">
                <a:latin typeface="Lucida Sans Unicode"/>
                <a:cs typeface="Lucida Sans Unicode"/>
              </a:rPr>
              <a:t> </a:t>
            </a:r>
            <a:r>
              <a:rPr sz="1900" spc="-4" dirty="0">
                <a:latin typeface="Lucida Sans Unicode"/>
                <a:cs typeface="Lucida Sans Unicode"/>
              </a:rPr>
              <a:t>Manajerial</a:t>
            </a:r>
            <a:endParaRPr sz="1900">
              <a:latin typeface="Lucida Sans Unicode"/>
              <a:cs typeface="Lucida Sans Unicode"/>
            </a:endParaRPr>
          </a:p>
          <a:p>
            <a:pPr marL="831980" lvl="1" indent="-410291">
              <a:spcBef>
                <a:spcPts val="367"/>
              </a:spcBef>
              <a:buClr>
                <a:srgbClr val="DA1F28"/>
              </a:buClr>
              <a:buAutoNum type="arabicPeriod"/>
              <a:tabLst>
                <a:tab pos="831410" algn="l"/>
                <a:tab pos="831980" algn="l"/>
              </a:tabLst>
            </a:pPr>
            <a:r>
              <a:rPr sz="1900" spc="-4" dirty="0">
                <a:latin typeface="Lucida Sans Unicode"/>
                <a:cs typeface="Lucida Sans Unicode"/>
              </a:rPr>
              <a:t>Internal control</a:t>
            </a:r>
            <a:r>
              <a:rPr sz="1900" spc="-18" dirty="0">
                <a:latin typeface="Lucida Sans Unicode"/>
                <a:cs typeface="Lucida Sans Unicode"/>
              </a:rPr>
              <a:t> </a:t>
            </a:r>
            <a:r>
              <a:rPr sz="1900" spc="-4" dirty="0">
                <a:latin typeface="Lucida Sans Unicode"/>
                <a:cs typeface="Lucida Sans Unicode"/>
              </a:rPr>
              <a:t>system</a:t>
            </a:r>
            <a:endParaRPr sz="1900">
              <a:latin typeface="Lucida Sans Unicode"/>
              <a:cs typeface="Lucida Sans Unicode"/>
            </a:endParaRPr>
          </a:p>
          <a:p>
            <a:pPr marL="831980" lvl="1" indent="-410291">
              <a:spcBef>
                <a:spcPts val="354"/>
              </a:spcBef>
              <a:buClr>
                <a:srgbClr val="DA1F28"/>
              </a:buClr>
              <a:buAutoNum type="arabicPeriod"/>
              <a:tabLst>
                <a:tab pos="831410" algn="l"/>
                <a:tab pos="831980" algn="l"/>
              </a:tabLst>
            </a:pPr>
            <a:r>
              <a:rPr sz="1900" spc="-4" dirty="0">
                <a:latin typeface="Lucida Sans Unicode"/>
                <a:cs typeface="Lucida Sans Unicode"/>
              </a:rPr>
              <a:t>Perubahan struktur sistem pelayanan</a:t>
            </a:r>
            <a:r>
              <a:rPr sz="1900" spc="13" dirty="0">
                <a:latin typeface="Lucida Sans Unicode"/>
                <a:cs typeface="Lucida Sans Unicode"/>
              </a:rPr>
              <a:t> </a:t>
            </a:r>
            <a:r>
              <a:rPr sz="1900" spc="-4" dirty="0">
                <a:latin typeface="Lucida Sans Unicode"/>
                <a:cs typeface="Lucida Sans Unicode"/>
              </a:rPr>
              <a:t>kesehatan</a:t>
            </a:r>
            <a:endParaRPr sz="1900">
              <a:latin typeface="Lucida Sans Unicode"/>
              <a:cs typeface="Lucida Sans Unicode"/>
            </a:endParaRPr>
          </a:p>
          <a:p>
            <a:pPr marL="831980" lvl="1" indent="-410291">
              <a:spcBef>
                <a:spcPts val="354"/>
              </a:spcBef>
              <a:buClr>
                <a:srgbClr val="DA1F28"/>
              </a:buClr>
              <a:buAutoNum type="arabicPeriod"/>
              <a:tabLst>
                <a:tab pos="831410" algn="l"/>
                <a:tab pos="831980" algn="l"/>
              </a:tabLst>
            </a:pPr>
            <a:r>
              <a:rPr sz="1900" spc="-4" dirty="0">
                <a:latin typeface="Lucida Sans Unicode"/>
                <a:cs typeface="Lucida Sans Unicode"/>
              </a:rPr>
              <a:t>Corporate dan employer benefit</a:t>
            </a:r>
            <a:r>
              <a:rPr sz="1900" spc="49" dirty="0">
                <a:latin typeface="Lucida Sans Unicode"/>
                <a:cs typeface="Lucida Sans Unicode"/>
              </a:rPr>
              <a:t> </a:t>
            </a:r>
            <a:r>
              <a:rPr sz="1900" spc="-4" dirty="0">
                <a:latin typeface="Lucida Sans Unicode"/>
                <a:cs typeface="Lucida Sans Unicode"/>
              </a:rPr>
              <a:t>practice</a:t>
            </a:r>
            <a:endParaRPr sz="19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1975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727" y="1479177"/>
            <a:ext cx="2908300" cy="872938"/>
          </a:xfrm>
          <a:custGeom>
            <a:avLst/>
            <a:gdLst/>
            <a:ahLst/>
            <a:cxnLst/>
            <a:rect l="l" t="t" r="r" b="b"/>
            <a:pathLst>
              <a:path w="3199129" h="989330">
                <a:moveTo>
                  <a:pt x="0" y="989076"/>
                </a:moveTo>
                <a:lnTo>
                  <a:pt x="3198876" y="989076"/>
                </a:lnTo>
                <a:lnTo>
                  <a:pt x="3198876" y="0"/>
                </a:lnTo>
                <a:lnTo>
                  <a:pt x="0" y="0"/>
                </a:lnTo>
                <a:lnTo>
                  <a:pt x="0" y="9890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85" y="1473798"/>
            <a:ext cx="2922155" cy="886384"/>
          </a:xfrm>
          <a:custGeom>
            <a:avLst/>
            <a:gdLst/>
            <a:ahLst/>
            <a:cxnLst/>
            <a:rect l="l" t="t" r="r" b="b"/>
            <a:pathLst>
              <a:path w="3214370" h="1004569">
                <a:moveTo>
                  <a:pt x="3214116" y="0"/>
                </a:moveTo>
                <a:lnTo>
                  <a:pt x="0" y="0"/>
                </a:lnTo>
                <a:lnTo>
                  <a:pt x="0" y="1004316"/>
                </a:lnTo>
                <a:lnTo>
                  <a:pt x="3214116" y="1004316"/>
                </a:lnTo>
                <a:lnTo>
                  <a:pt x="3214116" y="996696"/>
                </a:lnTo>
                <a:lnTo>
                  <a:pt x="13715" y="996696"/>
                </a:lnTo>
                <a:lnTo>
                  <a:pt x="6095" y="990600"/>
                </a:lnTo>
                <a:lnTo>
                  <a:pt x="13715" y="990600"/>
                </a:lnTo>
                <a:lnTo>
                  <a:pt x="13715" y="13716"/>
                </a:lnTo>
                <a:lnTo>
                  <a:pt x="6095" y="13716"/>
                </a:lnTo>
                <a:lnTo>
                  <a:pt x="13715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1004569">
                <a:moveTo>
                  <a:pt x="13715" y="990600"/>
                </a:moveTo>
                <a:lnTo>
                  <a:pt x="6095" y="990600"/>
                </a:lnTo>
                <a:lnTo>
                  <a:pt x="13715" y="996696"/>
                </a:lnTo>
                <a:lnTo>
                  <a:pt x="13715" y="990600"/>
                </a:lnTo>
                <a:close/>
              </a:path>
              <a:path w="3214370" h="1004569">
                <a:moveTo>
                  <a:pt x="3200399" y="990600"/>
                </a:moveTo>
                <a:lnTo>
                  <a:pt x="13715" y="990600"/>
                </a:lnTo>
                <a:lnTo>
                  <a:pt x="13715" y="996696"/>
                </a:lnTo>
                <a:lnTo>
                  <a:pt x="3200399" y="996696"/>
                </a:lnTo>
                <a:lnTo>
                  <a:pt x="3200399" y="990600"/>
                </a:lnTo>
                <a:close/>
              </a:path>
              <a:path w="3214370" h="1004569">
                <a:moveTo>
                  <a:pt x="3200399" y="6096"/>
                </a:moveTo>
                <a:lnTo>
                  <a:pt x="3200399" y="996696"/>
                </a:lnTo>
                <a:lnTo>
                  <a:pt x="3206496" y="990600"/>
                </a:lnTo>
                <a:lnTo>
                  <a:pt x="3214116" y="99060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399" y="6096"/>
                </a:lnTo>
                <a:close/>
              </a:path>
              <a:path w="3214370" h="1004569">
                <a:moveTo>
                  <a:pt x="3214116" y="990600"/>
                </a:moveTo>
                <a:lnTo>
                  <a:pt x="3206496" y="990600"/>
                </a:lnTo>
                <a:lnTo>
                  <a:pt x="3200399" y="996696"/>
                </a:lnTo>
                <a:lnTo>
                  <a:pt x="3214116" y="996696"/>
                </a:lnTo>
                <a:lnTo>
                  <a:pt x="3214116" y="990600"/>
                </a:lnTo>
                <a:close/>
              </a:path>
              <a:path w="3214370" h="1004569">
                <a:moveTo>
                  <a:pt x="13715" y="6096"/>
                </a:moveTo>
                <a:lnTo>
                  <a:pt x="6095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3214370" h="1004569">
                <a:moveTo>
                  <a:pt x="3200399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3200399" y="13716"/>
                </a:lnTo>
                <a:lnTo>
                  <a:pt x="3200399" y="6096"/>
                </a:lnTo>
                <a:close/>
              </a:path>
              <a:path w="3214370" h="1004569">
                <a:moveTo>
                  <a:pt x="3214116" y="6096"/>
                </a:moveTo>
                <a:lnTo>
                  <a:pt x="3200399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2622177"/>
            <a:ext cx="2908300" cy="808504"/>
          </a:xfrm>
          <a:custGeom>
            <a:avLst/>
            <a:gdLst/>
            <a:ahLst/>
            <a:cxnLst/>
            <a:rect l="l" t="t" r="r" b="b"/>
            <a:pathLst>
              <a:path w="3199129" h="916304">
                <a:moveTo>
                  <a:pt x="3198876" y="915924"/>
                </a:moveTo>
                <a:lnTo>
                  <a:pt x="3198876" y="0"/>
                </a:lnTo>
                <a:lnTo>
                  <a:pt x="0" y="0"/>
                </a:lnTo>
                <a:lnTo>
                  <a:pt x="0" y="915924"/>
                </a:lnTo>
                <a:lnTo>
                  <a:pt x="3198876" y="9159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457" y="2616798"/>
            <a:ext cx="2922155" cy="813546"/>
          </a:xfrm>
          <a:custGeom>
            <a:avLst/>
            <a:gdLst/>
            <a:ahLst/>
            <a:cxnLst/>
            <a:rect l="l" t="t" r="r" b="b"/>
            <a:pathLst>
              <a:path w="3214370" h="922020">
                <a:moveTo>
                  <a:pt x="3214116" y="0"/>
                </a:moveTo>
                <a:lnTo>
                  <a:pt x="0" y="0"/>
                </a:lnTo>
                <a:lnTo>
                  <a:pt x="0" y="922020"/>
                </a:lnTo>
                <a:lnTo>
                  <a:pt x="13715" y="92202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922020">
                <a:moveTo>
                  <a:pt x="3200400" y="6096"/>
                </a:moveTo>
                <a:lnTo>
                  <a:pt x="3200400" y="922020"/>
                </a:lnTo>
                <a:lnTo>
                  <a:pt x="3214116" y="92202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92202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3214370" h="922020">
                <a:moveTo>
                  <a:pt x="32004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92202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909" y="1546412"/>
            <a:ext cx="2908300" cy="1884269"/>
          </a:xfrm>
          <a:custGeom>
            <a:avLst/>
            <a:gdLst/>
            <a:ahLst/>
            <a:cxnLst/>
            <a:rect l="l" t="t" r="r" b="b"/>
            <a:pathLst>
              <a:path w="3199129" h="2135504">
                <a:moveTo>
                  <a:pt x="3198876" y="2135124"/>
                </a:moveTo>
                <a:lnTo>
                  <a:pt x="3198876" y="0"/>
                </a:lnTo>
                <a:lnTo>
                  <a:pt x="0" y="0"/>
                </a:lnTo>
                <a:lnTo>
                  <a:pt x="0" y="2135124"/>
                </a:lnTo>
                <a:lnTo>
                  <a:pt x="3198876" y="21351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1366" y="1541033"/>
            <a:ext cx="2922155" cy="1889312"/>
          </a:xfrm>
          <a:custGeom>
            <a:avLst/>
            <a:gdLst/>
            <a:ahLst/>
            <a:cxnLst/>
            <a:rect l="l" t="t" r="r" b="b"/>
            <a:pathLst>
              <a:path w="3214370" h="2141220">
                <a:moveTo>
                  <a:pt x="3214116" y="0"/>
                </a:moveTo>
                <a:lnTo>
                  <a:pt x="0" y="0"/>
                </a:lnTo>
                <a:lnTo>
                  <a:pt x="0" y="2141220"/>
                </a:lnTo>
                <a:lnTo>
                  <a:pt x="13716" y="214122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2141220">
                <a:moveTo>
                  <a:pt x="3200400" y="6096"/>
                </a:moveTo>
                <a:lnTo>
                  <a:pt x="3200400" y="2141220"/>
                </a:lnTo>
                <a:lnTo>
                  <a:pt x="3214116" y="214122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214122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3214370" h="2141220">
                <a:moveTo>
                  <a:pt x="32004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214122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9289" y="756621"/>
            <a:ext cx="1965036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372111" marR="4559" indent="-361284">
              <a:spcBef>
                <a:spcPts val="90"/>
              </a:spcBef>
            </a:pPr>
            <a:r>
              <a:rPr sz="1600" b="1" spc="-13" dirty="0">
                <a:latin typeface="Arial Black"/>
                <a:cs typeface="Arial Black"/>
              </a:rPr>
              <a:t>GLOBAL</a:t>
            </a:r>
            <a:r>
              <a:rPr sz="1600" b="1" spc="-85" dirty="0">
                <a:latin typeface="Arial Black"/>
                <a:cs typeface="Arial Black"/>
              </a:rPr>
              <a:t> </a:t>
            </a:r>
            <a:r>
              <a:rPr sz="1600" b="1" spc="-18" dirty="0">
                <a:latin typeface="Arial Black"/>
                <a:cs typeface="Arial Black"/>
              </a:rPr>
              <a:t>HEALTH  </a:t>
            </a:r>
            <a:r>
              <a:rPr sz="1600" b="1" spc="-4" dirty="0">
                <a:latin typeface="Arial Black"/>
                <a:cs typeface="Arial Black"/>
              </a:rPr>
              <a:t>SPENDING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1645" y="756621"/>
            <a:ext cx="2033155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521412" marR="4559" indent="-510585">
              <a:spcBef>
                <a:spcPts val="90"/>
              </a:spcBef>
            </a:pPr>
            <a:r>
              <a:rPr sz="1600" b="1" spc="-13" dirty="0">
                <a:latin typeface="Arial Black"/>
                <a:cs typeface="Arial Black"/>
              </a:rPr>
              <a:t>GLOBAL</a:t>
            </a:r>
            <a:r>
              <a:rPr sz="1600" b="1" spc="-85" dirty="0">
                <a:latin typeface="Arial Black"/>
                <a:cs typeface="Arial Black"/>
              </a:rPr>
              <a:t> </a:t>
            </a:r>
            <a:r>
              <a:rPr sz="1600" b="1" spc="-4" dirty="0">
                <a:latin typeface="Arial Black"/>
                <a:cs typeface="Arial Black"/>
              </a:rPr>
              <a:t>DISEASE  </a:t>
            </a:r>
            <a:r>
              <a:rPr sz="1600" b="1" spc="-9" dirty="0">
                <a:latin typeface="Arial Black"/>
                <a:cs typeface="Arial Black"/>
              </a:rPr>
              <a:t>BURDEN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727" y="1704638"/>
            <a:ext cx="2908300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385788" marR="380089" indent="151580">
              <a:spcBef>
                <a:spcPts val="90"/>
              </a:spcBef>
            </a:pPr>
            <a:r>
              <a:rPr sz="1600" spc="-9" dirty="0">
                <a:latin typeface="Arial"/>
                <a:cs typeface="Arial"/>
              </a:rPr>
              <a:t>LOW-AND </a:t>
            </a:r>
            <a:r>
              <a:rPr sz="1600" spc="-4" dirty="0">
                <a:latin typeface="Arial"/>
                <a:cs typeface="Arial"/>
              </a:rPr>
              <a:t>MIDDLE 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OME-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UN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6909" y="2847638"/>
            <a:ext cx="2908300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385788" marR="380089" indent="161267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LOW </a:t>
            </a:r>
            <a:r>
              <a:rPr sz="1600" spc="-9" dirty="0">
                <a:latin typeface="Arial"/>
                <a:cs typeface="Arial"/>
              </a:rPr>
              <a:t>AND </a:t>
            </a:r>
            <a:r>
              <a:rPr sz="1600" spc="-4" dirty="0">
                <a:latin typeface="Arial"/>
                <a:cs typeface="Arial"/>
              </a:rPr>
              <a:t>MIDDLE 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OME-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UN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11189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0832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9092" y="3121062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8734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8377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6637" y="3121062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6280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5923" y="3121062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4183" y="3121062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4003" y="3082066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4003" y="300407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003" y="2924736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4003" y="2846741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4003" y="276874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4003" y="2689412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4003" y="2611418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4003" y="2533426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4003" y="2454089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4003" y="2376094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4003" y="229810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4003" y="2218765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4003" y="2140771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4003" y="206277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4003" y="1983442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69">
                <a:moveTo>
                  <a:pt x="13716" y="0"/>
                </a:moveTo>
                <a:lnTo>
                  <a:pt x="0" y="0"/>
                </a:lnTo>
                <a:lnTo>
                  <a:pt x="0" y="51815"/>
                </a:lnTo>
                <a:lnTo>
                  <a:pt x="13716" y="51815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6007" y="1910827"/>
            <a:ext cx="260927" cy="39221"/>
          </a:xfrm>
          <a:custGeom>
            <a:avLst/>
            <a:gdLst/>
            <a:ahLst/>
            <a:cxnLst/>
            <a:rect l="l" t="t" r="r" b="b"/>
            <a:pathLst>
              <a:path w="287020" h="44450">
                <a:moveTo>
                  <a:pt x="272795" y="6096"/>
                </a:moveTo>
                <a:lnTo>
                  <a:pt x="272795" y="44196"/>
                </a:lnTo>
                <a:lnTo>
                  <a:pt x="286512" y="44196"/>
                </a:lnTo>
                <a:lnTo>
                  <a:pt x="286512" y="13716"/>
                </a:lnTo>
                <a:lnTo>
                  <a:pt x="278891" y="13716"/>
                </a:lnTo>
                <a:lnTo>
                  <a:pt x="272795" y="6096"/>
                </a:lnTo>
                <a:close/>
              </a:path>
              <a:path w="287020" h="44450">
                <a:moveTo>
                  <a:pt x="286512" y="0"/>
                </a:moveTo>
                <a:lnTo>
                  <a:pt x="266700" y="0"/>
                </a:lnTo>
                <a:lnTo>
                  <a:pt x="266700" y="13716"/>
                </a:lnTo>
                <a:lnTo>
                  <a:pt x="272795" y="13716"/>
                </a:lnTo>
                <a:lnTo>
                  <a:pt x="272795" y="6096"/>
                </a:lnTo>
                <a:lnTo>
                  <a:pt x="286512" y="6096"/>
                </a:lnTo>
                <a:lnTo>
                  <a:pt x="286512" y="0"/>
                </a:lnTo>
                <a:close/>
              </a:path>
              <a:path w="287020" h="44450">
                <a:moveTo>
                  <a:pt x="286512" y="6096"/>
                </a:moveTo>
                <a:lnTo>
                  <a:pt x="272795" y="6096"/>
                </a:lnTo>
                <a:lnTo>
                  <a:pt x="278891" y="13716"/>
                </a:lnTo>
                <a:lnTo>
                  <a:pt x="286512" y="13716"/>
                </a:lnTo>
                <a:lnTo>
                  <a:pt x="286512" y="6096"/>
                </a:lnTo>
                <a:close/>
              </a:path>
              <a:path w="287020" h="44450">
                <a:moveTo>
                  <a:pt x="228600" y="0"/>
                </a:moveTo>
                <a:lnTo>
                  <a:pt x="178307" y="0"/>
                </a:lnTo>
                <a:lnTo>
                  <a:pt x="178307" y="13716"/>
                </a:lnTo>
                <a:lnTo>
                  <a:pt x="228600" y="13716"/>
                </a:lnTo>
                <a:lnTo>
                  <a:pt x="228600" y="0"/>
                </a:lnTo>
                <a:close/>
              </a:path>
              <a:path w="287020" h="44450">
                <a:moveTo>
                  <a:pt x="140207" y="0"/>
                </a:moveTo>
                <a:lnTo>
                  <a:pt x="88391" y="0"/>
                </a:lnTo>
                <a:lnTo>
                  <a:pt x="88391" y="13716"/>
                </a:lnTo>
                <a:lnTo>
                  <a:pt x="140207" y="13716"/>
                </a:lnTo>
                <a:lnTo>
                  <a:pt x="140207" y="0"/>
                </a:lnTo>
                <a:close/>
              </a:path>
              <a:path w="287020" h="4445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95650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3910" y="1910827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33553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3195" y="1910827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69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1455" y="1910827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69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2182" y="1910827"/>
            <a:ext cx="34636" cy="12326"/>
          </a:xfrm>
          <a:custGeom>
            <a:avLst/>
            <a:gdLst/>
            <a:ahLst/>
            <a:cxnLst/>
            <a:rect l="l" t="t" r="r" b="b"/>
            <a:pathLst>
              <a:path w="38100" h="13969">
                <a:moveTo>
                  <a:pt x="38100" y="0"/>
                </a:moveTo>
                <a:lnTo>
                  <a:pt x="0" y="0"/>
                </a:lnTo>
                <a:lnTo>
                  <a:pt x="0" y="13716"/>
                </a:lnTo>
                <a:lnTo>
                  <a:pt x="38100" y="13716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2000" y="3429000"/>
            <a:ext cx="2908300" cy="2419350"/>
          </a:xfrm>
          <a:custGeom>
            <a:avLst/>
            <a:gdLst/>
            <a:ahLst/>
            <a:cxnLst/>
            <a:rect l="l" t="t" r="r" b="b"/>
            <a:pathLst>
              <a:path w="3199129" h="2741929">
                <a:moveTo>
                  <a:pt x="0" y="2741676"/>
                </a:moveTo>
                <a:lnTo>
                  <a:pt x="3198876" y="2741676"/>
                </a:lnTo>
                <a:lnTo>
                  <a:pt x="3198876" y="0"/>
                </a:lnTo>
                <a:lnTo>
                  <a:pt x="0" y="0"/>
                </a:lnTo>
                <a:lnTo>
                  <a:pt x="0" y="27416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6457" y="3429000"/>
            <a:ext cx="2922155" cy="2427194"/>
          </a:xfrm>
          <a:custGeom>
            <a:avLst/>
            <a:gdLst/>
            <a:ahLst/>
            <a:cxnLst/>
            <a:rect l="l" t="t" r="r" b="b"/>
            <a:pathLst>
              <a:path w="3214370" h="2750820">
                <a:moveTo>
                  <a:pt x="13715" y="0"/>
                </a:moveTo>
                <a:lnTo>
                  <a:pt x="0" y="0"/>
                </a:lnTo>
                <a:lnTo>
                  <a:pt x="0" y="2750820"/>
                </a:lnTo>
                <a:lnTo>
                  <a:pt x="3214116" y="2750820"/>
                </a:lnTo>
                <a:lnTo>
                  <a:pt x="3214116" y="2743200"/>
                </a:lnTo>
                <a:lnTo>
                  <a:pt x="13715" y="2743200"/>
                </a:lnTo>
                <a:lnTo>
                  <a:pt x="6096" y="2737104"/>
                </a:lnTo>
                <a:lnTo>
                  <a:pt x="13715" y="2737104"/>
                </a:lnTo>
                <a:lnTo>
                  <a:pt x="13715" y="0"/>
                </a:lnTo>
                <a:close/>
              </a:path>
              <a:path w="3214370" h="2750820">
                <a:moveTo>
                  <a:pt x="13715" y="2737104"/>
                </a:moveTo>
                <a:lnTo>
                  <a:pt x="6096" y="2737104"/>
                </a:lnTo>
                <a:lnTo>
                  <a:pt x="13715" y="2743200"/>
                </a:lnTo>
                <a:lnTo>
                  <a:pt x="13715" y="2737104"/>
                </a:lnTo>
                <a:close/>
              </a:path>
              <a:path w="3214370" h="2750820">
                <a:moveTo>
                  <a:pt x="3200400" y="2737104"/>
                </a:moveTo>
                <a:lnTo>
                  <a:pt x="13715" y="2737104"/>
                </a:lnTo>
                <a:lnTo>
                  <a:pt x="13715" y="2743200"/>
                </a:lnTo>
                <a:lnTo>
                  <a:pt x="3200400" y="2743200"/>
                </a:lnTo>
                <a:lnTo>
                  <a:pt x="3200400" y="2737104"/>
                </a:lnTo>
                <a:close/>
              </a:path>
              <a:path w="3214370" h="2750820">
                <a:moveTo>
                  <a:pt x="3214116" y="0"/>
                </a:moveTo>
                <a:lnTo>
                  <a:pt x="3200400" y="0"/>
                </a:lnTo>
                <a:lnTo>
                  <a:pt x="3200400" y="2743200"/>
                </a:lnTo>
                <a:lnTo>
                  <a:pt x="3206496" y="2737104"/>
                </a:lnTo>
                <a:lnTo>
                  <a:pt x="3214116" y="2737104"/>
                </a:lnTo>
                <a:lnTo>
                  <a:pt x="3214116" y="0"/>
                </a:lnTo>
                <a:close/>
              </a:path>
              <a:path w="3214370" h="2750820">
                <a:moveTo>
                  <a:pt x="3214116" y="2737104"/>
                </a:moveTo>
                <a:lnTo>
                  <a:pt x="3206496" y="2737104"/>
                </a:lnTo>
                <a:lnTo>
                  <a:pt x="3200400" y="2743200"/>
                </a:lnTo>
                <a:lnTo>
                  <a:pt x="3214116" y="2743200"/>
                </a:lnTo>
                <a:lnTo>
                  <a:pt x="3214116" y="273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56909" y="3429000"/>
            <a:ext cx="2908300" cy="1276350"/>
          </a:xfrm>
          <a:custGeom>
            <a:avLst/>
            <a:gdLst/>
            <a:ahLst/>
            <a:cxnLst/>
            <a:rect l="l" t="t" r="r" b="b"/>
            <a:pathLst>
              <a:path w="3199129" h="1446529">
                <a:moveTo>
                  <a:pt x="0" y="1446276"/>
                </a:moveTo>
                <a:lnTo>
                  <a:pt x="3198876" y="1446276"/>
                </a:lnTo>
                <a:lnTo>
                  <a:pt x="3198876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51366" y="3429000"/>
            <a:ext cx="2922155" cy="1284194"/>
          </a:xfrm>
          <a:custGeom>
            <a:avLst/>
            <a:gdLst/>
            <a:ahLst/>
            <a:cxnLst/>
            <a:rect l="l" t="t" r="r" b="b"/>
            <a:pathLst>
              <a:path w="3214370" h="1455420">
                <a:moveTo>
                  <a:pt x="13716" y="0"/>
                </a:moveTo>
                <a:lnTo>
                  <a:pt x="0" y="0"/>
                </a:lnTo>
                <a:lnTo>
                  <a:pt x="0" y="1455420"/>
                </a:lnTo>
                <a:lnTo>
                  <a:pt x="3214116" y="1455420"/>
                </a:lnTo>
                <a:lnTo>
                  <a:pt x="3214116" y="1447800"/>
                </a:lnTo>
                <a:lnTo>
                  <a:pt x="13716" y="1447800"/>
                </a:lnTo>
                <a:lnTo>
                  <a:pt x="6096" y="1441704"/>
                </a:lnTo>
                <a:lnTo>
                  <a:pt x="13716" y="1441704"/>
                </a:lnTo>
                <a:lnTo>
                  <a:pt x="13716" y="0"/>
                </a:lnTo>
                <a:close/>
              </a:path>
              <a:path w="3214370" h="1455420">
                <a:moveTo>
                  <a:pt x="13716" y="1441704"/>
                </a:moveTo>
                <a:lnTo>
                  <a:pt x="6096" y="1441704"/>
                </a:lnTo>
                <a:lnTo>
                  <a:pt x="13716" y="1447800"/>
                </a:lnTo>
                <a:lnTo>
                  <a:pt x="13716" y="1441704"/>
                </a:lnTo>
                <a:close/>
              </a:path>
              <a:path w="3214370" h="1455420">
                <a:moveTo>
                  <a:pt x="3200400" y="1441704"/>
                </a:moveTo>
                <a:lnTo>
                  <a:pt x="13716" y="1441704"/>
                </a:lnTo>
                <a:lnTo>
                  <a:pt x="13716" y="1447800"/>
                </a:lnTo>
                <a:lnTo>
                  <a:pt x="3200400" y="1447800"/>
                </a:lnTo>
                <a:lnTo>
                  <a:pt x="3200400" y="1441704"/>
                </a:lnTo>
                <a:close/>
              </a:path>
              <a:path w="3214370" h="1455420">
                <a:moveTo>
                  <a:pt x="3214116" y="0"/>
                </a:moveTo>
                <a:lnTo>
                  <a:pt x="3200400" y="0"/>
                </a:lnTo>
                <a:lnTo>
                  <a:pt x="3200400" y="1447800"/>
                </a:lnTo>
                <a:lnTo>
                  <a:pt x="3206496" y="1441704"/>
                </a:lnTo>
                <a:lnTo>
                  <a:pt x="3214116" y="1441704"/>
                </a:lnTo>
                <a:lnTo>
                  <a:pt x="3214116" y="0"/>
                </a:lnTo>
                <a:close/>
              </a:path>
              <a:path w="3214370" h="1455420">
                <a:moveTo>
                  <a:pt x="3214116" y="1441704"/>
                </a:moveTo>
                <a:lnTo>
                  <a:pt x="3206496" y="1441704"/>
                </a:lnTo>
                <a:lnTo>
                  <a:pt x="3200400" y="1447800"/>
                </a:lnTo>
                <a:lnTo>
                  <a:pt x="3214116" y="1447800"/>
                </a:lnTo>
                <a:lnTo>
                  <a:pt x="3214116" y="1441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56909" y="5042647"/>
            <a:ext cx="2908300" cy="805703"/>
          </a:xfrm>
          <a:custGeom>
            <a:avLst/>
            <a:gdLst/>
            <a:ahLst/>
            <a:cxnLst/>
            <a:rect l="l" t="t" r="r" b="b"/>
            <a:pathLst>
              <a:path w="3199129" h="913129">
                <a:moveTo>
                  <a:pt x="0" y="912876"/>
                </a:moveTo>
                <a:lnTo>
                  <a:pt x="3198876" y="912876"/>
                </a:lnTo>
                <a:lnTo>
                  <a:pt x="3198876" y="0"/>
                </a:lnTo>
                <a:lnTo>
                  <a:pt x="0" y="0"/>
                </a:lnTo>
                <a:lnTo>
                  <a:pt x="0" y="91287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51366" y="5037268"/>
            <a:ext cx="2922155" cy="819149"/>
          </a:xfrm>
          <a:custGeom>
            <a:avLst/>
            <a:gdLst/>
            <a:ahLst/>
            <a:cxnLst/>
            <a:rect l="l" t="t" r="r" b="b"/>
            <a:pathLst>
              <a:path w="3214370" h="928370">
                <a:moveTo>
                  <a:pt x="3214116" y="0"/>
                </a:moveTo>
                <a:lnTo>
                  <a:pt x="0" y="0"/>
                </a:lnTo>
                <a:lnTo>
                  <a:pt x="0" y="928116"/>
                </a:lnTo>
                <a:lnTo>
                  <a:pt x="3214116" y="928116"/>
                </a:lnTo>
                <a:lnTo>
                  <a:pt x="3214116" y="920496"/>
                </a:lnTo>
                <a:lnTo>
                  <a:pt x="13716" y="920496"/>
                </a:lnTo>
                <a:lnTo>
                  <a:pt x="6096" y="914400"/>
                </a:lnTo>
                <a:lnTo>
                  <a:pt x="13716" y="914400"/>
                </a:lnTo>
                <a:lnTo>
                  <a:pt x="13716" y="13716"/>
                </a:lnTo>
                <a:lnTo>
                  <a:pt x="6096" y="13716"/>
                </a:lnTo>
                <a:lnTo>
                  <a:pt x="13716" y="6096"/>
                </a:lnTo>
                <a:lnTo>
                  <a:pt x="3214116" y="6096"/>
                </a:lnTo>
                <a:lnTo>
                  <a:pt x="3214116" y="0"/>
                </a:lnTo>
                <a:close/>
              </a:path>
              <a:path w="3214370" h="928370">
                <a:moveTo>
                  <a:pt x="13716" y="914400"/>
                </a:moveTo>
                <a:lnTo>
                  <a:pt x="6096" y="914400"/>
                </a:lnTo>
                <a:lnTo>
                  <a:pt x="13716" y="920496"/>
                </a:lnTo>
                <a:lnTo>
                  <a:pt x="13716" y="914400"/>
                </a:lnTo>
                <a:close/>
              </a:path>
              <a:path w="3214370" h="928370">
                <a:moveTo>
                  <a:pt x="3200400" y="914400"/>
                </a:moveTo>
                <a:lnTo>
                  <a:pt x="13716" y="914400"/>
                </a:lnTo>
                <a:lnTo>
                  <a:pt x="13716" y="920496"/>
                </a:lnTo>
                <a:lnTo>
                  <a:pt x="3200400" y="920496"/>
                </a:lnTo>
                <a:lnTo>
                  <a:pt x="3200400" y="914400"/>
                </a:lnTo>
                <a:close/>
              </a:path>
              <a:path w="3214370" h="928370">
                <a:moveTo>
                  <a:pt x="3200400" y="6096"/>
                </a:moveTo>
                <a:lnTo>
                  <a:pt x="3200400" y="920496"/>
                </a:lnTo>
                <a:lnTo>
                  <a:pt x="3206496" y="914400"/>
                </a:lnTo>
                <a:lnTo>
                  <a:pt x="3214116" y="914400"/>
                </a:lnTo>
                <a:lnTo>
                  <a:pt x="3214116" y="13716"/>
                </a:lnTo>
                <a:lnTo>
                  <a:pt x="3206496" y="13716"/>
                </a:lnTo>
                <a:lnTo>
                  <a:pt x="3200400" y="6096"/>
                </a:lnTo>
                <a:close/>
              </a:path>
              <a:path w="3214370" h="928370">
                <a:moveTo>
                  <a:pt x="3214116" y="914400"/>
                </a:moveTo>
                <a:lnTo>
                  <a:pt x="3206496" y="914400"/>
                </a:lnTo>
                <a:lnTo>
                  <a:pt x="3200400" y="920496"/>
                </a:lnTo>
                <a:lnTo>
                  <a:pt x="3214116" y="920496"/>
                </a:lnTo>
                <a:lnTo>
                  <a:pt x="3214116" y="914400"/>
                </a:lnTo>
                <a:close/>
              </a:path>
              <a:path w="3214370" h="928370">
                <a:moveTo>
                  <a:pt x="13716" y="6096"/>
                </a:moveTo>
                <a:lnTo>
                  <a:pt x="6096" y="13716"/>
                </a:lnTo>
                <a:lnTo>
                  <a:pt x="13716" y="13716"/>
                </a:lnTo>
                <a:lnTo>
                  <a:pt x="13716" y="6096"/>
                </a:lnTo>
                <a:close/>
              </a:path>
              <a:path w="3214370" h="928370">
                <a:moveTo>
                  <a:pt x="3200400" y="6096"/>
                </a:moveTo>
                <a:lnTo>
                  <a:pt x="13716" y="6096"/>
                </a:lnTo>
                <a:lnTo>
                  <a:pt x="13716" y="13716"/>
                </a:lnTo>
                <a:lnTo>
                  <a:pt x="3200400" y="13716"/>
                </a:lnTo>
                <a:lnTo>
                  <a:pt x="3200400" y="6096"/>
                </a:lnTo>
                <a:close/>
              </a:path>
              <a:path w="3214370" h="928370">
                <a:moveTo>
                  <a:pt x="3214116" y="6096"/>
                </a:moveTo>
                <a:lnTo>
                  <a:pt x="3200400" y="6096"/>
                </a:lnTo>
                <a:lnTo>
                  <a:pt x="3206496" y="13716"/>
                </a:lnTo>
                <a:lnTo>
                  <a:pt x="3214116" y="13716"/>
                </a:lnTo>
                <a:lnTo>
                  <a:pt x="3214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056909" y="5200986"/>
            <a:ext cx="2908300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831980" marR="725988" indent="-95735">
              <a:spcBef>
                <a:spcPts val="90"/>
              </a:spcBef>
            </a:pPr>
            <a:r>
              <a:rPr sz="1600" spc="-9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IG</a:t>
            </a:r>
            <a:r>
              <a:rPr sz="1600" spc="-4" dirty="0">
                <a:latin typeface="Arial"/>
                <a:cs typeface="Arial"/>
              </a:rPr>
              <a:t>H-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NC</a:t>
            </a:r>
            <a:r>
              <a:rPr sz="1600" dirty="0">
                <a:latin typeface="Arial"/>
                <a:cs typeface="Arial"/>
              </a:rPr>
              <a:t>OME  </a:t>
            </a:r>
            <a:r>
              <a:rPr sz="1600" spc="-4" dirty="0"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2000" y="3923516"/>
            <a:ext cx="2908300" cy="50650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831980" marR="733395" indent="-90606">
              <a:spcBef>
                <a:spcPts val="90"/>
              </a:spcBef>
            </a:pPr>
            <a:r>
              <a:rPr sz="1600" spc="-4" dirty="0">
                <a:latin typeface="Arial"/>
                <a:cs typeface="Arial"/>
              </a:rPr>
              <a:t>HIGH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INCOME  COUNTRIES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11189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0832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49092" y="5440679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68734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88377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06637" y="5440679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6280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5923" y="5440679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58640" y="5210735"/>
            <a:ext cx="53108" cy="242047"/>
          </a:xfrm>
          <a:custGeom>
            <a:avLst/>
            <a:gdLst/>
            <a:ahLst/>
            <a:cxnLst/>
            <a:rect l="l" t="t" r="r" b="b"/>
            <a:pathLst>
              <a:path w="58420" h="274320">
                <a:moveTo>
                  <a:pt x="57912" y="260603"/>
                </a:moveTo>
                <a:lnTo>
                  <a:pt x="6096" y="260603"/>
                </a:lnTo>
                <a:lnTo>
                  <a:pt x="13716" y="266700"/>
                </a:lnTo>
                <a:lnTo>
                  <a:pt x="0" y="266700"/>
                </a:lnTo>
                <a:lnTo>
                  <a:pt x="0" y="274319"/>
                </a:lnTo>
                <a:lnTo>
                  <a:pt x="57912" y="274319"/>
                </a:lnTo>
                <a:lnTo>
                  <a:pt x="57912" y="260603"/>
                </a:lnTo>
                <a:close/>
              </a:path>
              <a:path w="58420" h="274320">
                <a:moveTo>
                  <a:pt x="13716" y="178307"/>
                </a:moveTo>
                <a:lnTo>
                  <a:pt x="0" y="178307"/>
                </a:lnTo>
                <a:lnTo>
                  <a:pt x="0" y="228600"/>
                </a:lnTo>
                <a:lnTo>
                  <a:pt x="13716" y="228600"/>
                </a:lnTo>
                <a:lnTo>
                  <a:pt x="13716" y="178307"/>
                </a:lnTo>
                <a:close/>
              </a:path>
              <a:path w="58420" h="274320">
                <a:moveTo>
                  <a:pt x="13716" y="89916"/>
                </a:moveTo>
                <a:lnTo>
                  <a:pt x="0" y="89916"/>
                </a:lnTo>
                <a:lnTo>
                  <a:pt x="0" y="140207"/>
                </a:lnTo>
                <a:lnTo>
                  <a:pt x="13716" y="140207"/>
                </a:lnTo>
                <a:lnTo>
                  <a:pt x="13716" y="89916"/>
                </a:lnTo>
                <a:close/>
              </a:path>
              <a:path w="58420" h="27432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58639" y="513274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58639" y="5054748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58639" y="4975412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8639" y="4897419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8639" y="4819425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8639" y="4740089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8639" y="4662095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8639" y="4584101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58639" y="4504765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58639" y="4426772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2"/>
                </a:lnTo>
                <a:lnTo>
                  <a:pt x="13716" y="50292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58639" y="4348778"/>
            <a:ext cx="12700" cy="44824"/>
          </a:xfrm>
          <a:custGeom>
            <a:avLst/>
            <a:gdLst/>
            <a:ahLst/>
            <a:cxnLst/>
            <a:rect l="l" t="t" r="r" b="b"/>
            <a:pathLst>
              <a:path w="13970" h="50800">
                <a:moveTo>
                  <a:pt x="13716" y="0"/>
                </a:moveTo>
                <a:lnTo>
                  <a:pt x="0" y="0"/>
                </a:lnTo>
                <a:lnTo>
                  <a:pt x="0" y="50291"/>
                </a:lnTo>
                <a:lnTo>
                  <a:pt x="13716" y="50291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58639" y="4269442"/>
            <a:ext cx="12700" cy="45943"/>
          </a:xfrm>
          <a:custGeom>
            <a:avLst/>
            <a:gdLst/>
            <a:ahLst/>
            <a:cxnLst/>
            <a:rect l="l" t="t" r="r" b="b"/>
            <a:pathLst>
              <a:path w="13970" h="52070">
                <a:moveTo>
                  <a:pt x="13716" y="0"/>
                </a:moveTo>
                <a:lnTo>
                  <a:pt x="0" y="0"/>
                </a:lnTo>
                <a:lnTo>
                  <a:pt x="0" y="51816"/>
                </a:lnTo>
                <a:lnTo>
                  <a:pt x="13716" y="51816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18462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38104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56364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76007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95650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13910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33553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1" y="0"/>
                </a:moveTo>
                <a:lnTo>
                  <a:pt x="0" y="0"/>
                </a:lnTo>
                <a:lnTo>
                  <a:pt x="0" y="13716"/>
                </a:lnTo>
                <a:lnTo>
                  <a:pt x="50291" y="13716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3195" y="4230444"/>
            <a:ext cx="46182" cy="12326"/>
          </a:xfrm>
          <a:custGeom>
            <a:avLst/>
            <a:gdLst/>
            <a:ahLst/>
            <a:cxnLst/>
            <a:rect l="l" t="t" r="r" b="b"/>
            <a:pathLst>
              <a:path w="50800" h="13970">
                <a:moveTo>
                  <a:pt x="50292" y="0"/>
                </a:moveTo>
                <a:lnTo>
                  <a:pt x="0" y="0"/>
                </a:lnTo>
                <a:lnTo>
                  <a:pt x="0" y="13716"/>
                </a:lnTo>
                <a:lnTo>
                  <a:pt x="50292" y="13716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71455" y="4230444"/>
            <a:ext cx="47335" cy="12326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6"/>
                </a:lnTo>
                <a:lnTo>
                  <a:pt x="51815" y="13716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35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866" y="697902"/>
            <a:ext cx="207818" cy="314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7651" y="714039"/>
            <a:ext cx="191193" cy="298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1" y="714039"/>
            <a:ext cx="49875" cy="48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8636" y="746311"/>
            <a:ext cx="133004" cy="270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2291" y="746311"/>
            <a:ext cx="137159" cy="270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782" y="786652"/>
            <a:ext cx="187036" cy="229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3163" y="786652"/>
            <a:ext cx="133004" cy="225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4890" y="786652"/>
            <a:ext cx="203662" cy="229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0116" y="786652"/>
            <a:ext cx="187035" cy="2259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1473" y="786652"/>
            <a:ext cx="203662" cy="229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0072" y="786652"/>
            <a:ext cx="203662" cy="229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5297" y="786652"/>
            <a:ext cx="191193" cy="2259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3691" y="786652"/>
            <a:ext cx="182879" cy="2259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6938" y="786652"/>
            <a:ext cx="315884" cy="225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6855" y="786652"/>
            <a:ext cx="207818" cy="229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0393" y="786652"/>
            <a:ext cx="182879" cy="2259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7305" y="786652"/>
            <a:ext cx="307570" cy="3065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8909" y="786652"/>
            <a:ext cx="187036" cy="2299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8291" y="786652"/>
            <a:ext cx="128846" cy="2259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4560" y="790687"/>
            <a:ext cx="216131" cy="2985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7684" y="790686"/>
            <a:ext cx="187035" cy="2259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5172" y="790686"/>
            <a:ext cx="187035" cy="2259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7651" y="1181997"/>
            <a:ext cx="199505" cy="3186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6250" y="1274782"/>
            <a:ext cx="187036" cy="2299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5633" y="1274782"/>
            <a:ext cx="182879" cy="2299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6702" y="1274782"/>
            <a:ext cx="203661" cy="2299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6084" y="1274781"/>
            <a:ext cx="187035" cy="22591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57152" y="1274781"/>
            <a:ext cx="207818" cy="30659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4847" y="1274782"/>
            <a:ext cx="203662" cy="2299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4229" y="1274781"/>
            <a:ext cx="187035" cy="2259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2828" y="1194098"/>
            <a:ext cx="166254" cy="3065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04129" y="1652196"/>
            <a:ext cx="6974031" cy="4346183"/>
          </a:xfrm>
          <a:prstGeom prst="rect">
            <a:avLst/>
          </a:prstGeom>
        </p:spPr>
        <p:txBody>
          <a:bodyPr vert="horz" wrap="square" lIns="0" tIns="75220" rIns="0" bIns="0" rtlCol="0">
            <a:spAutoFit/>
          </a:bodyPr>
          <a:lstStyle/>
          <a:p>
            <a:pPr marL="557882" marR="70661" indent="-546485">
              <a:lnSpc>
                <a:spcPts val="2064"/>
              </a:lnSpc>
              <a:spcBef>
                <a:spcPts val="592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  <a:tab pos="2627004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Dalam kondisi bagaimana </a:t>
            </a:r>
            <a:r>
              <a:rPr sz="2200" spc="-9" dirty="0">
                <a:latin typeface="Lucida Sans Unicode"/>
                <a:cs typeface="Lucida Sans Unicode"/>
              </a:rPr>
              <a:t>penambahan hutang  dapat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4" dirty="0">
                <a:latin typeface="Lucida Sans Unicode"/>
                <a:cs typeface="Lucida Sans Unicode"/>
              </a:rPr>
              <a:t>menjadi	</a:t>
            </a:r>
            <a:r>
              <a:rPr sz="2200" spc="-9" dirty="0">
                <a:latin typeface="Lucida Sans Unicode"/>
                <a:cs typeface="Lucida Sans Unicode"/>
              </a:rPr>
              <a:t>masalah?</a:t>
            </a:r>
            <a:endParaRPr sz="2200">
              <a:latin typeface="Lucida Sans Unicode"/>
              <a:cs typeface="Lucida Sans Unicode"/>
            </a:endParaRPr>
          </a:p>
          <a:p>
            <a:pPr marL="557882" indent="-546485">
              <a:lnSpc>
                <a:spcPts val="2374"/>
              </a:lnSpc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9" dirty="0">
                <a:latin typeface="Lucida Sans Unicode"/>
                <a:cs typeface="Lucida Sans Unicode"/>
              </a:rPr>
              <a:t>Berapa </a:t>
            </a:r>
            <a:r>
              <a:rPr sz="2200" spc="-4" dirty="0">
                <a:latin typeface="Lucida Sans Unicode"/>
                <a:cs typeface="Lucida Sans Unicode"/>
              </a:rPr>
              <a:t>jumlah hutang yg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dibutuhkan?</a:t>
            </a:r>
            <a:endParaRPr sz="2200">
              <a:latin typeface="Lucida Sans Unicode"/>
              <a:cs typeface="Lucida Sans Unicode"/>
            </a:endParaRPr>
          </a:p>
          <a:p>
            <a:pPr marL="557882" marR="248454" indent="-546485">
              <a:lnSpc>
                <a:spcPts val="2064"/>
              </a:lnSpc>
              <a:spcBef>
                <a:spcPts val="422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Dimana memperoleh hutang tersebut? </a:t>
            </a:r>
            <a:r>
              <a:rPr sz="2200" spc="-9" dirty="0">
                <a:latin typeface="Lucida Sans Unicode"/>
                <a:cs typeface="Lucida Sans Unicode"/>
              </a:rPr>
              <a:t>Berapa  beban yang </a:t>
            </a:r>
            <a:r>
              <a:rPr sz="2200" spc="-4" dirty="0">
                <a:latin typeface="Lucida Sans Unicode"/>
                <a:cs typeface="Lucida Sans Unicode"/>
              </a:rPr>
              <a:t>menjadi tg </a:t>
            </a:r>
            <a:r>
              <a:rPr sz="2200" spc="-9" dirty="0">
                <a:latin typeface="Lucida Sans Unicode"/>
                <a:cs typeface="Lucida Sans Unicode"/>
              </a:rPr>
              <a:t>jawab</a:t>
            </a:r>
            <a:r>
              <a:rPr sz="2200" spc="22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perush?</a:t>
            </a:r>
            <a:endParaRPr sz="2200">
              <a:latin typeface="Lucida Sans Unicode"/>
              <a:cs typeface="Lucida Sans Unicode"/>
            </a:endParaRPr>
          </a:p>
          <a:p>
            <a:pPr marL="557882" marR="484372" indent="-546485">
              <a:lnSpc>
                <a:spcPts val="2064"/>
              </a:lnSpc>
              <a:spcBef>
                <a:spcPts val="363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Kapan kira2 dana tersebut </a:t>
            </a:r>
            <a:r>
              <a:rPr sz="2200" spc="-9" dirty="0">
                <a:latin typeface="Lucida Sans Unicode"/>
                <a:cs typeface="Lucida Sans Unicode"/>
              </a:rPr>
              <a:t>tersedia? </a:t>
            </a:r>
            <a:r>
              <a:rPr sz="2200" spc="-4" dirty="0">
                <a:latin typeface="Lucida Sans Unicode"/>
                <a:cs typeface="Lucida Sans Unicode"/>
              </a:rPr>
              <a:t>Pada th  bunga </a:t>
            </a:r>
            <a:r>
              <a:rPr sz="2200" spc="-9" dirty="0">
                <a:latin typeface="Lucida Sans Unicode"/>
                <a:cs typeface="Lucida Sans Unicode"/>
              </a:rPr>
              <a:t>berapa danan </a:t>
            </a:r>
            <a:r>
              <a:rPr sz="2200" spc="-4" dirty="0">
                <a:latin typeface="Lucida Sans Unicode"/>
                <a:cs typeface="Lucida Sans Unicode"/>
              </a:rPr>
              <a:t>tersbut mampu  </a:t>
            </a:r>
            <a:r>
              <a:rPr sz="2200" spc="-9" dirty="0">
                <a:latin typeface="Lucida Sans Unicode"/>
                <a:cs typeface="Lucida Sans Unicode"/>
              </a:rPr>
              <a:t>menghasilkan?</a:t>
            </a:r>
            <a:endParaRPr sz="2200">
              <a:latin typeface="Lucida Sans Unicode"/>
              <a:cs typeface="Lucida Sans Unicode"/>
            </a:endParaRPr>
          </a:p>
          <a:p>
            <a:pPr marL="557882" marR="4559" indent="-546485">
              <a:lnSpc>
                <a:spcPct val="80000"/>
              </a:lnSpc>
              <a:spcBef>
                <a:spcPts val="389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9" dirty="0">
                <a:latin typeface="Lucida Sans Unicode"/>
                <a:cs typeface="Lucida Sans Unicode"/>
              </a:rPr>
              <a:t>Akankah </a:t>
            </a:r>
            <a:r>
              <a:rPr sz="2200" spc="-4" dirty="0">
                <a:latin typeface="Lucida Sans Unicode"/>
                <a:cs typeface="Lucida Sans Unicode"/>
              </a:rPr>
              <a:t>bank memberikan </a:t>
            </a:r>
            <a:r>
              <a:rPr sz="2200" spc="-9" dirty="0">
                <a:latin typeface="Lucida Sans Unicode"/>
                <a:cs typeface="Lucida Sans Unicode"/>
              </a:rPr>
              <a:t>pengarahan </a:t>
            </a:r>
            <a:r>
              <a:rPr sz="2200" spc="-4" dirty="0">
                <a:latin typeface="Lucida Sans Unicode"/>
                <a:cs typeface="Lucida Sans Unicode"/>
              </a:rPr>
              <a:t>setelah  obligasi </a:t>
            </a:r>
            <a:r>
              <a:rPr sz="2200" spc="-9" dirty="0">
                <a:latin typeface="Lucida Sans Unicode"/>
                <a:cs typeface="Lucida Sans Unicode"/>
              </a:rPr>
              <a:t>terjual?</a:t>
            </a:r>
            <a:endParaRPr sz="2200">
              <a:latin typeface="Lucida Sans Unicode"/>
              <a:cs typeface="Lucida Sans Unicode"/>
            </a:endParaRPr>
          </a:p>
          <a:p>
            <a:pPr marL="557882" marR="499758" indent="-546485">
              <a:lnSpc>
                <a:spcPts val="2064"/>
              </a:lnSpc>
              <a:spcBef>
                <a:spcPts val="341"/>
              </a:spcBef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9" dirty="0">
                <a:latin typeface="Lucida Sans Unicode"/>
                <a:cs typeface="Lucida Sans Unicode"/>
              </a:rPr>
              <a:t>Akankah peraturan </a:t>
            </a:r>
            <a:r>
              <a:rPr sz="2200" spc="-4" dirty="0">
                <a:latin typeface="Lucida Sans Unicode"/>
                <a:cs typeface="Lucida Sans Unicode"/>
              </a:rPr>
              <a:t>reimbursement </a:t>
            </a:r>
            <a:r>
              <a:rPr sz="2200" spc="-9" dirty="0">
                <a:latin typeface="Lucida Sans Unicode"/>
                <a:cs typeface="Lucida Sans Unicode"/>
              </a:rPr>
              <a:t>berubah  </a:t>
            </a:r>
            <a:r>
              <a:rPr sz="2200" spc="-4" dirty="0">
                <a:latin typeface="Lucida Sans Unicode"/>
                <a:cs typeface="Lucida Sans Unicode"/>
              </a:rPr>
              <a:t>ketika </a:t>
            </a:r>
            <a:r>
              <a:rPr sz="2200" spc="-9" dirty="0">
                <a:latin typeface="Lucida Sans Unicode"/>
                <a:cs typeface="Lucida Sans Unicode"/>
              </a:rPr>
              <a:t>cash </a:t>
            </a:r>
            <a:r>
              <a:rPr sz="2200" spc="-4" dirty="0">
                <a:latin typeface="Lucida Sans Unicode"/>
                <a:cs typeface="Lucida Sans Unicode"/>
              </a:rPr>
              <a:t>flow dlm studi </a:t>
            </a:r>
            <a:r>
              <a:rPr sz="2200" spc="-9" dirty="0">
                <a:latin typeface="Lucida Sans Unicode"/>
                <a:cs typeface="Lucida Sans Unicode"/>
              </a:rPr>
              <a:t>kelayakan </a:t>
            </a:r>
            <a:r>
              <a:rPr sz="2200" spc="-4" dirty="0">
                <a:latin typeface="Lucida Sans Unicode"/>
                <a:cs typeface="Lucida Sans Unicode"/>
              </a:rPr>
              <a:t>tidak  terwujud?</a:t>
            </a:r>
            <a:endParaRPr sz="2200">
              <a:latin typeface="Lucida Sans Unicode"/>
              <a:cs typeface="Lucida Sans Unicode"/>
            </a:endParaRPr>
          </a:p>
          <a:p>
            <a:pPr marL="557882" indent="-546485">
              <a:lnSpc>
                <a:spcPts val="2450"/>
              </a:lnSpc>
              <a:buClr>
                <a:srgbClr val="2DA1BF"/>
              </a:buClr>
              <a:buSzPct val="66666"/>
              <a:buAutoNum type="arabicPeriod"/>
              <a:tabLst>
                <a:tab pos="557882" algn="l"/>
                <a:tab pos="558452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Dst….</a:t>
            </a:r>
            <a:endParaRPr sz="22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1254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29" y="1638748"/>
            <a:ext cx="3220605" cy="398929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  <a:tabLst>
                <a:tab pos="557882" algn="l"/>
              </a:tabLst>
            </a:pPr>
            <a:r>
              <a:rPr sz="1700" dirty="0">
                <a:solidFill>
                  <a:srgbClr val="2DA1BF"/>
                </a:solidFill>
                <a:latin typeface="Lucida Sans Unicode"/>
                <a:cs typeface="Lucida Sans Unicode"/>
              </a:rPr>
              <a:t>1.	</a:t>
            </a:r>
            <a:r>
              <a:rPr sz="2500" spc="-9" dirty="0">
                <a:latin typeface="Lucida Sans Unicode"/>
                <a:cs typeface="Lucida Sans Unicode"/>
              </a:rPr>
              <a:t>Convertible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Debt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530" y="754379"/>
            <a:ext cx="278476" cy="322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6657" y="754379"/>
            <a:ext cx="228600" cy="278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338" y="762449"/>
            <a:ext cx="166255" cy="266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3945" y="762448"/>
            <a:ext cx="195349" cy="270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7484" y="762449"/>
            <a:ext cx="49875" cy="266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0611" y="762449"/>
            <a:ext cx="457199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6040" y="762449"/>
            <a:ext cx="249381" cy="266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2829" y="762449"/>
            <a:ext cx="253537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5462" y="762449"/>
            <a:ext cx="486295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5008" y="762449"/>
            <a:ext cx="166254" cy="266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1025" y="1177963"/>
            <a:ext cx="91440" cy="3307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6695" y="1177963"/>
            <a:ext cx="182879" cy="2864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3895" y="1177963"/>
            <a:ext cx="45719" cy="2823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27021" y="1177963"/>
            <a:ext cx="91440" cy="3307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4029" y="1190064"/>
            <a:ext cx="170411" cy="2702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0524" y="1190064"/>
            <a:ext cx="257694" cy="2702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6123" y="1226372"/>
            <a:ext cx="120534" cy="2380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378" y="1258644"/>
            <a:ext cx="166255" cy="2057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9665" y="1258644"/>
            <a:ext cx="166255" cy="2017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6990" y="1258644"/>
            <a:ext cx="170410" cy="2057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7277" y="1258644"/>
            <a:ext cx="120534" cy="2017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85752" y="1258644"/>
            <a:ext cx="178723" cy="2057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9414" y="1258644"/>
            <a:ext cx="182880" cy="2057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9702" y="1258644"/>
            <a:ext cx="170410" cy="2017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8094" y="1258644"/>
            <a:ext cx="191193" cy="2057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9452" y="1258644"/>
            <a:ext cx="187035" cy="2057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9171" y="1262679"/>
            <a:ext cx="191193" cy="26221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04129" y="1987028"/>
            <a:ext cx="7316355" cy="3841168"/>
          </a:xfrm>
          <a:prstGeom prst="rect">
            <a:avLst/>
          </a:prstGeom>
        </p:spPr>
        <p:txBody>
          <a:bodyPr vert="horz" wrap="square" lIns="0" tIns="76930" rIns="0" bIns="0" rtlCol="0">
            <a:spAutoFit/>
          </a:bodyPr>
          <a:lstStyle/>
          <a:p>
            <a:pPr marL="899792" marR="4559">
              <a:lnSpc>
                <a:spcPct val="80000"/>
              </a:lnSpc>
              <a:spcBef>
                <a:spcPts val="606"/>
              </a:spcBef>
            </a:pPr>
            <a:r>
              <a:rPr sz="2200" spc="-9" dirty="0">
                <a:latin typeface="Lucida Sans Unicode"/>
                <a:cs typeface="Lucida Sans Unicode"/>
              </a:rPr>
              <a:t>Pendapatan </a:t>
            </a:r>
            <a:r>
              <a:rPr sz="2200" spc="-4" dirty="0">
                <a:latin typeface="Lucida Sans Unicode"/>
                <a:cs typeface="Lucida Sans Unicode"/>
              </a:rPr>
              <a:t>tetap. Instrument hutang dgn </a:t>
            </a:r>
            <a:r>
              <a:rPr sz="2200" spc="-9" dirty="0">
                <a:latin typeface="Lucida Sans Unicode"/>
                <a:cs typeface="Lucida Sans Unicode"/>
              </a:rPr>
              <a:t>jatuh  </a:t>
            </a:r>
            <a:r>
              <a:rPr sz="2200" spc="-4" dirty="0">
                <a:latin typeface="Lucida Sans Unicode"/>
                <a:cs typeface="Lucida Sans Unicode"/>
              </a:rPr>
              <a:t>tempo yg tetap dan </a:t>
            </a:r>
            <a:r>
              <a:rPr sz="2200" spc="-9" dirty="0">
                <a:latin typeface="Lucida Sans Unicode"/>
                <a:cs typeface="Lucida Sans Unicode"/>
              </a:rPr>
              <a:t>dapat </a:t>
            </a:r>
            <a:r>
              <a:rPr sz="2200" spc="-4" dirty="0">
                <a:latin typeface="Lucida Sans Unicode"/>
                <a:cs typeface="Lucida Sans Unicode"/>
              </a:rPr>
              <a:t>diubah</a:t>
            </a:r>
            <a:r>
              <a:rPr sz="2200" spc="13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menjadi</a:t>
            </a:r>
            <a:endParaRPr sz="2200">
              <a:latin typeface="Lucida Sans Unicode"/>
              <a:cs typeface="Lucida Sans Unicode"/>
            </a:endParaRPr>
          </a:p>
          <a:p>
            <a:pPr marL="899792" marR="352737">
              <a:lnSpc>
                <a:spcPct val="77300"/>
              </a:lnSpc>
              <a:spcBef>
                <a:spcPts val="67"/>
              </a:spcBef>
            </a:pPr>
            <a:r>
              <a:rPr sz="2200" spc="-4" dirty="0">
                <a:latin typeface="Lucida Sans Unicode"/>
                <a:cs typeface="Lucida Sans Unicode"/>
              </a:rPr>
              <a:t>kepemilikan </a:t>
            </a:r>
            <a:r>
              <a:rPr sz="2200" spc="-9" dirty="0">
                <a:latin typeface="Lucida Sans Unicode"/>
                <a:cs typeface="Lucida Sans Unicode"/>
              </a:rPr>
              <a:t>sekuritas </a:t>
            </a:r>
            <a:r>
              <a:rPr sz="2200" spc="-4" dirty="0">
                <a:latin typeface="Lucida Sans Unicode"/>
                <a:cs typeface="Lucida Sans Unicode"/>
              </a:rPr>
              <a:t>modal dimasa yg </a:t>
            </a:r>
            <a:r>
              <a:rPr sz="2200" spc="-9" dirty="0">
                <a:latin typeface="Lucida Sans Unicode"/>
                <a:cs typeface="Lucida Sans Unicode"/>
              </a:rPr>
              <a:t>akan  </a:t>
            </a:r>
            <a:r>
              <a:rPr sz="2200" spc="-27" dirty="0">
                <a:latin typeface="Lucida Sans Unicode"/>
                <a:cs typeface="Lucida Sans Unicode"/>
              </a:rPr>
              <a:t>datang.</a:t>
            </a:r>
            <a:r>
              <a:rPr sz="2200" i="1" spc="-27" dirty="0">
                <a:latin typeface="Lucida Sans Unicode"/>
                <a:cs typeface="Lucida Sans Unicode"/>
              </a:rPr>
              <a:t>Under </a:t>
            </a:r>
            <a:r>
              <a:rPr sz="2200" i="1" spc="-49" dirty="0">
                <a:latin typeface="Lucida Sans Unicode"/>
                <a:cs typeface="Lucida Sans Unicode"/>
              </a:rPr>
              <a:t>certain</a:t>
            </a:r>
            <a:r>
              <a:rPr sz="2200" i="1" spc="-22" dirty="0">
                <a:latin typeface="Lucida Sans Unicode"/>
                <a:cs typeface="Lucida Sans Unicode"/>
              </a:rPr>
              <a:t> </a:t>
            </a:r>
            <a:r>
              <a:rPr sz="2200" i="1" spc="-54" dirty="0">
                <a:latin typeface="Lucida Sans Unicode"/>
                <a:cs typeface="Lucida Sans Unicode"/>
              </a:rPr>
              <a:t>circumstances</a:t>
            </a:r>
            <a:endParaRPr sz="2200">
              <a:latin typeface="Lucida Sans Unicode"/>
              <a:cs typeface="Lucida Sans Unicode"/>
            </a:endParaRPr>
          </a:p>
          <a:p>
            <a:pPr marL="557882" indent="-546485">
              <a:lnSpc>
                <a:spcPts val="2620"/>
              </a:lnSpc>
              <a:buClr>
                <a:srgbClr val="2DA1BF"/>
              </a:buClr>
              <a:buSzPct val="67857"/>
              <a:buAutoNum type="arabicPeriod" startAt="2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Saham </a:t>
            </a:r>
            <a:r>
              <a:rPr sz="2500" spc="-9" dirty="0">
                <a:latin typeface="Lucida Sans Unicode"/>
                <a:cs typeface="Lucida Sans Unicode"/>
              </a:rPr>
              <a:t>Preferens</a:t>
            </a:r>
            <a:endParaRPr sz="2500">
              <a:latin typeface="Lucida Sans Unicode"/>
              <a:cs typeface="Lucida Sans Unicode"/>
            </a:endParaRPr>
          </a:p>
          <a:p>
            <a:pPr marL="899792" marR="76360">
              <a:lnSpc>
                <a:spcPct val="81200"/>
              </a:lnSpc>
              <a:spcBef>
                <a:spcPts val="381"/>
              </a:spcBef>
            </a:pPr>
            <a:r>
              <a:rPr sz="2200" spc="-9" dirty="0">
                <a:latin typeface="Lucida Sans Unicode"/>
                <a:cs typeface="Lucida Sans Unicode"/>
              </a:rPr>
              <a:t>saham </a:t>
            </a:r>
            <a:r>
              <a:rPr sz="2200" spc="-4" dirty="0">
                <a:latin typeface="Lucida Sans Unicode"/>
                <a:cs typeface="Lucida Sans Unicode"/>
              </a:rPr>
              <a:t>dgn tk bunga deviden tetap yg </a:t>
            </a:r>
            <a:r>
              <a:rPr sz="2200" spc="-9" dirty="0">
                <a:latin typeface="Lucida Sans Unicode"/>
                <a:cs typeface="Lucida Sans Unicode"/>
              </a:rPr>
              <a:t>harus  dibayar </a:t>
            </a:r>
            <a:r>
              <a:rPr sz="2200" spc="-4" dirty="0">
                <a:latin typeface="Lucida Sans Unicode"/>
                <a:cs typeface="Lucida Sans Unicode"/>
              </a:rPr>
              <a:t>penuh </a:t>
            </a:r>
            <a:r>
              <a:rPr sz="2200" spc="-9" dirty="0">
                <a:latin typeface="Lucida Sans Unicode"/>
                <a:cs typeface="Lucida Sans Unicode"/>
              </a:rPr>
              <a:t>sebelum membayar </a:t>
            </a:r>
            <a:r>
              <a:rPr sz="2200" spc="-4" dirty="0">
                <a:latin typeface="Lucida Sans Unicode"/>
                <a:cs typeface="Lucida Sans Unicode"/>
              </a:rPr>
              <a:t>untuk  pemegang </a:t>
            </a:r>
            <a:r>
              <a:rPr sz="2200" spc="-9" dirty="0">
                <a:latin typeface="Lucida Sans Unicode"/>
                <a:cs typeface="Lucida Sans Unicode"/>
              </a:rPr>
              <a:t>saham biasa.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" dirty="0">
                <a:latin typeface="Lucida Sans Unicode"/>
                <a:cs typeface="Lucida Sans Unicode"/>
              </a:rPr>
              <a:t>pd likwidasi</a:t>
            </a:r>
            <a:r>
              <a:rPr sz="2200" spc="202" dirty="0">
                <a:latin typeface="Lucida Sans Unicode"/>
                <a:cs typeface="Lucida Sans Unicode"/>
              </a:rPr>
              <a:t> </a:t>
            </a:r>
            <a:r>
              <a:rPr sz="2200" spc="-9" dirty="0">
                <a:latin typeface="Lucida Sans Unicode"/>
                <a:cs typeface="Lucida Sans Unicode"/>
              </a:rPr>
              <a:t>perush</a:t>
            </a:r>
            <a:endParaRPr sz="2200">
              <a:latin typeface="Lucida Sans Unicode"/>
              <a:cs typeface="Lucida Sans Unicode"/>
            </a:endParaRPr>
          </a:p>
          <a:p>
            <a:pPr marL="557882" indent="-546485">
              <a:lnSpc>
                <a:spcPts val="2567"/>
              </a:lnSpc>
              <a:buClr>
                <a:srgbClr val="2DA1BF"/>
              </a:buClr>
              <a:buSzPct val="67857"/>
              <a:buAutoNum type="arabicPeriod" startAt="3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Saham </a:t>
            </a:r>
            <a:r>
              <a:rPr sz="2500" spc="-9" dirty="0">
                <a:latin typeface="Lucida Sans Unicode"/>
                <a:cs typeface="Lucida Sans Unicode"/>
              </a:rPr>
              <a:t>Biasa</a:t>
            </a:r>
            <a:endParaRPr sz="2500">
              <a:latin typeface="Lucida Sans Unicode"/>
              <a:cs typeface="Lucida Sans Unicode"/>
            </a:endParaRPr>
          </a:p>
          <a:p>
            <a:pPr marL="899792" marR="718010">
              <a:lnSpc>
                <a:spcPct val="80000"/>
              </a:lnSpc>
              <a:spcBef>
                <a:spcPts val="408"/>
              </a:spcBef>
            </a:pPr>
            <a:r>
              <a:rPr sz="2200" spc="-4" dirty="0">
                <a:latin typeface="Lucida Sans Unicode"/>
                <a:cs typeface="Lucida Sans Unicode"/>
              </a:rPr>
              <a:t>Bagian kepemilikan perush, </a:t>
            </a:r>
            <a:r>
              <a:rPr sz="2200" spc="-9" dirty="0">
                <a:latin typeface="Lucida Sans Unicode"/>
                <a:cs typeface="Lucida Sans Unicode"/>
              </a:rPr>
              <a:t>sebagai </a:t>
            </a:r>
            <a:r>
              <a:rPr sz="2200" spc="-4" dirty="0">
                <a:latin typeface="Lucida Sans Unicode"/>
                <a:cs typeface="Lucida Sans Unicode"/>
              </a:rPr>
              <a:t>tanda  </a:t>
            </a:r>
            <a:r>
              <a:rPr sz="2200" spc="-9" dirty="0">
                <a:latin typeface="Lucida Sans Unicode"/>
                <a:cs typeface="Lucida Sans Unicode"/>
              </a:rPr>
              <a:t>penyertaan</a:t>
            </a:r>
            <a:r>
              <a:rPr sz="2200" spc="4" dirty="0">
                <a:latin typeface="Lucida Sans Unicode"/>
                <a:cs typeface="Lucida Sans Unicode"/>
              </a:rPr>
              <a:t> </a:t>
            </a:r>
            <a:r>
              <a:rPr sz="2200" spc="-4" dirty="0">
                <a:latin typeface="Lucida Sans Unicode"/>
                <a:cs typeface="Lucida Sans Unicode"/>
              </a:rPr>
              <a:t>modal</a:t>
            </a:r>
            <a:endParaRPr sz="22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07355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82" y="1696570"/>
            <a:ext cx="4928755" cy="38548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Not for profit health care</a:t>
            </a:r>
            <a:r>
              <a:rPr sz="2400" spc="-67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orgn: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9334" y="907676"/>
            <a:ext cx="236913" cy="37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4641" y="907676"/>
            <a:ext cx="232755" cy="371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1025" y="919779"/>
            <a:ext cx="216131" cy="35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8759" y="1012564"/>
            <a:ext cx="357447" cy="258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7811" y="1012564"/>
            <a:ext cx="216131" cy="266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1012564"/>
            <a:ext cx="149629" cy="258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3898" y="1012564"/>
            <a:ext cx="232756" cy="266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6531" y="1012564"/>
            <a:ext cx="216130" cy="258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0850" y="1012564"/>
            <a:ext cx="236912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9502" y="1016598"/>
            <a:ext cx="216131" cy="2622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03882" y="2065558"/>
            <a:ext cx="6964218" cy="1862300"/>
          </a:xfrm>
          <a:prstGeom prst="rect">
            <a:avLst/>
          </a:prstGeom>
        </p:spPr>
        <p:txBody>
          <a:bodyPr vert="horz" wrap="square" lIns="0" tIns="45588" rIns="0" bIns="0" rtlCol="0">
            <a:spAutoFit/>
          </a:bodyPr>
          <a:lstStyle/>
          <a:p>
            <a:pPr marL="470695" indent="-205146">
              <a:spcBef>
                <a:spcPts val="359"/>
              </a:spcBef>
              <a:buClr>
                <a:srgbClr val="2DA1BF"/>
              </a:buClr>
              <a:buFont typeface="Verdana"/>
              <a:buChar char="◦"/>
              <a:tabLst>
                <a:tab pos="471265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Philantrophic</a:t>
            </a:r>
            <a:r>
              <a:rPr sz="2100" spc="-58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source/sosial</a:t>
            </a:r>
            <a:endParaRPr sz="2100">
              <a:latin typeface="Lucida Sans Unicode"/>
              <a:cs typeface="Lucida Sans Unicode"/>
            </a:endParaRPr>
          </a:p>
          <a:p>
            <a:pPr marL="470695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471265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Pemerintah</a:t>
            </a:r>
            <a:endParaRPr sz="2100">
              <a:latin typeface="Lucida Sans Unicode"/>
              <a:cs typeface="Lucida Sans Unicode"/>
            </a:endParaRPr>
          </a:p>
          <a:p>
            <a:pPr marL="470695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471265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Kegiatan</a:t>
            </a:r>
            <a:r>
              <a:rPr sz="2100" spc="-27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internal</a:t>
            </a:r>
            <a:endParaRPr sz="2100">
              <a:latin typeface="Lucida Sans Unicode"/>
              <a:cs typeface="Lucida Sans Unicode"/>
            </a:endParaRPr>
          </a:p>
          <a:p>
            <a:pPr marL="241046" marR="4559" indent="-230219">
              <a:spcBef>
                <a:spcPts val="305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Dana dari pemerintah dan sosial tetap harus  dihitung cost of</a:t>
            </a:r>
            <a:r>
              <a:rPr sz="2400" spc="-31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capitalnya</a:t>
            </a:r>
            <a:endParaRPr sz="2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669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82" y="1696570"/>
            <a:ext cx="5725391" cy="385482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Sumber pembiayaan </a:t>
            </a:r>
            <a:r>
              <a:rPr sz="2400" dirty="0">
                <a:latin typeface="Lucida Sans Unicode"/>
                <a:cs typeface="Lucida Sans Unicode"/>
              </a:rPr>
              <a:t>sbg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pendanaan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2955" y="907677"/>
            <a:ext cx="54033" cy="36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683" y="907677"/>
            <a:ext cx="216131" cy="363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189" y="907677"/>
            <a:ext cx="232756" cy="363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807" y="927847"/>
            <a:ext cx="27016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5258" y="927847"/>
            <a:ext cx="19950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7393" y="927847"/>
            <a:ext cx="58189" cy="60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5701" y="927847"/>
            <a:ext cx="328353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1021" y="968188"/>
            <a:ext cx="153785" cy="310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4316" y="1012564"/>
            <a:ext cx="216130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323" y="1012564"/>
            <a:ext cx="232755" cy="266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0112" y="1012564"/>
            <a:ext cx="211975" cy="258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4433" y="1012564"/>
            <a:ext cx="232756" cy="266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1222" y="1012564"/>
            <a:ext cx="211975" cy="258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5542" y="1012564"/>
            <a:ext cx="199505" cy="266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4553" y="1012564"/>
            <a:ext cx="211975" cy="258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8872" y="1012564"/>
            <a:ext cx="232756" cy="3509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0556" y="1012564"/>
            <a:ext cx="232756" cy="2662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1665" y="1012564"/>
            <a:ext cx="149629" cy="2581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6233" y="1012564"/>
            <a:ext cx="249382" cy="2662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2953" y="927848"/>
            <a:ext cx="54033" cy="3428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7393" y="1016598"/>
            <a:ext cx="58189" cy="2541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8912" y="1016598"/>
            <a:ext cx="58189" cy="564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8912" y="1214269"/>
            <a:ext cx="58189" cy="5647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61571" y="2065558"/>
            <a:ext cx="3438236" cy="1799847"/>
          </a:xfrm>
          <a:prstGeom prst="rect">
            <a:avLst/>
          </a:prstGeom>
        </p:spPr>
        <p:txBody>
          <a:bodyPr vert="horz" wrap="square" lIns="0" tIns="45588" rIns="0" bIns="0" rtlCol="0">
            <a:spAutoFit/>
          </a:bodyPr>
          <a:lstStyle/>
          <a:p>
            <a:pPr marL="216543" indent="-205146">
              <a:spcBef>
                <a:spcPts val="359"/>
              </a:spcBef>
              <a:buClr>
                <a:srgbClr val="2DA1BF"/>
              </a:buClr>
              <a:buFont typeface="Verdana"/>
              <a:buChar char="◦"/>
              <a:tabLst>
                <a:tab pos="216543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APBN</a:t>
            </a:r>
            <a:endParaRPr sz="2100">
              <a:latin typeface="Lucida Sans Unicode"/>
              <a:cs typeface="Lucida Sans Unicode"/>
            </a:endParaRPr>
          </a:p>
          <a:p>
            <a:pPr marL="216543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43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APBD</a:t>
            </a:r>
            <a:endParaRPr sz="2100">
              <a:latin typeface="Lucida Sans Unicode"/>
              <a:cs typeface="Lucida Sans Unicode"/>
            </a:endParaRPr>
          </a:p>
          <a:p>
            <a:pPr marL="216543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43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ASURANSI/PIHAK</a:t>
            </a:r>
            <a:r>
              <a:rPr sz="2100" spc="-76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KETIGA</a:t>
            </a:r>
            <a:endParaRPr sz="2100">
              <a:latin typeface="Lucida Sans Unicode"/>
              <a:cs typeface="Lucida Sans Unicode"/>
            </a:endParaRPr>
          </a:p>
          <a:p>
            <a:pPr marL="216543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43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OUT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4" dirty="0">
                <a:latin typeface="Lucida Sans Unicode"/>
                <a:cs typeface="Lucida Sans Unicode"/>
              </a:rPr>
              <a:t>POCKET</a:t>
            </a:r>
            <a:endParaRPr sz="2100">
              <a:latin typeface="Lucida Sans Unicode"/>
              <a:cs typeface="Lucida Sans Unicode"/>
            </a:endParaRPr>
          </a:p>
          <a:p>
            <a:pPr marL="216543" indent="-205146">
              <a:spcBef>
                <a:spcPts val="269"/>
              </a:spcBef>
              <a:buClr>
                <a:srgbClr val="2DA1BF"/>
              </a:buClr>
              <a:buFont typeface="Verdana"/>
              <a:buChar char="◦"/>
              <a:tabLst>
                <a:tab pos="216543" algn="l"/>
              </a:tabLst>
            </a:pPr>
            <a:r>
              <a:rPr sz="2100" spc="-4" dirty="0">
                <a:latin typeface="Lucida Sans Unicode"/>
                <a:cs typeface="Lucida Sans Unicode"/>
              </a:rPr>
              <a:t>DONOR</a:t>
            </a:r>
            <a:endParaRPr sz="21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31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0" y="1619635"/>
            <a:ext cx="8229600" cy="1242615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441633">
              <a:spcBef>
                <a:spcPts val="90"/>
              </a:spcBef>
              <a:tabLst>
                <a:tab pos="1684474" algn="l"/>
                <a:tab pos="1995611" algn="l"/>
                <a:tab pos="3708007" algn="l"/>
              </a:tabLst>
            </a:pPr>
            <a:r>
              <a:rPr spc="-9" dirty="0"/>
              <a:t>ASSETS	</a:t>
            </a:r>
            <a:r>
              <a:rPr spc="-4" dirty="0"/>
              <a:t>=	LIABILITIES	+</a:t>
            </a:r>
            <a:r>
              <a:rPr spc="-72" dirty="0"/>
              <a:t> </a:t>
            </a:r>
            <a:r>
              <a:rPr spc="-4" dirty="0"/>
              <a:t>EQUITIES</a:t>
            </a:r>
          </a:p>
        </p:txBody>
      </p:sp>
      <p:sp>
        <p:nvSpPr>
          <p:cNvPr id="3" name="object 3"/>
          <p:cNvSpPr/>
          <p:nvPr/>
        </p:nvSpPr>
        <p:spPr>
          <a:xfrm>
            <a:off x="4613564" y="3160059"/>
            <a:ext cx="221673" cy="270622"/>
          </a:xfrm>
          <a:custGeom>
            <a:avLst/>
            <a:gdLst/>
            <a:ahLst/>
            <a:cxnLst/>
            <a:rect l="l" t="t" r="r" b="b"/>
            <a:pathLst>
              <a:path w="243839" h="306704">
                <a:moveTo>
                  <a:pt x="243839" y="306324"/>
                </a:moveTo>
                <a:lnTo>
                  <a:pt x="0" y="306324"/>
                </a:lnTo>
                <a:lnTo>
                  <a:pt x="0" y="0"/>
                </a:lnTo>
                <a:lnTo>
                  <a:pt x="243839" y="0"/>
                </a:lnTo>
                <a:lnTo>
                  <a:pt x="243839" y="3063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8021" y="3154679"/>
            <a:ext cx="233218" cy="275665"/>
          </a:xfrm>
          <a:custGeom>
            <a:avLst/>
            <a:gdLst/>
            <a:ahLst/>
            <a:cxnLst/>
            <a:rect l="l" t="t" r="r" b="b"/>
            <a:pathLst>
              <a:path w="256539" h="312420">
                <a:moveTo>
                  <a:pt x="256031" y="0"/>
                </a:moveTo>
                <a:lnTo>
                  <a:pt x="0" y="0"/>
                </a:lnTo>
                <a:lnTo>
                  <a:pt x="0" y="312420"/>
                </a:lnTo>
                <a:lnTo>
                  <a:pt x="12191" y="312420"/>
                </a:lnTo>
                <a:lnTo>
                  <a:pt x="12191" y="13716"/>
                </a:lnTo>
                <a:lnTo>
                  <a:pt x="6096" y="13716"/>
                </a:lnTo>
                <a:lnTo>
                  <a:pt x="12191" y="6096"/>
                </a:lnTo>
                <a:lnTo>
                  <a:pt x="256031" y="6096"/>
                </a:lnTo>
                <a:lnTo>
                  <a:pt x="256031" y="0"/>
                </a:lnTo>
                <a:close/>
              </a:path>
              <a:path w="256539" h="312420">
                <a:moveTo>
                  <a:pt x="242315" y="6096"/>
                </a:moveTo>
                <a:lnTo>
                  <a:pt x="242315" y="312420"/>
                </a:lnTo>
                <a:lnTo>
                  <a:pt x="256031" y="312420"/>
                </a:lnTo>
                <a:lnTo>
                  <a:pt x="256031" y="13716"/>
                </a:lnTo>
                <a:lnTo>
                  <a:pt x="249936" y="13716"/>
                </a:lnTo>
                <a:lnTo>
                  <a:pt x="242315" y="6096"/>
                </a:lnTo>
                <a:close/>
              </a:path>
              <a:path w="256539" h="312420">
                <a:moveTo>
                  <a:pt x="12191" y="6096"/>
                </a:moveTo>
                <a:lnTo>
                  <a:pt x="6096" y="13716"/>
                </a:lnTo>
                <a:lnTo>
                  <a:pt x="12191" y="13716"/>
                </a:lnTo>
                <a:lnTo>
                  <a:pt x="12191" y="6096"/>
                </a:lnTo>
                <a:close/>
              </a:path>
              <a:path w="256539" h="312420">
                <a:moveTo>
                  <a:pt x="242315" y="6096"/>
                </a:moveTo>
                <a:lnTo>
                  <a:pt x="12191" y="6096"/>
                </a:lnTo>
                <a:lnTo>
                  <a:pt x="12191" y="13716"/>
                </a:lnTo>
                <a:lnTo>
                  <a:pt x="242315" y="13716"/>
                </a:lnTo>
                <a:lnTo>
                  <a:pt x="242315" y="6096"/>
                </a:lnTo>
                <a:close/>
              </a:path>
              <a:path w="256539" h="312420">
                <a:moveTo>
                  <a:pt x="256031" y="6096"/>
                </a:moveTo>
                <a:lnTo>
                  <a:pt x="242315" y="6096"/>
                </a:lnTo>
                <a:lnTo>
                  <a:pt x="249936" y="13716"/>
                </a:lnTo>
                <a:lnTo>
                  <a:pt x="256031" y="13716"/>
                </a:lnTo>
                <a:lnTo>
                  <a:pt x="25603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7731" y="4028739"/>
            <a:ext cx="6455064" cy="1111063"/>
          </a:xfrm>
          <a:custGeom>
            <a:avLst/>
            <a:gdLst/>
            <a:ahLst/>
            <a:cxnLst/>
            <a:rect l="l" t="t" r="r" b="b"/>
            <a:pathLst>
              <a:path w="7100570" h="1259204">
                <a:moveTo>
                  <a:pt x="7100316" y="0"/>
                </a:moveTo>
                <a:lnTo>
                  <a:pt x="0" y="0"/>
                </a:lnTo>
                <a:lnTo>
                  <a:pt x="0" y="1258824"/>
                </a:lnTo>
                <a:lnTo>
                  <a:pt x="7100316" y="1258824"/>
                </a:lnTo>
                <a:lnTo>
                  <a:pt x="7100316" y="1252728"/>
                </a:lnTo>
                <a:lnTo>
                  <a:pt x="13715" y="1252728"/>
                </a:lnTo>
                <a:lnTo>
                  <a:pt x="6095" y="1246632"/>
                </a:lnTo>
                <a:lnTo>
                  <a:pt x="13715" y="1246632"/>
                </a:lnTo>
                <a:lnTo>
                  <a:pt x="13715" y="13716"/>
                </a:lnTo>
                <a:lnTo>
                  <a:pt x="6095" y="13716"/>
                </a:lnTo>
                <a:lnTo>
                  <a:pt x="13715" y="6096"/>
                </a:lnTo>
                <a:lnTo>
                  <a:pt x="7100316" y="6096"/>
                </a:lnTo>
                <a:lnTo>
                  <a:pt x="7100316" y="0"/>
                </a:lnTo>
                <a:close/>
              </a:path>
              <a:path w="7100570" h="1259204">
                <a:moveTo>
                  <a:pt x="13715" y="1246632"/>
                </a:moveTo>
                <a:lnTo>
                  <a:pt x="6095" y="1246632"/>
                </a:lnTo>
                <a:lnTo>
                  <a:pt x="13715" y="1252728"/>
                </a:lnTo>
                <a:lnTo>
                  <a:pt x="13715" y="1246632"/>
                </a:lnTo>
                <a:close/>
              </a:path>
              <a:path w="7100570" h="1259204">
                <a:moveTo>
                  <a:pt x="7086600" y="1246632"/>
                </a:moveTo>
                <a:lnTo>
                  <a:pt x="13715" y="1246632"/>
                </a:lnTo>
                <a:lnTo>
                  <a:pt x="13715" y="1252728"/>
                </a:lnTo>
                <a:lnTo>
                  <a:pt x="7086600" y="1252728"/>
                </a:lnTo>
                <a:lnTo>
                  <a:pt x="7086600" y="1246632"/>
                </a:lnTo>
                <a:close/>
              </a:path>
              <a:path w="7100570" h="1259204">
                <a:moveTo>
                  <a:pt x="7086600" y="6096"/>
                </a:moveTo>
                <a:lnTo>
                  <a:pt x="7086600" y="1252728"/>
                </a:lnTo>
                <a:lnTo>
                  <a:pt x="7092696" y="1246632"/>
                </a:lnTo>
                <a:lnTo>
                  <a:pt x="7100316" y="1246632"/>
                </a:lnTo>
                <a:lnTo>
                  <a:pt x="7100316" y="13716"/>
                </a:lnTo>
                <a:lnTo>
                  <a:pt x="7092696" y="13716"/>
                </a:lnTo>
                <a:lnTo>
                  <a:pt x="7086600" y="6096"/>
                </a:lnTo>
                <a:close/>
              </a:path>
              <a:path w="7100570" h="1259204">
                <a:moveTo>
                  <a:pt x="7100316" y="1246632"/>
                </a:moveTo>
                <a:lnTo>
                  <a:pt x="7092696" y="1246632"/>
                </a:lnTo>
                <a:lnTo>
                  <a:pt x="7086600" y="1252728"/>
                </a:lnTo>
                <a:lnTo>
                  <a:pt x="7100316" y="1252728"/>
                </a:lnTo>
                <a:lnTo>
                  <a:pt x="7100316" y="1246632"/>
                </a:lnTo>
                <a:close/>
              </a:path>
              <a:path w="7100570" h="1259204">
                <a:moveTo>
                  <a:pt x="13715" y="6096"/>
                </a:moveTo>
                <a:lnTo>
                  <a:pt x="6095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7100570" h="1259204">
                <a:moveTo>
                  <a:pt x="70866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7086600" y="13716"/>
                </a:lnTo>
                <a:lnTo>
                  <a:pt x="7086600" y="6096"/>
                </a:lnTo>
                <a:close/>
              </a:path>
              <a:path w="7100570" h="1259204">
                <a:moveTo>
                  <a:pt x="7100316" y="6096"/>
                </a:moveTo>
                <a:lnTo>
                  <a:pt x="7086600" y="6096"/>
                </a:lnTo>
                <a:lnTo>
                  <a:pt x="7092696" y="13716"/>
                </a:lnTo>
                <a:lnTo>
                  <a:pt x="7100316" y="13716"/>
                </a:lnTo>
                <a:lnTo>
                  <a:pt x="71003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0223" y="4433159"/>
            <a:ext cx="4444423" cy="29191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  <a:tabLst>
                <a:tab pos="2319855" algn="l"/>
                <a:tab pos="2576287" algn="l"/>
              </a:tabLst>
            </a:pPr>
            <a:r>
              <a:rPr b="1" spc="-4" dirty="0">
                <a:latin typeface="Arial"/>
                <a:cs typeface="Arial"/>
              </a:rPr>
              <a:t>ASSETS</a:t>
            </a:r>
            <a:r>
              <a:rPr b="1" spc="-72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ACQUIRED	=	HOW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FINANCED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2728" y="3429001"/>
            <a:ext cx="442190" cy="593351"/>
          </a:xfrm>
          <a:custGeom>
            <a:avLst/>
            <a:gdLst/>
            <a:ahLst/>
            <a:cxnLst/>
            <a:rect l="l" t="t" r="r" b="b"/>
            <a:pathLst>
              <a:path w="486410" h="672464">
                <a:moveTo>
                  <a:pt x="486155" y="428244"/>
                </a:moveTo>
                <a:lnTo>
                  <a:pt x="0" y="428244"/>
                </a:lnTo>
                <a:lnTo>
                  <a:pt x="243839" y="672083"/>
                </a:lnTo>
                <a:lnTo>
                  <a:pt x="486155" y="428244"/>
                </a:lnTo>
                <a:close/>
              </a:path>
              <a:path w="486410" h="672464">
                <a:moveTo>
                  <a:pt x="365760" y="0"/>
                </a:moveTo>
                <a:lnTo>
                  <a:pt x="121920" y="0"/>
                </a:lnTo>
                <a:lnTo>
                  <a:pt x="121920" y="428244"/>
                </a:lnTo>
                <a:lnTo>
                  <a:pt x="365760" y="428244"/>
                </a:lnTo>
                <a:lnTo>
                  <a:pt x="365760" y="0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8872" y="3429000"/>
            <a:ext cx="469900" cy="601196"/>
          </a:xfrm>
          <a:custGeom>
            <a:avLst/>
            <a:gdLst/>
            <a:ahLst/>
            <a:cxnLst/>
            <a:rect l="l" t="t" r="r" b="b"/>
            <a:pathLst>
              <a:path w="516889" h="681354">
                <a:moveTo>
                  <a:pt x="131063" y="422148"/>
                </a:moveTo>
                <a:lnTo>
                  <a:pt x="0" y="422148"/>
                </a:lnTo>
                <a:lnTo>
                  <a:pt x="259079" y="681227"/>
                </a:lnTo>
                <a:lnTo>
                  <a:pt x="272715" y="667512"/>
                </a:lnTo>
                <a:lnTo>
                  <a:pt x="254507" y="667512"/>
                </a:lnTo>
                <a:lnTo>
                  <a:pt x="259065" y="662925"/>
                </a:lnTo>
                <a:lnTo>
                  <a:pt x="30479" y="434339"/>
                </a:lnTo>
                <a:lnTo>
                  <a:pt x="15239" y="434339"/>
                </a:lnTo>
                <a:lnTo>
                  <a:pt x="19812" y="423672"/>
                </a:lnTo>
                <a:lnTo>
                  <a:pt x="131063" y="423672"/>
                </a:lnTo>
                <a:lnTo>
                  <a:pt x="131063" y="422148"/>
                </a:lnTo>
                <a:close/>
              </a:path>
              <a:path w="516889" h="681354">
                <a:moveTo>
                  <a:pt x="259065" y="662925"/>
                </a:moveTo>
                <a:lnTo>
                  <a:pt x="254507" y="667512"/>
                </a:lnTo>
                <a:lnTo>
                  <a:pt x="263651" y="667512"/>
                </a:lnTo>
                <a:lnTo>
                  <a:pt x="259065" y="662925"/>
                </a:lnTo>
                <a:close/>
              </a:path>
              <a:path w="516889" h="681354">
                <a:moveTo>
                  <a:pt x="496824" y="423672"/>
                </a:moveTo>
                <a:lnTo>
                  <a:pt x="259065" y="662925"/>
                </a:lnTo>
                <a:lnTo>
                  <a:pt x="263651" y="667512"/>
                </a:lnTo>
                <a:lnTo>
                  <a:pt x="272715" y="667512"/>
                </a:lnTo>
                <a:lnTo>
                  <a:pt x="504515" y="434339"/>
                </a:lnTo>
                <a:lnTo>
                  <a:pt x="501395" y="434339"/>
                </a:lnTo>
                <a:lnTo>
                  <a:pt x="496824" y="423672"/>
                </a:lnTo>
                <a:close/>
              </a:path>
              <a:path w="516889" h="681354">
                <a:moveTo>
                  <a:pt x="19812" y="423672"/>
                </a:moveTo>
                <a:lnTo>
                  <a:pt x="15239" y="434339"/>
                </a:lnTo>
                <a:lnTo>
                  <a:pt x="30479" y="434339"/>
                </a:lnTo>
                <a:lnTo>
                  <a:pt x="19812" y="423672"/>
                </a:lnTo>
                <a:close/>
              </a:path>
              <a:path w="516889" h="681354">
                <a:moveTo>
                  <a:pt x="131063" y="423672"/>
                </a:moveTo>
                <a:lnTo>
                  <a:pt x="19812" y="423672"/>
                </a:lnTo>
                <a:lnTo>
                  <a:pt x="30479" y="434339"/>
                </a:lnTo>
                <a:lnTo>
                  <a:pt x="143255" y="434339"/>
                </a:lnTo>
                <a:lnTo>
                  <a:pt x="143255" y="428244"/>
                </a:lnTo>
                <a:lnTo>
                  <a:pt x="131063" y="428244"/>
                </a:lnTo>
                <a:lnTo>
                  <a:pt x="131063" y="423672"/>
                </a:lnTo>
                <a:close/>
              </a:path>
              <a:path w="516889" h="681354">
                <a:moveTo>
                  <a:pt x="387095" y="0"/>
                </a:moveTo>
                <a:lnTo>
                  <a:pt x="373379" y="0"/>
                </a:lnTo>
                <a:lnTo>
                  <a:pt x="373379" y="434339"/>
                </a:lnTo>
                <a:lnTo>
                  <a:pt x="486222" y="434339"/>
                </a:lnTo>
                <a:lnTo>
                  <a:pt x="492280" y="428244"/>
                </a:lnTo>
                <a:lnTo>
                  <a:pt x="387095" y="428244"/>
                </a:lnTo>
                <a:lnTo>
                  <a:pt x="381000" y="422148"/>
                </a:lnTo>
                <a:lnTo>
                  <a:pt x="387095" y="422148"/>
                </a:lnTo>
                <a:lnTo>
                  <a:pt x="387095" y="0"/>
                </a:lnTo>
                <a:close/>
              </a:path>
              <a:path w="516889" h="681354">
                <a:moveTo>
                  <a:pt x="515120" y="423672"/>
                </a:moveTo>
                <a:lnTo>
                  <a:pt x="496824" y="423672"/>
                </a:lnTo>
                <a:lnTo>
                  <a:pt x="501395" y="434339"/>
                </a:lnTo>
                <a:lnTo>
                  <a:pt x="504515" y="434339"/>
                </a:lnTo>
                <a:lnTo>
                  <a:pt x="515120" y="423672"/>
                </a:lnTo>
                <a:close/>
              </a:path>
              <a:path w="516889" h="681354">
                <a:moveTo>
                  <a:pt x="143255" y="0"/>
                </a:moveTo>
                <a:lnTo>
                  <a:pt x="131063" y="0"/>
                </a:lnTo>
                <a:lnTo>
                  <a:pt x="131063" y="428244"/>
                </a:lnTo>
                <a:lnTo>
                  <a:pt x="137160" y="422148"/>
                </a:lnTo>
                <a:lnTo>
                  <a:pt x="143255" y="422148"/>
                </a:lnTo>
                <a:lnTo>
                  <a:pt x="143255" y="0"/>
                </a:lnTo>
                <a:close/>
              </a:path>
              <a:path w="516889" h="681354">
                <a:moveTo>
                  <a:pt x="143255" y="422148"/>
                </a:moveTo>
                <a:lnTo>
                  <a:pt x="137160" y="422148"/>
                </a:lnTo>
                <a:lnTo>
                  <a:pt x="131063" y="428244"/>
                </a:lnTo>
                <a:lnTo>
                  <a:pt x="143255" y="428244"/>
                </a:lnTo>
                <a:lnTo>
                  <a:pt x="143255" y="422148"/>
                </a:lnTo>
                <a:close/>
              </a:path>
              <a:path w="516889" h="681354">
                <a:moveTo>
                  <a:pt x="387095" y="422148"/>
                </a:moveTo>
                <a:lnTo>
                  <a:pt x="381000" y="422148"/>
                </a:lnTo>
                <a:lnTo>
                  <a:pt x="387095" y="428244"/>
                </a:lnTo>
                <a:lnTo>
                  <a:pt x="387095" y="422148"/>
                </a:lnTo>
                <a:close/>
              </a:path>
              <a:path w="516889" h="681354">
                <a:moveTo>
                  <a:pt x="516636" y="422148"/>
                </a:moveTo>
                <a:lnTo>
                  <a:pt x="387095" y="422148"/>
                </a:lnTo>
                <a:lnTo>
                  <a:pt x="387095" y="428244"/>
                </a:lnTo>
                <a:lnTo>
                  <a:pt x="492280" y="428244"/>
                </a:lnTo>
                <a:lnTo>
                  <a:pt x="496824" y="423672"/>
                </a:lnTo>
                <a:lnTo>
                  <a:pt x="515120" y="423672"/>
                </a:lnTo>
                <a:lnTo>
                  <a:pt x="516636" y="422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71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730" y="1809974"/>
            <a:ext cx="7424882" cy="1620371"/>
          </a:xfrm>
          <a:custGeom>
            <a:avLst/>
            <a:gdLst/>
            <a:ahLst/>
            <a:cxnLst/>
            <a:rect l="l" t="t" r="r" b="b"/>
            <a:pathLst>
              <a:path w="8167370" h="1836420">
                <a:moveTo>
                  <a:pt x="816406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836420"/>
                </a:lnTo>
                <a:lnTo>
                  <a:pt x="13715" y="183642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167116" y="6096"/>
                </a:lnTo>
                <a:lnTo>
                  <a:pt x="8167116" y="3048"/>
                </a:lnTo>
                <a:lnTo>
                  <a:pt x="8164068" y="0"/>
                </a:lnTo>
                <a:close/>
              </a:path>
              <a:path w="8167370" h="1836420">
                <a:moveTo>
                  <a:pt x="8153400" y="6096"/>
                </a:moveTo>
                <a:lnTo>
                  <a:pt x="8153400" y="1836420"/>
                </a:lnTo>
                <a:lnTo>
                  <a:pt x="8167116" y="1836420"/>
                </a:lnTo>
                <a:lnTo>
                  <a:pt x="8167116" y="13716"/>
                </a:lnTo>
                <a:lnTo>
                  <a:pt x="8159496" y="13716"/>
                </a:lnTo>
                <a:lnTo>
                  <a:pt x="8153400" y="6096"/>
                </a:lnTo>
                <a:close/>
              </a:path>
              <a:path w="8167370" h="183642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167370" h="1836420">
                <a:moveTo>
                  <a:pt x="81534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153400" y="13716"/>
                </a:lnTo>
                <a:lnTo>
                  <a:pt x="8153400" y="6096"/>
                </a:lnTo>
                <a:close/>
              </a:path>
              <a:path w="8167370" h="1836420">
                <a:moveTo>
                  <a:pt x="8167116" y="6096"/>
                </a:moveTo>
                <a:lnTo>
                  <a:pt x="8153400" y="6096"/>
                </a:lnTo>
                <a:lnTo>
                  <a:pt x="8159496" y="13716"/>
                </a:lnTo>
                <a:lnTo>
                  <a:pt x="8167116" y="13716"/>
                </a:lnTo>
                <a:lnTo>
                  <a:pt x="8167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0850" y="903642"/>
            <a:ext cx="178724" cy="36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131" y="907677"/>
            <a:ext cx="216131" cy="363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3156" y="907677"/>
            <a:ext cx="62345" cy="363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0243" y="927847"/>
            <a:ext cx="40732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9578" y="927847"/>
            <a:ext cx="58188" cy="60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0356" y="927847"/>
            <a:ext cx="62345" cy="60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7644" y="968188"/>
            <a:ext cx="153785" cy="310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2461" y="1012564"/>
            <a:ext cx="203662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3530" y="1012564"/>
            <a:ext cx="236913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6163" y="1012564"/>
            <a:ext cx="241068" cy="3469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0524" y="1012564"/>
            <a:ext cx="236912" cy="266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1673" y="1012564"/>
            <a:ext cx="216130" cy="258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5992" y="1012564"/>
            <a:ext cx="236912" cy="2662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2781" y="1012564"/>
            <a:ext cx="211975" cy="2581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7101" y="1012564"/>
            <a:ext cx="199505" cy="266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1956" y="1012564"/>
            <a:ext cx="216131" cy="2581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0433" y="1012564"/>
            <a:ext cx="232756" cy="350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6825" y="1016598"/>
            <a:ext cx="245225" cy="3428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9578" y="1016598"/>
            <a:ext cx="58188" cy="2541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0356" y="1016598"/>
            <a:ext cx="62345" cy="2541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8952" y="927848"/>
            <a:ext cx="54033" cy="3428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1294" y="1032734"/>
            <a:ext cx="78971" cy="2380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8909" y="919779"/>
            <a:ext cx="191192" cy="3509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730" y="3429000"/>
            <a:ext cx="7424882" cy="1015253"/>
          </a:xfrm>
          <a:custGeom>
            <a:avLst/>
            <a:gdLst/>
            <a:ahLst/>
            <a:cxnLst/>
            <a:rect l="l" t="t" r="r" b="b"/>
            <a:pathLst>
              <a:path w="8167370" h="1150620">
                <a:moveTo>
                  <a:pt x="13715" y="0"/>
                </a:moveTo>
                <a:lnTo>
                  <a:pt x="0" y="0"/>
                </a:lnTo>
                <a:lnTo>
                  <a:pt x="0" y="1147572"/>
                </a:lnTo>
                <a:lnTo>
                  <a:pt x="3048" y="1150620"/>
                </a:lnTo>
                <a:lnTo>
                  <a:pt x="8164068" y="1150620"/>
                </a:lnTo>
                <a:lnTo>
                  <a:pt x="8167116" y="1147572"/>
                </a:lnTo>
                <a:lnTo>
                  <a:pt x="8167116" y="1143000"/>
                </a:lnTo>
                <a:lnTo>
                  <a:pt x="13715" y="1143000"/>
                </a:lnTo>
                <a:lnTo>
                  <a:pt x="6096" y="1136904"/>
                </a:lnTo>
                <a:lnTo>
                  <a:pt x="13715" y="1136903"/>
                </a:lnTo>
                <a:lnTo>
                  <a:pt x="13715" y="0"/>
                </a:lnTo>
                <a:close/>
              </a:path>
              <a:path w="8167370" h="1150620">
                <a:moveTo>
                  <a:pt x="13715" y="1136904"/>
                </a:moveTo>
                <a:lnTo>
                  <a:pt x="6096" y="1136904"/>
                </a:lnTo>
                <a:lnTo>
                  <a:pt x="13715" y="1143000"/>
                </a:lnTo>
                <a:lnTo>
                  <a:pt x="13715" y="1136904"/>
                </a:lnTo>
                <a:close/>
              </a:path>
              <a:path w="8167370" h="1150620">
                <a:moveTo>
                  <a:pt x="8153400" y="1136904"/>
                </a:moveTo>
                <a:lnTo>
                  <a:pt x="13715" y="1136904"/>
                </a:lnTo>
                <a:lnTo>
                  <a:pt x="13715" y="1143000"/>
                </a:lnTo>
                <a:lnTo>
                  <a:pt x="8153400" y="1143000"/>
                </a:lnTo>
                <a:lnTo>
                  <a:pt x="8153400" y="1136904"/>
                </a:lnTo>
                <a:close/>
              </a:path>
              <a:path w="8167370" h="1150620">
                <a:moveTo>
                  <a:pt x="8167116" y="0"/>
                </a:moveTo>
                <a:lnTo>
                  <a:pt x="8153400" y="0"/>
                </a:lnTo>
                <a:lnTo>
                  <a:pt x="8153400" y="1143000"/>
                </a:lnTo>
                <a:lnTo>
                  <a:pt x="8159496" y="1136904"/>
                </a:lnTo>
                <a:lnTo>
                  <a:pt x="8167116" y="1136904"/>
                </a:lnTo>
                <a:lnTo>
                  <a:pt x="8167116" y="0"/>
                </a:lnTo>
                <a:close/>
              </a:path>
              <a:path w="8167370" h="1150620">
                <a:moveTo>
                  <a:pt x="8167116" y="1136904"/>
                </a:moveTo>
                <a:lnTo>
                  <a:pt x="8159496" y="1136904"/>
                </a:lnTo>
                <a:lnTo>
                  <a:pt x="8153400" y="1143000"/>
                </a:lnTo>
                <a:lnTo>
                  <a:pt x="8167116" y="1143000"/>
                </a:lnTo>
                <a:lnTo>
                  <a:pt x="8167116" y="113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4129" y="1771874"/>
            <a:ext cx="6415232" cy="2313423"/>
          </a:xfrm>
          <a:prstGeom prst="rect">
            <a:avLst/>
          </a:prstGeom>
        </p:spPr>
        <p:txBody>
          <a:bodyPr vert="horz" wrap="square" lIns="0" tIns="54706" rIns="0" bIns="0" rtlCol="0">
            <a:spAutoFit/>
          </a:bodyPr>
          <a:lstStyle/>
          <a:p>
            <a:pPr marL="557882" marR="4559" indent="-546485">
              <a:lnSpc>
                <a:spcPts val="2710"/>
              </a:lnSpc>
              <a:spcBef>
                <a:spcPts val="431"/>
              </a:spcBef>
              <a:buClr>
                <a:srgbClr val="2DA1BF"/>
              </a:buClr>
              <a:buSzPct val="67857"/>
              <a:buAutoNum type="arabicPeriod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Staff and Equipment </a:t>
            </a:r>
            <a:r>
              <a:rPr sz="2500" spc="-9" dirty="0">
                <a:latin typeface="Lucida Sans Unicode"/>
                <a:cs typeface="Lucida Sans Unicode"/>
              </a:rPr>
              <a:t>(spesialisasi </a:t>
            </a:r>
            <a:r>
              <a:rPr sz="2500" spc="-4" dirty="0">
                <a:latin typeface="Lucida Sans Unicode"/>
                <a:cs typeface="Lucida Sans Unicode"/>
              </a:rPr>
              <a:t>dan  pembaruan)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18"/>
              </a:spcBef>
              <a:buClr>
                <a:srgbClr val="2DA1BF"/>
              </a:buClr>
              <a:buSzPct val="67857"/>
              <a:buAutoNum type="arabicPeriod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Inflasi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63"/>
              </a:spcBef>
              <a:buClr>
                <a:srgbClr val="2DA1BF"/>
              </a:buClr>
              <a:buSzPct val="67857"/>
              <a:buAutoNum type="arabicPeriod"/>
              <a:tabLst>
                <a:tab pos="557882" algn="l"/>
                <a:tab pos="558452" algn="l"/>
              </a:tabLst>
            </a:pPr>
            <a:r>
              <a:rPr sz="2500" spc="-9" dirty="0">
                <a:latin typeface="Lucida Sans Unicode"/>
                <a:cs typeface="Lucida Sans Unicode"/>
              </a:rPr>
              <a:t>Working</a:t>
            </a:r>
            <a:r>
              <a:rPr sz="2500" spc="22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capital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54"/>
              </a:spcBef>
              <a:buClr>
                <a:srgbClr val="2DA1BF"/>
              </a:buClr>
              <a:buSzPct val="67857"/>
              <a:buAutoNum type="arabicPeriod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Penambahan jumlah</a:t>
            </a:r>
            <a:r>
              <a:rPr sz="2500" spc="-13" dirty="0">
                <a:latin typeface="Lucida Sans Unicode"/>
                <a:cs typeface="Lucida Sans Unicode"/>
              </a:rPr>
              <a:t> </a:t>
            </a:r>
            <a:r>
              <a:rPr sz="2500" spc="-9" dirty="0">
                <a:latin typeface="Lucida Sans Unicode"/>
                <a:cs typeface="Lucida Sans Unicode"/>
              </a:rPr>
              <a:t>produksi</a:t>
            </a:r>
            <a:endParaRPr sz="2500">
              <a:latin typeface="Lucida Sans Unicode"/>
              <a:cs typeface="Lucida Sans Unicode"/>
            </a:endParaRPr>
          </a:p>
          <a:p>
            <a:pPr marL="557882" indent="-546485">
              <a:spcBef>
                <a:spcPts val="54"/>
              </a:spcBef>
              <a:buClr>
                <a:srgbClr val="2DA1BF"/>
              </a:buClr>
              <a:buSzPct val="67857"/>
              <a:buAutoNum type="arabicPeriod"/>
              <a:tabLst>
                <a:tab pos="557882" algn="l"/>
                <a:tab pos="558452" algn="l"/>
              </a:tabLst>
            </a:pPr>
            <a:r>
              <a:rPr sz="2500" spc="-4" dirty="0">
                <a:latin typeface="Lucida Sans Unicode"/>
                <a:cs typeface="Lucida Sans Unicode"/>
              </a:rPr>
              <a:t>Pengembangan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4" dirty="0">
                <a:latin typeface="Lucida Sans Unicode"/>
                <a:cs typeface="Lucida Sans Unicode"/>
              </a:rPr>
              <a:t>produk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77636" y="5311589"/>
            <a:ext cx="6995391" cy="843243"/>
          </a:xfrm>
          <a:custGeom>
            <a:avLst/>
            <a:gdLst/>
            <a:ahLst/>
            <a:cxnLst/>
            <a:rect l="l" t="t" r="r" b="b"/>
            <a:pathLst>
              <a:path w="7694930" h="955675">
                <a:moveTo>
                  <a:pt x="0" y="955548"/>
                </a:moveTo>
                <a:lnTo>
                  <a:pt x="7694676" y="955548"/>
                </a:lnTo>
                <a:lnTo>
                  <a:pt x="7694676" y="0"/>
                </a:lnTo>
                <a:lnTo>
                  <a:pt x="0" y="0"/>
                </a:lnTo>
                <a:lnTo>
                  <a:pt x="0" y="955548"/>
                </a:lnTo>
                <a:close/>
              </a:path>
            </a:pathLst>
          </a:custGeom>
          <a:solidFill>
            <a:srgbClr val="44B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2094" y="5306209"/>
            <a:ext cx="7009245" cy="855568"/>
          </a:xfrm>
          <a:custGeom>
            <a:avLst/>
            <a:gdLst/>
            <a:ahLst/>
            <a:cxnLst/>
            <a:rect l="l" t="t" r="r" b="b"/>
            <a:pathLst>
              <a:path w="7710170" h="969645">
                <a:moveTo>
                  <a:pt x="7709916" y="0"/>
                </a:moveTo>
                <a:lnTo>
                  <a:pt x="0" y="0"/>
                </a:lnTo>
                <a:lnTo>
                  <a:pt x="0" y="969264"/>
                </a:lnTo>
                <a:lnTo>
                  <a:pt x="7709916" y="969264"/>
                </a:lnTo>
                <a:lnTo>
                  <a:pt x="7709916" y="963168"/>
                </a:lnTo>
                <a:lnTo>
                  <a:pt x="13715" y="963168"/>
                </a:lnTo>
                <a:lnTo>
                  <a:pt x="6096" y="955548"/>
                </a:lnTo>
                <a:lnTo>
                  <a:pt x="13715" y="955548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7709916" y="6096"/>
                </a:lnTo>
                <a:lnTo>
                  <a:pt x="7709916" y="0"/>
                </a:lnTo>
                <a:close/>
              </a:path>
              <a:path w="7710170" h="969645">
                <a:moveTo>
                  <a:pt x="13715" y="955548"/>
                </a:moveTo>
                <a:lnTo>
                  <a:pt x="6096" y="955548"/>
                </a:lnTo>
                <a:lnTo>
                  <a:pt x="13715" y="963168"/>
                </a:lnTo>
                <a:lnTo>
                  <a:pt x="13715" y="955548"/>
                </a:lnTo>
                <a:close/>
              </a:path>
              <a:path w="7710170" h="969645">
                <a:moveTo>
                  <a:pt x="7696200" y="955548"/>
                </a:moveTo>
                <a:lnTo>
                  <a:pt x="13715" y="955548"/>
                </a:lnTo>
                <a:lnTo>
                  <a:pt x="13715" y="963168"/>
                </a:lnTo>
                <a:lnTo>
                  <a:pt x="7696200" y="963168"/>
                </a:lnTo>
                <a:lnTo>
                  <a:pt x="7696200" y="955548"/>
                </a:lnTo>
                <a:close/>
              </a:path>
              <a:path w="7710170" h="969645">
                <a:moveTo>
                  <a:pt x="7696200" y="6096"/>
                </a:moveTo>
                <a:lnTo>
                  <a:pt x="7696200" y="963168"/>
                </a:lnTo>
                <a:lnTo>
                  <a:pt x="7702296" y="955548"/>
                </a:lnTo>
                <a:lnTo>
                  <a:pt x="7709916" y="955548"/>
                </a:lnTo>
                <a:lnTo>
                  <a:pt x="7709916" y="13716"/>
                </a:lnTo>
                <a:lnTo>
                  <a:pt x="7702296" y="13716"/>
                </a:lnTo>
                <a:lnTo>
                  <a:pt x="7696200" y="6096"/>
                </a:lnTo>
                <a:close/>
              </a:path>
              <a:path w="7710170" h="969645">
                <a:moveTo>
                  <a:pt x="7709916" y="955548"/>
                </a:moveTo>
                <a:lnTo>
                  <a:pt x="7702296" y="955548"/>
                </a:lnTo>
                <a:lnTo>
                  <a:pt x="7696200" y="963168"/>
                </a:lnTo>
                <a:lnTo>
                  <a:pt x="7709916" y="963168"/>
                </a:lnTo>
                <a:lnTo>
                  <a:pt x="7709916" y="955548"/>
                </a:lnTo>
                <a:close/>
              </a:path>
              <a:path w="7710170" h="969645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7710170" h="969645">
                <a:moveTo>
                  <a:pt x="76962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7696200" y="13716"/>
                </a:lnTo>
                <a:lnTo>
                  <a:pt x="7696200" y="6096"/>
                </a:lnTo>
                <a:close/>
              </a:path>
              <a:path w="7710170" h="969645">
                <a:moveTo>
                  <a:pt x="7709916" y="6096"/>
                </a:moveTo>
                <a:lnTo>
                  <a:pt x="7696200" y="6096"/>
                </a:lnTo>
                <a:lnTo>
                  <a:pt x="7702296" y="13716"/>
                </a:lnTo>
                <a:lnTo>
                  <a:pt x="7709916" y="13716"/>
                </a:lnTo>
                <a:lnTo>
                  <a:pt x="77099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77636" y="5332767"/>
            <a:ext cx="6995391" cy="77544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83198" marR="466706">
              <a:spcBef>
                <a:spcPts val="85"/>
              </a:spcBef>
            </a:pPr>
            <a:r>
              <a:rPr sz="2500" spc="-4" dirty="0">
                <a:latin typeface="Arial"/>
                <a:cs typeface="Arial"/>
              </a:rPr>
              <a:t>Butuh struktur capital ( proporsi liabilities dan  equities dalam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4" dirty="0">
                <a:latin typeface="Arial"/>
                <a:cs typeface="Arial"/>
              </a:rPr>
              <a:t>neraca)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32909" y="4639235"/>
            <a:ext cx="1524000" cy="470647"/>
          </a:xfrm>
          <a:custGeom>
            <a:avLst/>
            <a:gdLst/>
            <a:ahLst/>
            <a:cxnLst/>
            <a:rect l="l" t="t" r="r" b="b"/>
            <a:pathLst>
              <a:path w="1676400" h="533400">
                <a:moveTo>
                  <a:pt x="1676400" y="400812"/>
                </a:moveTo>
                <a:lnTo>
                  <a:pt x="0" y="400812"/>
                </a:lnTo>
                <a:lnTo>
                  <a:pt x="838200" y="533400"/>
                </a:lnTo>
                <a:lnTo>
                  <a:pt x="1676400" y="400812"/>
                </a:lnTo>
                <a:close/>
              </a:path>
              <a:path w="1676400" h="533400">
                <a:moveTo>
                  <a:pt x="1257300" y="0"/>
                </a:moveTo>
                <a:lnTo>
                  <a:pt x="419100" y="0"/>
                </a:lnTo>
                <a:lnTo>
                  <a:pt x="419100" y="400812"/>
                </a:lnTo>
                <a:lnTo>
                  <a:pt x="1257300" y="400812"/>
                </a:lnTo>
                <a:lnTo>
                  <a:pt x="1257300" y="0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7190" y="4633855"/>
            <a:ext cx="1616941" cy="482974"/>
          </a:xfrm>
          <a:custGeom>
            <a:avLst/>
            <a:gdLst/>
            <a:ahLst/>
            <a:cxnLst/>
            <a:rect l="l" t="t" r="r" b="b"/>
            <a:pathLst>
              <a:path w="1778635" h="547370">
                <a:moveTo>
                  <a:pt x="51815" y="400812"/>
                </a:moveTo>
                <a:lnTo>
                  <a:pt x="0" y="400812"/>
                </a:lnTo>
                <a:lnTo>
                  <a:pt x="0" y="405384"/>
                </a:lnTo>
                <a:lnTo>
                  <a:pt x="888491" y="547116"/>
                </a:lnTo>
                <a:lnTo>
                  <a:pt x="974622" y="533400"/>
                </a:lnTo>
                <a:lnTo>
                  <a:pt x="888491" y="533400"/>
                </a:lnTo>
                <a:lnTo>
                  <a:pt x="889253" y="533279"/>
                </a:lnTo>
                <a:lnTo>
                  <a:pt x="128891" y="413004"/>
                </a:lnTo>
                <a:lnTo>
                  <a:pt x="50291" y="413004"/>
                </a:lnTo>
                <a:lnTo>
                  <a:pt x="51815" y="400812"/>
                </a:lnTo>
                <a:close/>
              </a:path>
              <a:path w="1778635" h="547370">
                <a:moveTo>
                  <a:pt x="889253" y="533279"/>
                </a:moveTo>
                <a:lnTo>
                  <a:pt x="888491" y="533400"/>
                </a:lnTo>
                <a:lnTo>
                  <a:pt x="890015" y="533400"/>
                </a:lnTo>
                <a:lnTo>
                  <a:pt x="889253" y="533279"/>
                </a:lnTo>
                <a:close/>
              </a:path>
              <a:path w="1778635" h="547370">
                <a:moveTo>
                  <a:pt x="1726691" y="400812"/>
                </a:moveTo>
                <a:lnTo>
                  <a:pt x="889253" y="533279"/>
                </a:lnTo>
                <a:lnTo>
                  <a:pt x="890015" y="533400"/>
                </a:lnTo>
                <a:lnTo>
                  <a:pt x="974622" y="533400"/>
                </a:lnTo>
                <a:lnTo>
                  <a:pt x="1730657" y="413004"/>
                </a:lnTo>
                <a:lnTo>
                  <a:pt x="1726691" y="413004"/>
                </a:lnTo>
                <a:lnTo>
                  <a:pt x="1726691" y="400812"/>
                </a:lnTo>
                <a:close/>
              </a:path>
              <a:path w="1778635" h="547370">
                <a:moveTo>
                  <a:pt x="51815" y="400812"/>
                </a:moveTo>
                <a:lnTo>
                  <a:pt x="50291" y="413004"/>
                </a:lnTo>
                <a:lnTo>
                  <a:pt x="128891" y="413004"/>
                </a:lnTo>
                <a:lnTo>
                  <a:pt x="51815" y="400812"/>
                </a:lnTo>
                <a:close/>
              </a:path>
              <a:path w="1778635" h="547370">
                <a:moveTo>
                  <a:pt x="463295" y="400812"/>
                </a:moveTo>
                <a:lnTo>
                  <a:pt x="51815" y="400812"/>
                </a:lnTo>
                <a:lnTo>
                  <a:pt x="128891" y="413004"/>
                </a:lnTo>
                <a:lnTo>
                  <a:pt x="477012" y="413004"/>
                </a:lnTo>
                <a:lnTo>
                  <a:pt x="477012" y="406908"/>
                </a:lnTo>
                <a:lnTo>
                  <a:pt x="463295" y="406908"/>
                </a:lnTo>
                <a:lnTo>
                  <a:pt x="463295" y="400812"/>
                </a:lnTo>
                <a:close/>
              </a:path>
              <a:path w="1778635" h="547370">
                <a:moveTo>
                  <a:pt x="1301495" y="6096"/>
                </a:moveTo>
                <a:lnTo>
                  <a:pt x="1301495" y="413004"/>
                </a:lnTo>
                <a:lnTo>
                  <a:pt x="1649616" y="413004"/>
                </a:lnTo>
                <a:lnTo>
                  <a:pt x="1688154" y="406908"/>
                </a:lnTo>
                <a:lnTo>
                  <a:pt x="1315212" y="406908"/>
                </a:lnTo>
                <a:lnTo>
                  <a:pt x="1307591" y="400812"/>
                </a:lnTo>
                <a:lnTo>
                  <a:pt x="1315212" y="400812"/>
                </a:lnTo>
                <a:lnTo>
                  <a:pt x="1315212" y="13716"/>
                </a:lnTo>
                <a:lnTo>
                  <a:pt x="1307591" y="13716"/>
                </a:lnTo>
                <a:lnTo>
                  <a:pt x="1301495" y="6096"/>
                </a:lnTo>
                <a:close/>
              </a:path>
              <a:path w="1778635" h="547370">
                <a:moveTo>
                  <a:pt x="1778507" y="400812"/>
                </a:moveTo>
                <a:lnTo>
                  <a:pt x="1726691" y="400812"/>
                </a:lnTo>
                <a:lnTo>
                  <a:pt x="1726691" y="413004"/>
                </a:lnTo>
                <a:lnTo>
                  <a:pt x="1730657" y="413004"/>
                </a:lnTo>
                <a:lnTo>
                  <a:pt x="1778507" y="405384"/>
                </a:lnTo>
                <a:lnTo>
                  <a:pt x="1778507" y="400812"/>
                </a:lnTo>
                <a:close/>
              </a:path>
              <a:path w="1778635" h="547370">
                <a:moveTo>
                  <a:pt x="1315212" y="0"/>
                </a:moveTo>
                <a:lnTo>
                  <a:pt x="463295" y="0"/>
                </a:lnTo>
                <a:lnTo>
                  <a:pt x="463295" y="406908"/>
                </a:lnTo>
                <a:lnTo>
                  <a:pt x="469391" y="400812"/>
                </a:lnTo>
                <a:lnTo>
                  <a:pt x="477012" y="400812"/>
                </a:lnTo>
                <a:lnTo>
                  <a:pt x="477012" y="13716"/>
                </a:lnTo>
                <a:lnTo>
                  <a:pt x="469391" y="13716"/>
                </a:lnTo>
                <a:lnTo>
                  <a:pt x="477012" y="6096"/>
                </a:lnTo>
                <a:lnTo>
                  <a:pt x="1315212" y="6096"/>
                </a:lnTo>
                <a:lnTo>
                  <a:pt x="1315212" y="0"/>
                </a:lnTo>
                <a:close/>
              </a:path>
              <a:path w="1778635" h="547370">
                <a:moveTo>
                  <a:pt x="477012" y="400812"/>
                </a:moveTo>
                <a:lnTo>
                  <a:pt x="469391" y="400812"/>
                </a:lnTo>
                <a:lnTo>
                  <a:pt x="463295" y="406908"/>
                </a:lnTo>
                <a:lnTo>
                  <a:pt x="477012" y="406908"/>
                </a:lnTo>
                <a:lnTo>
                  <a:pt x="477012" y="400812"/>
                </a:lnTo>
                <a:close/>
              </a:path>
              <a:path w="1778635" h="547370">
                <a:moveTo>
                  <a:pt x="1315212" y="400812"/>
                </a:moveTo>
                <a:lnTo>
                  <a:pt x="1307591" y="400812"/>
                </a:lnTo>
                <a:lnTo>
                  <a:pt x="1315212" y="406908"/>
                </a:lnTo>
                <a:lnTo>
                  <a:pt x="1315212" y="400812"/>
                </a:lnTo>
                <a:close/>
              </a:path>
              <a:path w="1778635" h="547370">
                <a:moveTo>
                  <a:pt x="1726691" y="400812"/>
                </a:moveTo>
                <a:lnTo>
                  <a:pt x="1315212" y="400812"/>
                </a:lnTo>
                <a:lnTo>
                  <a:pt x="1315212" y="406908"/>
                </a:lnTo>
                <a:lnTo>
                  <a:pt x="1688154" y="406908"/>
                </a:lnTo>
                <a:lnTo>
                  <a:pt x="1726691" y="400812"/>
                </a:lnTo>
                <a:close/>
              </a:path>
              <a:path w="1778635" h="547370">
                <a:moveTo>
                  <a:pt x="477012" y="6096"/>
                </a:moveTo>
                <a:lnTo>
                  <a:pt x="469391" y="13716"/>
                </a:lnTo>
                <a:lnTo>
                  <a:pt x="477012" y="13716"/>
                </a:lnTo>
                <a:lnTo>
                  <a:pt x="477012" y="6096"/>
                </a:lnTo>
                <a:close/>
              </a:path>
              <a:path w="1778635" h="547370">
                <a:moveTo>
                  <a:pt x="1301495" y="6096"/>
                </a:moveTo>
                <a:lnTo>
                  <a:pt x="477012" y="6096"/>
                </a:lnTo>
                <a:lnTo>
                  <a:pt x="477012" y="13716"/>
                </a:lnTo>
                <a:lnTo>
                  <a:pt x="1301495" y="13716"/>
                </a:lnTo>
                <a:lnTo>
                  <a:pt x="1301495" y="6096"/>
                </a:lnTo>
                <a:close/>
              </a:path>
              <a:path w="1778635" h="547370">
                <a:moveTo>
                  <a:pt x="1315212" y="6096"/>
                </a:moveTo>
                <a:lnTo>
                  <a:pt x="1301495" y="6096"/>
                </a:lnTo>
                <a:lnTo>
                  <a:pt x="1307591" y="13716"/>
                </a:lnTo>
                <a:lnTo>
                  <a:pt x="1315212" y="13716"/>
                </a:lnTo>
                <a:lnTo>
                  <a:pt x="131521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36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29" y="1801458"/>
            <a:ext cx="6271491" cy="74855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557882" marR="4559" indent="-547055">
              <a:spcBef>
                <a:spcPts val="90"/>
              </a:spcBef>
              <a:tabLst>
                <a:tab pos="557882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Pertanyaan dalam masalah</a:t>
            </a:r>
            <a:r>
              <a:rPr sz="2400" spc="-7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keputusan  pendanaan: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0851" y="903642"/>
            <a:ext cx="182879" cy="36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131" y="907677"/>
            <a:ext cx="216131" cy="363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7313" y="907677"/>
            <a:ext cx="58189" cy="363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8909" y="919779"/>
            <a:ext cx="191192" cy="26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243" y="927847"/>
            <a:ext cx="407324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9578" y="927847"/>
            <a:ext cx="58188" cy="60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4513" y="927847"/>
            <a:ext cx="58189" cy="60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8952" y="927847"/>
            <a:ext cx="58189" cy="605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968188"/>
            <a:ext cx="149628" cy="310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669" y="996426"/>
            <a:ext cx="170410" cy="274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2461" y="1012564"/>
            <a:ext cx="203662" cy="266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3530" y="1012564"/>
            <a:ext cx="236913" cy="266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6163" y="1012564"/>
            <a:ext cx="241068" cy="3469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679" y="1012564"/>
            <a:ext cx="232756" cy="266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1673" y="1012564"/>
            <a:ext cx="216130" cy="258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5992" y="1012564"/>
            <a:ext cx="236912" cy="2662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2781" y="1012564"/>
            <a:ext cx="211975" cy="2581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67101" y="1012564"/>
            <a:ext cx="203661" cy="2662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6112" y="1012564"/>
            <a:ext cx="211975" cy="258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4588" y="1012564"/>
            <a:ext cx="232756" cy="3509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6825" y="1016598"/>
            <a:ext cx="245225" cy="3428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9578" y="1016598"/>
            <a:ext cx="58188" cy="2541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4513" y="1016598"/>
            <a:ext cx="58189" cy="2541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28952" y="1016598"/>
            <a:ext cx="58189" cy="25414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8786" y="1214269"/>
            <a:ext cx="58189" cy="564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273" y="2958353"/>
            <a:ext cx="7411027" cy="472328"/>
          </a:xfrm>
          <a:custGeom>
            <a:avLst/>
            <a:gdLst/>
            <a:ahLst/>
            <a:cxnLst/>
            <a:rect l="l" t="t" r="r" b="b"/>
            <a:pathLst>
              <a:path w="8152130" h="535304">
                <a:moveTo>
                  <a:pt x="8151876" y="534924"/>
                </a:moveTo>
                <a:lnTo>
                  <a:pt x="8151876" y="0"/>
                </a:lnTo>
                <a:lnTo>
                  <a:pt x="0" y="0"/>
                </a:lnTo>
                <a:lnTo>
                  <a:pt x="0" y="534924"/>
                </a:lnTo>
                <a:lnTo>
                  <a:pt x="8151876" y="534924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730" y="2952973"/>
            <a:ext cx="7424882" cy="477371"/>
          </a:xfrm>
          <a:custGeom>
            <a:avLst/>
            <a:gdLst/>
            <a:ahLst/>
            <a:cxnLst/>
            <a:rect l="l" t="t" r="r" b="b"/>
            <a:pathLst>
              <a:path w="8167370" h="541020">
                <a:moveTo>
                  <a:pt x="8167116" y="0"/>
                </a:moveTo>
                <a:lnTo>
                  <a:pt x="0" y="0"/>
                </a:lnTo>
                <a:lnTo>
                  <a:pt x="0" y="541020"/>
                </a:lnTo>
                <a:lnTo>
                  <a:pt x="13715" y="54102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167116" y="6096"/>
                </a:lnTo>
                <a:lnTo>
                  <a:pt x="8167116" y="0"/>
                </a:lnTo>
                <a:close/>
              </a:path>
              <a:path w="8167370" h="541020">
                <a:moveTo>
                  <a:pt x="8153400" y="6096"/>
                </a:moveTo>
                <a:lnTo>
                  <a:pt x="8153400" y="541020"/>
                </a:lnTo>
                <a:lnTo>
                  <a:pt x="8167116" y="541020"/>
                </a:lnTo>
                <a:lnTo>
                  <a:pt x="8167116" y="13716"/>
                </a:lnTo>
                <a:lnTo>
                  <a:pt x="8159496" y="13716"/>
                </a:lnTo>
                <a:lnTo>
                  <a:pt x="8153400" y="6096"/>
                </a:lnTo>
                <a:close/>
              </a:path>
              <a:path w="8167370" h="541020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167370" h="541020">
                <a:moveTo>
                  <a:pt x="81534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153400" y="13716"/>
                </a:lnTo>
                <a:lnTo>
                  <a:pt x="8153400" y="6096"/>
                </a:lnTo>
                <a:close/>
              </a:path>
              <a:path w="8167370" h="541020">
                <a:moveTo>
                  <a:pt x="8167116" y="6096"/>
                </a:moveTo>
                <a:lnTo>
                  <a:pt x="8153400" y="6096"/>
                </a:lnTo>
                <a:lnTo>
                  <a:pt x="8159496" y="13716"/>
                </a:lnTo>
                <a:lnTo>
                  <a:pt x="8167116" y="13716"/>
                </a:lnTo>
                <a:lnTo>
                  <a:pt x="81671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1273" y="3429000"/>
            <a:ext cx="7411027" cy="2283759"/>
          </a:xfrm>
          <a:custGeom>
            <a:avLst/>
            <a:gdLst/>
            <a:ahLst/>
            <a:cxnLst/>
            <a:rect l="l" t="t" r="r" b="b"/>
            <a:pathLst>
              <a:path w="8152130" h="2588260">
                <a:moveTo>
                  <a:pt x="0" y="2587752"/>
                </a:moveTo>
                <a:lnTo>
                  <a:pt x="8151876" y="2587752"/>
                </a:lnTo>
                <a:lnTo>
                  <a:pt x="8151876" y="0"/>
                </a:lnTo>
                <a:lnTo>
                  <a:pt x="0" y="0"/>
                </a:lnTo>
                <a:lnTo>
                  <a:pt x="0" y="2587752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730" y="3429000"/>
            <a:ext cx="7424882" cy="2291603"/>
          </a:xfrm>
          <a:custGeom>
            <a:avLst/>
            <a:gdLst/>
            <a:ahLst/>
            <a:cxnLst/>
            <a:rect l="l" t="t" r="r" b="b"/>
            <a:pathLst>
              <a:path w="8167370" h="2597150">
                <a:moveTo>
                  <a:pt x="13715" y="0"/>
                </a:moveTo>
                <a:lnTo>
                  <a:pt x="0" y="0"/>
                </a:lnTo>
                <a:lnTo>
                  <a:pt x="0" y="2596896"/>
                </a:lnTo>
                <a:lnTo>
                  <a:pt x="8167116" y="2596896"/>
                </a:lnTo>
                <a:lnTo>
                  <a:pt x="8167116" y="2589276"/>
                </a:lnTo>
                <a:lnTo>
                  <a:pt x="13715" y="2589276"/>
                </a:lnTo>
                <a:lnTo>
                  <a:pt x="6096" y="2583180"/>
                </a:lnTo>
                <a:lnTo>
                  <a:pt x="13715" y="2583180"/>
                </a:lnTo>
                <a:lnTo>
                  <a:pt x="13715" y="0"/>
                </a:lnTo>
                <a:close/>
              </a:path>
              <a:path w="8167370" h="2597150">
                <a:moveTo>
                  <a:pt x="13715" y="2583180"/>
                </a:moveTo>
                <a:lnTo>
                  <a:pt x="6096" y="2583180"/>
                </a:lnTo>
                <a:lnTo>
                  <a:pt x="13715" y="2589276"/>
                </a:lnTo>
                <a:lnTo>
                  <a:pt x="13715" y="2583180"/>
                </a:lnTo>
                <a:close/>
              </a:path>
              <a:path w="8167370" h="2597150">
                <a:moveTo>
                  <a:pt x="8153400" y="2583180"/>
                </a:moveTo>
                <a:lnTo>
                  <a:pt x="13715" y="2583180"/>
                </a:lnTo>
                <a:lnTo>
                  <a:pt x="13715" y="2589276"/>
                </a:lnTo>
                <a:lnTo>
                  <a:pt x="8153400" y="2589276"/>
                </a:lnTo>
                <a:lnTo>
                  <a:pt x="8153400" y="2583180"/>
                </a:lnTo>
                <a:close/>
              </a:path>
              <a:path w="8167370" h="2597150">
                <a:moveTo>
                  <a:pt x="8167116" y="0"/>
                </a:moveTo>
                <a:lnTo>
                  <a:pt x="8153400" y="0"/>
                </a:lnTo>
                <a:lnTo>
                  <a:pt x="8153400" y="2589276"/>
                </a:lnTo>
                <a:lnTo>
                  <a:pt x="8159496" y="2583180"/>
                </a:lnTo>
                <a:lnTo>
                  <a:pt x="8167116" y="2583180"/>
                </a:lnTo>
                <a:lnTo>
                  <a:pt x="8167116" y="0"/>
                </a:lnTo>
                <a:close/>
              </a:path>
              <a:path w="8167370" h="2597150">
                <a:moveTo>
                  <a:pt x="8167116" y="2583180"/>
                </a:moveTo>
                <a:lnTo>
                  <a:pt x="8159496" y="2583180"/>
                </a:lnTo>
                <a:lnTo>
                  <a:pt x="8153400" y="2589276"/>
                </a:lnTo>
                <a:lnTo>
                  <a:pt x="8167116" y="2589276"/>
                </a:lnTo>
                <a:lnTo>
                  <a:pt x="8167116" y="258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04129" y="2976730"/>
            <a:ext cx="7246505" cy="2263982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318546" marR="186341" indent="-307149">
              <a:spcBef>
                <a:spcPts val="94"/>
              </a:spcBef>
              <a:buSzPct val="96875"/>
              <a:buAutoNum type="arabicPeriod"/>
              <a:tabLst>
                <a:tab pos="319115" algn="l"/>
              </a:tabLst>
            </a:pPr>
            <a:r>
              <a:rPr sz="2900" spc="-4" dirty="0">
                <a:latin typeface="Arial"/>
                <a:cs typeface="Arial"/>
              </a:rPr>
              <a:t>Berapa banyak hutang dan modal sendiri  yang digunakan dalam</a:t>
            </a:r>
            <a:r>
              <a:rPr sz="2900" spc="-49" dirty="0">
                <a:latin typeface="Arial"/>
                <a:cs typeface="Arial"/>
              </a:rPr>
              <a:t> </a:t>
            </a:r>
            <a:r>
              <a:rPr sz="2900" spc="-4" dirty="0">
                <a:latin typeface="Arial"/>
                <a:cs typeface="Arial"/>
              </a:rPr>
              <a:t>pembiayaan?</a:t>
            </a:r>
            <a:endParaRPr sz="2900">
              <a:latin typeface="Arial"/>
              <a:cs typeface="Arial"/>
            </a:endParaRPr>
          </a:p>
          <a:p>
            <a:pPr>
              <a:spcBef>
                <a:spcPts val="40"/>
              </a:spcBef>
              <a:buFont typeface="Arial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318546" marR="4559" indent="-307149">
              <a:buSzPct val="96875"/>
              <a:buAutoNum type="arabicPeriod"/>
              <a:tabLst>
                <a:tab pos="319115" algn="l"/>
              </a:tabLst>
            </a:pPr>
            <a:r>
              <a:rPr sz="2900" spc="-4" dirty="0">
                <a:latin typeface="Arial"/>
                <a:cs typeface="Arial"/>
              </a:rPr>
              <a:t>Bagaimana type hutang dan modal sendiri  tersebut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4" dirty="0">
                <a:latin typeface="Arial"/>
                <a:cs typeface="Arial"/>
              </a:rPr>
              <a:t>digunakan?</a:t>
            </a:r>
            <a:endParaRPr sz="2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58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882" y="1652194"/>
            <a:ext cx="5172941" cy="1244974"/>
          </a:xfrm>
          <a:prstGeom prst="rect">
            <a:avLst/>
          </a:prstGeom>
        </p:spPr>
        <p:txBody>
          <a:bodyPr vert="horz" wrap="square" lIns="0" tIns="56415" rIns="0" bIns="0" rtlCol="0">
            <a:spAutoFit/>
          </a:bodyPr>
          <a:lstStyle/>
          <a:p>
            <a:pPr marL="11397">
              <a:spcBef>
                <a:spcPts val="444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Pinjaman jk pendek </a:t>
            </a:r>
            <a:r>
              <a:rPr sz="2400" dirty="0">
                <a:latin typeface="Lucida Sans Unicode"/>
                <a:cs typeface="Lucida Sans Unicode"/>
              </a:rPr>
              <a:t>( &lt; 1</a:t>
            </a:r>
            <a:r>
              <a:rPr sz="2400" spc="-7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th)</a:t>
            </a:r>
            <a:endParaRPr sz="2400">
              <a:latin typeface="Lucida Sans Unicode"/>
              <a:cs typeface="Lucida Sans Unicode"/>
            </a:endParaRPr>
          </a:p>
          <a:p>
            <a:pPr marL="11397">
              <a:spcBef>
                <a:spcPts val="354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Pinjaman jk menengah (1-10</a:t>
            </a:r>
            <a:r>
              <a:rPr sz="2400" spc="-3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th)</a:t>
            </a:r>
            <a:endParaRPr sz="2400">
              <a:latin typeface="Lucida Sans Unicode"/>
              <a:cs typeface="Lucida Sans Unicode"/>
            </a:endParaRPr>
          </a:p>
          <a:p>
            <a:pPr marL="11397">
              <a:spcBef>
                <a:spcPts val="354"/>
              </a:spcBef>
              <a:tabLst>
                <a:tab pos="241046" algn="l"/>
              </a:tabLst>
            </a:pPr>
            <a:r>
              <a:rPr sz="1600" spc="9" dirty="0">
                <a:solidFill>
                  <a:srgbClr val="2DA1BF"/>
                </a:solidFill>
                <a:latin typeface="Wingdings 3"/>
                <a:cs typeface="Wingdings 3"/>
              </a:rPr>
              <a:t></a:t>
            </a:r>
            <a:r>
              <a:rPr sz="1600" spc="9" dirty="0">
                <a:solidFill>
                  <a:srgbClr val="2DA1BF"/>
                </a:solidFill>
                <a:latin typeface="Times New Roman"/>
                <a:cs typeface="Times New Roman"/>
              </a:rPr>
              <a:t>	</a:t>
            </a:r>
            <a:r>
              <a:rPr sz="2400" spc="-4" dirty="0">
                <a:latin typeface="Lucida Sans Unicode"/>
                <a:cs typeface="Lucida Sans Unicode"/>
              </a:rPr>
              <a:t>Pinjaman jk panjang </a:t>
            </a:r>
            <a:r>
              <a:rPr sz="2400" dirty="0">
                <a:latin typeface="Lucida Sans Unicode"/>
                <a:cs typeface="Lucida Sans Unicode"/>
              </a:rPr>
              <a:t>( </a:t>
            </a:r>
            <a:r>
              <a:rPr sz="2400" spc="-4" dirty="0">
                <a:latin typeface="Lucida Sans Unicode"/>
                <a:cs typeface="Lucida Sans Unicode"/>
              </a:rPr>
              <a:t>20-30</a:t>
            </a:r>
            <a:r>
              <a:rPr sz="2400" spc="-36" dirty="0">
                <a:latin typeface="Lucida Sans Unicode"/>
                <a:cs typeface="Lucida Sans Unicode"/>
              </a:rPr>
              <a:t> </a:t>
            </a:r>
            <a:r>
              <a:rPr sz="2400" spc="-4" dirty="0">
                <a:latin typeface="Lucida Sans Unicode"/>
                <a:cs typeface="Lucida Sans Unicode"/>
              </a:rPr>
              <a:t>th)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8679" y="927848"/>
            <a:ext cx="153785" cy="407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2546" y="927847"/>
            <a:ext cx="58188" cy="60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3408" y="927847"/>
            <a:ext cx="58188" cy="60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7519" y="927847"/>
            <a:ext cx="62345" cy="60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5211" y="927847"/>
            <a:ext cx="58189" cy="60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4810" y="1012564"/>
            <a:ext cx="211975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7444" y="1012564"/>
            <a:ext cx="216131" cy="258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1393" y="1012564"/>
            <a:ext cx="178723" cy="266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785" y="1012564"/>
            <a:ext cx="216131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6575" y="1012564"/>
            <a:ext cx="211974" cy="258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6366" y="1012564"/>
            <a:ext cx="178724" cy="266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5377" y="1012564"/>
            <a:ext cx="232756" cy="3469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1797" y="1012564"/>
            <a:ext cx="361603" cy="3509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1589" y="1012564"/>
            <a:ext cx="236912" cy="266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4222" y="1012564"/>
            <a:ext cx="361603" cy="258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4014" y="1012564"/>
            <a:ext cx="236912" cy="2662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0803" y="1012564"/>
            <a:ext cx="211975" cy="2581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2546" y="1016598"/>
            <a:ext cx="58188" cy="2541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2461" y="1016598"/>
            <a:ext cx="349135" cy="3469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7519" y="1016598"/>
            <a:ext cx="62345" cy="2541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4636" y="927848"/>
            <a:ext cx="54033" cy="3428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19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493" y="1743635"/>
            <a:ext cx="3650095" cy="398929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  <a:tabLst>
                <a:tab pos="557882" algn="l"/>
              </a:tabLst>
            </a:pPr>
            <a:r>
              <a:rPr sz="1700" b="1" dirty="0">
                <a:solidFill>
                  <a:srgbClr val="2DA1BF"/>
                </a:solidFill>
                <a:latin typeface="Lucida Sans Unicode"/>
                <a:cs typeface="Lucida Sans Unicode"/>
              </a:rPr>
              <a:t>1.	</a:t>
            </a:r>
            <a:r>
              <a:rPr sz="2500" b="1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Pendanaan</a:t>
            </a:r>
            <a:r>
              <a:rPr sz="2500" b="1" spc="-40" dirty="0">
                <a:solidFill>
                  <a:srgbClr val="DA1F28"/>
                </a:solidFill>
                <a:latin typeface="Lucida Sans Unicode"/>
                <a:cs typeface="Lucida Sans Unicode"/>
              </a:rPr>
              <a:t> </a:t>
            </a:r>
            <a:r>
              <a:rPr sz="2500" b="1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spontan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455" y="646803"/>
            <a:ext cx="7757391" cy="1007409"/>
          </a:xfrm>
          <a:custGeom>
            <a:avLst/>
            <a:gdLst/>
            <a:ahLst/>
            <a:cxnLst/>
            <a:rect l="l" t="t" r="r" b="b"/>
            <a:pathLst>
              <a:path w="8533130" h="1141730">
                <a:moveTo>
                  <a:pt x="0" y="1141476"/>
                </a:moveTo>
                <a:lnTo>
                  <a:pt x="8532876" y="1141476"/>
                </a:lnTo>
                <a:lnTo>
                  <a:pt x="8532876" y="0"/>
                </a:lnTo>
                <a:lnTo>
                  <a:pt x="0" y="0"/>
                </a:lnTo>
                <a:lnTo>
                  <a:pt x="0" y="1141476"/>
                </a:lnTo>
                <a:close/>
              </a:path>
            </a:pathLst>
          </a:custGeom>
          <a:solidFill>
            <a:srgbClr val="D4C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6040" y="742277"/>
            <a:ext cx="178723" cy="28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0316" y="742277"/>
            <a:ext cx="182879" cy="286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3361" y="742277"/>
            <a:ext cx="182879" cy="286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9243" y="742277"/>
            <a:ext cx="95595" cy="334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9777" y="742277"/>
            <a:ext cx="432262" cy="290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20" y="762449"/>
            <a:ext cx="170411" cy="26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8472" y="762448"/>
            <a:ext cx="45719" cy="44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3160" y="762448"/>
            <a:ext cx="124691" cy="3146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4393" y="762449"/>
            <a:ext cx="174566" cy="266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6152" y="762449"/>
            <a:ext cx="386541" cy="266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7836" y="762449"/>
            <a:ext cx="527858" cy="266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0588" y="762448"/>
            <a:ext cx="62345" cy="44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7265" y="790686"/>
            <a:ext cx="311727" cy="2380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1560" y="822960"/>
            <a:ext cx="166255" cy="205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5756" y="822960"/>
            <a:ext cx="182880" cy="205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0200" y="822960"/>
            <a:ext cx="282632" cy="205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552" y="822960"/>
            <a:ext cx="182880" cy="205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44683" y="822960"/>
            <a:ext cx="170410" cy="2057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9741" y="822960"/>
            <a:ext cx="170410" cy="2057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0030" y="822960"/>
            <a:ext cx="170410" cy="2057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3072" y="822960"/>
            <a:ext cx="170410" cy="2057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6978" y="822960"/>
            <a:ext cx="211975" cy="2057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6850" y="822960"/>
            <a:ext cx="490451" cy="2057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8164" y="822960"/>
            <a:ext cx="191192" cy="2057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35982" y="822960"/>
            <a:ext cx="220287" cy="2057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77051" y="822960"/>
            <a:ext cx="748145" cy="2783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9339" y="762449"/>
            <a:ext cx="45719" cy="2662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1970" y="826994"/>
            <a:ext cx="112221" cy="2743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112" y="1177963"/>
            <a:ext cx="162098" cy="3307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3618" y="1258644"/>
            <a:ext cx="103909" cy="20170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636" y="3429000"/>
            <a:ext cx="8311573" cy="3024467"/>
          </a:xfrm>
          <a:custGeom>
            <a:avLst/>
            <a:gdLst/>
            <a:ahLst/>
            <a:cxnLst/>
            <a:rect l="l" t="t" r="r" b="b"/>
            <a:pathLst>
              <a:path w="9142730" h="3427729">
                <a:moveTo>
                  <a:pt x="0" y="3427476"/>
                </a:moveTo>
                <a:lnTo>
                  <a:pt x="9142476" y="3427476"/>
                </a:lnTo>
                <a:lnTo>
                  <a:pt x="9142476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8493" y="2099982"/>
            <a:ext cx="7996382" cy="3608646"/>
          </a:xfrm>
          <a:prstGeom prst="rect">
            <a:avLst/>
          </a:prstGeom>
        </p:spPr>
        <p:txBody>
          <a:bodyPr vert="horz" wrap="square" lIns="0" tIns="68952" rIns="0" bIns="0" rtlCol="0">
            <a:spAutoFit/>
          </a:bodyPr>
          <a:lstStyle/>
          <a:p>
            <a:pPr marL="899792" marR="1221756" indent="-478103">
              <a:lnSpc>
                <a:spcPts val="1894"/>
              </a:lnSpc>
              <a:spcBef>
                <a:spcPts val="543"/>
              </a:spcBef>
              <a:buChar char="-"/>
              <a:tabLst>
                <a:tab pos="646209" algn="l"/>
                <a:tab pos="5646634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Sumb</a:t>
            </a:r>
            <a:r>
              <a:rPr sz="2000" b="1" spc="-9" dirty="0">
                <a:latin typeface="Lucida Sans Unicode"/>
                <a:cs typeface="Lucida Sans Unicode"/>
              </a:rPr>
              <a:t>e</a:t>
            </a:r>
            <a:r>
              <a:rPr sz="2000" b="1" spc="-4" dirty="0">
                <a:latin typeface="Lucida Sans Unicode"/>
                <a:cs typeface="Lucida Sans Unicode"/>
              </a:rPr>
              <a:t>r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dan</a:t>
            </a:r>
            <a:r>
              <a:rPr sz="2000" b="1" spc="-4" dirty="0">
                <a:latin typeface="Lucida Sans Unicode"/>
                <a:cs typeface="Lucida Sans Unicode"/>
              </a:rPr>
              <a:t>a</a:t>
            </a:r>
            <a:r>
              <a:rPr sz="2000" b="1" spc="-27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yan</a:t>
            </a:r>
            <a:r>
              <a:rPr sz="2000" b="1" spc="-4" dirty="0">
                <a:latin typeface="Lucida Sans Unicode"/>
                <a:cs typeface="Lucida Sans Unicode"/>
              </a:rPr>
              <a:t>g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iku</a:t>
            </a:r>
            <a:r>
              <a:rPr sz="2000" b="1" spc="-4" dirty="0">
                <a:latin typeface="Lucida Sans Unicode"/>
                <a:cs typeface="Lucida Sans Unicode"/>
              </a:rPr>
              <a:t>t</a:t>
            </a:r>
            <a:r>
              <a:rPr sz="2000" b="1" spc="-27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berub</a:t>
            </a:r>
            <a:r>
              <a:rPr sz="2000" b="1" spc="-9" dirty="0">
                <a:latin typeface="Lucida Sans Unicode"/>
                <a:cs typeface="Lucida Sans Unicode"/>
              </a:rPr>
              <a:t>a</a:t>
            </a:r>
            <a:r>
              <a:rPr sz="2000" b="1" spc="-4" dirty="0">
                <a:latin typeface="Lucida Sans Unicode"/>
                <a:cs typeface="Lucida Sans Unicode"/>
              </a:rPr>
              <a:t>h</a:t>
            </a:r>
            <a:r>
              <a:rPr sz="2000" b="1" spc="-4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apabi</a:t>
            </a:r>
            <a:r>
              <a:rPr sz="2000" b="1" spc="-9" dirty="0">
                <a:latin typeface="Lucida Sans Unicode"/>
                <a:cs typeface="Lucida Sans Unicode"/>
              </a:rPr>
              <a:t>l</a:t>
            </a:r>
            <a:r>
              <a:rPr sz="2000" b="1" spc="-4" dirty="0">
                <a:latin typeface="Lucida Sans Unicode"/>
                <a:cs typeface="Lucida Sans Unicode"/>
              </a:rPr>
              <a:t>a</a:t>
            </a:r>
            <a:r>
              <a:rPr sz="2000" b="1" dirty="0">
                <a:latin typeface="Lucida Sans Unicode"/>
                <a:cs typeface="Lucida Sans Unicode"/>
              </a:rPr>
              <a:t>	akti</a:t>
            </a:r>
            <a:r>
              <a:rPr sz="2000" b="1" spc="-4" dirty="0">
                <a:latin typeface="Lucida Sans Unicode"/>
                <a:cs typeface="Lucida Sans Unicode"/>
              </a:rPr>
              <a:t>v</a:t>
            </a:r>
            <a:r>
              <a:rPr sz="2000" b="1" spc="-9" dirty="0">
                <a:latin typeface="Lucida Sans Unicode"/>
                <a:cs typeface="Lucida Sans Unicode"/>
              </a:rPr>
              <a:t>i</a:t>
            </a:r>
            <a:r>
              <a:rPr sz="2000" b="1" dirty="0">
                <a:latin typeface="Lucida Sans Unicode"/>
                <a:cs typeface="Lucida Sans Unicode"/>
              </a:rPr>
              <a:t>t</a:t>
            </a:r>
            <a:r>
              <a:rPr sz="2000" b="1" spc="-9" dirty="0">
                <a:latin typeface="Lucida Sans Unicode"/>
                <a:cs typeface="Lucida Sans Unicode"/>
              </a:rPr>
              <a:t>as  </a:t>
            </a:r>
            <a:r>
              <a:rPr sz="2000" b="1" spc="-4" dirty="0">
                <a:latin typeface="Lucida Sans Unicode"/>
                <a:cs typeface="Lucida Sans Unicode"/>
              </a:rPr>
              <a:t>perusahaan</a:t>
            </a:r>
            <a:endParaRPr sz="2000">
              <a:latin typeface="Lucida Sans Unicode"/>
              <a:cs typeface="Lucida Sans Unicode"/>
            </a:endParaRPr>
          </a:p>
          <a:p>
            <a:pPr marL="580106">
              <a:lnSpc>
                <a:spcPts val="2082"/>
              </a:lnSpc>
            </a:pPr>
            <a:r>
              <a:rPr sz="2000" b="1" spc="-4" dirty="0">
                <a:latin typeface="Lucida Sans Unicode"/>
                <a:cs typeface="Lucida Sans Unicode"/>
              </a:rPr>
              <a:t>berubah</a:t>
            </a:r>
            <a:endParaRPr sz="2000">
              <a:latin typeface="Lucida Sans Unicode"/>
              <a:cs typeface="Lucida Sans Unicode"/>
            </a:endParaRPr>
          </a:p>
          <a:p>
            <a:pPr marL="899792" indent="-478103">
              <a:lnSpc>
                <a:spcPts val="2163"/>
              </a:lnSpc>
              <a:buChar char="-"/>
              <a:tabLst>
                <a:tab pos="646209" algn="l"/>
              </a:tabLst>
            </a:pPr>
            <a:r>
              <a:rPr sz="2000" b="1" spc="-4" dirty="0">
                <a:latin typeface="Lucida Sans Unicode"/>
                <a:cs typeface="Lucida Sans Unicode"/>
              </a:rPr>
              <a:t>Tidak perlu “negosiasi”. eq. Hutang</a:t>
            </a:r>
            <a:r>
              <a:rPr sz="2000" b="1" spc="-130" dirty="0">
                <a:latin typeface="Lucida Sans Unicode"/>
                <a:cs typeface="Lucida Sans Unicode"/>
              </a:rPr>
              <a:t> </a:t>
            </a:r>
            <a:r>
              <a:rPr sz="2000" b="1" spc="-4" dirty="0">
                <a:latin typeface="Lucida Sans Unicode"/>
                <a:cs typeface="Lucida Sans Unicode"/>
              </a:rPr>
              <a:t>dagang,</a:t>
            </a:r>
            <a:endParaRPr sz="2000">
              <a:latin typeface="Lucida Sans Unicode"/>
              <a:cs typeface="Lucida Sans Unicode"/>
            </a:endParaRPr>
          </a:p>
          <a:p>
            <a:pPr marL="659315">
              <a:lnSpc>
                <a:spcPts val="2266"/>
              </a:lnSpc>
            </a:pPr>
            <a:r>
              <a:rPr sz="2000" b="1" spc="-4" dirty="0">
                <a:latin typeface="Lucida Sans Unicode"/>
                <a:cs typeface="Lucida Sans Unicode"/>
              </a:rPr>
              <a:t>pembayaran upah ( upah dibayar setelah pegawai</a:t>
            </a:r>
            <a:r>
              <a:rPr sz="2000" b="1" spc="-81" dirty="0">
                <a:latin typeface="Lucida Sans Unicode"/>
                <a:cs typeface="Lucida Sans Unicode"/>
              </a:rPr>
              <a:t> </a:t>
            </a:r>
            <a:r>
              <a:rPr sz="2000" b="1" spc="-4" dirty="0">
                <a:latin typeface="Lucida Sans Unicode"/>
                <a:cs typeface="Lucida Sans Unicode"/>
              </a:rPr>
              <a:t>bekerja)</a:t>
            </a:r>
            <a:endParaRPr sz="2000">
              <a:latin typeface="Lucida Sans Unicode"/>
              <a:cs typeface="Lucida Sans Unicode"/>
            </a:endParaRPr>
          </a:p>
          <a:p>
            <a:pPr marL="558452" indent="-547055">
              <a:lnSpc>
                <a:spcPts val="2908"/>
              </a:lnSpc>
              <a:spcBef>
                <a:spcPts val="1876"/>
              </a:spcBef>
              <a:buClr>
                <a:srgbClr val="2DA1BF"/>
              </a:buClr>
              <a:buSzPct val="67857"/>
              <a:buAutoNum type="arabicPeriod" startAt="2"/>
              <a:tabLst>
                <a:tab pos="557882" algn="l"/>
                <a:tab pos="558452" algn="l"/>
              </a:tabLst>
            </a:pPr>
            <a:r>
              <a:rPr sz="2500" b="1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Pendanaan tidak</a:t>
            </a:r>
            <a:r>
              <a:rPr sz="2500" b="1" spc="-63" dirty="0">
                <a:solidFill>
                  <a:srgbClr val="DA1F28"/>
                </a:solidFill>
                <a:latin typeface="Lucida Sans Unicode"/>
                <a:cs typeface="Lucida Sans Unicode"/>
              </a:rPr>
              <a:t> </a:t>
            </a:r>
            <a:r>
              <a:rPr sz="2500" b="1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spontan</a:t>
            </a:r>
            <a:endParaRPr sz="2500">
              <a:latin typeface="Lucida Sans Unicode"/>
              <a:cs typeface="Lucida Sans Unicode"/>
            </a:endParaRPr>
          </a:p>
          <a:p>
            <a:pPr marL="899792" marR="1161922" lvl="1" indent="-478103">
              <a:lnSpc>
                <a:spcPct val="80600"/>
              </a:lnSpc>
              <a:spcBef>
                <a:spcPts val="395"/>
              </a:spcBef>
              <a:buClr>
                <a:srgbClr val="DA1F28"/>
              </a:buClr>
              <a:buSzPct val="109090"/>
              <a:buChar char="-"/>
              <a:tabLst>
                <a:tab pos="665584" algn="l"/>
              </a:tabLst>
            </a:pPr>
            <a:r>
              <a:rPr sz="2000" b="1" spc="-4" dirty="0">
                <a:latin typeface="Lucida Sans Unicode"/>
                <a:cs typeface="Lucida Sans Unicode"/>
              </a:rPr>
              <a:t>Perlu melakukan negosiasi untuk menambah atau  mengurang</a:t>
            </a:r>
            <a:endParaRPr sz="2000">
              <a:latin typeface="Lucida Sans Unicode"/>
              <a:cs typeface="Lucida Sans Unicode"/>
            </a:endParaRPr>
          </a:p>
          <a:p>
            <a:pPr marL="580106">
              <a:lnSpc>
                <a:spcPts val="2064"/>
              </a:lnSpc>
            </a:pPr>
            <a:r>
              <a:rPr sz="2000" b="1" spc="-4" dirty="0">
                <a:latin typeface="Lucida Sans Unicode"/>
                <a:cs typeface="Lucida Sans Unicode"/>
              </a:rPr>
              <a:t>dana </a:t>
            </a:r>
            <a:r>
              <a:rPr sz="2000" b="1" dirty="0">
                <a:latin typeface="Lucida Sans Unicode"/>
                <a:cs typeface="Lucida Sans Unicode"/>
              </a:rPr>
              <a:t>yang </a:t>
            </a:r>
            <a:r>
              <a:rPr sz="2000" b="1" spc="-4" dirty="0">
                <a:latin typeface="Lucida Sans Unicode"/>
                <a:cs typeface="Lucida Sans Unicode"/>
              </a:rPr>
              <a:t>diperlukan</a:t>
            </a:r>
            <a:r>
              <a:rPr sz="2000" b="1" spc="-102" dirty="0">
                <a:latin typeface="Lucida Sans Unicode"/>
                <a:cs typeface="Lucida Sans Unicode"/>
              </a:rPr>
              <a:t> </a:t>
            </a:r>
            <a:r>
              <a:rPr sz="2000" b="1" spc="-4" dirty="0">
                <a:latin typeface="Lucida Sans Unicode"/>
                <a:cs typeface="Lucida Sans Unicode"/>
              </a:rPr>
              <a:t>perush</a:t>
            </a:r>
            <a:endParaRPr sz="2000">
              <a:latin typeface="Lucida Sans Unicode"/>
              <a:cs typeface="Lucida Sans Unicode"/>
            </a:endParaRPr>
          </a:p>
          <a:p>
            <a:pPr marL="899792" marR="4559" lvl="1" indent="-478103">
              <a:lnSpc>
                <a:spcPct val="80000"/>
              </a:lnSpc>
              <a:spcBef>
                <a:spcPts val="372"/>
              </a:spcBef>
              <a:buChar char="-"/>
              <a:tabLst>
                <a:tab pos="646209" algn="l"/>
              </a:tabLst>
            </a:pPr>
            <a:r>
              <a:rPr sz="2000" b="1" spc="-4" dirty="0">
                <a:latin typeface="Lucida Sans Unicode"/>
                <a:cs typeface="Lucida Sans Unicode"/>
              </a:rPr>
              <a:t>eq. Kredit modal kerja,, Kredit Usaha </a:t>
            </a:r>
            <a:r>
              <a:rPr sz="2000" b="1" dirty="0">
                <a:latin typeface="Lucida Sans Unicode"/>
                <a:cs typeface="Lucida Sans Unicode"/>
              </a:rPr>
              <a:t>Kecil, </a:t>
            </a:r>
            <a:r>
              <a:rPr sz="2000" b="1" spc="-4" dirty="0">
                <a:latin typeface="Lucida Sans Unicode"/>
                <a:cs typeface="Lucida Sans Unicode"/>
              </a:rPr>
              <a:t>Kupedes (Kredit  Umum Pedesaan),</a:t>
            </a:r>
            <a:r>
              <a:rPr sz="2000" b="1" spc="-72" dirty="0">
                <a:latin typeface="Lucida Sans Unicode"/>
                <a:cs typeface="Lucida Sans Unicode"/>
              </a:rPr>
              <a:t> </a:t>
            </a:r>
            <a:r>
              <a:rPr sz="2000" b="1" spc="-4" dirty="0">
                <a:latin typeface="Lucida Sans Unicode"/>
                <a:cs typeface="Lucida Sans Unicode"/>
              </a:rPr>
              <a:t>dll</a:t>
            </a:r>
            <a:endParaRPr sz="20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135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246" y="1570168"/>
            <a:ext cx="2639868" cy="398929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>
              <a:spcBef>
                <a:spcPts val="85"/>
              </a:spcBef>
            </a:pPr>
            <a:r>
              <a:rPr sz="2500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Rule of Thumb</a:t>
            </a:r>
            <a:r>
              <a:rPr sz="2500" spc="-54" dirty="0">
                <a:solidFill>
                  <a:srgbClr val="DA1F28"/>
                </a:solidFill>
                <a:latin typeface="Lucida Sans Unicode"/>
                <a:cs typeface="Lucida Sans Unicode"/>
              </a:rPr>
              <a:t> </a:t>
            </a:r>
            <a:r>
              <a:rPr sz="2500" spc="-4" dirty="0">
                <a:solidFill>
                  <a:srgbClr val="DA1F28"/>
                </a:solidFill>
                <a:latin typeface="Lucida Sans Unicode"/>
                <a:cs typeface="Lucida Sans Unicode"/>
              </a:rPr>
              <a:t>!!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646804"/>
            <a:ext cx="7757391" cy="764241"/>
          </a:xfrm>
          <a:custGeom>
            <a:avLst/>
            <a:gdLst/>
            <a:ahLst/>
            <a:cxnLst/>
            <a:rect l="l" t="t" r="r" b="b"/>
            <a:pathLst>
              <a:path w="8533130" h="866140">
                <a:moveTo>
                  <a:pt x="0" y="865631"/>
                </a:moveTo>
                <a:lnTo>
                  <a:pt x="8532876" y="865631"/>
                </a:lnTo>
                <a:lnTo>
                  <a:pt x="8532876" y="0"/>
                </a:lnTo>
                <a:lnTo>
                  <a:pt x="0" y="0"/>
                </a:lnTo>
                <a:lnTo>
                  <a:pt x="0" y="865631"/>
                </a:lnTo>
                <a:close/>
              </a:path>
            </a:pathLst>
          </a:custGeom>
          <a:solidFill>
            <a:srgbClr val="D4C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4476" y="855232"/>
            <a:ext cx="162097" cy="262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3156" y="855232"/>
            <a:ext cx="170410" cy="26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4637" y="855232"/>
            <a:ext cx="166254" cy="262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3647" y="855232"/>
            <a:ext cx="394854" cy="26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5582" y="859267"/>
            <a:ext cx="83126" cy="302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9808" y="859267"/>
            <a:ext cx="303414" cy="302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7444" y="871370"/>
            <a:ext cx="41563" cy="40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4066" y="871370"/>
            <a:ext cx="116378" cy="29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3734" y="871369"/>
            <a:ext cx="153785" cy="2460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1956" y="871370"/>
            <a:ext cx="353291" cy="2501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6357" y="871369"/>
            <a:ext cx="482137" cy="2460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2731" y="871370"/>
            <a:ext cx="49876" cy="403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4633" y="899608"/>
            <a:ext cx="286788" cy="22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8302" y="927847"/>
            <a:ext cx="153785" cy="1936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5131" y="927847"/>
            <a:ext cx="157942" cy="1936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3559" y="927847"/>
            <a:ext cx="440575" cy="1896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5470" y="931881"/>
            <a:ext cx="253537" cy="2501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0570" y="931881"/>
            <a:ext cx="166254" cy="1896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0076" y="931881"/>
            <a:ext cx="253538" cy="1855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9333" y="931881"/>
            <a:ext cx="166255" cy="1896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8839" y="931881"/>
            <a:ext cx="153785" cy="1855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1963" y="931881"/>
            <a:ext cx="149628" cy="1855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9283" y="931881"/>
            <a:ext cx="187035" cy="1896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2651" y="931881"/>
            <a:ext cx="178724" cy="1896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9688" y="931881"/>
            <a:ext cx="203661" cy="1855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69974" y="931881"/>
            <a:ext cx="681643" cy="2501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80" y="871369"/>
            <a:ext cx="228599" cy="2460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79" y="5647765"/>
            <a:ext cx="4493029" cy="808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595" y="5643731"/>
            <a:ext cx="3322782" cy="812426"/>
          </a:xfrm>
          <a:custGeom>
            <a:avLst/>
            <a:gdLst/>
            <a:ahLst/>
            <a:cxnLst/>
            <a:rect l="l" t="t" r="r" b="b"/>
            <a:pathLst>
              <a:path w="3655060" h="920750">
                <a:moveTo>
                  <a:pt x="0" y="0"/>
                </a:moveTo>
                <a:lnTo>
                  <a:pt x="7619" y="7620"/>
                </a:lnTo>
                <a:lnTo>
                  <a:pt x="2870867" y="920496"/>
                </a:lnTo>
                <a:lnTo>
                  <a:pt x="3654821" y="920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636" y="5514638"/>
            <a:ext cx="3038302" cy="9399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636" y="5503881"/>
            <a:ext cx="3090949" cy="9520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" y="4101353"/>
            <a:ext cx="7480300" cy="1908362"/>
          </a:xfrm>
          <a:custGeom>
            <a:avLst/>
            <a:gdLst/>
            <a:ahLst/>
            <a:cxnLst/>
            <a:rect l="l" t="t" r="r" b="b"/>
            <a:pathLst>
              <a:path w="8228330" h="2162809">
                <a:moveTo>
                  <a:pt x="0" y="2162556"/>
                </a:moveTo>
                <a:lnTo>
                  <a:pt x="8228076" y="2162556"/>
                </a:lnTo>
                <a:lnTo>
                  <a:pt x="8228076" y="0"/>
                </a:lnTo>
                <a:lnTo>
                  <a:pt x="0" y="0"/>
                </a:lnTo>
                <a:lnTo>
                  <a:pt x="0" y="2162556"/>
                </a:lnTo>
                <a:close/>
              </a:path>
            </a:pathLst>
          </a:custGeom>
          <a:solidFill>
            <a:srgbClr val="2D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457" y="4095973"/>
            <a:ext cx="7494155" cy="1920688"/>
          </a:xfrm>
          <a:custGeom>
            <a:avLst/>
            <a:gdLst/>
            <a:ahLst/>
            <a:cxnLst/>
            <a:rect l="l" t="t" r="r" b="b"/>
            <a:pathLst>
              <a:path w="8243570" h="2176779">
                <a:moveTo>
                  <a:pt x="8243316" y="0"/>
                </a:moveTo>
                <a:lnTo>
                  <a:pt x="0" y="0"/>
                </a:lnTo>
                <a:lnTo>
                  <a:pt x="0" y="2176272"/>
                </a:lnTo>
                <a:lnTo>
                  <a:pt x="8243316" y="2176272"/>
                </a:lnTo>
                <a:lnTo>
                  <a:pt x="8243316" y="2170176"/>
                </a:lnTo>
                <a:lnTo>
                  <a:pt x="13715" y="2170176"/>
                </a:lnTo>
                <a:lnTo>
                  <a:pt x="6096" y="2164080"/>
                </a:lnTo>
                <a:lnTo>
                  <a:pt x="13715" y="2164080"/>
                </a:lnTo>
                <a:lnTo>
                  <a:pt x="13715" y="13716"/>
                </a:lnTo>
                <a:lnTo>
                  <a:pt x="6096" y="13716"/>
                </a:lnTo>
                <a:lnTo>
                  <a:pt x="13715" y="6096"/>
                </a:lnTo>
                <a:lnTo>
                  <a:pt x="8243316" y="6096"/>
                </a:lnTo>
                <a:lnTo>
                  <a:pt x="8243316" y="0"/>
                </a:lnTo>
                <a:close/>
              </a:path>
              <a:path w="8243570" h="2176779">
                <a:moveTo>
                  <a:pt x="13715" y="2164080"/>
                </a:moveTo>
                <a:lnTo>
                  <a:pt x="6096" y="2164080"/>
                </a:lnTo>
                <a:lnTo>
                  <a:pt x="13715" y="2170176"/>
                </a:lnTo>
                <a:lnTo>
                  <a:pt x="13715" y="2164080"/>
                </a:lnTo>
                <a:close/>
              </a:path>
              <a:path w="8243570" h="2176779">
                <a:moveTo>
                  <a:pt x="8229600" y="2164080"/>
                </a:moveTo>
                <a:lnTo>
                  <a:pt x="13715" y="2164080"/>
                </a:lnTo>
                <a:lnTo>
                  <a:pt x="13715" y="2170176"/>
                </a:lnTo>
                <a:lnTo>
                  <a:pt x="8229600" y="2170176"/>
                </a:lnTo>
                <a:lnTo>
                  <a:pt x="8229600" y="2164080"/>
                </a:lnTo>
                <a:close/>
              </a:path>
              <a:path w="8243570" h="2176779">
                <a:moveTo>
                  <a:pt x="8229600" y="6096"/>
                </a:moveTo>
                <a:lnTo>
                  <a:pt x="8229600" y="2170176"/>
                </a:lnTo>
                <a:lnTo>
                  <a:pt x="8235696" y="2164080"/>
                </a:lnTo>
                <a:lnTo>
                  <a:pt x="8243316" y="2164080"/>
                </a:lnTo>
                <a:lnTo>
                  <a:pt x="8243316" y="13716"/>
                </a:lnTo>
                <a:lnTo>
                  <a:pt x="8235696" y="13716"/>
                </a:lnTo>
                <a:lnTo>
                  <a:pt x="8229600" y="6096"/>
                </a:lnTo>
                <a:close/>
              </a:path>
              <a:path w="8243570" h="2176779">
                <a:moveTo>
                  <a:pt x="8243316" y="2164080"/>
                </a:moveTo>
                <a:lnTo>
                  <a:pt x="8235696" y="2164080"/>
                </a:lnTo>
                <a:lnTo>
                  <a:pt x="8229600" y="2170176"/>
                </a:lnTo>
                <a:lnTo>
                  <a:pt x="8243316" y="2170176"/>
                </a:lnTo>
                <a:lnTo>
                  <a:pt x="8243316" y="2164080"/>
                </a:lnTo>
                <a:close/>
              </a:path>
              <a:path w="8243570" h="2176779">
                <a:moveTo>
                  <a:pt x="13715" y="6096"/>
                </a:moveTo>
                <a:lnTo>
                  <a:pt x="6096" y="13716"/>
                </a:lnTo>
                <a:lnTo>
                  <a:pt x="13715" y="13716"/>
                </a:lnTo>
                <a:lnTo>
                  <a:pt x="13715" y="6096"/>
                </a:lnTo>
                <a:close/>
              </a:path>
              <a:path w="8243570" h="2176779">
                <a:moveTo>
                  <a:pt x="8229600" y="6096"/>
                </a:moveTo>
                <a:lnTo>
                  <a:pt x="13715" y="6096"/>
                </a:lnTo>
                <a:lnTo>
                  <a:pt x="13715" y="13716"/>
                </a:lnTo>
                <a:lnTo>
                  <a:pt x="8229600" y="13716"/>
                </a:lnTo>
                <a:lnTo>
                  <a:pt x="8229600" y="6096"/>
                </a:lnTo>
                <a:close/>
              </a:path>
              <a:path w="8243570" h="2176779">
                <a:moveTo>
                  <a:pt x="8243316" y="6096"/>
                </a:moveTo>
                <a:lnTo>
                  <a:pt x="8229600" y="6096"/>
                </a:lnTo>
                <a:lnTo>
                  <a:pt x="8235696" y="13716"/>
                </a:lnTo>
                <a:lnTo>
                  <a:pt x="8243316" y="13716"/>
                </a:lnTo>
                <a:lnTo>
                  <a:pt x="824331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8246" y="1969545"/>
            <a:ext cx="7654059" cy="410051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436503" indent="-425106">
              <a:lnSpc>
                <a:spcPts val="2979"/>
              </a:lnSpc>
              <a:spcBef>
                <a:spcPts val="85"/>
              </a:spcBef>
              <a:buSzPct val="96428"/>
              <a:buAutoNum type="alphaLcParenR"/>
              <a:tabLst>
                <a:tab pos="437074" algn="l"/>
              </a:tabLst>
            </a:pPr>
            <a:r>
              <a:rPr sz="2500" b="1" spc="-22" dirty="0">
                <a:latin typeface="Arial Black"/>
                <a:cs typeface="Arial Black"/>
              </a:rPr>
              <a:t>Konsep </a:t>
            </a:r>
            <a:r>
              <a:rPr sz="2500" b="1" dirty="0">
                <a:latin typeface="Arial Black"/>
                <a:cs typeface="Arial Black"/>
              </a:rPr>
              <a:t>Kredit</a:t>
            </a:r>
            <a:r>
              <a:rPr sz="2500" b="1" spc="45" dirty="0">
                <a:latin typeface="Arial Black"/>
                <a:cs typeface="Arial Black"/>
              </a:rPr>
              <a:t> </a:t>
            </a:r>
            <a:r>
              <a:rPr sz="2500" b="1" dirty="0">
                <a:latin typeface="Arial Black"/>
                <a:cs typeface="Arial Black"/>
              </a:rPr>
              <a:t>Bersih</a:t>
            </a:r>
            <a:endParaRPr sz="2500">
              <a:latin typeface="Arial Black"/>
              <a:cs typeface="Arial Black"/>
            </a:endParaRPr>
          </a:p>
          <a:p>
            <a:pPr marL="265550">
              <a:lnSpc>
                <a:spcPts val="2549"/>
              </a:lnSpc>
            </a:pPr>
            <a:r>
              <a:rPr sz="2200" spc="-4" dirty="0">
                <a:latin typeface="Lucida Sans Unicode"/>
                <a:cs typeface="Lucida Sans Unicode"/>
              </a:rPr>
              <a:t>Hutang Dagang: “Pisau Bermata</a:t>
            </a:r>
            <a:r>
              <a:rPr sz="2200" spc="4" dirty="0">
                <a:latin typeface="Lucida Sans Unicode"/>
                <a:cs typeface="Lucida Sans Unicode"/>
              </a:rPr>
              <a:t> </a:t>
            </a:r>
            <a:r>
              <a:rPr sz="2200" spc="-4" dirty="0">
                <a:latin typeface="Lucida Sans Unicode"/>
                <a:cs typeface="Lucida Sans Unicode"/>
              </a:rPr>
              <a:t>Dua”</a:t>
            </a:r>
            <a:endParaRPr sz="2200">
              <a:latin typeface="Lucida Sans Unicode"/>
              <a:cs typeface="Lucida Sans Unicode"/>
            </a:endParaRPr>
          </a:p>
          <a:p>
            <a:pPr marL="470695" lvl="1" indent="-205146">
              <a:spcBef>
                <a:spcPts val="9"/>
              </a:spcBef>
              <a:buClr>
                <a:srgbClr val="2DA1BF"/>
              </a:buClr>
              <a:buChar char="-"/>
              <a:tabLst>
                <a:tab pos="471265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Sumber kredit untuk </a:t>
            </a:r>
            <a:r>
              <a:rPr sz="2200" spc="-9" dirty="0">
                <a:latin typeface="Lucida Sans Unicode"/>
                <a:cs typeface="Lucida Sans Unicode"/>
              </a:rPr>
              <a:t>pembiayaan</a:t>
            </a:r>
            <a:r>
              <a:rPr sz="2200" spc="-4" dirty="0">
                <a:latin typeface="Lucida Sans Unicode"/>
                <a:cs typeface="Lucida Sans Unicode"/>
              </a:rPr>
              <a:t> pembelian</a:t>
            </a:r>
            <a:endParaRPr sz="2200">
              <a:latin typeface="Lucida Sans Unicode"/>
              <a:cs typeface="Lucida Sans Unicode"/>
            </a:endParaRPr>
          </a:p>
          <a:p>
            <a:pPr marL="470695" marR="97444" lvl="1" indent="-205146">
              <a:lnSpc>
                <a:spcPts val="2324"/>
              </a:lnSpc>
              <a:spcBef>
                <a:spcPts val="305"/>
              </a:spcBef>
              <a:buClr>
                <a:srgbClr val="2DA1BF"/>
              </a:buClr>
              <a:buChar char="-"/>
              <a:tabLst>
                <a:tab pos="471265" algn="l"/>
              </a:tabLst>
            </a:pPr>
            <a:r>
              <a:rPr sz="2200" spc="-4" dirty="0">
                <a:latin typeface="Lucida Sans Unicode"/>
                <a:cs typeface="Lucida Sans Unicode"/>
              </a:rPr>
              <a:t>Penggunaan dana untuk </a:t>
            </a:r>
            <a:r>
              <a:rPr sz="2200" spc="-9" dirty="0">
                <a:latin typeface="Lucida Sans Unicode"/>
                <a:cs typeface="Lucida Sans Unicode"/>
              </a:rPr>
              <a:t>membiayai penjualan kredit  kepada</a:t>
            </a:r>
            <a:r>
              <a:rPr sz="2200" spc="-4" dirty="0">
                <a:latin typeface="Lucida Sans Unicode"/>
                <a:cs typeface="Lucida Sans Unicode"/>
              </a:rPr>
              <a:t> pelanggan</a:t>
            </a:r>
            <a:endParaRPr sz="2200">
              <a:latin typeface="Lucida Sans Unicode"/>
              <a:cs typeface="Lucida Sans Unicode"/>
            </a:endParaRPr>
          </a:p>
          <a:p>
            <a:pPr>
              <a:spcBef>
                <a:spcPts val="9"/>
              </a:spcBef>
            </a:pPr>
            <a:endParaRPr sz="3600">
              <a:latin typeface="Times New Roman"/>
              <a:cs typeface="Times New Roman"/>
            </a:endParaRPr>
          </a:p>
          <a:p>
            <a:pPr marL="254723">
              <a:spcBef>
                <a:spcPts val="4"/>
              </a:spcBef>
            </a:pPr>
            <a:r>
              <a:rPr sz="1600" b="1" spc="-4" dirty="0">
                <a:latin typeface="Arial"/>
                <a:cs typeface="Arial"/>
              </a:rPr>
              <a:t>Contoh.</a:t>
            </a:r>
            <a:endParaRPr sz="1600">
              <a:latin typeface="Arial"/>
              <a:cs typeface="Arial"/>
            </a:endParaRPr>
          </a:p>
          <a:p>
            <a:pPr marL="254723" marR="473545">
              <a:spcBef>
                <a:spcPts val="969"/>
              </a:spcBef>
            </a:pPr>
            <a:r>
              <a:rPr sz="1600" b="1" spc="-4" dirty="0">
                <a:latin typeface="Arial"/>
                <a:cs typeface="Arial"/>
              </a:rPr>
              <a:t>Persh menjual brg Rp 3 jt/hari. Periode pengiriman rata2 40 hari. Maka  nilai piutang di neraca Rp 120</a:t>
            </a:r>
            <a:r>
              <a:rPr sz="1600" b="1" spc="-22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jt</a:t>
            </a:r>
            <a:endParaRPr sz="1600">
              <a:latin typeface="Arial"/>
              <a:cs typeface="Arial"/>
            </a:endParaRPr>
          </a:p>
          <a:p>
            <a:pPr marL="254723" marR="449611">
              <a:spcBef>
                <a:spcPts val="969"/>
              </a:spcBef>
            </a:pPr>
            <a:r>
              <a:rPr sz="1600" b="1" spc="-4" dirty="0">
                <a:latin typeface="Arial"/>
                <a:cs typeface="Arial"/>
              </a:rPr>
              <a:t>Jk perush membeli material Rp 2 jt/hari, </a:t>
            </a:r>
            <a:r>
              <a:rPr sz="1600" b="1" spc="-9" dirty="0">
                <a:latin typeface="Arial"/>
                <a:cs typeface="Arial"/>
              </a:rPr>
              <a:t>pembayaran </a:t>
            </a:r>
            <a:r>
              <a:rPr sz="1600" b="1" spc="-4" dirty="0">
                <a:latin typeface="Arial"/>
                <a:cs typeface="Arial"/>
              </a:rPr>
              <a:t>dilakukan dlm 20  hari. Rata2 hutang dagang Rp. 40</a:t>
            </a:r>
            <a:r>
              <a:rPr sz="1600" b="1" spc="-18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jt</a:t>
            </a:r>
            <a:endParaRPr sz="1600">
              <a:latin typeface="Arial"/>
              <a:cs typeface="Arial"/>
            </a:endParaRPr>
          </a:p>
          <a:p>
            <a:pPr marL="254723">
              <a:spcBef>
                <a:spcPts val="969"/>
              </a:spcBef>
            </a:pPr>
            <a:r>
              <a:rPr sz="1600" b="1" spc="-4" dirty="0">
                <a:latin typeface="Wingdings"/>
                <a:cs typeface="Wingdings"/>
              </a:rPr>
              <a:t>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Arial"/>
                <a:cs typeface="Arial"/>
              </a:rPr>
              <a:t>Perus membuat kredit bersih = Rp 80</a:t>
            </a:r>
            <a:r>
              <a:rPr sz="1600" b="1" spc="49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jt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706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520</Words>
  <Application>Microsoft Macintosh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PowerPoint Presentation</vt:lpstr>
      <vt:lpstr>PowerPoint Presentation</vt:lpstr>
      <vt:lpstr> Sumber pembiayaan sbg pendanaan</vt:lpstr>
      <vt:lpstr>ASSETS = LIABILITIES + EQUITIES</vt:lpstr>
      <vt:lpstr>PowerPoint Presentation</vt:lpstr>
      <vt:lpstr> Pertanyaan dalam masalah keputusan  pendanaan:</vt:lpstr>
      <vt:lpstr>PowerPoint Presentation</vt:lpstr>
      <vt:lpstr>1. Pendanaan spontan</vt:lpstr>
      <vt:lpstr>Rule of Thumb !!</vt:lpstr>
      <vt:lpstr>PowerPoint Presentation</vt:lpstr>
      <vt:lpstr>PowerPoint Presentation</vt:lpstr>
      <vt:lpstr>PowerPoint Presentation</vt:lpstr>
      <vt:lpstr> Interval ( 1-10 th )</vt:lpstr>
      <vt:lpstr>PowerPoint Presentation</vt:lpstr>
      <vt:lpstr>Leasing:</vt:lpstr>
      <vt:lpstr>PowerPoint Presentation</vt:lpstr>
      <vt:lpstr>PowerPoint Presentation</vt:lpstr>
      <vt:lpstr>Profitability</vt:lpstr>
      <vt:lpstr> Faktor-faktor yg mempengaruhi  ketersediaan pinjaman jk panjang:</vt:lpstr>
      <vt:lpstr>PowerPoint Presentation</vt:lpstr>
      <vt:lpstr>1. Convertible Debt</vt:lpstr>
      <vt:lpstr> Not for profit health care orgn: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3</cp:revision>
  <dcterms:created xsi:type="dcterms:W3CDTF">2017-11-04T16:59:32Z</dcterms:created>
  <dcterms:modified xsi:type="dcterms:W3CDTF">2017-12-14T17:30:06Z</dcterms:modified>
</cp:coreProperties>
</file>