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ppt/media/audio2.bin" ContentType="audio/unknown"/>
  <Override PartName="/ppt/media/audio3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0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audio" Target="../media/audio3.bin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Pelayanan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Fixed Budget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599640"/>
            <a:ext cx="8201602" cy="1089772"/>
          </a:xfrm>
        </p:spPr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>
                <a:latin typeface="Arial" charset="0"/>
              </a:rPr>
              <a:t>Total Anggaran diasumsikan tetap setelah disetujui (final), tidak ada penyesuaian (adjustment)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30069" y="2891118"/>
            <a:ext cx="82290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ctr"/>
          <a:lstStyle/>
          <a:p>
            <a:pPr algn="ctr" eaLnBrk="1" hangingPunct="1"/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Flexible Budget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46364" y="4289052"/>
            <a:ext cx="8201603" cy="108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/>
          <a:lstStyle/>
          <a:p>
            <a:pPr marL="343334" indent="-343334" defTabSz="91460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500"/>
              <a:t>Total Anggaran dapat direvisi bila asumsi kegiatan berubah. Pada prinsipnya total anggaran mengacu pada jumlah kegiatan yang dilakukan</a:t>
            </a:r>
          </a:p>
        </p:txBody>
      </p:sp>
    </p:spTree>
    <p:extLst>
      <p:ext uri="{BB962C8B-B14F-4D97-AF65-F5344CB8AC3E}">
        <p14:creationId xmlns:p14="http://schemas.microsoft.com/office/powerpoint/2010/main" val="94668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341" y="470647"/>
            <a:ext cx="8229023" cy="1143000"/>
          </a:xfrm>
        </p:spPr>
        <p:txBody>
          <a:bodyPr lIns="82058" tIns="41029" rIns="82058"/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Zero Based Budgeting (Prospektif)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endParaRPr lang="en-US" sz="2900">
              <a:latin typeface="Arial" charset="0"/>
            </a:endParaRPr>
          </a:p>
          <a:p>
            <a:pPr eaLnBrk="1" hangingPunct="1"/>
            <a:r>
              <a:rPr lang="en-US" sz="2900">
                <a:latin typeface="Arial" charset="0"/>
              </a:rPr>
              <a:t>Susun anggaran dari awal, sesuai dengan Goal dan Objective (tidak mengacu pada line item anggaran lalu)</a:t>
            </a:r>
          </a:p>
          <a:p>
            <a:pPr eaLnBrk="1" hangingPunct="1"/>
            <a:r>
              <a:rPr lang="en-US" sz="2900">
                <a:latin typeface="Arial" charset="0"/>
              </a:rPr>
              <a:t>Sulit, list semua kegiatan, estimasi volume, dan cari standar biaya</a:t>
            </a:r>
          </a:p>
          <a:p>
            <a:pPr eaLnBrk="1" hangingPunct="1"/>
            <a:r>
              <a:rPr lang="en-US" sz="2900">
                <a:latin typeface="Arial" charset="0"/>
              </a:rPr>
              <a:t>Cerminan kebutuhan yang ada</a:t>
            </a:r>
          </a:p>
        </p:txBody>
      </p:sp>
    </p:spTree>
    <p:extLst>
      <p:ext uri="{BB962C8B-B14F-4D97-AF65-F5344CB8AC3E}">
        <p14:creationId xmlns:p14="http://schemas.microsoft.com/office/powerpoint/2010/main" val="7018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403412"/>
            <a:ext cx="8229023" cy="1143000"/>
          </a:xfrm>
        </p:spPr>
        <p:txBody>
          <a:bodyPr lIns="82058" tIns="41029" rIns="82058"/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Historical Budget (Retrospektif)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</a:pPr>
            <a:endParaRPr lang="en-US" sz="29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Arial" charset="0"/>
              </a:rPr>
              <a:t>Mengacu pada line item dan jumlah biaya tahun sebelumnya (tahun lalu)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Arial" charset="0"/>
              </a:rPr>
              <a:t>Tahun lalu + 10%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Arial" charset="0"/>
              </a:rPr>
              <a:t>Relatif mudah dan cepat (user friendly)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Arial" charset="0"/>
              </a:rPr>
              <a:t>Asumsi kegiatan lalu sudah mencakup semua line item secara optimal. Realitas di Lapangan lain.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Arial" charset="0"/>
              </a:rPr>
              <a:t>Tidak mencerminkan kebutuhan yang ada</a:t>
            </a:r>
          </a:p>
        </p:txBody>
      </p:sp>
    </p:spTree>
    <p:extLst>
      <p:ext uri="{BB962C8B-B14F-4D97-AF65-F5344CB8AC3E}">
        <p14:creationId xmlns:p14="http://schemas.microsoft.com/office/powerpoint/2010/main" val="267980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Target Based Budgeting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599640"/>
            <a:ext cx="8201602" cy="1358713"/>
          </a:xfrm>
        </p:spPr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900">
                <a:latin typeface="Arial" charset="0"/>
              </a:rPr>
              <a:t>Anggaran disusun berdasarkan target yang akan dicapai. Target dulu disusun, baru anggaran dibuat.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30069" y="3025588"/>
            <a:ext cx="82290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ctr"/>
          <a:lstStyle/>
          <a:p>
            <a:pPr algn="ctr" defTabSz="914608"/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 Based Targeting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69818" y="4370294"/>
            <a:ext cx="7758545" cy="141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/>
          <a:lstStyle/>
          <a:p>
            <a:pPr marL="343334" indent="-343334" defTabSz="914608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900"/>
              <a:t>Besaran anggaran telah ditetapkan terlebih dahulu, baru setelah itu target dan jenis kegiatan disesuaikan dengan besarnya anggaran yang tersedia.</a:t>
            </a:r>
          </a:p>
        </p:txBody>
      </p:sp>
    </p:spTree>
    <p:extLst>
      <p:ext uri="{BB962C8B-B14F-4D97-AF65-F5344CB8AC3E}">
        <p14:creationId xmlns:p14="http://schemas.microsoft.com/office/powerpoint/2010/main" val="14355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 sz="3600" b="1" i="1">
                <a:solidFill>
                  <a:schemeClr val="hlink"/>
                </a:solidFill>
                <a:latin typeface="Arial" charset="0"/>
              </a:rPr>
              <a:t>Perencanaan Anggaran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buFontTx/>
              <a:buNone/>
            </a:pPr>
            <a:r>
              <a:rPr lang="en-US" sz="2700">
                <a:latin typeface="Arial" charset="0"/>
              </a:rPr>
              <a:t>Meliputi :</a:t>
            </a:r>
          </a:p>
          <a:p>
            <a:pPr eaLnBrk="1" hangingPunct="1">
              <a:buFontTx/>
              <a:buNone/>
            </a:pPr>
            <a:endParaRPr lang="en-US" sz="2700">
              <a:latin typeface="Arial" charset="0"/>
            </a:endParaRPr>
          </a:p>
          <a:p>
            <a:pPr eaLnBrk="1" hangingPunct="1">
              <a:buFont typeface="Wingdings" charset="0"/>
              <a:buChar char="ü"/>
            </a:pPr>
            <a:r>
              <a:rPr lang="en-US" sz="2700">
                <a:latin typeface="Arial" charset="0"/>
              </a:rPr>
              <a:t> Rencana Anggaran Operasional (Operational Budget)</a:t>
            </a:r>
          </a:p>
          <a:p>
            <a:pPr eaLnBrk="1" hangingPunct="1">
              <a:buFont typeface="Wingdings" charset="0"/>
              <a:buNone/>
            </a:pPr>
            <a:r>
              <a:rPr lang="en-US" sz="2700">
                <a:latin typeface="Arial" charset="0"/>
              </a:rPr>
              <a:t>	a. Anggaran Biaya</a:t>
            </a:r>
          </a:p>
          <a:p>
            <a:pPr eaLnBrk="1" hangingPunct="1">
              <a:buFont typeface="Wingdings" charset="0"/>
              <a:buNone/>
            </a:pPr>
            <a:r>
              <a:rPr lang="en-US" sz="2700">
                <a:latin typeface="Arial" charset="0"/>
              </a:rPr>
              <a:t>	b. Anggaran Pendapatan</a:t>
            </a:r>
          </a:p>
          <a:p>
            <a:pPr eaLnBrk="1" hangingPunct="1">
              <a:buFont typeface="Wingdings" charset="0"/>
              <a:buNone/>
            </a:pPr>
            <a:endParaRPr lang="en-US" sz="2700">
              <a:latin typeface="Arial" charset="0"/>
            </a:endParaRPr>
          </a:p>
          <a:p>
            <a:pPr eaLnBrk="1" hangingPunct="1">
              <a:buFont typeface="Wingdings" charset="0"/>
              <a:buChar char="ü"/>
            </a:pPr>
            <a:r>
              <a:rPr lang="en-US" sz="2700">
                <a:latin typeface="Arial" charset="0"/>
              </a:rPr>
              <a:t> Rencana Anggaran Kas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700">
                <a:latin typeface="Arial" charset="0"/>
              </a:rPr>
              <a:t> Rencana Anggaran Investasi (Capital Budget)</a:t>
            </a:r>
          </a:p>
        </p:txBody>
      </p:sp>
    </p:spTree>
    <p:extLst>
      <p:ext uri="{BB962C8B-B14F-4D97-AF65-F5344CB8AC3E}">
        <p14:creationId xmlns:p14="http://schemas.microsoft.com/office/powerpoint/2010/main" val="366005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325091" y="1008530"/>
            <a:ext cx="2701636" cy="5378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2200" b="1">
                <a:solidFill>
                  <a:srgbClr val="000000"/>
                </a:solidFill>
              </a:rPr>
              <a:t>Anggaran Statistik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38069" y="2151529"/>
            <a:ext cx="1694295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123087" rIns="82058" bIns="123087" anchor="ctr"/>
          <a:lstStyle/>
          <a:p>
            <a:pPr algn="ctr"/>
            <a:endParaRPr lang="en-US" sz="1600" b="1"/>
          </a:p>
          <a:p>
            <a:pPr algn="ctr"/>
            <a:r>
              <a:rPr lang="en-US" sz="1600" b="1"/>
              <a:t>Anggaran </a:t>
            </a:r>
          </a:p>
          <a:p>
            <a:pPr algn="ctr"/>
            <a:r>
              <a:rPr lang="en-US" sz="1600" b="1"/>
              <a:t>Pendapatan </a:t>
            </a:r>
          </a:p>
          <a:p>
            <a:pPr algn="ctr"/>
            <a:r>
              <a:rPr lang="en-US" sz="1600" b="1"/>
              <a:t>Discretionary</a:t>
            </a:r>
          </a:p>
          <a:p>
            <a:pPr algn="ctr"/>
            <a:endParaRPr lang="en-US" sz="1600" b="1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840183" y="2151529"/>
            <a:ext cx="1694295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123087" rIns="82058" bIns="123087" anchor="ctr"/>
          <a:lstStyle/>
          <a:p>
            <a:pPr algn="ctr"/>
            <a:endParaRPr lang="en-US" sz="1600" b="1"/>
          </a:p>
          <a:p>
            <a:pPr algn="ctr"/>
            <a:r>
              <a:rPr lang="en-US" b="1"/>
              <a:t>Anggaran </a:t>
            </a:r>
          </a:p>
          <a:p>
            <a:pPr algn="ctr"/>
            <a:r>
              <a:rPr lang="en-US" b="1"/>
              <a:t>Biaya</a:t>
            </a:r>
          </a:p>
          <a:p>
            <a:pPr algn="ctr"/>
            <a:endParaRPr lang="en-US" b="1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4748069" y="2151529"/>
            <a:ext cx="1694295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123087" rIns="82058" bIns="123087" anchor="ctr"/>
          <a:lstStyle/>
          <a:p>
            <a:pPr algn="ctr"/>
            <a:endParaRPr lang="en-US" sz="1600" b="1"/>
          </a:p>
          <a:p>
            <a:pPr algn="ctr"/>
            <a:r>
              <a:rPr lang="en-US" b="1"/>
              <a:t>Anggaran </a:t>
            </a:r>
          </a:p>
          <a:p>
            <a:pPr algn="ctr"/>
            <a:r>
              <a:rPr lang="en-US" b="1"/>
              <a:t>Pendapatan</a:t>
            </a:r>
          </a:p>
          <a:p>
            <a:pPr algn="ctr"/>
            <a:endParaRPr lang="en-US" b="1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6618433" y="2151529"/>
            <a:ext cx="1694295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123087" rIns="82058" bIns="123087" anchor="ctr"/>
          <a:lstStyle/>
          <a:p>
            <a:pPr algn="ctr"/>
            <a:endParaRPr lang="en-US" sz="1600" b="1"/>
          </a:p>
          <a:p>
            <a:pPr algn="ctr"/>
            <a:r>
              <a:rPr lang="en-US" b="1"/>
              <a:t>Anggaran </a:t>
            </a:r>
          </a:p>
          <a:p>
            <a:pPr algn="ctr"/>
            <a:r>
              <a:rPr lang="en-US" b="1"/>
              <a:t>Investasi</a:t>
            </a:r>
          </a:p>
          <a:p>
            <a:pPr algn="ctr"/>
            <a:endParaRPr lang="en-US" b="1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3671454" y="3765177"/>
            <a:ext cx="2078182" cy="537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/>
              <a:t>Anggaran Kas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3740727" y="4975412"/>
            <a:ext cx="1801091" cy="941294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PROFORMA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LAPORAN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KEUANGAN</a:t>
            </a:r>
          </a:p>
        </p:txBody>
      </p:sp>
      <p:cxnSp>
        <p:nvCxnSpPr>
          <p:cNvPr id="16393" name="AutoShape 12"/>
          <p:cNvCxnSpPr>
            <a:cxnSpLocks noChangeShapeType="1"/>
            <a:stCxn id="16386" idx="2"/>
            <a:endCxn id="16388" idx="0"/>
          </p:cNvCxnSpPr>
          <p:nvPr/>
        </p:nvCxnSpPr>
        <p:spPr bwMode="auto">
          <a:xfrm rot="5400000">
            <a:off x="3879061" y="1354681"/>
            <a:ext cx="605118" cy="988579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4" name="AutoShape 13"/>
          <p:cNvCxnSpPr>
            <a:cxnSpLocks noChangeShapeType="1"/>
            <a:stCxn id="16386" idx="2"/>
            <a:endCxn id="16389" idx="0"/>
          </p:cNvCxnSpPr>
          <p:nvPr/>
        </p:nvCxnSpPr>
        <p:spPr bwMode="auto">
          <a:xfrm rot="16200000" flipH="1">
            <a:off x="4833004" y="1389317"/>
            <a:ext cx="605118" cy="91930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5" name="AutoShape 14"/>
          <p:cNvCxnSpPr>
            <a:cxnSpLocks noChangeShapeType="1"/>
            <a:stCxn id="16388" idx="2"/>
          </p:cNvCxnSpPr>
          <p:nvPr/>
        </p:nvCxnSpPr>
        <p:spPr bwMode="auto">
          <a:xfrm rot="16200000" flipH="1">
            <a:off x="3653925" y="3126229"/>
            <a:ext cx="605118" cy="53830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6" name="AutoShape 15"/>
          <p:cNvCxnSpPr>
            <a:cxnSpLocks noChangeShapeType="1"/>
            <a:stCxn id="16389" idx="2"/>
          </p:cNvCxnSpPr>
          <p:nvPr/>
        </p:nvCxnSpPr>
        <p:spPr bwMode="auto">
          <a:xfrm rot="5400000">
            <a:off x="5058140" y="3160865"/>
            <a:ext cx="605118" cy="46903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7" name="AutoShape 18"/>
          <p:cNvCxnSpPr>
            <a:cxnSpLocks noChangeShapeType="1"/>
            <a:stCxn id="16387" idx="2"/>
          </p:cNvCxnSpPr>
          <p:nvPr/>
        </p:nvCxnSpPr>
        <p:spPr bwMode="auto">
          <a:xfrm rot="16200000" flipH="1">
            <a:off x="2223052" y="2654988"/>
            <a:ext cx="941294" cy="181696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8" name="AutoShape 19"/>
          <p:cNvCxnSpPr>
            <a:cxnSpLocks noChangeShapeType="1"/>
            <a:endCxn id="16391" idx="3"/>
          </p:cNvCxnSpPr>
          <p:nvPr/>
        </p:nvCxnSpPr>
        <p:spPr bwMode="auto">
          <a:xfrm rot="10800000" flipV="1">
            <a:off x="5749636" y="3092824"/>
            <a:ext cx="1731818" cy="941294"/>
          </a:xfrm>
          <a:prstGeom prst="bentConnector3">
            <a:avLst>
              <a:gd name="adj1" fmla="val -116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399" name="AutoShape 20"/>
          <p:cNvSpPr>
            <a:spLocks noChangeArrowheads="1"/>
          </p:cNvSpPr>
          <p:nvPr/>
        </p:nvSpPr>
        <p:spPr bwMode="auto">
          <a:xfrm>
            <a:off x="4364182" y="4437529"/>
            <a:ext cx="692727" cy="47064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tx1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16400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endParaRPr lang="id-ID" sz="2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62" name="Rectangle 2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>
              <a:defRPr/>
            </a:pPr>
            <a:endParaRPr lang="id-ID" sz="33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1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Perencanaan Anggaran yang MISSMATCH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1800">
                <a:latin typeface="Arial" charset="0"/>
              </a:rPr>
              <a:t>Ada item dalam anggaran yang diajukan, tidak disetujui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1800">
                <a:latin typeface="Arial" charset="0"/>
              </a:rPr>
              <a:t>Ada item yang tidak diajukan, muncul sebagai kegiatan yang disetujui.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solidFill>
                  <a:schemeClr val="hlink"/>
                </a:solidFill>
                <a:latin typeface="Arial" charset="0"/>
              </a:rPr>
              <a:t>Contoh :</a:t>
            </a:r>
            <a:r>
              <a:rPr lang="en-US" sz="180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1800">
                <a:latin typeface="Arial" charset="0"/>
              </a:rPr>
              <a:t>Anggaran tidak bisa alih anggaran (budget shifting) –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1800">
                <a:latin typeface="Arial" charset="0"/>
              </a:rPr>
              <a:t>Cenderung inefisiensi, karena orientasi hanya men-SPJ-kan kegiatan. Berapa yang ditargetkan dalam DIP, itulah yang dilakukan.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solidFill>
                  <a:schemeClr val="hlink"/>
                </a:solidFill>
                <a:latin typeface="Arial" charset="0"/>
              </a:rPr>
              <a:t>Contoh :</a:t>
            </a:r>
            <a:r>
              <a:rPr lang="en-US" sz="18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66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739588"/>
            <a:ext cx="8229023" cy="1143000"/>
          </a:xfrm>
        </p:spPr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Bagaimana Strategi Menyusun Anggaran ???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2364" y="2958353"/>
            <a:ext cx="4322330" cy="2286000"/>
          </a:xfrm>
        </p:spPr>
        <p:txBody>
          <a:bodyPr lIns="82058" tIns="41029" rIns="82058" bIns="41029"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Ada 2 Pendekatan :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     1. Retrospektif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     2. Prospektif</a:t>
            </a:r>
          </a:p>
        </p:txBody>
      </p:sp>
    </p:spTree>
    <p:extLst>
      <p:ext uri="{BB962C8B-B14F-4D97-AF65-F5344CB8AC3E}">
        <p14:creationId xmlns:p14="http://schemas.microsoft.com/office/powerpoint/2010/main" val="189952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4"/>
          <p:cNvSpPr>
            <a:spLocks noChangeArrowheads="1"/>
          </p:cNvSpPr>
          <p:nvPr/>
        </p:nvSpPr>
        <p:spPr bwMode="auto">
          <a:xfrm>
            <a:off x="484909" y="537882"/>
            <a:ext cx="1731818" cy="1546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Biaya Total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(Historical)</a:t>
            </a:r>
          </a:p>
          <a:p>
            <a:pPr algn="ctr">
              <a:buFontTx/>
              <a:buChar char="-"/>
            </a:pPr>
            <a:r>
              <a:rPr lang="en-US" sz="1600">
                <a:solidFill>
                  <a:srgbClr val="000000"/>
                </a:solidFill>
              </a:rPr>
              <a:t>Biaya Tetap</a:t>
            </a:r>
          </a:p>
          <a:p>
            <a:pPr algn="ctr">
              <a:buFontTx/>
              <a:buChar char="-"/>
            </a:pPr>
            <a:r>
              <a:rPr lang="en-US" sz="1600">
                <a:solidFill>
                  <a:srgbClr val="000000"/>
                </a:solidFill>
              </a:rPr>
              <a:t>Biaya Variabel</a:t>
            </a:r>
          </a:p>
          <a:p>
            <a:pPr algn="ctr">
              <a:buFontTx/>
              <a:buChar char="-"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415636" y="2487706"/>
            <a:ext cx="1870364" cy="6051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Utilisasi</a:t>
            </a:r>
          </a:p>
        </p:txBody>
      </p:sp>
      <p:sp>
        <p:nvSpPr>
          <p:cNvPr id="20484" name="Oval 6"/>
          <p:cNvSpPr>
            <a:spLocks noChangeArrowheads="1"/>
          </p:cNvSpPr>
          <p:nvPr/>
        </p:nvSpPr>
        <p:spPr bwMode="auto">
          <a:xfrm>
            <a:off x="484909" y="3361765"/>
            <a:ext cx="1870364" cy="6051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Kapasitas</a:t>
            </a:r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623455" y="4303059"/>
            <a:ext cx="1662545" cy="215152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Rencana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Kegiatan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Program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Tahun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Depan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3186545" y="1479176"/>
            <a:ext cx="1593273" cy="201705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Biaya Satuan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/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Parameter Uji 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Historical </a:t>
            </a:r>
          </a:p>
          <a:p>
            <a:pPr algn="ctr">
              <a:buFontTx/>
              <a:buChar char="•"/>
            </a:pPr>
            <a:r>
              <a:rPr lang="en-US" sz="1600" b="1">
                <a:solidFill>
                  <a:schemeClr val="hlink"/>
                </a:solidFill>
              </a:rPr>
              <a:t>Aktual</a:t>
            </a:r>
          </a:p>
          <a:p>
            <a:pPr algn="ctr">
              <a:buFontTx/>
              <a:buChar char="•"/>
            </a:pPr>
            <a:r>
              <a:rPr lang="en-US" sz="1600" b="1">
                <a:solidFill>
                  <a:schemeClr val="hlink"/>
                </a:solidFill>
              </a:rPr>
              <a:t> Normatif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3186545" y="3765177"/>
            <a:ext cx="1593273" cy="161364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 sz="1600" b="1">
              <a:solidFill>
                <a:schemeClr val="hlink"/>
              </a:solidFill>
            </a:endParaRPr>
          </a:p>
          <a:p>
            <a:pPr algn="ctr"/>
            <a:endParaRPr lang="en-US" sz="1600" b="1">
              <a:solidFill>
                <a:schemeClr val="hlink"/>
              </a:solidFill>
            </a:endParaRP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Biaya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Standar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/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Parameter Uji 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(Prospektif)</a:t>
            </a:r>
          </a:p>
          <a:p>
            <a:pPr algn="ctr"/>
            <a:endParaRPr lang="en-US" sz="1600" b="1">
              <a:solidFill>
                <a:schemeClr val="hlink"/>
              </a:solidFill>
            </a:endParaRPr>
          </a:p>
          <a:p>
            <a:pPr algn="ctr"/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5541818" y="605118"/>
            <a:ext cx="1939636" cy="94129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/>
              <a:t>Penyesuaian Tarif</a:t>
            </a:r>
          </a:p>
        </p:txBody>
      </p:sp>
      <p:sp>
        <p:nvSpPr>
          <p:cNvPr id="20489" name="Oval 11"/>
          <p:cNvSpPr>
            <a:spLocks noChangeArrowheads="1"/>
          </p:cNvSpPr>
          <p:nvPr/>
        </p:nvSpPr>
        <p:spPr bwMode="auto">
          <a:xfrm>
            <a:off x="6927273" y="1613647"/>
            <a:ext cx="1939636" cy="94129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/>
              <a:t>Peningkatan</a:t>
            </a:r>
          </a:p>
          <a:p>
            <a:pPr algn="ctr"/>
            <a:r>
              <a:rPr lang="en-US" sz="1600" b="1"/>
              <a:t>Revenue</a:t>
            </a:r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5611091" y="2823883"/>
            <a:ext cx="1731818" cy="537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/>
              <a:t>EFISIENSI</a:t>
            </a: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5611091" y="4101353"/>
            <a:ext cx="2632364" cy="1680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/>
              <a:t>KEBUTUHAN BIAYA </a:t>
            </a:r>
          </a:p>
          <a:p>
            <a:pPr algn="ctr"/>
            <a:r>
              <a:rPr lang="en-US" sz="1600" b="1"/>
              <a:t>PELAYANAN / PROGRAM:</a:t>
            </a:r>
          </a:p>
          <a:p>
            <a:pPr algn="ctr">
              <a:buFontTx/>
              <a:buChar char="-"/>
            </a:pPr>
            <a:r>
              <a:rPr lang="en-US" sz="1600" b="1"/>
              <a:t>Private Goods</a:t>
            </a:r>
          </a:p>
          <a:p>
            <a:pPr algn="ctr">
              <a:buFontTx/>
              <a:buChar char="-"/>
            </a:pPr>
            <a:r>
              <a:rPr lang="en-US" sz="1600" b="1"/>
              <a:t>Public Goods</a:t>
            </a:r>
          </a:p>
        </p:txBody>
      </p:sp>
      <p:sp>
        <p:nvSpPr>
          <p:cNvPr id="20492" name="Line 17"/>
          <p:cNvSpPr>
            <a:spLocks noChangeShapeType="1"/>
          </p:cNvSpPr>
          <p:nvPr/>
        </p:nvSpPr>
        <p:spPr bwMode="auto">
          <a:xfrm>
            <a:off x="2216727" y="1344706"/>
            <a:ext cx="969818" cy="6723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3" name="Line 18"/>
          <p:cNvSpPr>
            <a:spLocks noChangeShapeType="1"/>
          </p:cNvSpPr>
          <p:nvPr/>
        </p:nvSpPr>
        <p:spPr bwMode="auto">
          <a:xfrm>
            <a:off x="2286000" y="2756647"/>
            <a:ext cx="9005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4" name="Line 19"/>
          <p:cNvSpPr>
            <a:spLocks noChangeShapeType="1"/>
          </p:cNvSpPr>
          <p:nvPr/>
        </p:nvSpPr>
        <p:spPr bwMode="auto">
          <a:xfrm flipV="1">
            <a:off x="2355273" y="3160059"/>
            <a:ext cx="831273" cy="4706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5" name="Line 20"/>
          <p:cNvSpPr>
            <a:spLocks noChangeShapeType="1"/>
          </p:cNvSpPr>
          <p:nvPr/>
        </p:nvSpPr>
        <p:spPr bwMode="auto">
          <a:xfrm flipV="1">
            <a:off x="2286000" y="4840941"/>
            <a:ext cx="831273" cy="3361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6" name="Line 21"/>
          <p:cNvSpPr>
            <a:spLocks noChangeShapeType="1"/>
          </p:cNvSpPr>
          <p:nvPr/>
        </p:nvSpPr>
        <p:spPr bwMode="auto">
          <a:xfrm>
            <a:off x="4779818" y="4639235"/>
            <a:ext cx="83127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7" name="Line 22"/>
          <p:cNvSpPr>
            <a:spLocks noChangeShapeType="1"/>
          </p:cNvSpPr>
          <p:nvPr/>
        </p:nvSpPr>
        <p:spPr bwMode="auto">
          <a:xfrm>
            <a:off x="4779818" y="2218765"/>
            <a:ext cx="9005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8" name="Line 24"/>
          <p:cNvSpPr>
            <a:spLocks noChangeShapeType="1"/>
          </p:cNvSpPr>
          <p:nvPr/>
        </p:nvSpPr>
        <p:spPr bwMode="auto">
          <a:xfrm>
            <a:off x="5680363" y="2218765"/>
            <a:ext cx="623455" cy="605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99" name="Line 25"/>
          <p:cNvSpPr>
            <a:spLocks noChangeShapeType="1"/>
          </p:cNvSpPr>
          <p:nvPr/>
        </p:nvSpPr>
        <p:spPr bwMode="auto">
          <a:xfrm flipV="1">
            <a:off x="5680363" y="1546412"/>
            <a:ext cx="623455" cy="605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500" name="Line 27"/>
          <p:cNvSpPr>
            <a:spLocks noChangeShapeType="1"/>
          </p:cNvSpPr>
          <p:nvPr/>
        </p:nvSpPr>
        <p:spPr bwMode="auto">
          <a:xfrm flipV="1">
            <a:off x="6511636" y="1613647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6580909" y="3361765"/>
            <a:ext cx="0" cy="73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502" name="Line 29"/>
          <p:cNvSpPr>
            <a:spLocks noChangeShapeType="1"/>
          </p:cNvSpPr>
          <p:nvPr/>
        </p:nvSpPr>
        <p:spPr bwMode="auto">
          <a:xfrm flipH="1">
            <a:off x="7689273" y="2622177"/>
            <a:ext cx="207818" cy="14791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503" name="Line 30"/>
          <p:cNvSpPr>
            <a:spLocks noChangeShapeType="1"/>
          </p:cNvSpPr>
          <p:nvPr/>
        </p:nvSpPr>
        <p:spPr bwMode="auto">
          <a:xfrm>
            <a:off x="7412182" y="1277471"/>
            <a:ext cx="277091" cy="3361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403412"/>
            <a:ext cx="8229023" cy="1143000"/>
          </a:xfrm>
        </p:spPr>
        <p:txBody>
          <a:bodyPr lIns="82058" tIns="41029" rIns="82058"/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Kelebihan dan Kelemahan Retrospektif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endParaRPr lang="en-US" sz="25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Berdasarkan kondisi riil, pengalaman nyata kegiatan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Data masa lalu, tergantung kelengkapan pencatatan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Refleksi pencapaian kegiatan masa lalu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Gambaran biaya merupakan cerminan efisien/tidak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Menghitung biaya aktual dan normatif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Bisa dikombinasi dengan adjustment komponen biaya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Bisa dikombinasi dengan target ke depan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Bisa digunakan untuk penetapan tarif</a:t>
            </a:r>
          </a:p>
        </p:txBody>
      </p:sp>
    </p:spTree>
    <p:extLst>
      <p:ext uri="{BB962C8B-B14F-4D97-AF65-F5344CB8AC3E}">
        <p14:creationId xmlns:p14="http://schemas.microsoft.com/office/powerpoint/2010/main" val="184217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182" y="874059"/>
            <a:ext cx="8229023" cy="501463"/>
          </a:xfrm>
        </p:spPr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  <a:latin typeface="Arial" charset="0"/>
              </a:rPr>
              <a:t>ANGGARAN (BUDGET)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39092" y="2151529"/>
            <a:ext cx="7010977" cy="4235824"/>
          </a:xfrm>
        </p:spPr>
        <p:txBody>
          <a:bodyPr lIns="82058" tIns="41029" rIns="82058" bIns="41029"/>
          <a:lstStyle/>
          <a:p>
            <a:pPr algn="l" eaLnBrk="1" hangingPunct="1">
              <a:buFont typeface="Wingdings" charset="0"/>
              <a:buChar char="ü"/>
            </a:pP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Dokumen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Dasar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Keuangan</a:t>
            </a:r>
            <a:endParaRPr lang="en-US" dirty="0">
              <a:latin typeface="Arial" charset="0"/>
              <a:sym typeface="Wingdings" charset="0"/>
            </a:endParaRPr>
          </a:p>
          <a:p>
            <a:pPr algn="l" eaLnBrk="1" hangingPunct="1">
              <a:buFont typeface="Wingdings" charset="0"/>
              <a:buChar char="ü"/>
            </a:pP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Penjabaran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Kuantitatif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atas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</a:p>
          <a:p>
            <a:pPr algn="l" eaLnBrk="1" hangingPunct="1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Rencana</a:t>
            </a:r>
            <a:r>
              <a:rPr lang="en-US" dirty="0">
                <a:latin typeface="Arial" charset="0"/>
                <a:sym typeface="Wingdings" charset="0"/>
              </a:rPr>
              <a:t> yang </a:t>
            </a:r>
            <a:r>
              <a:rPr lang="en-US" dirty="0" err="1">
                <a:latin typeface="Arial" charset="0"/>
                <a:sym typeface="Wingdings" charset="0"/>
              </a:rPr>
              <a:t>akan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dikerjakan</a:t>
            </a:r>
            <a:r>
              <a:rPr lang="en-US" dirty="0">
                <a:latin typeface="Arial" charset="0"/>
                <a:sym typeface="Wingdings" charset="0"/>
              </a:rPr>
              <a:t> 	</a:t>
            </a:r>
            <a:r>
              <a:rPr lang="en-US" dirty="0" err="1">
                <a:latin typeface="Arial" charset="0"/>
                <a:sym typeface="Wingdings" charset="0"/>
              </a:rPr>
              <a:t>pada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masa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datang</a:t>
            </a:r>
            <a:endParaRPr lang="en-US" dirty="0">
              <a:latin typeface="Arial" charset="0"/>
              <a:sym typeface="Wingdings" charset="0"/>
            </a:endParaRPr>
          </a:p>
          <a:p>
            <a:pPr algn="l" eaLnBrk="1" hangingPunct="1">
              <a:buFont typeface="Wingdings" charset="0"/>
              <a:buChar char="ü"/>
            </a:pP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Dipakai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sebagai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alat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perencana</a:t>
            </a:r>
            <a:endParaRPr lang="en-US" dirty="0">
              <a:latin typeface="Arial" charset="0"/>
              <a:sym typeface="Wingdings" charset="0"/>
            </a:endParaRPr>
          </a:p>
          <a:p>
            <a:pPr algn="l" eaLnBrk="1" hangingPunct="1">
              <a:buFont typeface="Wingdings" charset="0"/>
              <a:buChar char="ü"/>
            </a:pP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Dipakai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sebagai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alat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err="1">
                <a:latin typeface="Arial" charset="0"/>
                <a:sym typeface="Wingdings" charset="0"/>
              </a:rPr>
              <a:t>evaluasi</a:t>
            </a:r>
            <a:endParaRPr lang="en-US" dirty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2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>
                <a:solidFill>
                  <a:schemeClr val="hlink"/>
                </a:solidFill>
                <a:latin typeface="Arial" charset="0"/>
              </a:rPr>
              <a:t>Implikasi pada Penyusunan </a:t>
            </a:r>
            <a:br>
              <a:rPr lang="en-US" sz="3600">
                <a:solidFill>
                  <a:schemeClr val="hlink"/>
                </a:solidFill>
                <a:latin typeface="Arial" charset="0"/>
              </a:rPr>
            </a:br>
            <a:r>
              <a:rPr lang="en-US" sz="3600">
                <a:solidFill>
                  <a:schemeClr val="hlink"/>
                </a:solidFill>
                <a:latin typeface="Arial" charset="0"/>
              </a:rPr>
              <a:t>Anggaran Biaya ???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8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Harus dapat menyusun program kerja secara menyeluruh yang menjawab kebutuhan di masing-masing balai (analisis situasi)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Punya gambaran realistis tentang kebutuhan biaya untuk mengantisipasi kebutuhan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Dapat membuat priotitas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Mampu menyusun anggaran yang terpadu dan seimbang (antar program, antar mata anggaran, jangan ada overlapping kegiatan)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Mampu meyakinkan (advokasi) pada policy maker ( Dirjen Anggaran).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chemeClr val="hlink"/>
                </a:solidFill>
                <a:latin typeface="Arial" charset="0"/>
              </a:rPr>
              <a:t>	Contoh :</a:t>
            </a:r>
            <a:r>
              <a:rPr lang="en-US" sz="2200">
                <a:latin typeface="Arial" charset="0"/>
              </a:rPr>
              <a:t> Anggaran yang diusulkan adalah benar-benar yang dibutuhkan dan akan mempengaruhi kinerja.</a:t>
            </a:r>
          </a:p>
        </p:txBody>
      </p:sp>
    </p:spTree>
    <p:extLst>
      <p:ext uri="{BB962C8B-B14F-4D97-AF65-F5344CB8AC3E}">
        <p14:creationId xmlns:p14="http://schemas.microsoft.com/office/powerpoint/2010/main" val="370246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909" y="228321"/>
            <a:ext cx="8201603" cy="1990444"/>
          </a:xfrm>
        </p:spPr>
        <p:txBody>
          <a:bodyPr lIns="82058" tIns="41029" rIns="82058"/>
          <a:lstStyle/>
          <a:p>
            <a:pPr eaLnBrk="1" hangingPunct="1"/>
            <a:r>
              <a:rPr lang="en-US" sz="3200">
                <a:solidFill>
                  <a:schemeClr val="hlink"/>
                </a:solidFill>
                <a:latin typeface="Arial" charset="0"/>
              </a:rPr>
              <a:t>Bagaimana caranya mempunyai gambaran </a:t>
            </a:r>
            <a:r>
              <a:rPr lang="en-US" sz="3200">
                <a:solidFill>
                  <a:schemeClr val="tx1"/>
                </a:solidFill>
                <a:latin typeface="Arial" charset="0"/>
              </a:rPr>
              <a:t>Realistis</a:t>
            </a:r>
            <a:r>
              <a:rPr lang="en-US" sz="3200">
                <a:solidFill>
                  <a:schemeClr val="hlink"/>
                </a:solidFill>
                <a:latin typeface="Arial" charset="0"/>
              </a:rPr>
              <a:t> kebutuhan biaya </a:t>
            </a:r>
            <a:br>
              <a:rPr lang="en-US" sz="3200">
                <a:solidFill>
                  <a:schemeClr val="hlink"/>
                </a:solidFill>
                <a:latin typeface="Arial" charset="0"/>
              </a:rPr>
            </a:br>
            <a:r>
              <a:rPr lang="en-US" sz="3200">
                <a:solidFill>
                  <a:schemeClr val="hlink"/>
                </a:solidFill>
                <a:latin typeface="Arial" charset="0"/>
              </a:rPr>
              <a:t>(Prospektif)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2218765"/>
            <a:ext cx="8201602" cy="4572000"/>
          </a:xfrm>
        </p:spPr>
        <p:txBody>
          <a:bodyPr lIns="82058" tIns="41029" rIns="82058" bIns="41029"/>
          <a:lstStyle/>
          <a:p>
            <a:pPr marL="615437" indent="-615437">
              <a:lnSpc>
                <a:spcPct val="90000"/>
              </a:lnSpc>
              <a:buFontTx/>
              <a:buAutoNum type="arabicPeriod"/>
            </a:pPr>
            <a:r>
              <a:rPr lang="en-US" sz="2900">
                <a:latin typeface="Arial" charset="0"/>
              </a:rPr>
              <a:t>Susun Program kerja dengan prioritas</a:t>
            </a:r>
          </a:p>
          <a:p>
            <a:pPr marL="615437" indent="-615437">
              <a:lnSpc>
                <a:spcPct val="90000"/>
              </a:lnSpc>
              <a:buFontTx/>
              <a:buAutoNum type="arabicPeriod"/>
            </a:pPr>
            <a:r>
              <a:rPr lang="en-US" sz="2900">
                <a:latin typeface="Arial" charset="0"/>
              </a:rPr>
              <a:t>Estimasi target (output) dan kegiatannya</a:t>
            </a:r>
          </a:p>
          <a:p>
            <a:pPr marL="615437" indent="-615437">
              <a:lnSpc>
                <a:spcPct val="90000"/>
              </a:lnSpc>
              <a:buFontTx/>
              <a:buAutoNum type="arabicPeriod"/>
            </a:pPr>
            <a:r>
              <a:rPr lang="en-US" sz="2900">
                <a:latin typeface="Arial" charset="0"/>
              </a:rPr>
              <a:t>Susun anggaran biaya :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		a. menurut program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		b. menurut unit pelaksana (pelayanan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            dan penunjang)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		c. menurut mata anggaran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4. Integrasi Kegiatan dan Integrasi Anggaran</a:t>
            </a:r>
          </a:p>
          <a:p>
            <a:pPr marL="615437" indent="-615437">
              <a:lnSpc>
                <a:spcPct val="90000"/>
              </a:lnSpc>
              <a:buNone/>
            </a:pPr>
            <a:r>
              <a:rPr lang="en-US" sz="2900">
                <a:latin typeface="Arial" charset="0"/>
              </a:rPr>
              <a:t>5. Integrasi Sumber</a:t>
            </a:r>
          </a:p>
        </p:txBody>
      </p:sp>
    </p:spTree>
    <p:extLst>
      <p:ext uri="{BB962C8B-B14F-4D97-AF65-F5344CB8AC3E}">
        <p14:creationId xmlns:p14="http://schemas.microsoft.com/office/powerpoint/2010/main" val="312421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470647"/>
            <a:ext cx="8229023" cy="1143000"/>
          </a:xfrm>
        </p:spPr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1. Susun Program Kerja berdasarkan Prioritas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2151529"/>
            <a:ext cx="8229023" cy="4303059"/>
          </a:xfrm>
        </p:spPr>
        <p:txBody>
          <a:bodyPr lIns="82058" tIns="41029" rIns="82058" bIns="41029"/>
          <a:lstStyle/>
          <a:p>
            <a:pPr marL="615437" indent="-615437"/>
            <a:r>
              <a:rPr lang="en-US">
                <a:latin typeface="Arial" charset="0"/>
              </a:rPr>
              <a:t>Kebijakan Nasional</a:t>
            </a:r>
          </a:p>
          <a:p>
            <a:pPr marL="615437" indent="-615437"/>
            <a:r>
              <a:rPr lang="en-US">
                <a:latin typeface="Arial" charset="0"/>
              </a:rPr>
              <a:t>Perencanaan Kesehatan Daerah</a:t>
            </a:r>
          </a:p>
          <a:p>
            <a:pPr marL="615437" indent="-615437"/>
            <a:r>
              <a:rPr lang="en-US">
                <a:solidFill>
                  <a:srgbClr val="FF0000"/>
                </a:solidFill>
                <a:latin typeface="Arial" charset="0"/>
              </a:rPr>
              <a:t>Renstra </a:t>
            </a:r>
          </a:p>
          <a:p>
            <a:pPr marL="615437" indent="-615437"/>
            <a:r>
              <a:rPr lang="en-US">
                <a:latin typeface="Arial" charset="0"/>
              </a:rPr>
              <a:t>Program Pelayanan Esensial</a:t>
            </a:r>
          </a:p>
          <a:p>
            <a:pPr marL="615437" indent="-615437"/>
            <a:r>
              <a:rPr lang="en-US">
                <a:latin typeface="Arial" charset="0"/>
              </a:rPr>
              <a:t>Paket Pelayanan Esensial Gakin</a:t>
            </a:r>
          </a:p>
          <a:p>
            <a:pPr marL="615437" indent="-615437"/>
            <a:r>
              <a:rPr lang="en-US">
                <a:latin typeface="Arial" charset="0"/>
              </a:rPr>
              <a:t>Prioritas Intervensi</a:t>
            </a:r>
          </a:p>
        </p:txBody>
      </p:sp>
    </p:spTree>
    <p:extLst>
      <p:ext uri="{BB962C8B-B14F-4D97-AF65-F5344CB8AC3E}">
        <p14:creationId xmlns:p14="http://schemas.microsoft.com/office/powerpoint/2010/main" val="40470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 sz="3600" i="1">
                <a:solidFill>
                  <a:schemeClr val="hlink"/>
                </a:solidFill>
                <a:latin typeface="Arial" charset="0"/>
              </a:rPr>
              <a:t>2. Estimasi target dan kegiatan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210235"/>
            <a:ext cx="8229023" cy="5647765"/>
          </a:xfrm>
        </p:spPr>
        <p:txBody>
          <a:bodyPr lIns="82058" tIns="41029" rIns="82058" bIns="41029"/>
          <a:lstStyle/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endParaRPr lang="en-US" sz="290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2900">
                <a:solidFill>
                  <a:schemeClr val="hlink"/>
                </a:solidFill>
                <a:latin typeface="Arial" charset="0"/>
              </a:rPr>
              <a:t>Target disusun </a:t>
            </a:r>
            <a:r>
              <a:rPr lang="en-US" sz="2900">
                <a:solidFill>
                  <a:schemeClr val="hlink"/>
                </a:solidFill>
                <a:latin typeface="Arial" charset="0"/>
                <a:sym typeface="Wingdings" charset="0"/>
              </a:rPr>
              <a:t></a:t>
            </a:r>
            <a:r>
              <a:rPr lang="en-US" sz="2900">
                <a:latin typeface="Arial" charset="0"/>
                <a:sym typeface="Wingdings" charset="0"/>
              </a:rPr>
              <a:t> </a:t>
            </a:r>
            <a:r>
              <a:rPr lang="en-US" sz="2900">
                <a:solidFill>
                  <a:srgbClr val="FF0000"/>
                </a:solidFill>
                <a:latin typeface="Arial" charset="0"/>
                <a:sym typeface="Wingdings" charset="0"/>
              </a:rPr>
              <a:t>Realistis</a:t>
            </a:r>
            <a:r>
              <a:rPr lang="en-US" sz="2900">
                <a:latin typeface="Arial" charset="0"/>
                <a:sym typeface="Wingdings" charset="0"/>
              </a:rPr>
              <a:t> sesuai dengan periode waktu yang tersedia. (tentunya ada strategi jangka panjang dan strategi jangka pendek yang mengacu pada RENSTRA tingkat Propinsi).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2900">
                <a:solidFill>
                  <a:schemeClr val="hlink"/>
                </a:solidFill>
                <a:latin typeface="Arial" charset="0"/>
                <a:sym typeface="Wingdings" charset="0"/>
              </a:rPr>
              <a:t>Kegiatan disusun </a:t>
            </a:r>
            <a:r>
              <a:rPr lang="en-US" sz="2900">
                <a:latin typeface="Arial" charset="0"/>
                <a:sym typeface="Wingdings" charset="0"/>
              </a:rPr>
              <a:t> </a:t>
            </a:r>
            <a:r>
              <a:rPr lang="en-US" sz="2900">
                <a:solidFill>
                  <a:srgbClr val="FF0000"/>
                </a:solidFill>
                <a:latin typeface="Arial" charset="0"/>
                <a:sym typeface="Wingdings" charset="0"/>
              </a:rPr>
              <a:t>Realistis</a:t>
            </a:r>
            <a:r>
              <a:rPr lang="en-US" sz="2900">
                <a:latin typeface="Arial" charset="0"/>
                <a:sym typeface="Wingdings" charset="0"/>
              </a:rPr>
              <a:t> – berkaitan dengan program dan target yang telah disusun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900">
                <a:latin typeface="Arial" charset="0"/>
                <a:sym typeface="Wingdings" charset="0"/>
              </a:rPr>
              <a:t>	Contoh : untuk mencapai Target perlu menyusun kegiatan pelatihan tersebut, apa saja yang diperlukan, misal 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900">
                <a:latin typeface="Arial" charset="0"/>
                <a:sym typeface="Wingdings" charset="0"/>
              </a:rPr>
              <a:t>	A. biaya penyelenggaraan pelatihan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900">
                <a:latin typeface="Arial" charset="0"/>
                <a:sym typeface="Wingdings" charset="0"/>
              </a:rPr>
              <a:t>	B. honor dan transpor untuk instruktur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900">
                <a:latin typeface="Arial" charset="0"/>
                <a:sym typeface="Wingdings" charset="0"/>
              </a:rPr>
              <a:t>	C. peralatan yang dibutuhkan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9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5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 i="1">
                <a:solidFill>
                  <a:schemeClr val="hlink"/>
                </a:solidFill>
                <a:latin typeface="Arial" charset="0"/>
              </a:rPr>
              <a:t>3a. Susun Total Anggaran menurut Program / Bidang / Unit Kerja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091" y="1599640"/>
            <a:ext cx="8866909" cy="619125"/>
          </a:xfrm>
        </p:spPr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>
                <a:latin typeface="Arial" charset="0"/>
              </a:rPr>
              <a:t>Nama Bidang : ……………......(Contoh: unit Rawat Jalan)</a:t>
            </a:r>
          </a:p>
        </p:txBody>
      </p:sp>
      <p:graphicFrame>
        <p:nvGraphicFramePr>
          <p:cNvPr id="57388" name="Group 44"/>
          <p:cNvGraphicFramePr>
            <a:graphicFrameLocks noGrp="1"/>
          </p:cNvGraphicFramePr>
          <p:nvPr/>
        </p:nvGraphicFramePr>
        <p:xfrm>
          <a:off x="415637" y="2420471"/>
          <a:ext cx="8312727" cy="3431241"/>
        </p:xfrm>
        <a:graphic>
          <a:graphicData uri="http://schemas.openxmlformats.org/drawingml/2006/table">
            <a:tbl>
              <a:tblPr/>
              <a:tblGrid>
                <a:gridCol w="831273"/>
                <a:gridCol w="3359727"/>
                <a:gridCol w="1697182"/>
                <a:gridCol w="2424545"/>
              </a:tblGrid>
              <a:tr h="83371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No.</a:t>
                      </a:r>
                    </a:p>
                  </a:txBody>
                  <a:tcPr marL="83127" marR="83127" marT="40341" marB="4034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Unit Rawat Jalan</a:t>
                      </a:r>
                    </a:p>
                  </a:txBody>
                  <a:tcPr marL="83127" marR="83127" marT="40341" marB="4034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Satuan</a:t>
                      </a:r>
                    </a:p>
                  </a:txBody>
                  <a:tcPr marL="83127" marR="83127" marT="40341" marB="4034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Biaya Operasional</a:t>
                      </a:r>
                    </a:p>
                  </a:txBody>
                  <a:tcPr marL="83127" marR="83127" marT="40341" marB="4034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55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</a:t>
                      </a:r>
                    </a:p>
                  </a:txBody>
                  <a:tcPr marL="83127" marR="83127" marT="40341" marB="403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Bahan Medis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Belanja Pegawai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……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Rp. 50 juta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…………..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1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 i="1">
                <a:solidFill>
                  <a:schemeClr val="hlink"/>
                </a:solidFill>
                <a:latin typeface="Arial" charset="0"/>
              </a:rPr>
              <a:t>3b. Susun Total Anggaran Menurut Unit Pelaksana / Produksi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255818" y="1613647"/>
            <a:ext cx="2216727" cy="10757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2200" b="1">
                <a:solidFill>
                  <a:srgbClr val="000000"/>
                </a:solidFill>
              </a:rPr>
              <a:t>ANGGARAN </a:t>
            </a:r>
          </a:p>
          <a:p>
            <a:pPr algn="ctr"/>
            <a:r>
              <a:rPr lang="en-US" sz="2200" b="1">
                <a:solidFill>
                  <a:srgbClr val="000000"/>
                </a:solidFill>
              </a:rPr>
              <a:t>TERPADU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008909" y="3361765"/>
            <a:ext cx="2008909" cy="10085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Anggaran </a:t>
            </a:r>
          </a:p>
          <a:p>
            <a:pPr algn="ctr"/>
            <a:r>
              <a:rPr lang="en-US" b="1">
                <a:solidFill>
                  <a:srgbClr val="000000"/>
                </a:solidFill>
              </a:rPr>
              <a:t>Unit Penunjang</a:t>
            </a:r>
          </a:p>
          <a:p>
            <a:pPr algn="ctr"/>
            <a:r>
              <a:rPr lang="en-US" b="1">
                <a:solidFill>
                  <a:srgbClr val="000000"/>
                </a:solidFill>
              </a:rPr>
              <a:t>TU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4710546" y="3361765"/>
            <a:ext cx="2008909" cy="10085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Anggaran </a:t>
            </a:r>
          </a:p>
          <a:p>
            <a:pPr algn="ctr"/>
            <a:r>
              <a:rPr lang="en-US" b="1">
                <a:solidFill>
                  <a:srgbClr val="000000"/>
                </a:solidFill>
              </a:rPr>
              <a:t>Unit Pelayanan</a:t>
            </a:r>
          </a:p>
        </p:txBody>
      </p:sp>
      <p:cxnSp>
        <p:nvCxnSpPr>
          <p:cNvPr id="27654" name="AutoShape 7"/>
          <p:cNvCxnSpPr>
            <a:cxnSpLocks noChangeShapeType="1"/>
            <a:stCxn id="27651" idx="2"/>
            <a:endCxn id="27652" idx="0"/>
          </p:cNvCxnSpPr>
          <p:nvPr/>
        </p:nvCxnSpPr>
        <p:spPr bwMode="auto">
          <a:xfrm rot="5400000">
            <a:off x="3352596" y="2350179"/>
            <a:ext cx="672353" cy="135081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55" name="AutoShape 8"/>
          <p:cNvCxnSpPr>
            <a:cxnSpLocks noChangeShapeType="1"/>
            <a:stCxn id="27651" idx="2"/>
            <a:endCxn id="27653" idx="0"/>
          </p:cNvCxnSpPr>
          <p:nvPr/>
        </p:nvCxnSpPr>
        <p:spPr bwMode="auto">
          <a:xfrm rot="16200000" flipH="1">
            <a:off x="4703414" y="2350179"/>
            <a:ext cx="672353" cy="135081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108364" y="4908177"/>
            <a:ext cx="1454727" cy="94129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UNIT 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RAWAT 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JALAN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701637" y="4908177"/>
            <a:ext cx="1454727" cy="94129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UNIT 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RAWAT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 INAP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294909" y="4908177"/>
            <a:ext cx="1454727" cy="94129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RADIOLOGY 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5888182" y="4908177"/>
            <a:ext cx="1454727" cy="94129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LABORA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TORIUM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481455" y="4908177"/>
            <a:ext cx="1454727" cy="94129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FARMASI</a:t>
            </a:r>
          </a:p>
        </p:txBody>
      </p:sp>
      <p:cxnSp>
        <p:nvCxnSpPr>
          <p:cNvPr id="27661" name="AutoShape 14"/>
          <p:cNvCxnSpPr>
            <a:cxnSpLocks noChangeShapeType="1"/>
            <a:stCxn id="27653" idx="2"/>
            <a:endCxn id="27656" idx="0"/>
          </p:cNvCxnSpPr>
          <p:nvPr/>
        </p:nvCxnSpPr>
        <p:spPr bwMode="auto">
          <a:xfrm rot="5400000">
            <a:off x="3506423" y="2699599"/>
            <a:ext cx="537882" cy="387927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62" name="AutoShape 15"/>
          <p:cNvCxnSpPr>
            <a:cxnSpLocks noChangeShapeType="1"/>
            <a:stCxn id="27653" idx="2"/>
            <a:endCxn id="27657" idx="0"/>
          </p:cNvCxnSpPr>
          <p:nvPr/>
        </p:nvCxnSpPr>
        <p:spPr bwMode="auto">
          <a:xfrm rot="5400000">
            <a:off x="4303059" y="3496235"/>
            <a:ext cx="537882" cy="2286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63" name="AutoShape 16"/>
          <p:cNvCxnSpPr>
            <a:cxnSpLocks noChangeShapeType="1"/>
            <a:stCxn id="27653" idx="2"/>
            <a:endCxn id="27658" idx="0"/>
          </p:cNvCxnSpPr>
          <p:nvPr/>
        </p:nvCxnSpPr>
        <p:spPr bwMode="auto">
          <a:xfrm rot="5400000">
            <a:off x="5099695" y="4292872"/>
            <a:ext cx="537882" cy="69272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64" name="AutoShape 17"/>
          <p:cNvCxnSpPr>
            <a:cxnSpLocks noChangeShapeType="1"/>
            <a:stCxn id="27653" idx="2"/>
            <a:endCxn id="27659" idx="0"/>
          </p:cNvCxnSpPr>
          <p:nvPr/>
        </p:nvCxnSpPr>
        <p:spPr bwMode="auto">
          <a:xfrm rot="16200000" flipH="1">
            <a:off x="5896332" y="4188963"/>
            <a:ext cx="537882" cy="90054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65" name="AutoShape 18"/>
          <p:cNvCxnSpPr>
            <a:cxnSpLocks noChangeShapeType="1"/>
            <a:stCxn id="27653" idx="2"/>
            <a:endCxn id="27660" idx="0"/>
          </p:cNvCxnSpPr>
          <p:nvPr/>
        </p:nvCxnSpPr>
        <p:spPr bwMode="auto">
          <a:xfrm rot="16200000" flipH="1">
            <a:off x="6692968" y="3392326"/>
            <a:ext cx="537882" cy="249381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2116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 i="1">
                <a:solidFill>
                  <a:schemeClr val="hlink"/>
                </a:solidFill>
                <a:latin typeface="Arial" charset="0"/>
              </a:rPr>
              <a:t>3c. Susun Total Anggaran Biaya Menurut Mata Anggaran</a:t>
            </a:r>
          </a:p>
        </p:txBody>
      </p:sp>
      <p:graphicFrame>
        <p:nvGraphicFramePr>
          <p:cNvPr id="59550" name="Group 158"/>
          <p:cNvGraphicFramePr>
            <a:graphicFrameLocks noGrp="1"/>
          </p:cNvGraphicFramePr>
          <p:nvPr/>
        </p:nvGraphicFramePr>
        <p:xfrm>
          <a:off x="692727" y="1697691"/>
          <a:ext cx="7966364" cy="4195583"/>
        </p:xfrm>
        <a:graphic>
          <a:graphicData uri="http://schemas.openxmlformats.org/drawingml/2006/table">
            <a:tbl>
              <a:tblPr/>
              <a:tblGrid>
                <a:gridCol w="2147455"/>
                <a:gridCol w="2424545"/>
                <a:gridCol w="3394364"/>
              </a:tblGrid>
              <a:tr h="7261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Biaya Unit Penunjang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Biaya Unit Pelayanan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Gedung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Ruang Laboratorium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BIAYA INVESTASI</a:t>
                      </a: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Kendaraan Bermotor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Pendidikan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Pelatihan Adm &amp; Keu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Alat Laboratorium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Gaji / honor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Gaji petugas penguji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ATK/Bhn Habis Pakai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Sampel, Reagen, Media Mikro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6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BIAYA OPERASIONAL</a:t>
                      </a: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Listrik, Telpon, Air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Makanan Penambah Dy Thn. Tubuh (Susu)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Pemeriksaan Kesehatan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BIAYA</a:t>
                      </a: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Gedung 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Ruang Laboratorium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PEMELIHARAAN</a:t>
                      </a:r>
                    </a:p>
                  </a:txBody>
                  <a:tcPr marL="83127" marR="83127" marT="40344" marB="403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Kendaraan Bermotor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Alat Laboratorium</a:t>
                      </a:r>
                    </a:p>
                  </a:txBody>
                  <a:tcPr marL="83127" marR="83127" marT="40344" marB="403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21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4" y="134471"/>
            <a:ext cx="8797636" cy="1389529"/>
          </a:xfrm>
          <a:solidFill>
            <a:srgbClr val="FF0000"/>
          </a:solidFill>
        </p:spPr>
        <p:txBody>
          <a:bodyPr lIns="82058" tIns="41029" rIns="82058"/>
          <a:lstStyle/>
          <a:p>
            <a:pPr marL="718010" indent="-718010" defTabSz="784967">
              <a:defRPr/>
            </a:pPr>
            <a:r>
              <a:rPr lang="en-US" sz="3400" b="1">
                <a:solidFill>
                  <a:schemeClr val="tx1"/>
                </a:solidFill>
                <a:latin typeface="Franklin Gothic Medium" panose="020B0603020102020204" pitchFamily="34" charset="0"/>
              </a:rPr>
              <a:t>SETELAH UNIT-UNIT SELESAI MENYUSUN ANGGARAN </a:t>
            </a:r>
            <a:r>
              <a:rPr lang="en-US" sz="3400" b="1">
                <a:solidFill>
                  <a:schemeClr val="tx1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 APA LANGKAH LANJUT ??</a:t>
            </a:r>
            <a:endParaRPr lang="en-US" sz="3400" b="1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4061114" y="1905000"/>
            <a:ext cx="2122921" cy="736787"/>
          </a:xfrm>
          <a:prstGeom prst="roundRect">
            <a:avLst>
              <a:gd name="adj" fmla="val 16667"/>
            </a:avLst>
          </a:prstGeom>
          <a:solidFill>
            <a:srgbClr val="800000">
              <a:alpha val="89803"/>
            </a:srgbClr>
          </a:solidFill>
          <a:ln w="12700" cap="sq">
            <a:solidFill>
              <a:srgbClr val="800000"/>
            </a:solidFill>
            <a:round/>
            <a:headEnd type="none" w="sm" len="sm"/>
            <a:tailEnd type="none" w="sm" len="sm"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3000" b="1">
                <a:solidFill>
                  <a:srgbClr val="FFFFCC"/>
                </a:solidFill>
                <a:latin typeface="Garamond" charset="0"/>
              </a:rPr>
              <a:t>RS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5497081" y="3200681"/>
            <a:ext cx="2743488" cy="609319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2500" b="1">
                <a:solidFill>
                  <a:srgbClr val="800000"/>
                </a:solidFill>
                <a:latin typeface="Garamond" charset="0"/>
              </a:rPr>
              <a:t>Unit Produksi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687081" y="3200681"/>
            <a:ext cx="2743488" cy="609319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2500" b="1">
                <a:latin typeface="Garamond" charset="0"/>
              </a:rPr>
              <a:t>Unit Penunjang</a:t>
            </a: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5107421" y="4272243"/>
            <a:ext cx="461818" cy="1061757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p. 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RI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5648614" y="4266640"/>
            <a:ext cx="510886" cy="106736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 q. 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RJ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6250421" y="4266640"/>
            <a:ext cx="845705" cy="106736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r. 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Bedah</a:t>
            </a: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7174058" y="4266640"/>
            <a:ext cx="838488" cy="106736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s. 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Radio-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logi</a:t>
            </a: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8063057" y="4266640"/>
            <a:ext cx="1004455" cy="106736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t. 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Farmasi</a:t>
            </a:r>
          </a:p>
        </p:txBody>
      </p:sp>
      <p:cxnSp>
        <p:nvCxnSpPr>
          <p:cNvPr id="71691" name="AutoShape 11"/>
          <p:cNvCxnSpPr>
            <a:cxnSpLocks noChangeShapeType="1"/>
          </p:cNvCxnSpPr>
          <p:nvPr/>
        </p:nvCxnSpPr>
        <p:spPr bwMode="auto">
          <a:xfrm rot="16200000" flipH="1">
            <a:off x="5540630" y="2119779"/>
            <a:ext cx="493059" cy="1587500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1096509" y="4321391"/>
            <a:ext cx="821789" cy="985873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>
            <a:spAutoFit/>
          </a:bodyPr>
          <a:lstStyle/>
          <a:p>
            <a:pPr algn="ctr" defTabSz="874718"/>
            <a:r>
              <a:rPr lang="en-US" sz="1600" b="1">
                <a:latin typeface="Garamond" charset="0"/>
              </a:rPr>
              <a:t>A. </a:t>
            </a:r>
          </a:p>
          <a:p>
            <a:pPr algn="ctr" defTabSz="874718"/>
            <a:r>
              <a:rPr lang="en-US" sz="1600" b="1">
                <a:latin typeface="Garamond" charset="0"/>
              </a:rPr>
              <a:t>Mana-</a:t>
            </a:r>
          </a:p>
          <a:p>
            <a:pPr algn="ctr" defTabSz="874718"/>
            <a:r>
              <a:rPr lang="en-US" sz="1600" b="1">
                <a:latin typeface="Garamond" charset="0"/>
              </a:rPr>
              <a:t>jemen</a:t>
            </a: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2013240" y="4294655"/>
            <a:ext cx="838488" cy="1039346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B. </a:t>
            </a:r>
          </a:p>
          <a:p>
            <a:pPr algn="ctr" defTabSz="874718"/>
            <a:r>
              <a:rPr lang="en-US" sz="1600" b="1">
                <a:latin typeface="Garamond" charset="0"/>
              </a:rPr>
              <a:t>Dapur</a:t>
            </a: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2926773" y="4294655"/>
            <a:ext cx="1030432" cy="1039346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C. </a:t>
            </a:r>
          </a:p>
          <a:p>
            <a:pPr algn="ctr" defTabSz="874718"/>
            <a:r>
              <a:rPr lang="en-US" sz="1600" b="1">
                <a:latin typeface="Garamond" charset="0"/>
              </a:rPr>
              <a:t>Laundry</a:t>
            </a:r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4025199" y="4307640"/>
            <a:ext cx="933411" cy="1003572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>
            <a:spAutoFit/>
          </a:bodyPr>
          <a:lstStyle/>
          <a:p>
            <a:pPr algn="ctr" defTabSz="874718"/>
            <a:r>
              <a:rPr lang="en-US" sz="1600" b="1">
                <a:latin typeface="Garamond" charset="0"/>
              </a:rPr>
              <a:t>D. </a:t>
            </a:r>
          </a:p>
          <a:p>
            <a:pPr algn="ctr" defTabSz="874718"/>
            <a:r>
              <a:rPr lang="en-US" sz="1600" b="1">
                <a:latin typeface="Garamond" charset="0"/>
              </a:rPr>
              <a:t>Pemeli-</a:t>
            </a:r>
          </a:p>
          <a:p>
            <a:pPr algn="ctr" defTabSz="874718"/>
            <a:r>
              <a:rPr lang="en-US" sz="1600" b="1">
                <a:latin typeface="Garamond" charset="0"/>
              </a:rPr>
              <a:t>haraan</a:t>
            </a:r>
          </a:p>
        </p:txBody>
      </p:sp>
      <p:cxnSp>
        <p:nvCxnSpPr>
          <p:cNvPr id="71696" name="AutoShape 16"/>
          <p:cNvCxnSpPr>
            <a:cxnSpLocks noChangeShapeType="1"/>
          </p:cNvCxnSpPr>
          <p:nvPr/>
        </p:nvCxnSpPr>
        <p:spPr bwMode="auto">
          <a:xfrm rot="5400000">
            <a:off x="3803039" y="1975461"/>
            <a:ext cx="493059" cy="1876136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697" name="AutoShape 17"/>
          <p:cNvSpPr>
            <a:spLocks noChangeArrowheads="1"/>
          </p:cNvSpPr>
          <p:nvPr/>
        </p:nvSpPr>
        <p:spPr bwMode="auto">
          <a:xfrm>
            <a:off x="5107421" y="5562321"/>
            <a:ext cx="461818" cy="53368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Aggr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p</a:t>
            </a:r>
          </a:p>
        </p:txBody>
      </p:sp>
      <p:sp>
        <p:nvSpPr>
          <p:cNvPr id="71698" name="AutoShape 18"/>
          <p:cNvSpPr>
            <a:spLocks noChangeArrowheads="1"/>
          </p:cNvSpPr>
          <p:nvPr/>
        </p:nvSpPr>
        <p:spPr bwMode="auto">
          <a:xfrm>
            <a:off x="5648614" y="5562321"/>
            <a:ext cx="510886" cy="53368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 Angg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q</a:t>
            </a:r>
          </a:p>
        </p:txBody>
      </p:sp>
      <p:sp>
        <p:nvSpPr>
          <p:cNvPr id="71699" name="AutoShape 19"/>
          <p:cNvSpPr>
            <a:spLocks noChangeArrowheads="1"/>
          </p:cNvSpPr>
          <p:nvPr/>
        </p:nvSpPr>
        <p:spPr bwMode="auto">
          <a:xfrm>
            <a:off x="6250421" y="5562321"/>
            <a:ext cx="845705" cy="53368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Anggr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r</a:t>
            </a:r>
          </a:p>
        </p:txBody>
      </p:sp>
      <p:sp>
        <p:nvSpPr>
          <p:cNvPr id="71700" name="AutoShape 20"/>
          <p:cNvSpPr>
            <a:spLocks noChangeArrowheads="1"/>
          </p:cNvSpPr>
          <p:nvPr/>
        </p:nvSpPr>
        <p:spPr bwMode="auto">
          <a:xfrm>
            <a:off x="7174058" y="5562321"/>
            <a:ext cx="838488" cy="53368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Anggr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 s</a:t>
            </a:r>
          </a:p>
        </p:txBody>
      </p:sp>
      <p:sp>
        <p:nvSpPr>
          <p:cNvPr id="71701" name="AutoShape 21"/>
          <p:cNvSpPr>
            <a:spLocks noChangeArrowheads="1"/>
          </p:cNvSpPr>
          <p:nvPr/>
        </p:nvSpPr>
        <p:spPr bwMode="auto">
          <a:xfrm>
            <a:off x="8063057" y="5562321"/>
            <a:ext cx="1004455" cy="53368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127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Anggr</a:t>
            </a:r>
          </a:p>
          <a:p>
            <a:pPr algn="ctr" defTabSz="874718"/>
            <a:r>
              <a:rPr lang="en-US" sz="1600" b="1">
                <a:solidFill>
                  <a:srgbClr val="800000"/>
                </a:solidFill>
                <a:latin typeface="Garamond" charset="0"/>
              </a:rPr>
              <a:t>t</a:t>
            </a:r>
          </a:p>
        </p:txBody>
      </p:sp>
      <p:sp>
        <p:nvSpPr>
          <p:cNvPr id="71702" name="AutoShape 22"/>
          <p:cNvSpPr>
            <a:spLocks noChangeArrowheads="1"/>
          </p:cNvSpPr>
          <p:nvPr/>
        </p:nvSpPr>
        <p:spPr bwMode="auto">
          <a:xfrm>
            <a:off x="1078058" y="5562321"/>
            <a:ext cx="838488" cy="533680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Angrn</a:t>
            </a:r>
          </a:p>
          <a:p>
            <a:pPr algn="ctr" defTabSz="874718"/>
            <a:r>
              <a:rPr lang="en-US" sz="1600" b="1">
                <a:latin typeface="Garamond" charset="0"/>
              </a:rPr>
              <a:t> A</a:t>
            </a:r>
          </a:p>
        </p:txBody>
      </p:sp>
      <p:sp>
        <p:nvSpPr>
          <p:cNvPr id="71703" name="AutoShape 23"/>
          <p:cNvSpPr>
            <a:spLocks noChangeArrowheads="1"/>
          </p:cNvSpPr>
          <p:nvPr/>
        </p:nvSpPr>
        <p:spPr bwMode="auto">
          <a:xfrm>
            <a:off x="2013240" y="5562321"/>
            <a:ext cx="838488" cy="533680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Angrn</a:t>
            </a:r>
          </a:p>
          <a:p>
            <a:pPr algn="ctr" defTabSz="874718"/>
            <a:r>
              <a:rPr lang="en-US" sz="1600" b="1">
                <a:latin typeface="Garamond" charset="0"/>
              </a:rPr>
              <a:t>B</a:t>
            </a:r>
          </a:p>
        </p:txBody>
      </p:sp>
      <p:sp>
        <p:nvSpPr>
          <p:cNvPr id="71704" name="AutoShape 24"/>
          <p:cNvSpPr>
            <a:spLocks noChangeArrowheads="1"/>
          </p:cNvSpPr>
          <p:nvPr/>
        </p:nvSpPr>
        <p:spPr bwMode="auto">
          <a:xfrm>
            <a:off x="2926773" y="5562321"/>
            <a:ext cx="1030432" cy="533680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Angrn</a:t>
            </a:r>
          </a:p>
          <a:p>
            <a:pPr algn="ctr" defTabSz="874718"/>
            <a:r>
              <a:rPr lang="en-US" sz="1600" b="1">
                <a:latin typeface="Garamond" charset="0"/>
              </a:rPr>
              <a:t>C</a:t>
            </a:r>
          </a:p>
        </p:txBody>
      </p:sp>
      <p:sp>
        <p:nvSpPr>
          <p:cNvPr id="71705" name="AutoShape 25"/>
          <p:cNvSpPr>
            <a:spLocks noChangeArrowheads="1"/>
          </p:cNvSpPr>
          <p:nvPr/>
        </p:nvSpPr>
        <p:spPr bwMode="auto">
          <a:xfrm>
            <a:off x="4049569" y="5584732"/>
            <a:ext cx="991466" cy="511268"/>
          </a:xfrm>
          <a:prstGeom prst="roundRect">
            <a:avLst>
              <a:gd name="adj" fmla="val 16667"/>
            </a:avLst>
          </a:prstGeom>
          <a:solidFill>
            <a:srgbClr val="FFCC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Angrn</a:t>
            </a:r>
          </a:p>
          <a:p>
            <a:pPr algn="ctr" defTabSz="874718"/>
            <a:r>
              <a:rPr lang="en-US" sz="1600" b="1">
                <a:latin typeface="Garamond" charset="0"/>
              </a:rPr>
              <a:t> D</a:t>
            </a:r>
          </a:p>
        </p:txBody>
      </p:sp>
      <p:sp>
        <p:nvSpPr>
          <p:cNvPr id="71706" name="AutoShape 26"/>
          <p:cNvSpPr>
            <a:spLocks/>
          </p:cNvSpPr>
          <p:nvPr/>
        </p:nvSpPr>
        <p:spPr bwMode="auto">
          <a:xfrm>
            <a:off x="925081" y="5571408"/>
            <a:ext cx="465423" cy="515505"/>
          </a:xfrm>
          <a:prstGeom prst="leftBrace">
            <a:avLst>
              <a:gd name="adj1" fmla="val 59906"/>
              <a:gd name="adj2" fmla="val 50000"/>
            </a:avLst>
          </a:prstGeom>
          <a:noFill/>
          <a:ln w="57150" cap="sq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9803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2058" tIns="123087" rIns="82058" bIns="41029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71707" name="AutoShape 27"/>
          <p:cNvSpPr>
            <a:spLocks noChangeArrowheads="1"/>
          </p:cNvSpPr>
          <p:nvPr/>
        </p:nvSpPr>
        <p:spPr bwMode="auto">
          <a:xfrm>
            <a:off x="11546" y="5513294"/>
            <a:ext cx="838489" cy="690563"/>
          </a:xfrm>
          <a:prstGeom prst="roundRect">
            <a:avLst>
              <a:gd name="adj" fmla="val 16667"/>
            </a:avLst>
          </a:prstGeom>
          <a:solidFill>
            <a:srgbClr val="FF0000">
              <a:alpha val="89803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87352" tIns="131028" rIns="87352" bIns="43676" anchor="ctr"/>
          <a:lstStyle/>
          <a:p>
            <a:pPr algn="ctr" defTabSz="874718"/>
            <a:r>
              <a:rPr lang="en-US" sz="1600" b="1">
                <a:latin typeface="Garamond" charset="0"/>
              </a:rPr>
              <a:t>ANGGA</a:t>
            </a:r>
          </a:p>
          <a:p>
            <a:pPr algn="ctr" defTabSz="874718"/>
            <a:r>
              <a:rPr lang="en-US" sz="1600" b="1">
                <a:latin typeface="Garamond" charset="0"/>
              </a:rPr>
              <a:t>RAN</a:t>
            </a:r>
          </a:p>
        </p:txBody>
      </p:sp>
      <p:cxnSp>
        <p:nvCxnSpPr>
          <p:cNvPr id="71708" name="AutoShape 28"/>
          <p:cNvCxnSpPr>
            <a:cxnSpLocks noChangeShapeType="1"/>
          </p:cNvCxnSpPr>
          <p:nvPr/>
        </p:nvCxnSpPr>
        <p:spPr bwMode="auto">
          <a:xfrm rot="5400000">
            <a:off x="1850499" y="3372546"/>
            <a:ext cx="451037" cy="1409989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09" name="AutoShape 29"/>
          <p:cNvCxnSpPr>
            <a:cxnSpLocks noChangeShapeType="1"/>
          </p:cNvCxnSpPr>
          <p:nvPr/>
        </p:nvCxnSpPr>
        <p:spPr bwMode="auto">
          <a:xfrm rot="5400000">
            <a:off x="2282372" y="3804419"/>
            <a:ext cx="427224" cy="570057"/>
          </a:xfrm>
          <a:prstGeom prst="bentConnector3">
            <a:avLst>
              <a:gd name="adj1" fmla="val 49838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0" name="AutoShape 30"/>
          <p:cNvCxnSpPr>
            <a:cxnSpLocks noChangeShapeType="1"/>
          </p:cNvCxnSpPr>
          <p:nvPr/>
        </p:nvCxnSpPr>
        <p:spPr bwMode="auto">
          <a:xfrm rot="16200000" flipH="1">
            <a:off x="2742025" y="3938634"/>
            <a:ext cx="427225" cy="349250"/>
          </a:xfrm>
          <a:prstGeom prst="bentConnector3">
            <a:avLst>
              <a:gd name="adj1" fmla="val 49838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1" name="AutoShape 31"/>
          <p:cNvCxnSpPr>
            <a:cxnSpLocks noChangeShapeType="1"/>
          </p:cNvCxnSpPr>
          <p:nvPr/>
        </p:nvCxnSpPr>
        <p:spPr bwMode="auto">
          <a:xfrm rot="16200000" flipH="1">
            <a:off x="3211292" y="3430146"/>
            <a:ext cx="442632" cy="1303193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2" name="AutoShape 32"/>
          <p:cNvCxnSpPr>
            <a:cxnSpLocks noChangeShapeType="1"/>
          </p:cNvCxnSpPr>
          <p:nvPr/>
        </p:nvCxnSpPr>
        <p:spPr bwMode="auto">
          <a:xfrm rot="5400000">
            <a:off x="5889307" y="3336403"/>
            <a:ext cx="407614" cy="1391227"/>
          </a:xfrm>
          <a:prstGeom prst="bentConnector3">
            <a:avLst>
              <a:gd name="adj1" fmla="val 49829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3" name="AutoShape 33"/>
          <p:cNvCxnSpPr>
            <a:cxnSpLocks noChangeShapeType="1"/>
          </p:cNvCxnSpPr>
          <p:nvPr/>
        </p:nvCxnSpPr>
        <p:spPr bwMode="auto">
          <a:xfrm rot="5400000">
            <a:off x="6148294" y="3595390"/>
            <a:ext cx="403412" cy="877455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4" name="AutoShape 34"/>
          <p:cNvCxnSpPr>
            <a:cxnSpLocks noChangeShapeType="1"/>
          </p:cNvCxnSpPr>
          <p:nvPr/>
        </p:nvCxnSpPr>
        <p:spPr bwMode="auto">
          <a:xfrm rot="5400000">
            <a:off x="6498266" y="3945362"/>
            <a:ext cx="403412" cy="177511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5" name="AutoShape 35"/>
          <p:cNvCxnSpPr>
            <a:cxnSpLocks noChangeShapeType="1"/>
          </p:cNvCxnSpPr>
          <p:nvPr/>
        </p:nvCxnSpPr>
        <p:spPr bwMode="auto">
          <a:xfrm rot="16200000" flipH="1">
            <a:off x="6916067" y="3705072"/>
            <a:ext cx="403412" cy="658091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6" name="AutoShape 36"/>
          <p:cNvCxnSpPr>
            <a:cxnSpLocks noChangeShapeType="1"/>
          </p:cNvCxnSpPr>
          <p:nvPr/>
        </p:nvCxnSpPr>
        <p:spPr bwMode="auto">
          <a:xfrm rot="16200000" flipH="1">
            <a:off x="7358402" y="3262737"/>
            <a:ext cx="403412" cy="1542762"/>
          </a:xfrm>
          <a:prstGeom prst="bentConnector3">
            <a:avLst>
              <a:gd name="adj1" fmla="val 50000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69273" y="1479177"/>
            <a:ext cx="3048000" cy="161364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 eaLnBrk="1" hangingPunct="1"/>
            <a:r>
              <a:rPr lang="en-US" sz="2200" b="1">
                <a:solidFill>
                  <a:srgbClr val="FF0000"/>
                </a:solidFill>
              </a:rPr>
              <a:t>Bagian</a:t>
            </a:r>
          </a:p>
          <a:p>
            <a:pPr algn="ctr" eaLnBrk="1" hangingPunct="1"/>
            <a:r>
              <a:rPr lang="en-US" sz="2200" b="1">
                <a:solidFill>
                  <a:srgbClr val="FF0000"/>
                </a:solidFill>
              </a:rPr>
              <a:t>Perencanaan:</a:t>
            </a:r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 flipH="1" flipV="1">
            <a:off x="762000" y="3160059"/>
            <a:ext cx="346364" cy="24877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 flipH="1" flipV="1">
            <a:off x="900546" y="3160059"/>
            <a:ext cx="1246909" cy="24877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36" name="Line 41"/>
          <p:cNvSpPr>
            <a:spLocks noChangeShapeType="1"/>
          </p:cNvSpPr>
          <p:nvPr/>
        </p:nvSpPr>
        <p:spPr bwMode="auto">
          <a:xfrm flipH="1" flipV="1">
            <a:off x="1108364" y="3092824"/>
            <a:ext cx="2008909" cy="2554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H="1" flipV="1">
            <a:off x="1316182" y="2958353"/>
            <a:ext cx="2840182" cy="27566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 flipH="1" flipV="1">
            <a:off x="1524000" y="2958353"/>
            <a:ext cx="3740727" cy="27566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39" name="Line 44"/>
          <p:cNvSpPr>
            <a:spLocks noChangeShapeType="1"/>
          </p:cNvSpPr>
          <p:nvPr/>
        </p:nvSpPr>
        <p:spPr bwMode="auto">
          <a:xfrm flipH="1" flipV="1">
            <a:off x="1801091" y="2891118"/>
            <a:ext cx="3948545" cy="27566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40" name="Line 46"/>
          <p:cNvSpPr>
            <a:spLocks noChangeShapeType="1"/>
          </p:cNvSpPr>
          <p:nvPr/>
        </p:nvSpPr>
        <p:spPr bwMode="auto">
          <a:xfrm flipH="1" flipV="1">
            <a:off x="2147455" y="2823883"/>
            <a:ext cx="4225636" cy="2823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41" name="Line 47"/>
          <p:cNvSpPr>
            <a:spLocks noChangeShapeType="1"/>
          </p:cNvSpPr>
          <p:nvPr/>
        </p:nvSpPr>
        <p:spPr bwMode="auto">
          <a:xfrm flipH="1" flipV="1">
            <a:off x="2493818" y="2756647"/>
            <a:ext cx="4779818" cy="2958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9742" name="Line 48"/>
          <p:cNvSpPr>
            <a:spLocks noChangeShapeType="1"/>
          </p:cNvSpPr>
          <p:nvPr/>
        </p:nvSpPr>
        <p:spPr bwMode="auto">
          <a:xfrm flipH="1" flipV="1">
            <a:off x="2840182" y="2622177"/>
            <a:ext cx="5403273" cy="302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1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1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1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animBg="1" autoUpdateAnimBg="0"/>
      <p:bldP spid="71684" grpId="0" animBg="1" autoUpdateAnimBg="0"/>
      <p:bldP spid="71685" grpId="0" animBg="1" autoUpdateAnimBg="0"/>
      <p:bldP spid="71686" grpId="0" animBg="1" autoUpdateAnimBg="0"/>
      <p:bldP spid="71687" grpId="0" animBg="1" autoUpdateAnimBg="0"/>
      <p:bldP spid="71688" grpId="0" animBg="1" autoUpdateAnimBg="0"/>
      <p:bldP spid="71689" grpId="0" animBg="1" autoUpdateAnimBg="0"/>
      <p:bldP spid="71690" grpId="0" animBg="1" autoUpdateAnimBg="0"/>
      <p:bldP spid="71692" grpId="0" animBg="1" autoUpdateAnimBg="0"/>
      <p:bldP spid="71693" grpId="0" animBg="1" autoUpdateAnimBg="0"/>
      <p:bldP spid="71694" grpId="0" animBg="1" autoUpdateAnimBg="0"/>
      <p:bldP spid="71695" grpId="0" animBg="1" autoUpdateAnimBg="0"/>
      <p:bldP spid="71697" grpId="0" animBg="1" autoUpdateAnimBg="0"/>
      <p:bldP spid="71698" grpId="0" animBg="1" autoUpdateAnimBg="0"/>
      <p:bldP spid="71699" grpId="0" animBg="1" autoUpdateAnimBg="0"/>
      <p:bldP spid="71700" grpId="0" animBg="1" autoUpdateAnimBg="0"/>
      <p:bldP spid="71701" grpId="0" animBg="1" autoUpdateAnimBg="0"/>
      <p:bldP spid="71702" grpId="0" animBg="1" autoUpdateAnimBg="0"/>
      <p:bldP spid="71703" grpId="0" animBg="1" autoUpdateAnimBg="0"/>
      <p:bldP spid="71704" grpId="0" animBg="1" autoUpdateAnimBg="0"/>
      <p:bldP spid="71705" grpId="0" animBg="1" autoUpdateAnimBg="0"/>
      <p:bldP spid="71706" grpId="0" animBg="1"/>
      <p:bldP spid="71707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201706"/>
            <a:ext cx="8229023" cy="1143000"/>
          </a:xfrm>
        </p:spPr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5400" i="1">
                <a:solidFill>
                  <a:schemeClr val="hlink"/>
                </a:solidFill>
                <a:latin typeface="Arial" charset="0"/>
              </a:rPr>
              <a:t>4. Integrasi Kegiatan dan Integrasi Anggaran</a:t>
            </a:r>
          </a:p>
        </p:txBody>
      </p:sp>
      <p:sp>
        <p:nvSpPr>
          <p:cNvPr id="30723" name="Text Box 47"/>
          <p:cNvSpPr txBox="1">
            <a:spLocks noChangeArrowheads="1"/>
          </p:cNvSpPr>
          <p:nvPr/>
        </p:nvSpPr>
        <p:spPr bwMode="auto">
          <a:xfrm>
            <a:off x="277091" y="1717302"/>
            <a:ext cx="8763000" cy="303751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</a:rPr>
              <a:t>Fungsi: Bagian Perencanaan</a:t>
            </a:r>
          </a:p>
          <a:p>
            <a:pPr eaLnBrk="1" hangingPunct="1"/>
            <a:r>
              <a:rPr lang="en-US" sz="3200">
                <a:solidFill>
                  <a:schemeClr val="bg1"/>
                </a:solidFill>
              </a:rPr>
              <a:t>Menyatukan duplikasi kegiatan yang diusulkan unit-unit yang mempunyai kegiatan sama jenis dan sama sasaran, sama jadual, sama fungsi manajemen (pelatihan), sama lokasi, sama tenaga pelaksana.</a:t>
            </a:r>
          </a:p>
        </p:txBody>
      </p:sp>
      <p:sp>
        <p:nvSpPr>
          <p:cNvPr id="30724" name="Text Box 48"/>
          <p:cNvSpPr txBox="1">
            <a:spLocks noChangeArrowheads="1"/>
          </p:cNvSpPr>
          <p:nvPr/>
        </p:nvSpPr>
        <p:spPr bwMode="auto">
          <a:xfrm>
            <a:off x="1731818" y="4975412"/>
            <a:ext cx="5609491" cy="18679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900"/>
              <a:t>3 Pedoman melakukan Integrasi:</a:t>
            </a:r>
          </a:p>
          <a:p>
            <a:pPr eaLnBrk="1" hangingPunct="1"/>
            <a:r>
              <a:rPr lang="en-US" sz="2900"/>
              <a:t>	1. Target Kinerja</a:t>
            </a:r>
          </a:p>
          <a:p>
            <a:pPr eaLnBrk="1" hangingPunct="1"/>
            <a:r>
              <a:rPr lang="en-US" sz="2900"/>
              <a:t>	2. Biaya Satuan</a:t>
            </a:r>
          </a:p>
          <a:p>
            <a:pPr eaLnBrk="1" hangingPunct="1"/>
            <a:r>
              <a:rPr lang="en-US" sz="2900"/>
              <a:t>	3. Ketersediaan Sumber Daya</a:t>
            </a:r>
          </a:p>
        </p:txBody>
      </p:sp>
    </p:spTree>
    <p:extLst>
      <p:ext uri="{BB962C8B-B14F-4D97-AF65-F5344CB8AC3E}">
        <p14:creationId xmlns:p14="http://schemas.microsoft.com/office/powerpoint/2010/main" val="84811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023" y="1905000"/>
            <a:ext cx="1753466" cy="65134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Kegiatan pengembangan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19978" y="1905000"/>
            <a:ext cx="1752023" cy="65134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Kegiatan Manajemen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48489" y="305360"/>
            <a:ext cx="1752023" cy="64994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Pelayanan individu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724978" y="3235699"/>
            <a:ext cx="1752023" cy="64994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Kegiatan di masyarakat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876512" y="1067360"/>
            <a:ext cx="2209511" cy="36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marL="342900" indent="-34290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52488" indent="-34290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62075" indent="-3429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71663" indent="-3429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381250" indent="-3429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838450" indent="-3429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95650" indent="-3429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752850" indent="-3429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210050" indent="-3429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608">
              <a:spcBef>
                <a:spcPct val="50000"/>
              </a:spcBef>
              <a:buFontTx/>
              <a:buAutoNum type="alphaLcPeriod"/>
            </a:pPr>
            <a:r>
              <a:rPr lang="en-US" sz="1800">
                <a:latin typeface="Times New Roman" charset="0"/>
              </a:rPr>
              <a:t>Pengobatan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953000" y="3854824"/>
            <a:ext cx="2209512" cy="91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608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a. Intervensi lingk.      b,.Intervensi perilaku c. Mobilisasi sosial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362490" y="2133320"/>
            <a:ext cx="457488" cy="77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1752023" y="762001"/>
            <a:ext cx="2819977" cy="1067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676978" y="2667000"/>
            <a:ext cx="2895023" cy="914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733512" y="1143001"/>
            <a:ext cx="838488" cy="686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62978" y="2591361"/>
            <a:ext cx="1218045" cy="5322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6934489" y="1676681"/>
            <a:ext cx="1752023" cy="53368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2000">
                <a:solidFill>
                  <a:schemeClr val="bg2"/>
                </a:solidFill>
                <a:latin typeface="Times New Roman" charset="0"/>
              </a:rPr>
              <a:t>Tujuan outcome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6934489" y="2361640"/>
            <a:ext cx="1752023" cy="533681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2000">
                <a:solidFill>
                  <a:schemeClr val="bg2"/>
                </a:solidFill>
                <a:latin typeface="Times New Roman" charset="0"/>
              </a:rPr>
              <a:t>Tujuan output</a:t>
            </a:r>
          </a:p>
        </p:txBody>
      </p:sp>
      <p:sp>
        <p:nvSpPr>
          <p:cNvPr id="31759" name="AutoShape 15"/>
          <p:cNvSpPr>
            <a:spLocks/>
          </p:cNvSpPr>
          <p:nvPr/>
        </p:nvSpPr>
        <p:spPr bwMode="auto">
          <a:xfrm>
            <a:off x="6477000" y="686360"/>
            <a:ext cx="457489" cy="2970960"/>
          </a:xfrm>
          <a:prstGeom prst="rightBrace">
            <a:avLst>
              <a:gd name="adj1" fmla="val 5575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978" y="5241552"/>
            <a:ext cx="2971512" cy="406213"/>
          </a:xfrm>
          <a:prstGeom prst="rect">
            <a:avLst/>
          </a:prstGeom>
          <a:solidFill>
            <a:srgbClr val="FFFF66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imes New Roman" charset="0"/>
              </a:rPr>
              <a:t>Kegiatan tak langsung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648489" y="5241552"/>
            <a:ext cx="2590511" cy="861762"/>
          </a:xfrm>
          <a:prstGeom prst="rect">
            <a:avLst/>
          </a:prstGeom>
          <a:solidFill>
            <a:srgbClr val="FFFF66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imes New Roman" charset="0"/>
              </a:rPr>
              <a:t>Kegiatan  langsung</a:t>
            </a:r>
          </a:p>
          <a:p>
            <a:pPr algn="ctr" defTabSz="914608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imes New Roman" charset="0"/>
              </a:rPr>
              <a:t>Di Unit-Unit</a:t>
            </a:r>
          </a:p>
        </p:txBody>
      </p:sp>
      <p:sp>
        <p:nvSpPr>
          <p:cNvPr id="31762" name="AutoShape 18"/>
          <p:cNvSpPr>
            <a:spLocks/>
          </p:cNvSpPr>
          <p:nvPr/>
        </p:nvSpPr>
        <p:spPr bwMode="auto">
          <a:xfrm rot="-5385116">
            <a:off x="2247756" y="3923587"/>
            <a:ext cx="381000" cy="2134466"/>
          </a:xfrm>
          <a:prstGeom prst="leftBrace">
            <a:avLst>
              <a:gd name="adj1" fmla="val 4531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31763" name="AutoShape 19"/>
          <p:cNvSpPr>
            <a:spLocks/>
          </p:cNvSpPr>
          <p:nvPr/>
        </p:nvSpPr>
        <p:spPr bwMode="auto">
          <a:xfrm rot="-5385116">
            <a:off x="5524501" y="4001349"/>
            <a:ext cx="381000" cy="2133023"/>
          </a:xfrm>
          <a:prstGeom prst="leftBrace">
            <a:avLst>
              <a:gd name="adj1" fmla="val 45282"/>
              <a:gd name="adj2" fmla="val 50000"/>
            </a:avLst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6489" y="152681"/>
            <a:ext cx="3810000" cy="6463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9588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19175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8763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608"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latin typeface="Times New Roman" charset="0"/>
              </a:rPr>
              <a:t>INTEGRASI KEGIATAN &amp; INTEGRASI ANGGARAN</a:t>
            </a:r>
          </a:p>
        </p:txBody>
      </p:sp>
    </p:spTree>
    <p:extLst>
      <p:ext uri="{BB962C8B-B14F-4D97-AF65-F5344CB8AC3E}">
        <p14:creationId xmlns:p14="http://schemas.microsoft.com/office/powerpoint/2010/main" val="167522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  <a:latin typeface="Arial" charset="0"/>
              </a:rPr>
              <a:t>Tiga Komponen Perencanaan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54727" y="1815353"/>
            <a:ext cx="415636" cy="47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00546" y="2420471"/>
            <a:ext cx="1454727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2200" b="1"/>
              <a:t>Analisis </a:t>
            </a:r>
          </a:p>
          <a:p>
            <a:pPr algn="ctr"/>
            <a:r>
              <a:rPr lang="en-US" sz="2200" b="1"/>
              <a:t>Situasi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831273" y="3496235"/>
            <a:ext cx="1662545" cy="2891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r>
              <a:rPr lang="en-US" sz="1600">
                <a:solidFill>
                  <a:srgbClr val="000000"/>
                </a:solidFill>
              </a:rPr>
              <a:t>Identifikasi :</a:t>
            </a:r>
          </a:p>
          <a:p>
            <a:r>
              <a:rPr lang="en-US" sz="1600">
                <a:solidFill>
                  <a:srgbClr val="000000"/>
                </a:solidFill>
              </a:rPr>
              <a:t>-Kondisi RS</a:t>
            </a:r>
          </a:p>
          <a:p>
            <a:r>
              <a:rPr lang="en-US" sz="1600">
                <a:solidFill>
                  <a:srgbClr val="000000"/>
                </a:solidFill>
              </a:rPr>
              <a:t> (Alat Lab,</a:t>
            </a:r>
          </a:p>
          <a:p>
            <a:r>
              <a:rPr lang="en-US" sz="1600">
                <a:solidFill>
                  <a:srgbClr val="000000"/>
                </a:solidFill>
              </a:rPr>
              <a:t> SDM, dll.)</a:t>
            </a:r>
          </a:p>
          <a:p>
            <a:pPr>
              <a:buFontTx/>
              <a:buChar char="-"/>
            </a:pPr>
            <a:r>
              <a:rPr lang="en-US" sz="1600">
                <a:solidFill>
                  <a:srgbClr val="000000"/>
                </a:solidFill>
              </a:rPr>
              <a:t>Masalah yang</a:t>
            </a:r>
          </a:p>
          <a:p>
            <a:r>
              <a:rPr lang="en-US" sz="1600">
                <a:solidFill>
                  <a:srgbClr val="000000"/>
                </a:solidFill>
              </a:rPr>
              <a:t> ada</a:t>
            </a:r>
          </a:p>
          <a:p>
            <a:endParaRPr lang="en-US" sz="1600">
              <a:solidFill>
                <a:srgbClr val="000000"/>
              </a:solidFill>
            </a:endParaRPr>
          </a:p>
          <a:p>
            <a:r>
              <a:rPr lang="en-US" sz="1600">
                <a:solidFill>
                  <a:srgbClr val="000000"/>
                </a:solidFill>
              </a:rPr>
              <a:t>-Kebijakan</a:t>
            </a:r>
          </a:p>
          <a:p>
            <a:r>
              <a:rPr lang="en-US" sz="1600">
                <a:solidFill>
                  <a:srgbClr val="000000"/>
                </a:solidFill>
              </a:rPr>
              <a:t>-Lingkungan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2701636" y="2487706"/>
            <a:ext cx="762000" cy="806824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294909" y="1815353"/>
            <a:ext cx="415636" cy="47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71455" y="2420471"/>
            <a:ext cx="1454727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2200" b="1"/>
              <a:t>Program</a:t>
            </a:r>
          </a:p>
          <a:p>
            <a:pPr algn="ctr"/>
            <a:r>
              <a:rPr lang="en-US" sz="2200" b="1"/>
              <a:t>Kerja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117273" y="3496235"/>
            <a:ext cx="2563091" cy="2891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600">
              <a:solidFill>
                <a:srgbClr val="000000"/>
              </a:solidFill>
            </a:endParaRPr>
          </a:p>
          <a:p>
            <a:r>
              <a:rPr lang="en-US" sz="1600">
                <a:solidFill>
                  <a:srgbClr val="000000"/>
                </a:solidFill>
              </a:rPr>
              <a:t>Penjabaran berbagai Keg:</a:t>
            </a:r>
          </a:p>
          <a:p>
            <a:r>
              <a:rPr lang="en-US" sz="16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5472545" y="2487706"/>
            <a:ext cx="762000" cy="806824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/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442363" y="2420471"/>
            <a:ext cx="1870364" cy="94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2200" b="1"/>
              <a:t>Penyusunan</a:t>
            </a:r>
          </a:p>
          <a:p>
            <a:pPr algn="ctr"/>
            <a:r>
              <a:rPr lang="en-US" sz="2200" b="1"/>
              <a:t>Anggaran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442363" y="3496235"/>
            <a:ext cx="1870364" cy="2891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Kuantifikasi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Dalam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Rupiah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04364" y="1815353"/>
            <a:ext cx="415636" cy="47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3638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9" grpId="0" animBg="1"/>
      <p:bldP spid="23560" grpId="0" animBg="1"/>
      <p:bldP spid="23561" grpId="0" animBg="1"/>
      <p:bldP spid="23562" grpId="0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201706"/>
            <a:ext cx="8229023" cy="1143000"/>
          </a:xfrm>
        </p:spPr>
        <p:txBody>
          <a:bodyPr lIns="82058" tIns="41029" rIns="82058"/>
          <a:lstStyle/>
          <a:p>
            <a:pPr eaLnBrk="1" hangingPunct="1"/>
            <a:r>
              <a:rPr lang="en-US" sz="5400" i="1">
                <a:solidFill>
                  <a:schemeClr val="hlink"/>
                </a:solidFill>
                <a:latin typeface="Arial" charset="0"/>
              </a:rPr>
              <a:t>5. Integrasi Sumber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77091" y="1613648"/>
            <a:ext cx="8763000" cy="3960844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</a:rPr>
              <a:t>Fungsi: Bagian Perencanaan/Keuangan &amp; Akuntansi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</a:rPr>
              <a:t>Mencocokkan kebutuhan setiap unit menurut sumber anggaran. Identifikasi: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</a:rPr>
              <a:t>	a. Sumber Anggaran yg tersedia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</a:rPr>
              <a:t>		(APBN, Dekon, APBD, PLN, dst)</a:t>
            </a:r>
          </a:p>
          <a:p>
            <a:pPr eaLnBrk="1" hangingPunct="1"/>
            <a:r>
              <a:rPr lang="en-US" sz="3600">
                <a:solidFill>
                  <a:schemeClr val="bg1"/>
                </a:solidFill>
              </a:rPr>
              <a:t>	b. Kode mata anggaran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560955" y="6145027"/>
            <a:ext cx="165719" cy="52913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2900"/>
          </a:p>
        </p:txBody>
      </p:sp>
    </p:spTree>
    <p:extLst>
      <p:ext uri="{BB962C8B-B14F-4D97-AF65-F5344CB8AC3E}">
        <p14:creationId xmlns:p14="http://schemas.microsoft.com/office/powerpoint/2010/main" val="326319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Proses Itterative (Berulang)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364" y="2151530"/>
            <a:ext cx="2729057" cy="1829360"/>
          </a:xfrm>
        </p:spPr>
        <p:txBody>
          <a:bodyPr lIns="82058" tIns="41029" rIns="82058" bIns="41029"/>
          <a:lstStyle/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</a:rPr>
              <a:t>ANGGARAN </a:t>
            </a: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</a:rPr>
              <a:t>BIAYA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671455" y="3025588"/>
            <a:ext cx="1662545" cy="0"/>
          </a:xfrm>
          <a:prstGeom prst="line">
            <a:avLst/>
          </a:prstGeom>
          <a:noFill/>
          <a:ln w="762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3671454" y="3563471"/>
            <a:ext cx="1593273" cy="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722217" y="2151530"/>
            <a:ext cx="3213965" cy="182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/>
          <a:lstStyle/>
          <a:p>
            <a:pPr marL="307718" indent="-307718">
              <a:spcBef>
                <a:spcPct val="20000"/>
              </a:spcBef>
              <a:buClr>
                <a:schemeClr val="tx2"/>
              </a:buClr>
            </a:pPr>
            <a:endParaRPr lang="en-US" sz="3200"/>
          </a:p>
          <a:p>
            <a:pPr marL="307718" indent="-307718" algn="ctr">
              <a:spcBef>
                <a:spcPct val="20000"/>
              </a:spcBef>
              <a:buClr>
                <a:schemeClr val="tx2"/>
              </a:buClr>
            </a:pPr>
            <a:r>
              <a:rPr lang="en-US" sz="3200"/>
              <a:t>ANGGARAN </a:t>
            </a:r>
          </a:p>
          <a:p>
            <a:pPr marL="307718" indent="-307718" algn="ctr">
              <a:spcBef>
                <a:spcPct val="20000"/>
              </a:spcBef>
              <a:buClr>
                <a:schemeClr val="tx2"/>
              </a:buClr>
            </a:pPr>
            <a:r>
              <a:rPr lang="en-US" sz="3200"/>
              <a:t>PENDAPATAN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108364" y="4437529"/>
            <a:ext cx="1177636" cy="6723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 M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719455" y="4437529"/>
            <a:ext cx="1177636" cy="6723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1,5 M</a:t>
            </a:r>
          </a:p>
        </p:txBody>
      </p:sp>
      <p:cxnSp>
        <p:nvCxnSpPr>
          <p:cNvPr id="33801" name="AutoShape 9"/>
          <p:cNvCxnSpPr>
            <a:cxnSpLocks noChangeShapeType="1"/>
            <a:stCxn id="33795" idx="2"/>
            <a:endCxn id="33799" idx="0"/>
          </p:cNvCxnSpPr>
          <p:nvPr/>
        </p:nvCxnSpPr>
        <p:spPr bwMode="auto">
          <a:xfrm flipH="1">
            <a:off x="1697182" y="3980890"/>
            <a:ext cx="14432" cy="45664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02" name="AutoShape 10"/>
          <p:cNvCxnSpPr>
            <a:cxnSpLocks noChangeShapeType="1"/>
            <a:stCxn id="33798" idx="2"/>
            <a:endCxn id="33800" idx="0"/>
          </p:cNvCxnSpPr>
          <p:nvPr/>
        </p:nvCxnSpPr>
        <p:spPr bwMode="auto">
          <a:xfrm flipH="1">
            <a:off x="7308273" y="3980890"/>
            <a:ext cx="21648" cy="45664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86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algn="l" eaLnBrk="1" hangingPunct="1"/>
            <a:r>
              <a:rPr lang="en-US" i="1">
                <a:solidFill>
                  <a:schemeClr val="hlink"/>
                </a:solidFill>
                <a:latin typeface="Arial" charset="0"/>
              </a:rPr>
              <a:t>1. Analisis Situasi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900">
                <a:latin typeface="Arial" charset="0"/>
              </a:rPr>
              <a:t>Kondisi Masa Depan : </a:t>
            </a:r>
            <a:r>
              <a:rPr lang="en-US" sz="2900">
                <a:solidFill>
                  <a:srgbClr val="FF0000"/>
                </a:solidFill>
                <a:latin typeface="Arial" charset="0"/>
              </a:rPr>
              <a:t>Tidak Pasti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900">
                <a:latin typeface="Arial" charset="0"/>
              </a:rPr>
              <a:t>Perlu ada kajian (assessment) pd kondisi setempat (masyarakat, lingkungan, sistem, biaya, dan tarif)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900">
                <a:latin typeface="Arial" charset="0"/>
              </a:rPr>
              <a:t>Identifikasi berbagai permasalahan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900">
                <a:latin typeface="Arial" charset="0"/>
              </a:rPr>
              <a:t>Perubahan di masa datang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900">
                <a:latin typeface="Arial" charset="0"/>
              </a:rPr>
              <a:t>Rencana mengantisipasi masalah dan perubahan yang ada.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endParaRPr lang="en-US" sz="290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5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algn="l" eaLnBrk="1" hangingPunct="1"/>
            <a:r>
              <a:rPr lang="en-US" i="1">
                <a:solidFill>
                  <a:schemeClr val="hlink"/>
                </a:solidFill>
                <a:latin typeface="Arial" charset="0"/>
              </a:rPr>
              <a:t>2. Program Kerja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Proses aktual dari perencanaan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Penjabaran asumsi-asumsi tahun depan dalam bentuk kegiatan (arahan / misi RS)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 sz="2500">
                <a:latin typeface="Arial" charset="0"/>
              </a:rPr>
              <a:t>Penjabaran GOALS dan OBJECTIVES (spesifik)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>
                <a:latin typeface="Arial" charset="0"/>
              </a:rPr>
              <a:t>	</a:t>
            </a:r>
            <a:r>
              <a:rPr lang="en-US" sz="2500">
                <a:solidFill>
                  <a:schemeClr val="hlink"/>
                </a:solidFill>
                <a:latin typeface="Arial" charset="0"/>
              </a:rPr>
              <a:t>Contoh </a:t>
            </a:r>
            <a:r>
              <a:rPr lang="en-US" sz="2500">
                <a:latin typeface="Arial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>
                <a:latin typeface="Arial" charset="0"/>
              </a:rPr>
              <a:t>	Tahun 2003, Unit Jantung menjadi unggulan. Perlu dipikirkan siapa, peralatannya, bagaimana penyelenggaraannya supaya GOAL tersebut tercapai. – arah ke Penyusunan Anggaran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25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-67235"/>
            <a:ext cx="8229023" cy="1143000"/>
          </a:xfrm>
        </p:spPr>
        <p:txBody>
          <a:bodyPr lIns="82058" tIns="41029" rIns="82058"/>
          <a:lstStyle/>
          <a:p>
            <a:pPr algn="l" eaLnBrk="1" hangingPunct="1"/>
            <a:r>
              <a:rPr lang="en-US" sz="3600" i="1">
                <a:solidFill>
                  <a:schemeClr val="hlink"/>
                </a:solidFill>
                <a:latin typeface="Arial" charset="0"/>
              </a:rPr>
              <a:t>3.</a:t>
            </a:r>
            <a:r>
              <a:rPr lang="en-US" sz="3600" i="1">
                <a:latin typeface="Arial" charset="0"/>
              </a:rPr>
              <a:t> </a:t>
            </a:r>
            <a:r>
              <a:rPr lang="en-US" sz="3600" i="1">
                <a:solidFill>
                  <a:schemeClr val="hlink"/>
                </a:solidFill>
                <a:latin typeface="Arial" charset="0"/>
              </a:rPr>
              <a:t>Penyusunan Anggaran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07818" y="1277471"/>
            <a:ext cx="2216727" cy="134470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GOALS</a:t>
            </a:r>
          </a:p>
          <a:p>
            <a:pPr algn="ctr"/>
            <a:r>
              <a:rPr lang="en-US" b="1">
                <a:solidFill>
                  <a:schemeClr val="bg2"/>
                </a:solidFill>
              </a:rPr>
              <a:t>OBJECTIVES</a:t>
            </a:r>
          </a:p>
          <a:p>
            <a:pPr algn="ctr"/>
            <a:r>
              <a:rPr lang="en-US" b="1">
                <a:solidFill>
                  <a:schemeClr val="bg2"/>
                </a:solidFill>
              </a:rPr>
              <a:t>ACTIVITIES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2563091" y="1546412"/>
            <a:ext cx="623455" cy="806824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55818" y="739588"/>
            <a:ext cx="2840182" cy="255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r>
              <a:rPr lang="en-US" sz="1600" b="1"/>
              <a:t>SUSUN PROGRAM KERJA</a:t>
            </a:r>
          </a:p>
          <a:p>
            <a:endParaRPr lang="en-US" sz="1600" b="1"/>
          </a:p>
          <a:p>
            <a:r>
              <a:rPr lang="en-US" sz="1600" b="1"/>
              <a:t>FORECAST VOLUME ATAS </a:t>
            </a:r>
          </a:p>
          <a:p>
            <a:r>
              <a:rPr lang="en-US" sz="1600" b="1"/>
              <a:t>SUMBER DAYA YANG </a:t>
            </a:r>
          </a:p>
          <a:p>
            <a:r>
              <a:rPr lang="en-US" sz="1600" b="1"/>
              <a:t>DIBUTUHKAN DAN BIAYA </a:t>
            </a:r>
          </a:p>
          <a:p>
            <a:r>
              <a:rPr lang="en-US" sz="1600" b="1"/>
              <a:t>DARI SUMBER DAYA TSB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6234545" y="1546412"/>
            <a:ext cx="623455" cy="806824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7342909" y="739588"/>
            <a:ext cx="1801091" cy="215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id-ID" sz="1600" b="1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927273" y="739588"/>
            <a:ext cx="200890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sz="1600" b="1"/>
              <a:t>TOTAL BUDGET =</a:t>
            </a:r>
          </a:p>
          <a:p>
            <a:pPr algn="ctr"/>
            <a:r>
              <a:rPr lang="en-US" sz="1600" b="1"/>
              <a:t> VOLUME </a:t>
            </a:r>
          </a:p>
          <a:p>
            <a:pPr algn="ctr"/>
            <a:r>
              <a:rPr lang="en-US" sz="1600" b="1"/>
              <a:t>X </a:t>
            </a:r>
          </a:p>
          <a:p>
            <a:pPr algn="ctr"/>
            <a:r>
              <a:rPr lang="en-US" sz="1600" b="1"/>
              <a:t>UNIT COST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84909" y="2756647"/>
            <a:ext cx="8243455" cy="376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marL="307718" indent="-307718"/>
            <a:endParaRPr lang="en-US"/>
          </a:p>
          <a:p>
            <a:pPr marL="307718" indent="-307718"/>
            <a:r>
              <a:rPr lang="en-US" b="1" u="sng"/>
              <a:t>Contoh :</a:t>
            </a:r>
          </a:p>
          <a:p>
            <a:pPr marL="307718" indent="-307718"/>
            <a:r>
              <a:rPr lang="en-US" b="1" i="1"/>
              <a:t>OBJECTIVE :</a:t>
            </a:r>
            <a:r>
              <a:rPr lang="en-US" b="1"/>
              <a:t> </a:t>
            </a:r>
          </a:p>
          <a:p>
            <a:pPr marL="307718" indent="-307718"/>
            <a:r>
              <a:rPr lang="en-US" b="1"/>
              <a:t>Tahun 2003, Unit Jantung menjadi Produk Unggulan RS</a:t>
            </a:r>
          </a:p>
          <a:p>
            <a:pPr marL="307718" indent="-307718"/>
            <a:endParaRPr lang="en-US" b="1"/>
          </a:p>
          <a:p>
            <a:pPr marL="307718" indent="-307718"/>
            <a:r>
              <a:rPr lang="en-US" b="1" i="1">
                <a:solidFill>
                  <a:schemeClr val="hlink"/>
                </a:solidFill>
              </a:rPr>
              <a:t>PROGRAM :</a:t>
            </a:r>
            <a:r>
              <a:rPr lang="en-US" b="1">
                <a:solidFill>
                  <a:schemeClr val="hlink"/>
                </a:solidFill>
              </a:rPr>
              <a:t> </a:t>
            </a:r>
          </a:p>
          <a:p>
            <a:pPr marL="307718" indent="-307718">
              <a:buFontTx/>
              <a:buAutoNum type="arabicPeriod"/>
            </a:pPr>
            <a:r>
              <a:rPr lang="en-US" b="1">
                <a:solidFill>
                  <a:schemeClr val="hlink"/>
                </a:solidFill>
              </a:rPr>
              <a:t>Tentukan berapa SDM yang diperlukan untuk Pelatihan2 </a:t>
            </a:r>
          </a:p>
          <a:p>
            <a:pPr marL="307718" indent="-307718">
              <a:buFontTx/>
              <a:buAutoNum type="arabicPeriod"/>
            </a:pPr>
            <a:r>
              <a:rPr lang="en-US" b="1">
                <a:solidFill>
                  <a:schemeClr val="hlink"/>
                </a:solidFill>
              </a:rPr>
              <a:t>Buat daftar Alat-alat apa saja yang dibutuhkan </a:t>
            </a:r>
          </a:p>
          <a:p>
            <a:pPr marL="307718" indent="-307718">
              <a:buFontTx/>
              <a:buAutoNum type="arabicPeriod"/>
            </a:pPr>
            <a:endParaRPr lang="en-US" b="1">
              <a:solidFill>
                <a:schemeClr val="hlink"/>
              </a:solidFill>
            </a:endParaRPr>
          </a:p>
          <a:p>
            <a:pPr marL="307718" indent="-307718"/>
            <a:r>
              <a:rPr lang="en-US" b="1" i="1"/>
              <a:t>TOTAL BUDGET :</a:t>
            </a:r>
          </a:p>
          <a:p>
            <a:pPr marL="307718" indent="-307718"/>
            <a:r>
              <a:rPr lang="en-US" b="1"/>
              <a:t>Cari unit cost dari sumber daya yang dibutuhkan, sehingga anggaran dalam</a:t>
            </a:r>
          </a:p>
          <a:p>
            <a:pPr marL="307718" indent="-307718"/>
            <a:r>
              <a:rPr lang="en-US" b="1"/>
              <a:t>Bentuk rupiah.</a:t>
            </a:r>
          </a:p>
        </p:txBody>
      </p:sp>
    </p:spTree>
    <p:extLst>
      <p:ext uri="{BB962C8B-B14F-4D97-AF65-F5344CB8AC3E}">
        <p14:creationId xmlns:p14="http://schemas.microsoft.com/office/powerpoint/2010/main" val="159040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 animBg="1"/>
      <p:bldP spid="26630" grpId="0" animBg="1"/>
      <p:bldP spid="26631" grpId="0"/>
      <p:bldP spid="26632" grpId="0" animBg="1"/>
      <p:bldP spid="26634" grpId="0"/>
      <p:bldP spid="266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>
            <a:normAutofit fontScale="90000"/>
          </a:bodyPr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  <a:latin typeface="Arial" charset="0"/>
              </a:rPr>
              <a:t>Pendekatan Penyusunan Anggaran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Top Down Approach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Participatory Approach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Fixed Budget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Flexible Budget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Zero Based Budgeting (Prospektif)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Historical Budget (Retrospektif)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Target Based Budgeting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" charset="0"/>
              </a:rPr>
              <a:t>Budget Based Targeting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ü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6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Participatory Approach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Perspektif tugas dan tanggung jawab pada unit terkait</a:t>
            </a:r>
          </a:p>
          <a:p>
            <a:pPr eaLnBrk="1" hangingPunct="1"/>
            <a:r>
              <a:rPr lang="en-US">
                <a:latin typeface="Arial" charset="0"/>
              </a:rPr>
              <a:t>Belief – menyiapkan anggaran sendiri – bertanggung jawab</a:t>
            </a:r>
          </a:p>
          <a:p>
            <a:pPr eaLnBrk="1" hangingPunct="1"/>
            <a:r>
              <a:rPr lang="en-US">
                <a:latin typeface="Arial" charset="0"/>
              </a:rPr>
              <a:t>Sangat melibatkan semua staf, ada komunikasi dan komitmen</a:t>
            </a:r>
          </a:p>
          <a:p>
            <a:pPr eaLnBrk="1" hangingPunct="1"/>
            <a:r>
              <a:rPr lang="en-US">
                <a:latin typeface="Arial" charset="0"/>
              </a:rPr>
              <a:t>Waktu relatif lama</a:t>
            </a:r>
          </a:p>
        </p:txBody>
      </p:sp>
    </p:spTree>
    <p:extLst>
      <p:ext uri="{BB962C8B-B14F-4D97-AF65-F5344CB8AC3E}">
        <p14:creationId xmlns:p14="http://schemas.microsoft.com/office/powerpoint/2010/main" val="15595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Top Down Approach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Sedikit Keterlibatan dari semua unit/staf</a:t>
            </a:r>
          </a:p>
          <a:p>
            <a:pPr eaLnBrk="1" hangingPunct="1"/>
            <a:r>
              <a:rPr lang="en-US">
                <a:latin typeface="Arial" charset="0"/>
              </a:rPr>
              <a:t>Refleksi perspektif top manajemen</a:t>
            </a:r>
          </a:p>
          <a:p>
            <a:pPr eaLnBrk="1" hangingPunct="1"/>
            <a:r>
              <a:rPr lang="en-US">
                <a:latin typeface="Arial" charset="0"/>
              </a:rPr>
              <a:t>Kurang keterlibatan, komunikasi, dan 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	komitmen dari unit/staf</a:t>
            </a:r>
          </a:p>
          <a:p>
            <a:pPr eaLnBrk="1" hangingPunct="1"/>
            <a:r>
              <a:rPr lang="en-US">
                <a:latin typeface="Arial" charset="0"/>
              </a:rPr>
              <a:t>Masalah Moral dan Inefisiensi</a:t>
            </a:r>
          </a:p>
        </p:txBody>
      </p:sp>
    </p:spTree>
    <p:extLst>
      <p:ext uri="{BB962C8B-B14F-4D97-AF65-F5344CB8AC3E}">
        <p14:creationId xmlns:p14="http://schemas.microsoft.com/office/powerpoint/2010/main" val="140624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1182</Words>
  <Application>Microsoft Macintosh PowerPoint</Application>
  <PresentationFormat>On-screen Show (4:3)</PresentationFormat>
  <Paragraphs>366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PowerPoint Presentation</vt:lpstr>
      <vt:lpstr>ANGGARAN (BUDGET)</vt:lpstr>
      <vt:lpstr>Tiga Komponen Perencanaan</vt:lpstr>
      <vt:lpstr>1. Analisis Situasi</vt:lpstr>
      <vt:lpstr>2. Program Kerja</vt:lpstr>
      <vt:lpstr>3. Penyusunan Anggaran</vt:lpstr>
      <vt:lpstr>Pendekatan Penyusunan Anggaran</vt:lpstr>
      <vt:lpstr>Participatory Approach</vt:lpstr>
      <vt:lpstr>Top Down Approach</vt:lpstr>
      <vt:lpstr>Fixed Budget</vt:lpstr>
      <vt:lpstr>Zero Based Budgeting (Prospektif)</vt:lpstr>
      <vt:lpstr>Historical Budget (Retrospektif)</vt:lpstr>
      <vt:lpstr>Target Based Budgeting</vt:lpstr>
      <vt:lpstr>Perencanaan Anggaran</vt:lpstr>
      <vt:lpstr>PowerPoint Presentation</vt:lpstr>
      <vt:lpstr>Perencanaan Anggaran yang MISSMATCH</vt:lpstr>
      <vt:lpstr>Bagaimana Strategi Menyusun Anggaran ???</vt:lpstr>
      <vt:lpstr>PowerPoint Presentation</vt:lpstr>
      <vt:lpstr>Kelebihan dan Kelemahan Retrospektif</vt:lpstr>
      <vt:lpstr>Implikasi pada Penyusunan  Anggaran Biaya ???</vt:lpstr>
      <vt:lpstr>Bagaimana caranya mempunyai gambaran Realistis kebutuhan biaya  (Prospektif)</vt:lpstr>
      <vt:lpstr>1. Susun Program Kerja berdasarkan Prioritas</vt:lpstr>
      <vt:lpstr>2. Estimasi target dan kegiatan</vt:lpstr>
      <vt:lpstr>3a. Susun Total Anggaran menurut Program / Bidang / Unit Kerja </vt:lpstr>
      <vt:lpstr>3b. Susun Total Anggaran Menurut Unit Pelaksana / Produksi</vt:lpstr>
      <vt:lpstr>3c. Susun Total Anggaran Biaya Menurut Mata Anggaran</vt:lpstr>
      <vt:lpstr>SETELAH UNIT-UNIT SELESAI MENYUSUN ANGGARAN  APA LANGKAH LANJUT ??</vt:lpstr>
      <vt:lpstr>4. Integrasi Kegiatan dan Integrasi Anggaran</vt:lpstr>
      <vt:lpstr>PowerPoint Presentation</vt:lpstr>
      <vt:lpstr>5. Integrasi Sumber</vt:lpstr>
      <vt:lpstr>Proses Itterative (Berulang)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3</cp:revision>
  <dcterms:created xsi:type="dcterms:W3CDTF">2017-11-04T16:59:32Z</dcterms:created>
  <dcterms:modified xsi:type="dcterms:W3CDTF">2017-12-14T17:32:50Z</dcterms:modified>
</cp:coreProperties>
</file>