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8" d="100"/>
          <a:sy n="48" d="100"/>
        </p:scale>
        <p:origin x="-1120"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solidFill>
                <a:srgbClr val="696464"/>
              </a:solidFill>
              <a:latin typeface="Perpetua"/>
            </a:endParaRPr>
          </a:p>
        </p:txBody>
      </p:sp>
      <p:sp>
        <p:nvSpPr>
          <p:cNvPr id="17" name="Footer Placeholder 16"/>
          <p:cNvSpPr>
            <a:spLocks noGrp="1"/>
          </p:cNvSpPr>
          <p:nvPr>
            <p:ph type="ftr" sz="quarter" idx="11"/>
          </p:nvPr>
        </p:nvSpPr>
        <p:spPr/>
        <p:txBody>
          <a:bodyPr/>
          <a:lstStyle/>
          <a:p>
            <a:endParaRPr lang="en-US">
              <a:solidFill>
                <a:srgbClr val="696464"/>
              </a:solidFill>
              <a:latin typeface="Perpetua"/>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0F56B7F-1C83-4A44-9F80-7D2359C2F3FB}" type="slidenum">
              <a:rPr lang="en-US" smtClean="0">
                <a:latin typeface="Franklin Gothic Book"/>
              </a:rPr>
              <a:pPr/>
              <a:t>‹#›</a:t>
            </a:fld>
            <a:endParaRPr lang="en-US">
              <a:latin typeface="Franklin Gothic Book"/>
            </a:endParaRPr>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264973514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C9D4A08F-D976-4716-A217-518B17045A91}"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822178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0DA222F4-A287-4452-B4E6-7CE9DDBB61B1}"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579070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rtlCol="0"/>
          <a:lstStyle>
            <a:lvl1pPr fontAlgn="auto">
              <a:spcBef>
                <a:spcPts val="0"/>
              </a:spcBef>
              <a:spcAft>
                <a:spcPts val="0"/>
              </a:spcAft>
              <a:defRPr>
                <a:solidFill>
                  <a:schemeClr val="tx1">
                    <a:tint val="95000"/>
                  </a:schemeClr>
                </a:solidFill>
                <a:latin typeface="+mn-lt"/>
                <a:ea typeface="+mn-ea"/>
                <a:cs typeface="+mn-cs"/>
              </a:defRPr>
            </a:lvl1pPr>
          </a:lstStyle>
          <a:p>
            <a:pPr>
              <a:defRPr/>
            </a:pPr>
            <a:endParaRPr lang="id-ID"/>
          </a:p>
        </p:txBody>
      </p:sp>
      <p:sp>
        <p:nvSpPr>
          <p:cNvPr id="5" name="Rectangle 5"/>
          <p:cNvSpPr>
            <a:spLocks noGrp="1" noChangeArrowheads="1"/>
          </p:cNvSpPr>
          <p:nvPr>
            <p:ph type="ftr" sz="quarter" idx="11"/>
          </p:nvPr>
        </p:nvSpPr>
        <p:spPr/>
        <p:txBody>
          <a:bodyPr/>
          <a:lstStyle>
            <a:lvl1pPr>
              <a:defRPr/>
            </a:lvl1pPr>
          </a:lstStyle>
          <a:p>
            <a:pPr>
              <a:defRPr/>
            </a:pPr>
            <a:endParaRPr lang="id-ID"/>
          </a:p>
        </p:txBody>
      </p:sp>
      <p:sp>
        <p:nvSpPr>
          <p:cNvPr id="6" name="Rectangle 6"/>
          <p:cNvSpPr>
            <a:spLocks noGrp="1" noChangeArrowheads="1"/>
          </p:cNvSpPr>
          <p:nvPr>
            <p:ph type="sldNum" sz="quarter" idx="12"/>
          </p:nvPr>
        </p:nvSpPr>
        <p:spPr/>
        <p:txBody>
          <a:bodyPr/>
          <a:lstStyle>
            <a:lvl1pPr>
              <a:defRPr/>
            </a:lvl1pPr>
          </a:lstStyle>
          <a:p>
            <a:fld id="{FB6267EC-403A-5949-8AC8-80DA80C2CCE5}" type="slidenum">
              <a:rPr lang="id-ID"/>
              <a:pPr/>
              <a:t>‹#›</a:t>
            </a:fld>
            <a:endParaRPr lang="id-ID"/>
          </a:p>
        </p:txBody>
      </p:sp>
    </p:spTree>
    <p:extLst>
      <p:ext uri="{BB962C8B-B14F-4D97-AF65-F5344CB8AC3E}">
        <p14:creationId xmlns:p14="http://schemas.microsoft.com/office/powerpoint/2010/main" val="1580504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p:txBody>
          <a:bodyPr/>
          <a:lstStyle/>
          <a:p>
            <a:endParaRPr lang="en-US">
              <a:solidFill>
                <a:srgbClr val="696464"/>
              </a:solidFill>
              <a:latin typeface="Perpetua"/>
            </a:endParaRPr>
          </a:p>
        </p:txBody>
      </p:sp>
      <p:sp>
        <p:nvSpPr>
          <p:cNvPr id="6" name="Slide Number Placeholder 5"/>
          <p:cNvSpPr>
            <a:spLocks noGrp="1"/>
          </p:cNvSpPr>
          <p:nvPr>
            <p:ph type="sldNum" sz="quarter" idx="12"/>
          </p:nvPr>
        </p:nvSpPr>
        <p:spPr/>
        <p:txBody>
          <a:bodyPr/>
          <a:lstStyle/>
          <a:p>
            <a:fld id="{3CB26632-1CF0-4E9E-9381-F5CFC73F494C}" type="slidenum">
              <a:rPr lang="en-US" smtClean="0">
                <a:latin typeface="Franklin Gothic Book"/>
              </a:rPr>
              <a:pPr/>
              <a:t>‹#›</a:t>
            </a:fld>
            <a:endParaRPr lang="en-US">
              <a:latin typeface="Franklin Gothic Book"/>
            </a:endParaRPr>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48780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solidFill>
                <a:srgbClr val="696464"/>
              </a:solidFill>
              <a:latin typeface="Perpetua"/>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latin typeface="Perpetua"/>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6" name="Slide Number Placeholder 5"/>
          <p:cNvSpPr>
            <a:spLocks noGrp="1"/>
          </p:cNvSpPr>
          <p:nvPr>
            <p:ph type="sldNum" sz="quarter" idx="12"/>
          </p:nvPr>
        </p:nvSpPr>
        <p:spPr>
          <a:xfrm>
            <a:off x="146304" y="6208776"/>
            <a:ext cx="457200" cy="457200"/>
          </a:xfrm>
        </p:spPr>
        <p:txBody>
          <a:bodyPr/>
          <a:lstStyle/>
          <a:p>
            <a:fld id="{1780B47F-59A5-4F0F-BEEF-C0DE4441F894}"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28105454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p:txBody>
          <a:bodyPr/>
          <a:lstStyle/>
          <a:p>
            <a:fld id="{AA3A11DC-60C4-4023-AEE2-F016D8F2F051}" type="slidenum">
              <a:rPr lang="en-US" smtClean="0">
                <a:latin typeface="Franklin Gothic Book"/>
              </a:rPr>
              <a:pPr/>
              <a:t>‹#›</a:t>
            </a:fld>
            <a:endParaRPr lang="en-US">
              <a:latin typeface="Franklin Gothic Book"/>
            </a:endParaRPr>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87915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solidFill>
                <a:srgbClr val="696464"/>
              </a:solidFill>
              <a:latin typeface="Perpetua"/>
            </a:endParaRPr>
          </a:p>
        </p:txBody>
      </p:sp>
      <p:sp>
        <p:nvSpPr>
          <p:cNvPr id="8" name="Footer Placeholder 7"/>
          <p:cNvSpPr>
            <a:spLocks noGrp="1"/>
          </p:cNvSpPr>
          <p:nvPr>
            <p:ph type="ftr" sz="quarter" idx="11"/>
          </p:nvPr>
        </p:nvSpPr>
        <p:spPr/>
        <p:txBody>
          <a:bodyPr/>
          <a:lstStyle/>
          <a:p>
            <a:endParaRPr lang="en-US">
              <a:solidFill>
                <a:srgbClr val="696464"/>
              </a:solidFill>
              <a:latin typeface="Perpetua"/>
            </a:endParaRPr>
          </a:p>
        </p:txBody>
      </p:sp>
      <p:sp>
        <p:nvSpPr>
          <p:cNvPr id="9" name="Slide Number Placeholder 8"/>
          <p:cNvSpPr>
            <a:spLocks noGrp="1"/>
          </p:cNvSpPr>
          <p:nvPr>
            <p:ph type="sldNum" sz="quarter" idx="12"/>
          </p:nvPr>
        </p:nvSpPr>
        <p:spPr/>
        <p:txBody>
          <a:bodyPr/>
          <a:lstStyle/>
          <a:p>
            <a:fld id="{2F80CB35-6DE7-4DCD-AA16-EA14491AF860}" type="slidenum">
              <a:rPr lang="en-US" smtClean="0">
                <a:latin typeface="Franklin Gothic Book"/>
              </a:rPr>
              <a:pPr/>
              <a:t>‹#›</a:t>
            </a:fld>
            <a:endParaRPr lang="en-US">
              <a:latin typeface="Franklin Gothic Book"/>
            </a:endParaRPr>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20248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solidFill>
                <a:srgbClr val="696464"/>
              </a:solidFill>
              <a:latin typeface="Perpetua"/>
            </a:endParaRPr>
          </a:p>
        </p:txBody>
      </p:sp>
      <p:sp>
        <p:nvSpPr>
          <p:cNvPr id="4" name="Footer Placeholder 3"/>
          <p:cNvSpPr>
            <a:spLocks noGrp="1"/>
          </p:cNvSpPr>
          <p:nvPr>
            <p:ph type="ftr" sz="quarter" idx="11"/>
          </p:nvPr>
        </p:nvSpPr>
        <p:spPr/>
        <p:txBody>
          <a:bodyPr/>
          <a:lstStyle/>
          <a:p>
            <a:endParaRPr lang="en-US">
              <a:solidFill>
                <a:srgbClr val="696464"/>
              </a:solidFill>
              <a:latin typeface="Perpetua"/>
            </a:endParaRPr>
          </a:p>
        </p:txBody>
      </p:sp>
      <p:sp>
        <p:nvSpPr>
          <p:cNvPr id="5" name="Slide Number Placeholder 4"/>
          <p:cNvSpPr>
            <a:spLocks noGrp="1"/>
          </p:cNvSpPr>
          <p:nvPr>
            <p:ph type="sldNum" sz="quarter" idx="12"/>
          </p:nvPr>
        </p:nvSpPr>
        <p:spPr/>
        <p:txBody>
          <a:bodyPr/>
          <a:lstStyle/>
          <a:p>
            <a:fld id="{D100DE38-2690-48BA-A8EF-CF5DA60C289B}"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7530792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srgbClr val="696464"/>
              </a:solidFill>
              <a:latin typeface="Perpetua"/>
            </a:endParaRPr>
          </a:p>
        </p:txBody>
      </p:sp>
      <p:sp>
        <p:nvSpPr>
          <p:cNvPr id="3" name="Footer Placeholder 2"/>
          <p:cNvSpPr>
            <a:spLocks noGrp="1"/>
          </p:cNvSpPr>
          <p:nvPr>
            <p:ph type="ftr" sz="quarter" idx="11"/>
          </p:nvPr>
        </p:nvSpPr>
        <p:spPr/>
        <p:txBody>
          <a:bodyPr/>
          <a:lstStyle/>
          <a:p>
            <a:endParaRPr lang="en-US">
              <a:solidFill>
                <a:srgbClr val="696464"/>
              </a:solidFill>
              <a:latin typeface="Perpetua"/>
            </a:endParaRPr>
          </a:p>
        </p:txBody>
      </p:sp>
      <p:sp>
        <p:nvSpPr>
          <p:cNvPr id="4" name="Slide Number Placeholder 3"/>
          <p:cNvSpPr>
            <a:spLocks noGrp="1"/>
          </p:cNvSpPr>
          <p:nvPr>
            <p:ph type="sldNum" sz="quarter" idx="12"/>
          </p:nvPr>
        </p:nvSpPr>
        <p:spPr/>
        <p:txBody>
          <a:bodyPr/>
          <a:lstStyle/>
          <a:p>
            <a:fld id="{04ABD011-01D3-40B6-8303-5D1E9F9B1FC4}" type="slidenum">
              <a:rPr lang="en-US" smtClean="0">
                <a:latin typeface="Franklin Gothic Book"/>
              </a:rPr>
              <a:pPr/>
              <a:t>‹#›</a:t>
            </a:fld>
            <a:endParaRPr lang="en-US">
              <a:latin typeface="Franklin Gothic Book"/>
            </a:endParaRPr>
          </a:p>
        </p:txBody>
      </p:sp>
    </p:spTree>
    <p:extLst>
      <p:ext uri="{BB962C8B-B14F-4D97-AF65-F5344CB8AC3E}">
        <p14:creationId xmlns:p14="http://schemas.microsoft.com/office/powerpoint/2010/main" val="153869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p:txBody>
          <a:bodyPr/>
          <a:lstStyle/>
          <a:p>
            <a:fld id="{212765AD-B52A-4C61-9290-E7913F5354AB}" type="slidenum">
              <a:rPr lang="en-US" smtClean="0">
                <a:latin typeface="Franklin Gothic Book"/>
              </a:rPr>
              <a:pPr/>
              <a:t>‹#›</a:t>
            </a:fld>
            <a:endParaRPr lang="en-US">
              <a:latin typeface="Franklin Gothic Book"/>
            </a:endParaRPr>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10057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solidFill>
                <a:srgbClr val="696464"/>
              </a:solidFill>
              <a:latin typeface="Perpetua"/>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latin typeface="Perpetua"/>
            </a:endParaRPr>
          </a:p>
        </p:txBody>
      </p:sp>
      <p:sp>
        <p:nvSpPr>
          <p:cNvPr id="7" name="Slide Number Placeholder 6"/>
          <p:cNvSpPr>
            <a:spLocks noGrp="1"/>
          </p:cNvSpPr>
          <p:nvPr>
            <p:ph type="sldNum" sz="quarter" idx="12"/>
          </p:nvPr>
        </p:nvSpPr>
        <p:spPr>
          <a:xfrm>
            <a:off x="146304" y="6208776"/>
            <a:ext cx="457200" cy="457200"/>
          </a:xfrm>
        </p:spPr>
        <p:txBody>
          <a:bodyPr/>
          <a:lstStyle/>
          <a:p>
            <a:fld id="{FADF8A60-FFDE-4804-813A-BFE6211258AC}" type="slidenum">
              <a:rPr lang="en-US" smtClean="0">
                <a:latin typeface="Franklin Gothic Book"/>
              </a:rPr>
              <a:pPr/>
              <a:t>‹#›</a:t>
            </a:fld>
            <a:endParaRPr lang="en-US">
              <a:latin typeface="Franklin Gothic Book"/>
            </a:endParaRPr>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19025236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endParaRPr lang="en-US">
              <a:solidFill>
                <a:prstClr val="white"/>
              </a:solidFill>
              <a:latin typeface="Perpetua"/>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defTabSz="914400" fontAlgn="base">
              <a:spcBef>
                <a:spcPct val="0"/>
              </a:spcBef>
              <a:spcAft>
                <a:spcPct val="0"/>
              </a:spcAft>
            </a:pPr>
            <a:endParaRPr lang="en-US">
              <a:solidFill>
                <a:prstClr val="white"/>
              </a:solidFill>
              <a:latin typeface="Perpetua"/>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defTabSz="914400" fontAlgn="base">
              <a:spcBef>
                <a:spcPct val="0"/>
              </a:spcBef>
              <a:spcAft>
                <a:spcPct val="0"/>
              </a:spcAft>
            </a:pPr>
            <a:endParaRPr lang="en-US">
              <a:solidFill>
                <a:srgbClr val="696464"/>
              </a:solidFill>
              <a:latin typeface="Arial"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defTabSz="914400" fontAlgn="base">
              <a:spcBef>
                <a:spcPct val="0"/>
              </a:spcBef>
              <a:spcAft>
                <a:spcPct val="0"/>
              </a:spcAft>
            </a:pPr>
            <a:endParaRPr lang="en-US">
              <a:solidFill>
                <a:srgbClr val="696464"/>
              </a:solidFill>
              <a:latin typeface="Arial" charset="0"/>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defTabSz="914400" fontAlgn="base">
              <a:spcBef>
                <a:spcPct val="0"/>
              </a:spcBef>
              <a:spcAft>
                <a:spcPct val="0"/>
              </a:spcAft>
            </a:pPr>
            <a:fld id="{F0CF1BDF-C02E-44E3-9BDE-2621F66FBADF}" type="slidenum">
              <a:rPr lang="en-US" smtClean="0">
                <a:latin typeface="Franklin Gothic Book"/>
              </a:rPr>
              <a:pPr defTabSz="914400" fontAlgn="base">
                <a:spcBef>
                  <a:spcPct val="0"/>
                </a:spcBef>
                <a:spcAft>
                  <a:spcPct val="0"/>
                </a:spcAft>
              </a:pPr>
              <a:t>‹#›</a:t>
            </a:fld>
            <a:endParaRPr lang="en-US">
              <a:latin typeface="Franklin Gothic Book"/>
            </a:endParaRPr>
          </a:p>
        </p:txBody>
      </p:sp>
    </p:spTree>
    <p:extLst>
      <p:ext uri="{BB962C8B-B14F-4D97-AF65-F5344CB8AC3E}">
        <p14:creationId xmlns:p14="http://schemas.microsoft.com/office/powerpoint/2010/main" val="38372275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8584"/>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1"/>
          <p:cNvSpPr txBox="1">
            <a:spLocks noChangeArrowheads="1"/>
          </p:cNvSpPr>
          <p:nvPr/>
        </p:nvSpPr>
        <p:spPr bwMode="auto">
          <a:xfrm>
            <a:off x="3222625" y="3581400"/>
            <a:ext cx="5638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fontAlgn="base" hangingPunct="1">
              <a:spcBef>
                <a:spcPct val="0"/>
              </a:spcBef>
              <a:spcAft>
                <a:spcPct val="0"/>
              </a:spcAft>
            </a:pPr>
            <a:r>
              <a:rPr lang="en-US" sz="2000" b="1" dirty="0" err="1" smtClean="0">
                <a:solidFill>
                  <a:prstClr val="black"/>
                </a:solidFill>
              </a:rPr>
              <a:t>Manajemen</a:t>
            </a:r>
            <a:r>
              <a:rPr lang="en-US" sz="2000" b="1" dirty="0" smtClean="0">
                <a:solidFill>
                  <a:prstClr val="black"/>
                </a:solidFill>
              </a:rPr>
              <a:t> </a:t>
            </a:r>
            <a:r>
              <a:rPr lang="en-US" sz="2000" b="1" dirty="0" err="1" smtClean="0">
                <a:solidFill>
                  <a:prstClr val="black"/>
                </a:solidFill>
              </a:rPr>
              <a:t>Keuangan</a:t>
            </a:r>
            <a:r>
              <a:rPr lang="en-US" sz="2000" b="1" dirty="0" smtClean="0">
                <a:solidFill>
                  <a:prstClr val="black"/>
                </a:solidFill>
              </a:rPr>
              <a:t> </a:t>
            </a:r>
            <a:r>
              <a:rPr lang="en-US" sz="2000" b="1" dirty="0" err="1" smtClean="0">
                <a:solidFill>
                  <a:prstClr val="black"/>
                </a:solidFill>
              </a:rPr>
              <a:t>Pelayanan</a:t>
            </a:r>
            <a:r>
              <a:rPr lang="en-US" sz="2000" b="1" dirty="0" smtClean="0">
                <a:solidFill>
                  <a:prstClr val="black"/>
                </a:solidFill>
              </a:rPr>
              <a:t> </a:t>
            </a:r>
            <a:r>
              <a:rPr lang="en-US" sz="2000" b="1" dirty="0" err="1" smtClean="0">
                <a:solidFill>
                  <a:prstClr val="black"/>
                </a:solidFill>
              </a:rPr>
              <a:t>Kesehatan</a:t>
            </a:r>
            <a:endParaRPr lang="en-US" sz="2000" b="1" dirty="0" smtClean="0">
              <a:solidFill>
                <a:prstClr val="black"/>
              </a:solidFill>
            </a:endParaRPr>
          </a:p>
          <a:p>
            <a:pPr algn="ctr" defTabSz="914400" eaLnBrk="1" fontAlgn="base" hangingPunct="1">
              <a:spcBef>
                <a:spcPct val="0"/>
              </a:spcBef>
              <a:spcAft>
                <a:spcPct val="0"/>
              </a:spcAft>
            </a:pPr>
            <a:r>
              <a:rPr lang="en-US" sz="2000" b="1" dirty="0" smtClean="0">
                <a:solidFill>
                  <a:prstClr val="white"/>
                </a:solidFill>
              </a:rPr>
              <a:t>Anggun Nabila, SKM, MKM</a:t>
            </a:r>
            <a:endParaRPr lang="en-US" sz="2000" b="1" dirty="0">
              <a:solidFill>
                <a:prstClr val="white"/>
              </a:solidFill>
            </a:endParaRPr>
          </a:p>
        </p:txBody>
      </p:sp>
    </p:spTree>
    <p:extLst>
      <p:ext uri="{BB962C8B-B14F-4D97-AF65-F5344CB8AC3E}">
        <p14:creationId xmlns:p14="http://schemas.microsoft.com/office/powerpoint/2010/main" val="2877532509"/>
      </p:ext>
    </p:extLst>
  </p:cSld>
  <p:clrMapOvr>
    <a:masterClrMapping/>
  </p:clrMapOvr>
  <p:transition xmlns:p14="http://schemas.microsoft.com/office/powerpoint/2010/main">
    <p:wipe dir="r"/>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914400" y="762000"/>
            <a:ext cx="2209800" cy="1066800"/>
          </a:xfrm>
          <a:prstGeom prst="rect">
            <a:avLst/>
          </a:prstGeom>
          <a:solidFill>
            <a:schemeClr val="bg1"/>
          </a:solidFill>
          <a:ln w="9525">
            <a:solidFill>
              <a:schemeClr val="tx1"/>
            </a:solidFill>
            <a:miter lim="800000"/>
            <a:headEnd/>
            <a:tailEnd/>
          </a:ln>
        </p:spPr>
        <p:txBody>
          <a:bodyPr wrap="none" anchor="ctr"/>
          <a:lstStyle/>
          <a:p>
            <a:pPr algn="ctr"/>
            <a:r>
              <a:rPr lang="en-US">
                <a:latin typeface="Comic Sans MS" charset="0"/>
              </a:rPr>
              <a:t>MANFAAT</a:t>
            </a:r>
          </a:p>
        </p:txBody>
      </p:sp>
      <p:sp>
        <p:nvSpPr>
          <p:cNvPr id="18435" name="Line 5"/>
          <p:cNvSpPr>
            <a:spLocks noChangeShapeType="1"/>
          </p:cNvSpPr>
          <p:nvPr/>
        </p:nvSpPr>
        <p:spPr bwMode="auto">
          <a:xfrm>
            <a:off x="1981200" y="21336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6" name="Rectangle 7"/>
          <p:cNvSpPr>
            <a:spLocks noChangeArrowheads="1"/>
          </p:cNvSpPr>
          <p:nvPr/>
        </p:nvSpPr>
        <p:spPr bwMode="auto">
          <a:xfrm>
            <a:off x="914400" y="2438400"/>
            <a:ext cx="2133600" cy="990600"/>
          </a:xfrm>
          <a:prstGeom prst="rect">
            <a:avLst/>
          </a:prstGeom>
          <a:solidFill>
            <a:schemeClr val="bg1"/>
          </a:solidFill>
          <a:ln w="9525">
            <a:solidFill>
              <a:schemeClr val="tx1"/>
            </a:solidFill>
            <a:miter lim="800000"/>
            <a:headEnd/>
            <a:tailEnd/>
          </a:ln>
        </p:spPr>
        <p:txBody>
          <a:bodyPr wrap="none" anchor="ctr"/>
          <a:lstStyle/>
          <a:p>
            <a:pPr algn="ctr"/>
            <a:r>
              <a:rPr lang="en-US">
                <a:latin typeface="Comic Sans MS" charset="0"/>
              </a:rPr>
              <a:t>NILAI</a:t>
            </a:r>
          </a:p>
        </p:txBody>
      </p:sp>
      <p:sp>
        <p:nvSpPr>
          <p:cNvPr id="18437" name="Line 8"/>
          <p:cNvSpPr>
            <a:spLocks noChangeShapeType="1"/>
          </p:cNvSpPr>
          <p:nvPr/>
        </p:nvSpPr>
        <p:spPr bwMode="auto">
          <a:xfrm>
            <a:off x="1981200" y="3810000"/>
            <a:ext cx="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Rectangle 9"/>
          <p:cNvSpPr>
            <a:spLocks noChangeArrowheads="1"/>
          </p:cNvSpPr>
          <p:nvPr/>
        </p:nvSpPr>
        <p:spPr bwMode="auto">
          <a:xfrm>
            <a:off x="990600" y="4191000"/>
            <a:ext cx="2057400" cy="914400"/>
          </a:xfrm>
          <a:prstGeom prst="rect">
            <a:avLst/>
          </a:prstGeom>
          <a:solidFill>
            <a:schemeClr val="bg1"/>
          </a:solidFill>
          <a:ln w="9525">
            <a:solidFill>
              <a:schemeClr val="tx1"/>
            </a:solidFill>
            <a:miter lim="800000"/>
            <a:headEnd/>
            <a:tailEnd/>
          </a:ln>
        </p:spPr>
        <p:txBody>
          <a:bodyPr wrap="none" anchor="ctr"/>
          <a:lstStyle/>
          <a:p>
            <a:pPr algn="ctr"/>
            <a:r>
              <a:rPr lang="en-US">
                <a:latin typeface="Comic Sans MS" charset="0"/>
              </a:rPr>
              <a:t>HARGA</a:t>
            </a:r>
          </a:p>
        </p:txBody>
      </p:sp>
      <p:sp>
        <p:nvSpPr>
          <p:cNvPr id="18439" name="Text Box 13"/>
          <p:cNvSpPr txBox="1">
            <a:spLocks noChangeArrowheads="1"/>
          </p:cNvSpPr>
          <p:nvPr/>
        </p:nvSpPr>
        <p:spPr bwMode="auto">
          <a:xfrm>
            <a:off x="4022725" y="762000"/>
            <a:ext cx="4514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atin typeface="Comic Sans MS" charset="0"/>
              </a:rPr>
              <a:t>Atribut suatu produk yang mempunyai </a:t>
            </a:r>
          </a:p>
          <a:p>
            <a:pPr eaLnBrk="1" hangingPunct="1"/>
            <a:r>
              <a:rPr lang="en-US">
                <a:latin typeface="Comic Sans MS" charset="0"/>
              </a:rPr>
              <a:t>Kemampuan untuk memuaskan keinginan</a:t>
            </a:r>
            <a:r>
              <a:rPr lang="en-US"/>
              <a:t>.</a:t>
            </a:r>
          </a:p>
        </p:txBody>
      </p:sp>
      <p:sp>
        <p:nvSpPr>
          <p:cNvPr id="18440" name="Text Box 14"/>
          <p:cNvSpPr txBox="1">
            <a:spLocks noChangeArrowheads="1"/>
          </p:cNvSpPr>
          <p:nvPr/>
        </p:nvSpPr>
        <p:spPr bwMode="auto">
          <a:xfrm>
            <a:off x="1371600" y="1828800"/>
            <a:ext cx="1266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menciptakan</a:t>
            </a:r>
          </a:p>
        </p:txBody>
      </p:sp>
      <p:sp>
        <p:nvSpPr>
          <p:cNvPr id="18441" name="Text Box 15"/>
          <p:cNvSpPr txBox="1">
            <a:spLocks noChangeArrowheads="1"/>
          </p:cNvSpPr>
          <p:nvPr/>
        </p:nvSpPr>
        <p:spPr bwMode="auto">
          <a:xfrm>
            <a:off x="1355725" y="3592513"/>
            <a:ext cx="145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Diukur sebagai</a:t>
            </a:r>
          </a:p>
        </p:txBody>
      </p:sp>
      <p:sp>
        <p:nvSpPr>
          <p:cNvPr id="18442" name="Text Box 16"/>
          <p:cNvSpPr txBox="1">
            <a:spLocks noChangeArrowheads="1"/>
          </p:cNvSpPr>
          <p:nvPr/>
        </p:nvSpPr>
        <p:spPr bwMode="auto">
          <a:xfrm>
            <a:off x="4038600" y="2514600"/>
            <a:ext cx="460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atin typeface="Comic Sans MS" charset="0"/>
              </a:rPr>
              <a:t>Ukuran kuantitatif bobot suatu produk yang dapat ditukarkan dengan produk lain</a:t>
            </a:r>
          </a:p>
        </p:txBody>
      </p:sp>
      <p:sp>
        <p:nvSpPr>
          <p:cNvPr id="18443" name="Text Box 17"/>
          <p:cNvSpPr txBox="1">
            <a:spLocks noChangeArrowheads="1"/>
          </p:cNvSpPr>
          <p:nvPr/>
        </p:nvSpPr>
        <p:spPr bwMode="auto">
          <a:xfrm>
            <a:off x="4022725" y="4191000"/>
            <a:ext cx="414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a:latin typeface="Comic Sans MS" charset="0"/>
              </a:rPr>
              <a:t>Nilai yang disebutkan dalam satuan Rp atau satuan moneter lainnya</a:t>
            </a:r>
          </a:p>
        </p:txBody>
      </p:sp>
    </p:spTree>
    <p:extLst>
      <p:ext uri="{BB962C8B-B14F-4D97-AF65-F5344CB8AC3E}">
        <p14:creationId xmlns:p14="http://schemas.microsoft.com/office/powerpoint/2010/main" val="20313402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9397" name="Picture 5" descr="BD06517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24125"/>
            <a:ext cx="5715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 Box 6"/>
          <p:cNvSpPr txBox="1">
            <a:spLocks noChangeArrowheads="1"/>
          </p:cNvSpPr>
          <p:nvPr/>
        </p:nvSpPr>
        <p:spPr bwMode="auto">
          <a:xfrm>
            <a:off x="1524000" y="3743325"/>
            <a:ext cx="1163638"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i="1">
                <a:latin typeface="Century Gothic" charset="0"/>
              </a:rPr>
              <a:t>pembeli</a:t>
            </a:r>
          </a:p>
        </p:txBody>
      </p:sp>
      <p:sp>
        <p:nvSpPr>
          <p:cNvPr id="19460" name="Text Box 7"/>
          <p:cNvSpPr txBox="1">
            <a:spLocks noChangeArrowheads="1"/>
          </p:cNvSpPr>
          <p:nvPr/>
        </p:nvSpPr>
        <p:spPr bwMode="auto">
          <a:xfrm>
            <a:off x="6324600" y="4810125"/>
            <a:ext cx="1295400"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b="1" i="1">
                <a:latin typeface="Century Gothic" charset="0"/>
              </a:rPr>
              <a:t>penjual</a:t>
            </a:r>
          </a:p>
        </p:txBody>
      </p:sp>
      <p:sp>
        <p:nvSpPr>
          <p:cNvPr id="19461" name="Line 8"/>
          <p:cNvSpPr>
            <a:spLocks noChangeShapeType="1"/>
          </p:cNvSpPr>
          <p:nvPr/>
        </p:nvSpPr>
        <p:spPr bwMode="auto">
          <a:xfrm>
            <a:off x="4953000" y="5572125"/>
            <a:ext cx="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2" name="AutoShape 9"/>
          <p:cNvSpPr>
            <a:spLocks/>
          </p:cNvSpPr>
          <p:nvPr/>
        </p:nvSpPr>
        <p:spPr bwMode="auto">
          <a:xfrm>
            <a:off x="838200" y="838200"/>
            <a:ext cx="2286000" cy="1600200"/>
          </a:xfrm>
          <a:prstGeom prst="accentBorderCallout3">
            <a:avLst>
              <a:gd name="adj1" fmla="val 7144"/>
              <a:gd name="adj2" fmla="val -3333"/>
              <a:gd name="adj3" fmla="val 7144"/>
              <a:gd name="adj4" fmla="val -15000"/>
              <a:gd name="adj5" fmla="val 115181"/>
              <a:gd name="adj6" fmla="val -15000"/>
              <a:gd name="adj7" fmla="val 150199"/>
              <a:gd name="adj8" fmla="val 65833"/>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000" b="1">
                <a:latin typeface="Century Gothic" charset="0"/>
              </a:rPr>
              <a:t>Sesuai dengan nilai barang  dan bersaing dengan produk lain</a:t>
            </a:r>
          </a:p>
        </p:txBody>
      </p:sp>
      <p:sp>
        <p:nvSpPr>
          <p:cNvPr id="19463" name="AutoShape 10"/>
          <p:cNvSpPr>
            <a:spLocks/>
          </p:cNvSpPr>
          <p:nvPr/>
        </p:nvSpPr>
        <p:spPr bwMode="auto">
          <a:xfrm>
            <a:off x="5715000" y="923925"/>
            <a:ext cx="2590800" cy="1295400"/>
          </a:xfrm>
          <a:prstGeom prst="accentBorderCallout3">
            <a:avLst>
              <a:gd name="adj1" fmla="val 8824"/>
              <a:gd name="adj2" fmla="val 102940"/>
              <a:gd name="adj3" fmla="val 8824"/>
              <a:gd name="adj4" fmla="val 109620"/>
              <a:gd name="adj5" fmla="val 114463"/>
              <a:gd name="adj6" fmla="val 109620"/>
              <a:gd name="adj7" fmla="val 175000"/>
              <a:gd name="adj8" fmla="val 63972"/>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r>
              <a:rPr lang="en-US" sz="2000" b="1">
                <a:latin typeface="Century Gothic" charset="0"/>
              </a:rPr>
              <a:t>Dapat menutup biaya dan memberi keuntungan</a:t>
            </a:r>
          </a:p>
        </p:txBody>
      </p:sp>
      <p:sp>
        <p:nvSpPr>
          <p:cNvPr id="19464" name="Text Box 11"/>
          <p:cNvSpPr txBox="1">
            <a:spLocks noChangeArrowheads="1"/>
          </p:cNvSpPr>
          <p:nvPr/>
        </p:nvSpPr>
        <p:spPr bwMode="auto">
          <a:xfrm>
            <a:off x="3581400" y="6172200"/>
            <a:ext cx="2895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pPr>
            <a:r>
              <a:rPr lang="en-US" sz="2000" b="1">
                <a:latin typeface="Century Gothic" charset="0"/>
              </a:rPr>
              <a:t>HARGA ????</a:t>
            </a:r>
          </a:p>
        </p:txBody>
      </p:sp>
    </p:spTree>
    <p:extLst>
      <p:ext uri="{BB962C8B-B14F-4D97-AF65-F5344CB8AC3E}">
        <p14:creationId xmlns:p14="http://schemas.microsoft.com/office/powerpoint/2010/main" val="1623150124"/>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diamond(in)">
                                      <p:cBhvr>
                                        <p:cTn id="7" dur="2000"/>
                                        <p:tgtEl>
                                          <p:spTgt spid="59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4" name="Rectangle 4"/>
          <p:cNvSpPr>
            <a:spLocks noChangeArrowheads="1"/>
          </p:cNvSpPr>
          <p:nvPr/>
        </p:nvSpPr>
        <p:spPr bwMode="auto">
          <a:xfrm>
            <a:off x="3505200" y="1066800"/>
            <a:ext cx="4133850" cy="1143000"/>
          </a:xfrm>
          <a:prstGeom prst="rect">
            <a:avLst/>
          </a:prstGeom>
          <a:noFill/>
          <a:ln w="12700">
            <a:noFill/>
            <a:miter lim="800000"/>
            <a:headEnd/>
            <a:tailEnd/>
          </a:ln>
          <a:effectLst/>
        </p:spPr>
        <p:txBody>
          <a:bodyPr lIns="90488" tIns="44450" rIns="90488" bIns="44450" anchor="b"/>
          <a:lstStyle/>
          <a:p>
            <a:pPr algn="ctr"/>
            <a:r>
              <a:rPr lang="en-US" sz="4800">
                <a:solidFill>
                  <a:schemeClr val="tx2"/>
                </a:solidFill>
                <a:effectLst>
                  <a:outerShdw blurRad="38100" dist="38100" dir="2700000" algn="tl">
                    <a:srgbClr val="DDDDDD"/>
                  </a:outerShdw>
                </a:effectLst>
                <a:latin typeface="Century Gothic" charset="0"/>
              </a:rPr>
              <a:t>  </a:t>
            </a:r>
            <a:r>
              <a:rPr lang="en-US" sz="2000" b="1">
                <a:solidFill>
                  <a:schemeClr val="tx2"/>
                </a:solidFill>
                <a:effectLst>
                  <a:outerShdw blurRad="38100" dist="38100" dir="2700000" algn="tl">
                    <a:srgbClr val="DDDDDD"/>
                  </a:outerShdw>
                </a:effectLst>
                <a:latin typeface="Century Gothic" charset="0"/>
              </a:rPr>
              <a:t>Berapa harga yang akan       </a:t>
            </a:r>
            <a:br>
              <a:rPr lang="en-US" sz="2000" b="1">
                <a:solidFill>
                  <a:schemeClr val="tx2"/>
                </a:solidFill>
                <a:effectLst>
                  <a:outerShdw blurRad="38100" dist="38100" dir="2700000" algn="tl">
                    <a:srgbClr val="DDDDDD"/>
                  </a:outerShdw>
                </a:effectLst>
                <a:latin typeface="Century Gothic" charset="0"/>
              </a:rPr>
            </a:br>
            <a:r>
              <a:rPr lang="en-US" sz="2000" b="1">
                <a:solidFill>
                  <a:schemeClr val="tx2"/>
                </a:solidFill>
                <a:effectLst>
                  <a:outerShdw blurRad="38100" dist="38100" dir="2700000" algn="tl">
                    <a:srgbClr val="DDDDDD"/>
                  </a:outerShdw>
                </a:effectLst>
                <a:latin typeface="Century Gothic" charset="0"/>
              </a:rPr>
              <a:t>      ditetapkan ???</a:t>
            </a:r>
          </a:p>
        </p:txBody>
      </p:sp>
      <p:sp>
        <p:nvSpPr>
          <p:cNvPr id="61445" name="Rectangle 5"/>
          <p:cNvSpPr>
            <a:spLocks noChangeArrowheads="1"/>
          </p:cNvSpPr>
          <p:nvPr/>
        </p:nvSpPr>
        <p:spPr bwMode="auto">
          <a:xfrm>
            <a:off x="3657600" y="3276600"/>
            <a:ext cx="4267200" cy="838200"/>
          </a:xfrm>
          <a:prstGeom prst="rect">
            <a:avLst/>
          </a:prstGeom>
          <a:noFill/>
          <a:ln w="12700">
            <a:noFill/>
            <a:miter lim="800000"/>
            <a:headEnd/>
            <a:tailEnd/>
          </a:ln>
          <a:effectLst/>
        </p:spPr>
        <p:txBody>
          <a:bodyPr lIns="90488" tIns="44450" rIns="90488" bIns="44450"/>
          <a:lstStyle/>
          <a:p>
            <a:pPr marL="342900" indent="-342900" algn="ctr">
              <a:spcBef>
                <a:spcPct val="20000"/>
              </a:spcBef>
              <a:buClr>
                <a:schemeClr val="hlink"/>
              </a:buClr>
              <a:buSzPct val="120000"/>
            </a:pPr>
            <a:r>
              <a:rPr lang="en-US" sz="2000" b="1">
                <a:effectLst>
                  <a:outerShdw blurRad="38100" dist="38100" dir="2700000" algn="tl">
                    <a:srgbClr val="DDDDDD"/>
                  </a:outerShdw>
                </a:effectLst>
                <a:latin typeface="Century Gothic" charset="0"/>
              </a:rPr>
              <a:t>Apa Tujuan </a:t>
            </a:r>
          </a:p>
          <a:p>
            <a:pPr marL="342900" indent="-342900" algn="ctr">
              <a:spcBef>
                <a:spcPct val="20000"/>
              </a:spcBef>
              <a:buClr>
                <a:schemeClr val="hlink"/>
              </a:buClr>
              <a:buSzPct val="120000"/>
            </a:pPr>
            <a:r>
              <a:rPr lang="en-US" sz="2000" b="1">
                <a:effectLst>
                  <a:outerShdw blurRad="38100" dist="38100" dir="2700000" algn="tl">
                    <a:srgbClr val="DDDDDD"/>
                  </a:outerShdw>
                </a:effectLst>
                <a:latin typeface="Century Gothic" charset="0"/>
              </a:rPr>
              <a:t>            Penetapan Harga ?</a:t>
            </a:r>
          </a:p>
        </p:txBody>
      </p:sp>
      <p:sp>
        <p:nvSpPr>
          <p:cNvPr id="20484" name="AutoShape 6"/>
          <p:cNvSpPr>
            <a:spLocks noChangeArrowheads="1"/>
          </p:cNvSpPr>
          <p:nvPr/>
        </p:nvSpPr>
        <p:spPr bwMode="auto">
          <a:xfrm rot="-5657531">
            <a:off x="7268369" y="4155281"/>
            <a:ext cx="2133600" cy="985838"/>
          </a:xfrm>
          <a:prstGeom prst="curvedUpArrow">
            <a:avLst>
              <a:gd name="adj1" fmla="val 43285"/>
              <a:gd name="adj2" fmla="val 86570"/>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20485" name="AutoShape 7"/>
          <p:cNvSpPr>
            <a:spLocks noChangeArrowheads="1"/>
          </p:cNvSpPr>
          <p:nvPr/>
        </p:nvSpPr>
        <p:spPr bwMode="auto">
          <a:xfrm rot="-5657531">
            <a:off x="7082632" y="1756568"/>
            <a:ext cx="2362200" cy="982663"/>
          </a:xfrm>
          <a:prstGeom prst="curvedUpArrow">
            <a:avLst>
              <a:gd name="adj1" fmla="val 48078"/>
              <a:gd name="adj2" fmla="val 96155"/>
              <a:gd name="adj3" fmla="val 33333"/>
            </a:avLst>
          </a:prstGeom>
          <a:solidFill>
            <a:schemeClr val="accent1"/>
          </a:solidFill>
          <a:ln w="9525">
            <a:solidFill>
              <a:schemeClr val="tx1"/>
            </a:solidFill>
            <a:miter lim="800000"/>
            <a:headEnd/>
            <a:tailEnd/>
          </a:ln>
        </p:spPr>
        <p:txBody>
          <a:bodyPr wrap="none" anchor="ctr"/>
          <a:lstStyle/>
          <a:p>
            <a:endParaRPr lang="en-US"/>
          </a:p>
        </p:txBody>
      </p:sp>
      <p:sp>
        <p:nvSpPr>
          <p:cNvPr id="61448" name="Rectangle 8"/>
          <p:cNvSpPr>
            <a:spLocks noChangeArrowheads="1"/>
          </p:cNvSpPr>
          <p:nvPr/>
        </p:nvSpPr>
        <p:spPr bwMode="auto">
          <a:xfrm>
            <a:off x="3740150" y="5245100"/>
            <a:ext cx="4267200" cy="457200"/>
          </a:xfrm>
          <a:prstGeom prst="rect">
            <a:avLst/>
          </a:prstGeom>
          <a:noFill/>
          <a:ln w="12700">
            <a:noFill/>
            <a:miter lim="800000"/>
            <a:headEnd/>
            <a:tailEnd/>
          </a:ln>
          <a:effectLst/>
        </p:spPr>
        <p:txBody>
          <a:bodyPr lIns="90488" tIns="44450" rIns="90488" bIns="44450"/>
          <a:lstStyle/>
          <a:p>
            <a:pPr marL="342900" indent="-342900" algn="ctr">
              <a:spcBef>
                <a:spcPct val="20000"/>
              </a:spcBef>
              <a:buClr>
                <a:schemeClr val="hlink"/>
              </a:buClr>
              <a:buSzPct val="120000"/>
            </a:pPr>
            <a:r>
              <a:rPr lang="en-US" sz="2000" b="1">
                <a:effectLst>
                  <a:outerShdw blurRad="38100" dist="38100" dir="2700000" algn="tl">
                    <a:srgbClr val="DDDDDD"/>
                  </a:outerShdw>
                </a:effectLst>
                <a:latin typeface="Century Gothic" charset="0"/>
              </a:rPr>
              <a:t>Apa Strategi </a:t>
            </a:r>
            <a:r>
              <a:rPr lang="id-ID" sz="2000" b="1">
                <a:effectLst>
                  <a:outerShdw blurRad="38100" dist="38100" dir="2700000" algn="tl">
                    <a:srgbClr val="DDDDDD"/>
                  </a:outerShdw>
                </a:effectLst>
                <a:latin typeface="Century Gothic" charset="0"/>
              </a:rPr>
              <a:t>RS</a:t>
            </a:r>
            <a:r>
              <a:rPr lang="en-US" sz="2000" b="1">
                <a:effectLst>
                  <a:outerShdw blurRad="38100" dist="38100" dir="2700000" algn="tl">
                    <a:srgbClr val="DDDDDD"/>
                  </a:outerShdw>
                </a:effectLst>
                <a:latin typeface="Century Gothic" charset="0"/>
              </a:rPr>
              <a:t> ?</a:t>
            </a:r>
          </a:p>
        </p:txBody>
      </p:sp>
      <p:pic>
        <p:nvPicPr>
          <p:cNvPr id="61449" name="Picture 9" descr="BD06639_"/>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895350"/>
            <a:ext cx="3257550" cy="5029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44536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449"/>
                                        </p:tgtEl>
                                        <p:attrNameLst>
                                          <p:attrName>style.visibility</p:attrName>
                                        </p:attrNameLst>
                                      </p:cBhvr>
                                      <p:to>
                                        <p:strVal val="visible"/>
                                      </p:to>
                                    </p:set>
                                    <p:animEffect transition="in" filter="box(in)">
                                      <p:cBhvr>
                                        <p:cTn id="7" dur="500"/>
                                        <p:tgtEl>
                                          <p:spTgt spid="614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8" name="Rectangle 4"/>
          <p:cNvSpPr>
            <a:spLocks noChangeArrowheads="1"/>
          </p:cNvSpPr>
          <p:nvPr/>
        </p:nvSpPr>
        <p:spPr bwMode="auto">
          <a:xfrm>
            <a:off x="152400" y="2047875"/>
            <a:ext cx="2971800" cy="4191000"/>
          </a:xfrm>
          <a:prstGeom prst="rect">
            <a:avLst/>
          </a:prstGeom>
          <a:noFill/>
          <a:ln w="12700">
            <a:noFill/>
            <a:miter lim="800000"/>
            <a:headEnd/>
            <a:tailEnd/>
          </a:ln>
          <a:effectLst/>
        </p:spPr>
        <p:txBody>
          <a:bodyPr lIns="90488" tIns="44450" rIns="90488" bIns="44450"/>
          <a:lstStyle/>
          <a:p>
            <a:pPr marL="342900" indent="-342900" algn="ctr">
              <a:buClr>
                <a:schemeClr val="hlink"/>
              </a:buClr>
              <a:buSzPct val="120000"/>
              <a:defRPr/>
            </a:pPr>
            <a:r>
              <a:rPr lang="id-ID" sz="2000" b="1" u="sng" dirty="0">
                <a:effectLst>
                  <a:outerShdw blurRad="38100" dist="38100" dir="2700000" algn="tl">
                    <a:srgbClr val="000000"/>
                  </a:outerShdw>
                </a:effectLst>
                <a:latin typeface="Century Gothic" pitchFamily="34" charset="0"/>
                <a:ea typeface="+mn-ea"/>
                <a:cs typeface="Times New Roman" pitchFamily="18" charset="0"/>
              </a:rPr>
              <a:t>Faktor-faktor yang </a:t>
            </a:r>
          </a:p>
          <a:p>
            <a:pPr marL="342900" indent="-342900" algn="ctr">
              <a:buClr>
                <a:schemeClr val="hlink"/>
              </a:buClr>
              <a:buSzPct val="120000"/>
              <a:defRPr/>
            </a:pPr>
            <a:r>
              <a:rPr lang="id-ID" sz="2000" b="1" u="sng" dirty="0">
                <a:effectLst>
                  <a:outerShdw blurRad="38100" dist="38100" dir="2700000" algn="tl">
                    <a:srgbClr val="000000"/>
                  </a:outerShdw>
                </a:effectLst>
                <a:latin typeface="Century Gothic" pitchFamily="34" charset="0"/>
                <a:ea typeface="+mn-ea"/>
                <a:cs typeface="Times New Roman" pitchFamily="18" charset="0"/>
              </a:rPr>
              <a:t>mempengaruhi harga</a:t>
            </a:r>
            <a:endParaRPr lang="id-ID" sz="2000" b="1" dirty="0">
              <a:effectLst>
                <a:outerShdw blurRad="38100" dist="38100" dir="2700000" algn="tl">
                  <a:srgbClr val="000000"/>
                </a:outerShdw>
              </a:effectLst>
              <a:latin typeface="Century Gothic" pitchFamily="34" charset="0"/>
              <a:ea typeface="+mn-ea"/>
              <a:cs typeface="Times New Roman" pitchFamily="18" charset="0"/>
            </a:endParaRP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Biaya </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Permintaan</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Persaingan</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Pengalaman</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Persepsi pelanggan</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lokasi </a:t>
            </a:r>
          </a:p>
          <a:p>
            <a:pPr marL="342900" indent="-342900">
              <a:spcBef>
                <a:spcPct val="20000"/>
              </a:spcBef>
              <a:buClr>
                <a:schemeClr val="hlink"/>
              </a:buClr>
              <a:buSzPct val="120000"/>
              <a:buFontTx/>
              <a:buChar char="•"/>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Tujuan penetapan </a:t>
            </a:r>
          </a:p>
          <a:p>
            <a:pPr marL="342900" indent="-342900">
              <a:spcBef>
                <a:spcPct val="20000"/>
              </a:spcBef>
              <a:buClr>
                <a:schemeClr val="hlink"/>
              </a:buClr>
              <a:buSzPct val="120000"/>
              <a:defRPr/>
            </a:pPr>
            <a:r>
              <a:rPr lang="id-ID" sz="2000" b="1" dirty="0">
                <a:effectLst>
                  <a:outerShdw blurRad="38100" dist="38100" dir="2700000" algn="tl">
                    <a:srgbClr val="000000"/>
                  </a:outerShdw>
                </a:effectLst>
                <a:latin typeface="Century Gothic" pitchFamily="34" charset="0"/>
                <a:ea typeface="+mn-ea"/>
                <a:cs typeface="Times New Roman" pitchFamily="18" charset="0"/>
              </a:rPr>
              <a:t>       Harga</a:t>
            </a:r>
          </a:p>
          <a:p>
            <a:pPr marL="342900" indent="-342900">
              <a:buClr>
                <a:schemeClr val="hlink"/>
              </a:buClr>
              <a:buSzPct val="120000"/>
              <a:buFontTx/>
              <a:buChar char="•"/>
              <a:defRPr/>
            </a:pPr>
            <a:endParaRPr lang="en-US" sz="2000" dirty="0">
              <a:effectLst>
                <a:outerShdw blurRad="38100" dist="38100" dir="2700000" algn="tl">
                  <a:srgbClr val="000000"/>
                </a:outerShdw>
              </a:effectLst>
              <a:latin typeface="Century Gothic" pitchFamily="34" charset="0"/>
              <a:ea typeface="+mn-ea"/>
              <a:cs typeface="Times New Roman" pitchFamily="18" charset="0"/>
            </a:endParaRPr>
          </a:p>
        </p:txBody>
      </p:sp>
      <p:sp>
        <p:nvSpPr>
          <p:cNvPr id="62469" name="Rectangle 5"/>
          <p:cNvSpPr>
            <a:spLocks noChangeArrowheads="1"/>
          </p:cNvSpPr>
          <p:nvPr/>
        </p:nvSpPr>
        <p:spPr bwMode="auto">
          <a:xfrm>
            <a:off x="3506788" y="2108200"/>
            <a:ext cx="2139950" cy="3836988"/>
          </a:xfrm>
          <a:prstGeom prst="rect">
            <a:avLst/>
          </a:prstGeom>
          <a:noFill/>
          <a:ln w="12700">
            <a:solidFill>
              <a:schemeClr val="accent1"/>
            </a:solidFill>
            <a:miter lim="800000"/>
            <a:headEnd/>
            <a:tailEnd/>
          </a:ln>
          <a:effectLst/>
          <a:scene3d>
            <a:camera prst="legacyObliqueBottomLeft"/>
            <a:lightRig rig="legacyFlat3" dir="t"/>
          </a:scene3d>
          <a:sp3d extrusionH="430200" prstMaterial="legacyMatte">
            <a:bevelT w="13500" h="13500" prst="angle"/>
            <a:bevelB w="13500" h="13500" prst="angle"/>
            <a:extrusionClr>
              <a:schemeClr val="accent1"/>
            </a:extrusionClr>
          </a:sp3d>
        </p:spPr>
        <p:txBody>
          <a:bodyPr lIns="90488" tIns="44450" rIns="90488" bIns="44450">
            <a:flatTx/>
          </a:bodyPr>
          <a:lstStyle/>
          <a:p>
            <a:pPr marL="342900" indent="-342900" algn="ctr">
              <a:spcBef>
                <a:spcPct val="20000"/>
              </a:spcBef>
              <a:buClr>
                <a:schemeClr val="hlink"/>
              </a:buClr>
              <a:buSzPct val="120000"/>
            </a:pPr>
            <a:endParaRPr lang="en-US" sz="2000" b="1">
              <a:effectLst>
                <a:outerShdw blurRad="38100" dist="38100" dir="2700000" algn="tl">
                  <a:srgbClr val="DDDDDD"/>
                </a:outerShdw>
              </a:effectLst>
              <a:latin typeface="Century Gothic" charset="0"/>
              <a:cs typeface="Times New Roman" charset="0"/>
            </a:endParaRPr>
          </a:p>
          <a:p>
            <a:pPr marL="342900" indent="-342900" algn="ctr">
              <a:spcBef>
                <a:spcPct val="20000"/>
              </a:spcBef>
              <a:buClr>
                <a:schemeClr val="hlink"/>
              </a:buClr>
              <a:buSzPct val="120000"/>
            </a:pPr>
            <a:r>
              <a:rPr lang="id-ID" sz="2000" b="1">
                <a:effectLst>
                  <a:outerShdw blurRad="38100" dist="38100" dir="2700000" algn="tl">
                    <a:srgbClr val="DDDDDD"/>
                  </a:outerShdw>
                </a:effectLst>
                <a:latin typeface="Century Gothic" charset="0"/>
                <a:cs typeface="Times New Roman" charset="0"/>
              </a:rPr>
              <a:t> </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Strategi </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dan </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kebijakan </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penetapan </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harga jual</a:t>
            </a:r>
          </a:p>
          <a:p>
            <a:pPr marL="342900" indent="-342900" algn="ctr">
              <a:spcBef>
                <a:spcPct val="20000"/>
              </a:spcBef>
              <a:buClr>
                <a:schemeClr val="hlink"/>
              </a:buClr>
              <a:buSzPct val="120000"/>
            </a:pPr>
            <a:r>
              <a:rPr lang="id-ID" sz="2400" b="1">
                <a:effectLst>
                  <a:outerShdw blurRad="38100" dist="38100" dir="2700000" algn="tl">
                    <a:srgbClr val="DDDDDD"/>
                  </a:outerShdw>
                </a:effectLst>
                <a:latin typeface="Century Gothic" charset="0"/>
                <a:cs typeface="Times New Roman" charset="0"/>
              </a:rPr>
              <a:t> </a:t>
            </a:r>
          </a:p>
          <a:p>
            <a:pPr marL="342900" indent="-342900" algn="ctr">
              <a:spcBef>
                <a:spcPct val="20000"/>
              </a:spcBef>
              <a:buClr>
                <a:schemeClr val="hlink"/>
              </a:buClr>
              <a:buSzPct val="120000"/>
            </a:pPr>
            <a:endParaRPr lang="en-US" sz="2400" b="1">
              <a:effectLst>
                <a:outerShdw blurRad="38100" dist="38100" dir="2700000" algn="tl">
                  <a:srgbClr val="DDDDDD"/>
                </a:outerShdw>
              </a:effectLst>
              <a:latin typeface="Century Gothic" charset="0"/>
            </a:endParaRPr>
          </a:p>
        </p:txBody>
      </p:sp>
      <p:sp>
        <p:nvSpPr>
          <p:cNvPr id="21508" name="Text Box 6"/>
          <p:cNvSpPr txBox="1">
            <a:spLocks noChangeArrowheads="1"/>
          </p:cNvSpPr>
          <p:nvPr/>
        </p:nvSpPr>
        <p:spPr bwMode="auto">
          <a:xfrm>
            <a:off x="6362700" y="2009775"/>
            <a:ext cx="25527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lnSpc>
                <a:spcPct val="105000"/>
              </a:lnSpc>
            </a:pPr>
            <a:r>
              <a:rPr lang="id-ID" sz="2000" b="1" u="sng">
                <a:latin typeface="Century Gothic" charset="0"/>
                <a:cs typeface="Times New Roman" charset="0"/>
              </a:rPr>
              <a:t>Faktor-faktor yang</a:t>
            </a:r>
            <a:endParaRPr lang="en-US" sz="2000" b="1" u="sng">
              <a:latin typeface="Century Gothic" charset="0"/>
              <a:cs typeface="Times New Roman" charset="0"/>
            </a:endParaRPr>
          </a:p>
          <a:p>
            <a:pPr algn="ctr" eaLnBrk="1" hangingPunct="1">
              <a:lnSpc>
                <a:spcPct val="105000"/>
              </a:lnSpc>
            </a:pPr>
            <a:r>
              <a:rPr lang="id-ID" sz="2000" b="1" u="sng">
                <a:latin typeface="Century Gothic" charset="0"/>
                <a:cs typeface="Times New Roman" charset="0"/>
              </a:rPr>
              <a:t>dipengaruhi harga</a:t>
            </a:r>
            <a:endParaRPr lang="id-ID" sz="2000" b="1">
              <a:latin typeface="Century Gothic" charset="0"/>
              <a:cs typeface="Times New Roman" charset="0"/>
            </a:endParaRPr>
          </a:p>
          <a:p>
            <a:pPr eaLnBrk="1" hangingPunct="1">
              <a:lnSpc>
                <a:spcPct val="105000"/>
              </a:lnSpc>
              <a:spcBef>
                <a:spcPct val="20000"/>
              </a:spcBef>
              <a:buFontTx/>
              <a:buChar char="•"/>
            </a:pPr>
            <a:r>
              <a:rPr lang="id-ID" sz="2000" b="1">
                <a:latin typeface="Century Gothic" charset="0"/>
                <a:cs typeface="Times New Roman" charset="0"/>
              </a:rPr>
              <a:t>volume</a:t>
            </a:r>
            <a:r>
              <a:rPr lang="en-US" sz="2000" b="1">
                <a:latin typeface="Century Gothic" charset="0"/>
                <a:cs typeface="Times New Roman" charset="0"/>
              </a:rPr>
              <a:t> </a:t>
            </a:r>
            <a:r>
              <a:rPr lang="id-ID" sz="2000" b="1">
                <a:latin typeface="Century Gothic" charset="0"/>
                <a:cs typeface="Times New Roman" charset="0"/>
              </a:rPr>
              <a:t>penjualan</a:t>
            </a:r>
          </a:p>
          <a:p>
            <a:pPr algn="just" eaLnBrk="1" hangingPunct="1">
              <a:lnSpc>
                <a:spcPct val="105000"/>
              </a:lnSpc>
              <a:spcBef>
                <a:spcPct val="20000"/>
              </a:spcBef>
              <a:buFontTx/>
              <a:buChar char="•"/>
            </a:pPr>
            <a:r>
              <a:rPr lang="id-ID" sz="2000" b="1">
                <a:latin typeface="Century Gothic" charset="0"/>
                <a:cs typeface="Times New Roman" charset="0"/>
              </a:rPr>
              <a:t>Pendapatan </a:t>
            </a:r>
            <a:r>
              <a:rPr lang="en-US" sz="2000" b="1">
                <a:latin typeface="Century Gothic" charset="0"/>
                <a:cs typeface="Times New Roman" charset="0"/>
              </a:rPr>
              <a:t>P</a:t>
            </a:r>
            <a:r>
              <a:rPr lang="id-ID" sz="2000" b="1">
                <a:latin typeface="Century Gothic" charset="0"/>
                <a:cs typeface="Times New Roman" charset="0"/>
              </a:rPr>
              <a:t>enjualan</a:t>
            </a:r>
          </a:p>
          <a:p>
            <a:pPr algn="just" eaLnBrk="1" hangingPunct="1">
              <a:lnSpc>
                <a:spcPct val="105000"/>
              </a:lnSpc>
              <a:spcBef>
                <a:spcPct val="20000"/>
              </a:spcBef>
              <a:buFontTx/>
              <a:buChar char="•"/>
            </a:pPr>
            <a:r>
              <a:rPr lang="id-ID" sz="2000" b="1">
                <a:latin typeface="Century Gothic" charset="0"/>
                <a:cs typeface="Times New Roman" charset="0"/>
              </a:rPr>
              <a:t>Pangsa pasar</a:t>
            </a:r>
          </a:p>
          <a:p>
            <a:pPr algn="just" eaLnBrk="1" hangingPunct="1">
              <a:lnSpc>
                <a:spcPct val="105000"/>
              </a:lnSpc>
              <a:spcBef>
                <a:spcPct val="20000"/>
              </a:spcBef>
              <a:buFontTx/>
              <a:buChar char="•"/>
            </a:pPr>
            <a:r>
              <a:rPr lang="id-ID" sz="2000" b="1">
                <a:latin typeface="Century Gothic" charset="0"/>
                <a:cs typeface="Times New Roman" charset="0"/>
              </a:rPr>
              <a:t>Posisi bersaing</a:t>
            </a:r>
          </a:p>
          <a:p>
            <a:pPr algn="just" eaLnBrk="1" hangingPunct="1">
              <a:lnSpc>
                <a:spcPct val="105000"/>
              </a:lnSpc>
              <a:spcBef>
                <a:spcPct val="20000"/>
              </a:spcBef>
              <a:buFontTx/>
              <a:buChar char="•"/>
            </a:pPr>
            <a:r>
              <a:rPr lang="id-ID" sz="2000" b="1">
                <a:latin typeface="Century Gothic" charset="0"/>
                <a:cs typeface="Times New Roman" charset="0"/>
              </a:rPr>
              <a:t>Citra RS</a:t>
            </a:r>
          </a:p>
          <a:p>
            <a:pPr algn="just" eaLnBrk="1" hangingPunct="1">
              <a:lnSpc>
                <a:spcPct val="105000"/>
              </a:lnSpc>
              <a:spcBef>
                <a:spcPct val="20000"/>
              </a:spcBef>
              <a:buFontTx/>
              <a:buChar char="•"/>
            </a:pPr>
            <a:r>
              <a:rPr lang="id-ID" sz="2000" b="1">
                <a:latin typeface="Century Gothic" charset="0"/>
                <a:cs typeface="Times New Roman" charset="0"/>
              </a:rPr>
              <a:t>Profitabilitas </a:t>
            </a:r>
          </a:p>
          <a:p>
            <a:pPr eaLnBrk="1" hangingPunct="1">
              <a:lnSpc>
                <a:spcPct val="105000"/>
              </a:lnSpc>
            </a:pPr>
            <a:endParaRPr lang="en-US" sz="2000" b="1">
              <a:latin typeface="Century Gothic" charset="0"/>
            </a:endParaRPr>
          </a:p>
        </p:txBody>
      </p:sp>
      <p:sp>
        <p:nvSpPr>
          <p:cNvPr id="21509" name="Line 7"/>
          <p:cNvSpPr>
            <a:spLocks noChangeShapeType="1"/>
          </p:cNvSpPr>
          <p:nvPr/>
        </p:nvSpPr>
        <p:spPr bwMode="auto">
          <a:xfrm>
            <a:off x="2914650" y="29241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0" name="Line 8"/>
          <p:cNvSpPr>
            <a:spLocks noChangeShapeType="1"/>
          </p:cNvSpPr>
          <p:nvPr/>
        </p:nvSpPr>
        <p:spPr bwMode="auto">
          <a:xfrm>
            <a:off x="2914650" y="33051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Line 9"/>
          <p:cNvSpPr>
            <a:spLocks noChangeShapeType="1"/>
          </p:cNvSpPr>
          <p:nvPr/>
        </p:nvSpPr>
        <p:spPr bwMode="auto">
          <a:xfrm>
            <a:off x="2933700" y="47910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Line 10"/>
          <p:cNvSpPr>
            <a:spLocks noChangeShapeType="1"/>
          </p:cNvSpPr>
          <p:nvPr/>
        </p:nvSpPr>
        <p:spPr bwMode="auto">
          <a:xfrm>
            <a:off x="3067050" y="4410075"/>
            <a:ext cx="6096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3" name="Line 11"/>
          <p:cNvSpPr>
            <a:spLocks noChangeShapeType="1"/>
          </p:cNvSpPr>
          <p:nvPr/>
        </p:nvSpPr>
        <p:spPr bwMode="auto">
          <a:xfrm>
            <a:off x="2914650" y="40290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4" name="Line 12"/>
          <p:cNvSpPr>
            <a:spLocks noChangeShapeType="1"/>
          </p:cNvSpPr>
          <p:nvPr/>
        </p:nvSpPr>
        <p:spPr bwMode="auto">
          <a:xfrm>
            <a:off x="2914650" y="36480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5" name="Line 13"/>
          <p:cNvSpPr>
            <a:spLocks noChangeShapeType="1"/>
          </p:cNvSpPr>
          <p:nvPr/>
        </p:nvSpPr>
        <p:spPr bwMode="auto">
          <a:xfrm>
            <a:off x="2876550" y="51339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478" name="Rectangle 14"/>
          <p:cNvSpPr>
            <a:spLocks noChangeArrowheads="1"/>
          </p:cNvSpPr>
          <p:nvPr/>
        </p:nvSpPr>
        <p:spPr bwMode="auto">
          <a:xfrm>
            <a:off x="1465263" y="390525"/>
            <a:ext cx="6573837" cy="1263650"/>
          </a:xfrm>
          <a:prstGeom prst="rect">
            <a:avLst/>
          </a:prstGeom>
          <a:solidFill>
            <a:srgbClr val="00FFFF"/>
          </a:solidFill>
          <a:ln w="12700">
            <a:noFill/>
            <a:miter lim="800000"/>
            <a:headEnd/>
            <a:tailEnd/>
          </a:ln>
          <a:effectLst/>
        </p:spPr>
        <p:txBody>
          <a:bodyPr lIns="90488" tIns="44450" rIns="90488" bIns="44450" anchor="b"/>
          <a:lstStyle/>
          <a:p>
            <a:pPr algn="ctr"/>
            <a:r>
              <a:rPr lang="en-US" sz="2400">
                <a:solidFill>
                  <a:srgbClr val="FF0000"/>
                </a:solidFill>
                <a:effectLst>
                  <a:outerShdw blurRad="38100" dist="38100" dir="2700000" algn="tl">
                    <a:srgbClr val="000000"/>
                  </a:outerShdw>
                </a:effectLst>
                <a:latin typeface="Arial Black" charset="0"/>
              </a:rPr>
              <a:t>FAKTOR YANG MEMPENGARUHI &amp; DIPENGARUHI HARGA</a:t>
            </a:r>
          </a:p>
        </p:txBody>
      </p:sp>
      <p:sp>
        <p:nvSpPr>
          <p:cNvPr id="21517" name="Line 15"/>
          <p:cNvSpPr>
            <a:spLocks noChangeShapeType="1"/>
          </p:cNvSpPr>
          <p:nvPr/>
        </p:nvSpPr>
        <p:spPr bwMode="auto">
          <a:xfrm flipH="1">
            <a:off x="5568950" y="289242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8" name="Line 16"/>
          <p:cNvSpPr>
            <a:spLocks noChangeShapeType="1"/>
          </p:cNvSpPr>
          <p:nvPr/>
        </p:nvSpPr>
        <p:spPr bwMode="auto">
          <a:xfrm flipH="1">
            <a:off x="5537200" y="33178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9" name="Line 17"/>
          <p:cNvSpPr>
            <a:spLocks noChangeShapeType="1"/>
          </p:cNvSpPr>
          <p:nvPr/>
        </p:nvSpPr>
        <p:spPr bwMode="auto">
          <a:xfrm flipH="1">
            <a:off x="5530850" y="40163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0" name="Line 18"/>
          <p:cNvSpPr>
            <a:spLocks noChangeShapeType="1"/>
          </p:cNvSpPr>
          <p:nvPr/>
        </p:nvSpPr>
        <p:spPr bwMode="auto">
          <a:xfrm flipH="1">
            <a:off x="5575300" y="440372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1" name="Line 19"/>
          <p:cNvSpPr>
            <a:spLocks noChangeShapeType="1"/>
          </p:cNvSpPr>
          <p:nvPr/>
        </p:nvSpPr>
        <p:spPr bwMode="auto">
          <a:xfrm flipH="1">
            <a:off x="5562600" y="47529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22" name="Line 20"/>
          <p:cNvSpPr>
            <a:spLocks noChangeShapeType="1"/>
          </p:cNvSpPr>
          <p:nvPr/>
        </p:nvSpPr>
        <p:spPr bwMode="auto">
          <a:xfrm flipH="1">
            <a:off x="5588000" y="5159375"/>
            <a:ext cx="838200"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43115591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478"/>
                                        </p:tgtEl>
                                        <p:attrNameLst>
                                          <p:attrName>style.visibility</p:attrName>
                                        </p:attrNameLst>
                                      </p:cBhvr>
                                      <p:to>
                                        <p:strVal val="visible"/>
                                      </p:to>
                                    </p:set>
                                    <p:animEffect transition="in" filter="dissolve">
                                      <p:cBhvr>
                                        <p:cTn id="7" dur="500"/>
                                        <p:tgtEl>
                                          <p:spTgt spid="624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69"/>
                                        </p:tgtEl>
                                        <p:attrNameLst>
                                          <p:attrName>style.visibility</p:attrName>
                                        </p:attrNameLst>
                                      </p:cBhvr>
                                      <p:to>
                                        <p:strVal val="visible"/>
                                      </p:to>
                                    </p:set>
                                    <p:animEffect transition="in" filter="dissolve">
                                      <p:cBhvr>
                                        <p:cTn id="12" dur="500"/>
                                        <p:tgtEl>
                                          <p:spTgt spid="62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8" name="Rectangle 4"/>
          <p:cNvSpPr>
            <a:spLocks noChangeArrowheads="1"/>
          </p:cNvSpPr>
          <p:nvPr/>
        </p:nvSpPr>
        <p:spPr bwMode="auto">
          <a:xfrm>
            <a:off x="1465263" y="269875"/>
            <a:ext cx="6199187" cy="631825"/>
          </a:xfrm>
          <a:prstGeom prst="rect">
            <a:avLst/>
          </a:prstGeom>
          <a:noFill/>
          <a:ln w="12700">
            <a:noFill/>
            <a:miter lim="800000"/>
            <a:headEnd/>
            <a:tailEnd/>
          </a:ln>
          <a:effectLst/>
        </p:spPr>
        <p:txBody>
          <a:bodyPr lIns="90488" tIns="44450" rIns="90488" bIns="44450" anchor="b"/>
          <a:lstStyle/>
          <a:p>
            <a:pPr algn="ctr"/>
            <a:r>
              <a:rPr lang="en-US" sz="2800" u="sng">
                <a:solidFill>
                  <a:schemeClr val="tx2"/>
                </a:solidFill>
                <a:effectLst>
                  <a:outerShdw blurRad="38100" dist="38100" dir="2700000" algn="tl">
                    <a:srgbClr val="DDDDDD"/>
                  </a:outerShdw>
                </a:effectLst>
                <a:latin typeface="Century Gothic" charset="0"/>
                <a:cs typeface="Times New Roman" charset="0"/>
              </a:rPr>
              <a:t>HARGA JUAL YANG BAIK</a:t>
            </a:r>
            <a:r>
              <a:rPr lang="en-US" sz="2800">
                <a:solidFill>
                  <a:schemeClr val="tx2"/>
                </a:solidFill>
                <a:effectLst>
                  <a:outerShdw blurRad="38100" dist="38100" dir="2700000" algn="tl">
                    <a:srgbClr val="DDDDDD"/>
                  </a:outerShdw>
                </a:effectLst>
                <a:latin typeface="Century Gothic" charset="0"/>
                <a:cs typeface="Times New Roman" charset="0"/>
              </a:rPr>
              <a:t> </a:t>
            </a:r>
          </a:p>
        </p:txBody>
      </p:sp>
      <p:sp>
        <p:nvSpPr>
          <p:cNvPr id="67589" name="Rectangle 5"/>
          <p:cNvSpPr>
            <a:spLocks noChangeArrowheads="1"/>
          </p:cNvSpPr>
          <p:nvPr/>
        </p:nvSpPr>
        <p:spPr bwMode="auto">
          <a:xfrm>
            <a:off x="2038350" y="1390650"/>
            <a:ext cx="6838950" cy="1943100"/>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r>
              <a:rPr lang="en-US" sz="2400" b="1" u="sng">
                <a:solidFill>
                  <a:schemeClr val="bg1"/>
                </a:solidFill>
                <a:latin typeface="Century Gothic" charset="0"/>
              </a:rPr>
              <a:t>1. BERSAING</a:t>
            </a:r>
          </a:p>
          <a:p>
            <a:pPr algn="ctr" eaLnBrk="0" hangingPunct="0"/>
            <a:r>
              <a:rPr lang="id-ID" sz="2400" b="1" i="1">
                <a:solidFill>
                  <a:schemeClr val="bg1"/>
                </a:solidFill>
                <a:latin typeface="Century Gothic" charset="0"/>
              </a:rPr>
              <a:t>harga dimana </a:t>
            </a:r>
            <a:endParaRPr lang="en-US" sz="2400" b="1" i="1">
              <a:solidFill>
                <a:schemeClr val="bg1"/>
              </a:solidFill>
              <a:latin typeface="Century Gothic" charset="0"/>
            </a:endParaRPr>
          </a:p>
          <a:p>
            <a:pPr algn="ctr" eaLnBrk="0" hangingPunct="0"/>
            <a:r>
              <a:rPr lang="en-US" sz="2400" b="1" i="1">
                <a:solidFill>
                  <a:schemeClr val="bg1"/>
                </a:solidFill>
                <a:latin typeface="Century Gothic" charset="0"/>
              </a:rPr>
              <a:t>K</a:t>
            </a:r>
            <a:r>
              <a:rPr lang="id-ID" sz="2400" b="1" i="1">
                <a:solidFill>
                  <a:schemeClr val="bg1"/>
                </a:solidFill>
                <a:latin typeface="Century Gothic" charset="0"/>
              </a:rPr>
              <a:t>onsumen bersedia untuk membayar</a:t>
            </a:r>
          </a:p>
          <a:p>
            <a:pPr algn="ctr" eaLnBrk="0" hangingPunct="0"/>
            <a:endParaRPr lang="en-US" sz="2400" b="1">
              <a:latin typeface="Century Gothic" charset="0"/>
            </a:endParaRPr>
          </a:p>
        </p:txBody>
      </p:sp>
      <p:sp>
        <p:nvSpPr>
          <p:cNvPr id="67590" name="Rectangle 6"/>
          <p:cNvSpPr>
            <a:spLocks noChangeArrowheads="1"/>
          </p:cNvSpPr>
          <p:nvPr/>
        </p:nvSpPr>
        <p:spPr bwMode="auto">
          <a:xfrm>
            <a:off x="285750" y="3759200"/>
            <a:ext cx="6838950" cy="1943100"/>
          </a:xfrm>
          <a:prstGeom prst="rect">
            <a:avLst/>
          </a:prstGeom>
          <a:solidFill>
            <a:schemeClr val="folHlink"/>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folHlink"/>
            </a:extrusionClr>
          </a:sp3d>
        </p:spPr>
        <p:txBody>
          <a:bodyPr wrap="none" anchor="ctr">
            <a:flatTx/>
          </a:bodyPr>
          <a:lstStyle/>
          <a:p>
            <a:pPr algn="ctr" eaLnBrk="0" hangingPunct="0"/>
            <a:r>
              <a:rPr lang="en-US" sz="2400" b="1" u="sng">
                <a:solidFill>
                  <a:schemeClr val="bg1"/>
                </a:solidFill>
                <a:latin typeface="Century Gothic" charset="0"/>
              </a:rPr>
              <a:t>2. MEMBERIKAN LABA MEMADAI</a:t>
            </a:r>
          </a:p>
          <a:p>
            <a:pPr algn="ctr" eaLnBrk="0" hangingPunct="0">
              <a:lnSpc>
                <a:spcPct val="90000"/>
              </a:lnSpc>
              <a:spcBef>
                <a:spcPct val="20000"/>
              </a:spcBef>
              <a:buClr>
                <a:schemeClr val="tx1"/>
              </a:buClr>
            </a:pPr>
            <a:r>
              <a:rPr lang="en-US" sz="2400" b="1" i="1">
                <a:solidFill>
                  <a:schemeClr val="bg1"/>
                </a:solidFill>
                <a:latin typeface="Century Gothic" charset="0"/>
              </a:rPr>
              <a:t>M</a:t>
            </a:r>
            <a:r>
              <a:rPr lang="id-ID" sz="2400" b="1" i="1">
                <a:solidFill>
                  <a:schemeClr val="bg1"/>
                </a:solidFill>
                <a:latin typeface="Century Gothic" charset="0"/>
              </a:rPr>
              <a:t>ampu menutup </a:t>
            </a:r>
            <a:endParaRPr lang="en-US" sz="2400" b="1" i="1">
              <a:solidFill>
                <a:schemeClr val="bg1"/>
              </a:solidFill>
              <a:latin typeface="Century Gothic" charset="0"/>
            </a:endParaRPr>
          </a:p>
          <a:p>
            <a:pPr algn="ctr" eaLnBrk="0" hangingPunct="0">
              <a:lnSpc>
                <a:spcPct val="90000"/>
              </a:lnSpc>
              <a:spcBef>
                <a:spcPct val="20000"/>
              </a:spcBef>
              <a:buClr>
                <a:schemeClr val="tx1"/>
              </a:buClr>
            </a:pPr>
            <a:r>
              <a:rPr lang="id-ID" sz="2400" b="1" i="1">
                <a:solidFill>
                  <a:schemeClr val="bg1"/>
                </a:solidFill>
                <a:latin typeface="Century Gothic" charset="0"/>
              </a:rPr>
              <a:t>biaya-biaya yang dikeluarkan RS </a:t>
            </a:r>
            <a:endParaRPr lang="en-US" sz="2400" b="1" i="1">
              <a:solidFill>
                <a:schemeClr val="bg1"/>
              </a:solidFill>
              <a:latin typeface="Century Gothic" charset="0"/>
            </a:endParaRPr>
          </a:p>
          <a:p>
            <a:pPr algn="ctr" eaLnBrk="0" hangingPunct="0">
              <a:lnSpc>
                <a:spcPct val="90000"/>
              </a:lnSpc>
              <a:spcBef>
                <a:spcPct val="20000"/>
              </a:spcBef>
              <a:buClr>
                <a:schemeClr val="tx1"/>
              </a:buClr>
            </a:pPr>
            <a:r>
              <a:rPr lang="id-ID" sz="2400" b="1" i="1">
                <a:solidFill>
                  <a:schemeClr val="bg1"/>
                </a:solidFill>
                <a:latin typeface="Century Gothic" charset="0"/>
              </a:rPr>
              <a:t>dan memberi laba</a:t>
            </a:r>
            <a:endParaRPr lang="en-US" sz="2400" b="1">
              <a:solidFill>
                <a:schemeClr val="bg1"/>
              </a:solidFill>
              <a:latin typeface="Century Gothic" charset="0"/>
            </a:endParaRPr>
          </a:p>
        </p:txBody>
      </p:sp>
    </p:spTree>
    <p:extLst>
      <p:ext uri="{BB962C8B-B14F-4D97-AF65-F5344CB8AC3E}">
        <p14:creationId xmlns:p14="http://schemas.microsoft.com/office/powerpoint/2010/main" val="214852125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dissolve">
                                      <p:cBhvr>
                                        <p:cTn id="7" dur="500"/>
                                        <p:tgtEl>
                                          <p:spTgt spid="675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dissolve">
                                      <p:cBhvr>
                                        <p:cTn id="1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animBg="1"/>
      <p:bldP spid="6759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ChangeArrowheads="1"/>
          </p:cNvSpPr>
          <p:nvPr>
            <p:ph type="title"/>
          </p:nvPr>
        </p:nvSpPr>
        <p:spPr>
          <a:xfrm>
            <a:off x="457200" y="328613"/>
            <a:ext cx="8229600" cy="1014412"/>
          </a:xfrm>
        </p:spPr>
        <p:txBody>
          <a:bodyPr/>
          <a:lstStyle/>
          <a:p>
            <a:pPr eaLnBrk="1" hangingPunct="1">
              <a:defRPr/>
            </a:pPr>
            <a:r>
              <a:rPr lang="en-US" sz="2400" smtClean="0">
                <a:ea typeface="+mj-ea"/>
              </a:rPr>
              <a:t>Sembilan Strategi Harga</a:t>
            </a:r>
          </a:p>
        </p:txBody>
      </p:sp>
      <p:graphicFrame>
        <p:nvGraphicFramePr>
          <p:cNvPr id="9276" name="Group 60"/>
          <p:cNvGraphicFramePr>
            <a:graphicFrameLocks noGrp="1"/>
          </p:cNvGraphicFramePr>
          <p:nvPr>
            <p:ph type="tbl" idx="1"/>
          </p:nvPr>
        </p:nvGraphicFramePr>
        <p:xfrm>
          <a:off x="1905000" y="2667000"/>
          <a:ext cx="5867400" cy="2632076"/>
        </p:xfrm>
        <a:graphic>
          <a:graphicData uri="http://schemas.openxmlformats.org/drawingml/2006/table">
            <a:tbl>
              <a:tblPr/>
              <a:tblGrid>
                <a:gridCol w="1803400"/>
                <a:gridCol w="2032000"/>
                <a:gridCol w="2032000"/>
              </a:tblGrid>
              <a:tr h="900113">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1. Strategi   Premium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hlink"/>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2. Strategi Nilai Tinggi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3. Strategi nilai super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892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4. Str</a:t>
                      </a:r>
                      <a:r>
                        <a:rPr kumimoji="0" lang="id-ID"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a</a:t>
                      </a: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tegi terlalu mahal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5. Strategi nilai menengah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CC"/>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6. Strategi nilai baik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839788">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7. Strategi penipuan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8. Strategi ekonomi palsu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66FF"/>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000" b="0" i="0" u="none" strike="noStrike" cap="none" normalizeH="0" baseline="0">
                          <a:ln>
                            <a:noFill/>
                          </a:ln>
                          <a:solidFill>
                            <a:schemeClr val="tx1"/>
                          </a:solidFill>
                          <a:effectLst>
                            <a:outerShdw blurRad="38100" dist="38100" dir="2700000" algn="tl">
                              <a:srgbClr val="FFFFFF"/>
                            </a:outerShdw>
                          </a:effectLst>
                          <a:latin typeface="Tahoma" charset="0"/>
                          <a:ea typeface="ＭＳ Ｐゴシック" charset="0"/>
                          <a:cs typeface="Arial" charset="0"/>
                        </a:rPr>
                        <a:t>9. Strategi ekonomis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r>
            </a:tbl>
          </a:graphicData>
        </a:graphic>
      </p:graphicFrame>
      <p:sp>
        <p:nvSpPr>
          <p:cNvPr id="23573" name="Text Box 24"/>
          <p:cNvSpPr txBox="1">
            <a:spLocks noChangeArrowheads="1"/>
          </p:cNvSpPr>
          <p:nvPr/>
        </p:nvSpPr>
        <p:spPr bwMode="auto">
          <a:xfrm>
            <a:off x="4191000" y="1219200"/>
            <a:ext cx="806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Harga</a:t>
            </a:r>
          </a:p>
        </p:txBody>
      </p:sp>
      <p:sp>
        <p:nvSpPr>
          <p:cNvPr id="23574" name="Line 25"/>
          <p:cNvSpPr>
            <a:spLocks noChangeShapeType="1"/>
          </p:cNvSpPr>
          <p:nvPr/>
        </p:nvSpPr>
        <p:spPr bwMode="auto">
          <a:xfrm>
            <a:off x="1828800" y="1676400"/>
            <a:ext cx="6019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75" name="Text Box 26"/>
          <p:cNvSpPr txBox="1">
            <a:spLocks noChangeArrowheads="1"/>
          </p:cNvSpPr>
          <p:nvPr/>
        </p:nvSpPr>
        <p:spPr bwMode="auto">
          <a:xfrm>
            <a:off x="2041525" y="1839913"/>
            <a:ext cx="714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Tinggi</a:t>
            </a:r>
          </a:p>
        </p:txBody>
      </p:sp>
      <p:sp>
        <p:nvSpPr>
          <p:cNvPr id="23576" name="Text Box 27"/>
          <p:cNvSpPr txBox="1">
            <a:spLocks noChangeArrowheads="1"/>
          </p:cNvSpPr>
          <p:nvPr/>
        </p:nvSpPr>
        <p:spPr bwMode="auto">
          <a:xfrm>
            <a:off x="4191000" y="1828800"/>
            <a:ext cx="1222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Sedang</a:t>
            </a:r>
          </a:p>
        </p:txBody>
      </p:sp>
      <p:sp>
        <p:nvSpPr>
          <p:cNvPr id="23577" name="Text Box 28"/>
          <p:cNvSpPr txBox="1">
            <a:spLocks noChangeArrowheads="1"/>
          </p:cNvSpPr>
          <p:nvPr/>
        </p:nvSpPr>
        <p:spPr bwMode="auto">
          <a:xfrm>
            <a:off x="6172200" y="1789113"/>
            <a:ext cx="11969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Rendah</a:t>
            </a:r>
          </a:p>
        </p:txBody>
      </p:sp>
      <p:sp>
        <p:nvSpPr>
          <p:cNvPr id="23578" name="Text Box 30"/>
          <p:cNvSpPr txBox="1">
            <a:spLocks noChangeArrowheads="1"/>
          </p:cNvSpPr>
          <p:nvPr/>
        </p:nvSpPr>
        <p:spPr bwMode="auto">
          <a:xfrm rot="-5400000">
            <a:off x="-385763" y="3738563"/>
            <a:ext cx="1533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Kualitas Produk</a:t>
            </a:r>
          </a:p>
        </p:txBody>
      </p:sp>
      <p:sp>
        <p:nvSpPr>
          <p:cNvPr id="23579" name="Text Box 31"/>
          <p:cNvSpPr txBox="1">
            <a:spLocks noChangeArrowheads="1"/>
          </p:cNvSpPr>
          <p:nvPr/>
        </p:nvSpPr>
        <p:spPr bwMode="auto">
          <a:xfrm>
            <a:off x="685800" y="2819400"/>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Tinggi</a:t>
            </a:r>
          </a:p>
        </p:txBody>
      </p:sp>
      <p:sp>
        <p:nvSpPr>
          <p:cNvPr id="23580" name="Text Box 32"/>
          <p:cNvSpPr txBox="1">
            <a:spLocks noChangeArrowheads="1"/>
          </p:cNvSpPr>
          <p:nvPr/>
        </p:nvSpPr>
        <p:spPr bwMode="auto">
          <a:xfrm>
            <a:off x="669925" y="3657600"/>
            <a:ext cx="1058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Menengah</a:t>
            </a:r>
          </a:p>
        </p:txBody>
      </p:sp>
      <p:sp>
        <p:nvSpPr>
          <p:cNvPr id="23581" name="Text Box 34"/>
          <p:cNvSpPr txBox="1">
            <a:spLocks noChangeArrowheads="1"/>
          </p:cNvSpPr>
          <p:nvPr/>
        </p:nvSpPr>
        <p:spPr bwMode="auto">
          <a:xfrm>
            <a:off x="746125" y="4648200"/>
            <a:ext cx="833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US" sz="1400" b="1"/>
              <a:t>Rendah</a:t>
            </a:r>
          </a:p>
        </p:txBody>
      </p:sp>
      <p:sp>
        <p:nvSpPr>
          <p:cNvPr id="23582" name="Text Box 37"/>
          <p:cNvSpPr txBox="1">
            <a:spLocks noChangeArrowheads="1"/>
          </p:cNvSpPr>
          <p:nvPr/>
        </p:nvSpPr>
        <p:spPr bwMode="auto">
          <a:xfrm>
            <a:off x="3260725"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US"/>
          </a:p>
        </p:txBody>
      </p:sp>
    </p:spTree>
    <p:extLst>
      <p:ext uri="{BB962C8B-B14F-4D97-AF65-F5344CB8AC3E}">
        <p14:creationId xmlns:p14="http://schemas.microsoft.com/office/powerpoint/2010/main" val="1320240089"/>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p:cTn id="7" dur="1000" fill="hold"/>
                                        <p:tgtEl>
                                          <p:spTgt spid="9220"/>
                                        </p:tgtEl>
                                        <p:attrNameLst>
                                          <p:attrName>ppt_x</p:attrName>
                                        </p:attrNameLst>
                                      </p:cBhvr>
                                      <p:tavLst>
                                        <p:tav tm="0">
                                          <p:val>
                                            <p:strVal val="#ppt_x-.2"/>
                                          </p:val>
                                        </p:tav>
                                        <p:tav tm="100000">
                                          <p:val>
                                            <p:strVal val="#ppt_x"/>
                                          </p:val>
                                        </p:tav>
                                      </p:tavLst>
                                    </p:anim>
                                    <p:anim calcmode="lin" valueType="num">
                                      <p:cBhvr>
                                        <p:cTn id="8"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2800" smtClean="0">
                <a:latin typeface="Comic Sans MS" pitchFamily="66" charset="0"/>
                <a:ea typeface="+mj-ea"/>
              </a:rPr>
              <a:t>Kesalahan dalam Penetapan harga</a:t>
            </a:r>
          </a:p>
        </p:txBody>
      </p:sp>
      <p:sp>
        <p:nvSpPr>
          <p:cNvPr id="20483" name="Rectangle 3"/>
          <p:cNvSpPr>
            <a:spLocks noGrp="1" noChangeArrowheads="1"/>
          </p:cNvSpPr>
          <p:nvPr>
            <p:ph type="body" idx="1"/>
          </p:nvPr>
        </p:nvSpPr>
        <p:spPr/>
        <p:txBody>
          <a:bodyPr/>
          <a:lstStyle/>
          <a:p>
            <a:pPr eaLnBrk="1" hangingPunct="1"/>
            <a:r>
              <a:rPr lang="en-US" sz="2400">
                <a:latin typeface="Comic Sans MS" charset="0"/>
              </a:rPr>
              <a:t>Penetapan harga yang terlalu berorientasi biaya</a:t>
            </a:r>
          </a:p>
          <a:p>
            <a:pPr eaLnBrk="1" hangingPunct="1"/>
            <a:r>
              <a:rPr lang="en-US" sz="2400">
                <a:latin typeface="Comic Sans MS" charset="0"/>
              </a:rPr>
              <a:t>Harga tidak cepat direvisi sesuai dengan perubahan pasar</a:t>
            </a:r>
          </a:p>
          <a:p>
            <a:pPr eaLnBrk="1" hangingPunct="1"/>
            <a:r>
              <a:rPr lang="en-US" sz="2400">
                <a:latin typeface="Comic Sans MS" charset="0"/>
              </a:rPr>
              <a:t>Harga ditetapkan secara independentdari bauran pemasaran lainnya dan bukan sebagai unsur intristik dari strategi penentuan posisi pasar</a:t>
            </a:r>
          </a:p>
          <a:p>
            <a:pPr eaLnBrk="1" hangingPunct="1"/>
            <a:r>
              <a:rPr lang="en-US" sz="2400">
                <a:latin typeface="Comic Sans MS" charset="0"/>
              </a:rPr>
              <a:t>Harga kurang bervariasi untuk berbagai macam produk, segmen pasar dan saat pembelian</a:t>
            </a:r>
            <a:r>
              <a:rPr lang="en-US">
                <a:latin typeface="Corbel" charset="0"/>
              </a:rPr>
              <a:t>.</a:t>
            </a:r>
          </a:p>
          <a:p>
            <a:pPr eaLnBrk="1" hangingPunct="1"/>
            <a:endParaRPr lang="en-US">
              <a:latin typeface="Corbel" charset="0"/>
            </a:endParaRPr>
          </a:p>
        </p:txBody>
      </p:sp>
    </p:spTree>
    <p:extLst>
      <p:ext uri="{BB962C8B-B14F-4D97-AF65-F5344CB8AC3E}">
        <p14:creationId xmlns:p14="http://schemas.microsoft.com/office/powerpoint/2010/main" val="3994537163"/>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p:cTn id="7" dur="1000" fill="hold"/>
                                        <p:tgtEl>
                                          <p:spTgt spid="20482"/>
                                        </p:tgtEl>
                                        <p:attrNameLst>
                                          <p:attrName>ppt_x</p:attrName>
                                        </p:attrNameLst>
                                      </p:cBhvr>
                                      <p:tavLst>
                                        <p:tav tm="0">
                                          <p:val>
                                            <p:strVal val="#ppt_x-.2"/>
                                          </p:val>
                                        </p:tav>
                                        <p:tav tm="100000">
                                          <p:val>
                                            <p:strVal val="#ppt_x"/>
                                          </p:val>
                                        </p:tav>
                                      </p:tavLst>
                                    </p:anim>
                                    <p:anim calcmode="lin" valueType="num">
                                      <p:cBhvr>
                                        <p:cTn id="8" dur="1000" fill="hold"/>
                                        <p:tgtEl>
                                          <p:spTgt spid="204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4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20483">
                                            <p:txEl>
                                              <p:pRg st="0" end="0"/>
                                            </p:txEl>
                                          </p:spTgt>
                                        </p:tgtEl>
                                        <p:attrNameLst>
                                          <p:attrName>style.visibility</p:attrName>
                                        </p:attrNameLst>
                                      </p:cBhvr>
                                      <p:to>
                                        <p:strVal val="visible"/>
                                      </p:to>
                                    </p:set>
                                    <p:animEffect transition="in" filter="fade">
                                      <p:cBhvr>
                                        <p:cTn id="14" dur="500"/>
                                        <p:tgtEl>
                                          <p:spTgt spid="20483">
                                            <p:txEl>
                                              <p:pRg st="0" end="0"/>
                                            </p:txEl>
                                          </p:spTgt>
                                        </p:tgtEl>
                                      </p:cBhvr>
                                    </p:animEffect>
                                    <p:anim calcmode="lin" valueType="num">
                                      <p:cBhvr>
                                        <p:cTn id="15"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483">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0483">
                                            <p:txEl>
                                              <p:pRg st="1" end="1"/>
                                            </p:txEl>
                                          </p:spTgt>
                                        </p:tgtEl>
                                        <p:attrNameLst>
                                          <p:attrName>style.visibility</p:attrName>
                                        </p:attrNameLst>
                                      </p:cBhvr>
                                      <p:to>
                                        <p:strVal val="visible"/>
                                      </p:to>
                                    </p:set>
                                    <p:animEffect transition="in" filter="fade">
                                      <p:cBhvr>
                                        <p:cTn id="21" dur="500"/>
                                        <p:tgtEl>
                                          <p:spTgt spid="20483">
                                            <p:txEl>
                                              <p:pRg st="1" end="1"/>
                                            </p:txEl>
                                          </p:spTgt>
                                        </p:tgtEl>
                                      </p:cBhvr>
                                    </p:animEffect>
                                    <p:anim calcmode="lin" valueType="num">
                                      <p:cBhvr>
                                        <p:cTn id="22"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20483">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20483">
                                            <p:txEl>
                                              <p:pRg st="2" end="2"/>
                                            </p:txEl>
                                          </p:spTgt>
                                        </p:tgtEl>
                                        <p:attrNameLst>
                                          <p:attrName>style.visibility</p:attrName>
                                        </p:attrNameLst>
                                      </p:cBhvr>
                                      <p:to>
                                        <p:strVal val="visible"/>
                                      </p:to>
                                    </p:set>
                                    <p:animEffect transition="in" filter="fade">
                                      <p:cBhvr>
                                        <p:cTn id="28" dur="500"/>
                                        <p:tgtEl>
                                          <p:spTgt spid="20483">
                                            <p:txEl>
                                              <p:pRg st="2" end="2"/>
                                            </p:txEl>
                                          </p:spTgt>
                                        </p:tgtEl>
                                      </p:cBhvr>
                                    </p:animEffect>
                                    <p:anim calcmode="lin" valueType="num">
                                      <p:cBhvr>
                                        <p:cTn id="2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20483">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20483">
                                            <p:txEl>
                                              <p:pRg st="3" end="3"/>
                                            </p:txEl>
                                          </p:spTgt>
                                        </p:tgtEl>
                                        <p:attrNameLst>
                                          <p:attrName>style.visibility</p:attrName>
                                        </p:attrNameLst>
                                      </p:cBhvr>
                                      <p:to>
                                        <p:strVal val="visible"/>
                                      </p:to>
                                    </p:set>
                                    <p:animEffect transition="in" filter="fade">
                                      <p:cBhvr>
                                        <p:cTn id="35" dur="500"/>
                                        <p:tgtEl>
                                          <p:spTgt spid="20483">
                                            <p:txEl>
                                              <p:pRg st="3" end="3"/>
                                            </p:txEl>
                                          </p:spTgt>
                                        </p:tgtEl>
                                      </p:cBhvr>
                                    </p:animEffect>
                                    <p:anim calcmode="lin" valueType="num">
                                      <p:cBhvr>
                                        <p:cTn id="36"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0483">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609600"/>
            <a:ext cx="7772400" cy="838200"/>
          </a:xfrm>
        </p:spPr>
        <p:txBody>
          <a:bodyPr/>
          <a:lstStyle/>
          <a:p>
            <a:pPr eaLnBrk="1" hangingPunct="1">
              <a:defRPr/>
            </a:pPr>
            <a:r>
              <a:rPr lang="en-US" smtClean="0">
                <a:ea typeface="+mj-ea"/>
              </a:rPr>
              <a:t>Sembilan Strategi Harga-Mutu</a:t>
            </a:r>
          </a:p>
        </p:txBody>
      </p:sp>
      <p:sp>
        <p:nvSpPr>
          <p:cNvPr id="25603" name="Rectangle 3"/>
          <p:cNvSpPr>
            <a:spLocks noGrp="1" noChangeArrowheads="1"/>
          </p:cNvSpPr>
          <p:nvPr>
            <p:ph type="body" idx="1"/>
          </p:nvPr>
        </p:nvSpPr>
        <p:spPr/>
        <p:txBody>
          <a:bodyPr/>
          <a:lstStyle/>
          <a:p>
            <a:pPr eaLnBrk="1" hangingPunct="1">
              <a:buFontTx/>
              <a:buNone/>
            </a:pPr>
            <a:endParaRPr lang="en-US">
              <a:latin typeface="Corbel" charset="0"/>
            </a:endParaRPr>
          </a:p>
        </p:txBody>
      </p:sp>
      <p:graphicFrame>
        <p:nvGraphicFramePr>
          <p:cNvPr id="3200" name="Group 128"/>
          <p:cNvGraphicFramePr>
            <a:graphicFrameLocks noGrp="1"/>
          </p:cNvGraphicFramePr>
          <p:nvPr/>
        </p:nvGraphicFramePr>
        <p:xfrm>
          <a:off x="685800" y="1981200"/>
          <a:ext cx="7696200" cy="4037041"/>
        </p:xfrm>
        <a:graphic>
          <a:graphicData uri="http://schemas.openxmlformats.org/drawingml/2006/table">
            <a:tbl>
              <a:tblPr/>
              <a:tblGrid>
                <a:gridCol w="1509713"/>
                <a:gridCol w="1568450"/>
                <a:gridCol w="1539875"/>
                <a:gridCol w="1539875"/>
                <a:gridCol w="1538287"/>
              </a:tblGrid>
              <a:tr h="65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Harga</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79690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Mutu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Produk</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075">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 Strategi</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Premium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2.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3.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21">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4. Staregi Penetapan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Harga terlalu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5.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Menengah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6.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Baik</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4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7.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Pencuri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8. Strategi yang sesungguhnya tidak menghemat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9.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Penghematan</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31386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609600"/>
            <a:ext cx="7772400" cy="838200"/>
          </a:xfrm>
        </p:spPr>
        <p:txBody>
          <a:bodyPr/>
          <a:lstStyle/>
          <a:p>
            <a:pPr eaLnBrk="1" hangingPunct="1">
              <a:defRPr/>
            </a:pPr>
            <a:r>
              <a:rPr lang="en-US" smtClean="0">
                <a:ea typeface="+mj-ea"/>
              </a:rPr>
              <a:t>Sembilan Strategi Harga-Mutu</a:t>
            </a:r>
          </a:p>
        </p:txBody>
      </p:sp>
      <p:sp>
        <p:nvSpPr>
          <p:cNvPr id="26627" name="Rectangle 3"/>
          <p:cNvSpPr>
            <a:spLocks noGrp="1" noChangeArrowheads="1"/>
          </p:cNvSpPr>
          <p:nvPr>
            <p:ph type="body" idx="1"/>
          </p:nvPr>
        </p:nvSpPr>
        <p:spPr/>
        <p:txBody>
          <a:bodyPr/>
          <a:lstStyle/>
          <a:p>
            <a:pPr eaLnBrk="1" hangingPunct="1">
              <a:buFontTx/>
              <a:buNone/>
            </a:pPr>
            <a:endParaRPr lang="en-US">
              <a:latin typeface="Corbel" charset="0"/>
            </a:endParaRPr>
          </a:p>
        </p:txBody>
      </p:sp>
      <p:graphicFrame>
        <p:nvGraphicFramePr>
          <p:cNvPr id="3200" name="Group 128"/>
          <p:cNvGraphicFramePr>
            <a:graphicFrameLocks noGrp="1"/>
          </p:cNvGraphicFramePr>
          <p:nvPr/>
        </p:nvGraphicFramePr>
        <p:xfrm>
          <a:off x="685800" y="1981200"/>
          <a:ext cx="7696200" cy="4037041"/>
        </p:xfrm>
        <a:graphic>
          <a:graphicData uri="http://schemas.openxmlformats.org/drawingml/2006/table">
            <a:tbl>
              <a:tblPr/>
              <a:tblGrid>
                <a:gridCol w="1509713"/>
                <a:gridCol w="1568450"/>
                <a:gridCol w="1539875"/>
                <a:gridCol w="1539875"/>
                <a:gridCol w="1538287"/>
              </a:tblGrid>
              <a:tr h="65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Harga</a:t>
                      </a: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79690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Mutu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Produk</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075">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 Strategi</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Premium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2.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3.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21">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4. Staregi Penetapan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Harga terlalu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5.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Menengah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6.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Baik</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4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7.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Pencuri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8. Strategi yang sesungguhnya tidak menghemat</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9.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Penghematan</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Straight Arrow Connector 5"/>
          <p:cNvCxnSpPr/>
          <p:nvPr/>
        </p:nvCxnSpPr>
        <p:spPr>
          <a:xfrm>
            <a:off x="4000500" y="3643313"/>
            <a:ext cx="3600450" cy="2016125"/>
          </a:xfrm>
          <a:prstGeom prst="straightConnector1">
            <a:avLst/>
          </a:prstGeom>
          <a:ln w="25400">
            <a:solidFill>
              <a:schemeClr val="accent1">
                <a:shade val="95000"/>
                <a:satMod val="10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5834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609600"/>
            <a:ext cx="7772400" cy="838200"/>
          </a:xfrm>
        </p:spPr>
        <p:txBody>
          <a:bodyPr/>
          <a:lstStyle/>
          <a:p>
            <a:pPr eaLnBrk="1" hangingPunct="1">
              <a:defRPr/>
            </a:pPr>
            <a:r>
              <a:rPr lang="en-US" smtClean="0">
                <a:ea typeface="+mj-ea"/>
              </a:rPr>
              <a:t>Sembilan Strategi Harga-Mutu</a:t>
            </a:r>
          </a:p>
        </p:txBody>
      </p:sp>
      <p:sp>
        <p:nvSpPr>
          <p:cNvPr id="27651" name="Rectangle 3"/>
          <p:cNvSpPr>
            <a:spLocks noGrp="1" noChangeArrowheads="1"/>
          </p:cNvSpPr>
          <p:nvPr>
            <p:ph type="body" idx="1"/>
          </p:nvPr>
        </p:nvSpPr>
        <p:spPr/>
        <p:txBody>
          <a:bodyPr/>
          <a:lstStyle/>
          <a:p>
            <a:pPr eaLnBrk="1" hangingPunct="1">
              <a:buFontTx/>
              <a:buNone/>
            </a:pPr>
            <a:endParaRPr lang="en-US">
              <a:latin typeface="Corbel" charset="0"/>
            </a:endParaRPr>
          </a:p>
        </p:txBody>
      </p:sp>
      <p:graphicFrame>
        <p:nvGraphicFramePr>
          <p:cNvPr id="3200" name="Group 128"/>
          <p:cNvGraphicFramePr>
            <a:graphicFrameLocks noGrp="1"/>
          </p:cNvGraphicFramePr>
          <p:nvPr/>
        </p:nvGraphicFramePr>
        <p:xfrm>
          <a:off x="685800" y="1981200"/>
          <a:ext cx="7696200" cy="4037041"/>
        </p:xfrm>
        <a:graphic>
          <a:graphicData uri="http://schemas.openxmlformats.org/drawingml/2006/table">
            <a:tbl>
              <a:tblPr/>
              <a:tblGrid>
                <a:gridCol w="1509713"/>
                <a:gridCol w="1568450"/>
                <a:gridCol w="1539875"/>
                <a:gridCol w="1539875"/>
                <a:gridCol w="1538287"/>
              </a:tblGrid>
              <a:tr h="654029">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Times New Roman" pitchFamily="18" charset="0"/>
                        </a:rPr>
                        <a:t>Harga</a:t>
                      </a:r>
                      <a:endParaRPr kumimoji="0" lang="en-US" sz="2400" b="0" i="0" u="none" strike="noStrike" cap="none" normalizeH="0" baseline="0" dirty="0" smtClean="0">
                        <a:ln>
                          <a:noFill/>
                        </a:ln>
                        <a:solidFill>
                          <a:schemeClr val="tx1"/>
                        </a:solidFill>
                        <a:effectLst/>
                        <a:latin typeface="Times New Roman" pitchFamily="18" charset="0"/>
                      </a:endParaRPr>
                    </a:p>
                  </a:txBody>
                  <a:tcPr marT="45719" marB="457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tr>
              <a:tr h="796900">
                <a:tc row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Mutu</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Produk</a:t>
                      </a:r>
                    </a:p>
                  </a:txBody>
                  <a:tcPr marT="45719" marB="457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d-ID" sz="2800" b="0" i="0" u="none" strike="noStrike" cap="none" normalizeH="0" baseline="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 </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0075">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1. Strategi</a:t>
                      </a:r>
                    </a:p>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Premium</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2.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3.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Rendah</a:t>
                      </a: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521">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Sedang</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4. Staregi Penetapan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Harga terlalu tinggi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5.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Nilai Menengah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6. </a:t>
                      </a:r>
                      <a:r>
                        <a:rPr kumimoji="0" lang="en-US" sz="1400" b="0" i="0" u="none" strike="noStrike" cap="none" normalizeH="0" baseline="0" dirty="0" err="1" smtClean="0">
                          <a:ln>
                            <a:noFill/>
                          </a:ln>
                          <a:solidFill>
                            <a:schemeClr val="tx1"/>
                          </a:solidFill>
                          <a:effectLst/>
                          <a:latin typeface="Times New Roman" pitchFamily="18" charset="0"/>
                        </a:rPr>
                        <a:t>Strategi</a:t>
                      </a:r>
                      <a:endParaRPr kumimoji="0" lang="en-US"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Nilai</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Baik</a:t>
                      </a:r>
                      <a:endParaRPr kumimoji="0" lang="en-US" sz="1400" b="0" i="0" u="none" strike="noStrike" cap="none" normalizeH="0" baseline="0" dirty="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98488">
                <a:tc vMerge="1">
                  <a:txBody>
                    <a:bodyPr/>
                    <a:lstStyle/>
                    <a:p>
                      <a:endParaRPr lang="id-ID"/>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Rendah</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7. Strategi</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rPr>
                        <a:t>Pencuri</a:t>
                      </a: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8. </a:t>
                      </a:r>
                      <a:r>
                        <a:rPr kumimoji="0" lang="en-US" sz="1400" b="0" i="0" u="none" strike="noStrike" cap="none" normalizeH="0" baseline="0" dirty="0" err="1" smtClean="0">
                          <a:ln>
                            <a:noFill/>
                          </a:ln>
                          <a:solidFill>
                            <a:schemeClr val="tx1"/>
                          </a:solidFill>
                          <a:effectLst/>
                          <a:latin typeface="Times New Roman" pitchFamily="18" charset="0"/>
                        </a:rPr>
                        <a:t>Strategi</a:t>
                      </a:r>
                      <a:r>
                        <a:rPr kumimoji="0" lang="en-US" sz="1400" b="0" i="0" u="none" strike="noStrike" cap="none" normalizeH="0" baseline="0" dirty="0" smtClean="0">
                          <a:ln>
                            <a:noFill/>
                          </a:ln>
                          <a:solidFill>
                            <a:schemeClr val="tx1"/>
                          </a:solidFill>
                          <a:effectLst/>
                          <a:latin typeface="Times New Roman" pitchFamily="18" charset="0"/>
                        </a:rPr>
                        <a:t> yang </a:t>
                      </a:r>
                      <a:r>
                        <a:rPr kumimoji="0" lang="en-US" sz="1400" b="0" i="0" u="none" strike="noStrike" cap="none" normalizeH="0" baseline="0" dirty="0" err="1" smtClean="0">
                          <a:ln>
                            <a:noFill/>
                          </a:ln>
                          <a:solidFill>
                            <a:schemeClr val="tx1"/>
                          </a:solidFill>
                          <a:effectLst/>
                          <a:latin typeface="Times New Roman" pitchFamily="18" charset="0"/>
                        </a:rPr>
                        <a:t>sesungguhnya</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tidak</a:t>
                      </a:r>
                      <a:r>
                        <a:rPr kumimoji="0" lang="en-US" sz="1400" b="0" i="0" u="none" strike="noStrike" cap="none" normalizeH="0" baseline="0" dirty="0" smtClean="0">
                          <a:ln>
                            <a:noFill/>
                          </a:ln>
                          <a:solidFill>
                            <a:schemeClr val="tx1"/>
                          </a:solidFill>
                          <a:effectLst/>
                          <a:latin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rPr>
                        <a:t>menghemat</a:t>
                      </a:r>
                      <a:endParaRPr kumimoji="0" lang="en-US" sz="1400" b="0" i="0" u="none" strike="noStrike" cap="none" normalizeH="0" baseline="0" dirty="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rPr>
                        <a:t>9. </a:t>
                      </a:r>
                      <a:r>
                        <a:rPr kumimoji="0" lang="en-US" sz="1400" b="0" i="0" u="none" strike="noStrike" cap="none" normalizeH="0" baseline="0" dirty="0" err="1" smtClean="0">
                          <a:ln>
                            <a:noFill/>
                          </a:ln>
                          <a:solidFill>
                            <a:schemeClr val="tx1"/>
                          </a:solidFill>
                          <a:effectLst/>
                          <a:latin typeface="Times New Roman" pitchFamily="18" charset="0"/>
                        </a:rPr>
                        <a:t>Strategi</a:t>
                      </a:r>
                      <a:endParaRPr kumimoji="0" lang="en-US" sz="14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Times New Roman" pitchFamily="18" charset="0"/>
                        </a:rPr>
                        <a:t>Penghematan</a:t>
                      </a:r>
                      <a:endParaRPr kumimoji="0" lang="en-US" sz="1400" b="0" i="0" u="none" strike="noStrike" cap="none" normalizeH="0" baseline="0" dirty="0" smtClean="0">
                        <a:ln>
                          <a:noFill/>
                        </a:ln>
                        <a:solidFill>
                          <a:schemeClr val="tx1"/>
                        </a:solidFill>
                        <a:effectLst/>
                        <a:latin typeface="Times New Roman" pitchFamily="18" charset="0"/>
                      </a:endParaRPr>
                    </a:p>
                  </a:txBody>
                  <a:tcPr marT="45719" marB="457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6" name="Straight Connector 5"/>
          <p:cNvCxnSpPr/>
          <p:nvPr/>
        </p:nvCxnSpPr>
        <p:spPr>
          <a:xfrm>
            <a:off x="5929313" y="3714750"/>
            <a:ext cx="1714500" cy="1214438"/>
          </a:xfrm>
          <a:prstGeom prst="bentConnector3">
            <a:avLst>
              <a:gd name="adj1" fmla="val 89757"/>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884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solidFill>
                  <a:schemeClr val="accent1">
                    <a:satMod val="150000"/>
                  </a:schemeClr>
                </a:solidFill>
                <a:ea typeface="+mj-ea"/>
              </a:rPr>
              <a:t>PRICE</a:t>
            </a:r>
            <a:endParaRPr lang="id-ID" dirty="0">
              <a:solidFill>
                <a:schemeClr val="accent1">
                  <a:satMod val="150000"/>
                </a:schemeClr>
              </a:solidFill>
              <a:ea typeface="+mj-ea"/>
            </a:endParaRPr>
          </a:p>
        </p:txBody>
      </p:sp>
      <p:sp>
        <p:nvSpPr>
          <p:cNvPr id="3" name="Content Placeholder 2"/>
          <p:cNvSpPr>
            <a:spLocks noGrp="1"/>
          </p:cNvSpPr>
          <p:nvPr>
            <p:ph idx="1"/>
          </p:nvPr>
        </p:nvSpPr>
        <p:spPr>
          <a:xfrm>
            <a:off x="0" y="1500188"/>
            <a:ext cx="9144000" cy="5357812"/>
          </a:xfrm>
        </p:spPr>
        <p:txBody>
          <a:bodyPr rtlCol="0">
            <a:normAutofit/>
          </a:bodyPr>
          <a:lstStyle/>
          <a:p>
            <a:pPr marL="438912" indent="-320040" eaLnBrk="1" fontAlgn="auto" hangingPunct="1">
              <a:spcBef>
                <a:spcPts val="0"/>
              </a:spcBef>
              <a:spcAft>
                <a:spcPts val="0"/>
              </a:spcAft>
              <a:buFont typeface="Wingdings 2"/>
              <a:buChar char=""/>
              <a:defRPr/>
            </a:pPr>
            <a:r>
              <a:rPr lang="id-ID" dirty="0" smtClean="0">
                <a:ea typeface="+mn-ea"/>
              </a:rPr>
              <a:t>Merupakan alat utk mengkomunikasikan NILAI  PRODUK kepada pasar.</a:t>
            </a:r>
          </a:p>
          <a:p>
            <a:pPr marL="438912" indent="-320040" eaLnBrk="1" fontAlgn="auto" hangingPunct="1">
              <a:spcBef>
                <a:spcPts val="0"/>
              </a:spcBef>
              <a:spcAft>
                <a:spcPts val="0"/>
              </a:spcAft>
              <a:buFont typeface="Wingdings 2"/>
              <a:buChar char=""/>
              <a:defRPr/>
            </a:pPr>
            <a:r>
              <a:rPr lang="id-ID" dirty="0" smtClean="0">
                <a:ea typeface="+mn-ea"/>
              </a:rPr>
              <a:t> Penetapan tarif memiliki dampak langsung dan jelas terlihat pd penerimaan pasar</a:t>
            </a:r>
          </a:p>
          <a:p>
            <a:pPr marL="438912" indent="-320040" eaLnBrk="1" fontAlgn="auto" hangingPunct="1">
              <a:spcBef>
                <a:spcPts val="0"/>
              </a:spcBef>
              <a:spcAft>
                <a:spcPts val="0"/>
              </a:spcAft>
              <a:buFont typeface="Wingdings 2"/>
              <a:buChar char=""/>
              <a:defRPr/>
            </a:pPr>
            <a:endParaRPr lang="id-ID" dirty="0" smtClean="0">
              <a:ea typeface="+mn-ea"/>
            </a:endParaRPr>
          </a:p>
          <a:p>
            <a:pPr marL="438912" indent="-320040" eaLnBrk="1" fontAlgn="auto" hangingPunct="1">
              <a:spcBef>
                <a:spcPts val="0"/>
              </a:spcBef>
              <a:spcAft>
                <a:spcPts val="0"/>
              </a:spcAft>
              <a:buFont typeface="Wingdings 2"/>
              <a:buChar char=""/>
              <a:defRPr/>
            </a:pPr>
            <a:r>
              <a:rPr lang="id-ID" dirty="0" smtClean="0">
                <a:ea typeface="+mn-ea"/>
              </a:rPr>
              <a:t>Sangat penting terhadap keseluruhan Bauran pemasaran</a:t>
            </a:r>
          </a:p>
          <a:p>
            <a:pPr marL="438912" indent="-320040" eaLnBrk="1" fontAlgn="auto" hangingPunct="1">
              <a:spcBef>
                <a:spcPts val="0"/>
              </a:spcBef>
              <a:spcAft>
                <a:spcPts val="0"/>
              </a:spcAft>
              <a:buFont typeface="Wingdings 2"/>
              <a:buChar char=""/>
              <a:defRPr/>
            </a:pPr>
            <a:r>
              <a:rPr lang="id-ID" dirty="0" smtClean="0">
                <a:ea typeface="+mn-ea"/>
              </a:rPr>
              <a:t>Alat yg sangat Fleksibel</a:t>
            </a:r>
            <a:r>
              <a:rPr lang="id-ID" dirty="0" smtClean="0">
                <a:ea typeface="+mn-ea"/>
                <a:sym typeface="Wingdings" pitchFamily="2" charset="2"/>
              </a:rPr>
              <a:t> S/ saat price akan stabil dlm wkt tertentu, tetapi dlm seketika  Price dpt Naik atau turun</a:t>
            </a:r>
          </a:p>
          <a:p>
            <a:pPr marL="438912" indent="-320040" eaLnBrk="1" fontAlgn="auto" hangingPunct="1">
              <a:spcBef>
                <a:spcPts val="0"/>
              </a:spcBef>
              <a:spcAft>
                <a:spcPts val="0"/>
              </a:spcAft>
              <a:buFont typeface="Wingdings 2"/>
              <a:buChar char=""/>
              <a:defRPr/>
            </a:pPr>
            <a:r>
              <a:rPr lang="id-ID" dirty="0" smtClean="0">
                <a:ea typeface="+mn-ea"/>
                <a:sym typeface="Wingdings" pitchFamily="2" charset="2"/>
              </a:rPr>
              <a:t>Satu-satunya elemen yg menghasilkan Pendapatan dr penjualan</a:t>
            </a:r>
            <a:endParaRPr lang="id-ID" dirty="0">
              <a:ea typeface="+mn-ea"/>
            </a:endParaRPr>
          </a:p>
        </p:txBody>
      </p:sp>
      <p:sp>
        <p:nvSpPr>
          <p:cNvPr id="4" name="Down Arrow 3"/>
          <p:cNvSpPr/>
          <p:nvPr/>
        </p:nvSpPr>
        <p:spPr>
          <a:xfrm>
            <a:off x="3857625" y="3214688"/>
            <a:ext cx="357188" cy="4286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d-ID"/>
          </a:p>
        </p:txBody>
      </p:sp>
    </p:spTree>
    <p:extLst>
      <p:ext uri="{BB962C8B-B14F-4D97-AF65-F5344CB8AC3E}">
        <p14:creationId xmlns:p14="http://schemas.microsoft.com/office/powerpoint/2010/main" val="24996529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09600"/>
            <a:ext cx="7772400" cy="762000"/>
          </a:xfrm>
        </p:spPr>
        <p:txBody>
          <a:bodyPr/>
          <a:lstStyle/>
          <a:p>
            <a:pPr eaLnBrk="1" hangingPunct="1">
              <a:defRPr/>
            </a:pPr>
            <a:r>
              <a:rPr lang="en-US" sz="3600" smtClean="0">
                <a:ea typeface="+mj-ea"/>
              </a:rPr>
              <a:t>Mengadaptasi Harga</a:t>
            </a:r>
          </a:p>
        </p:txBody>
      </p:sp>
      <p:sp>
        <p:nvSpPr>
          <p:cNvPr id="28675" name="Rectangle 3"/>
          <p:cNvSpPr>
            <a:spLocks noGrp="1" noChangeArrowheads="1"/>
          </p:cNvSpPr>
          <p:nvPr>
            <p:ph type="body" sz="half" idx="1"/>
          </p:nvPr>
        </p:nvSpPr>
        <p:spPr>
          <a:xfrm>
            <a:off x="685800" y="2514600"/>
            <a:ext cx="3810000" cy="3581400"/>
          </a:xfrm>
        </p:spPr>
        <p:txBody>
          <a:bodyPr/>
          <a:lstStyle/>
          <a:p>
            <a:pPr marL="533400" indent="-533400" eaLnBrk="1" hangingPunct="1">
              <a:buFontTx/>
              <a:buAutoNum type="arabicPeriod"/>
            </a:pPr>
            <a:r>
              <a:rPr lang="en-US" sz="2400">
                <a:latin typeface="Corbel" charset="0"/>
              </a:rPr>
              <a:t>Penetapan Harga Geografis</a:t>
            </a:r>
          </a:p>
          <a:p>
            <a:pPr marL="533400" indent="-533400" eaLnBrk="1" hangingPunct="1">
              <a:buFontTx/>
              <a:buAutoNum type="arabicPeriod"/>
            </a:pPr>
            <a:endParaRPr lang="en-US" sz="2400">
              <a:latin typeface="Corbel" charset="0"/>
            </a:endParaRPr>
          </a:p>
          <a:p>
            <a:pPr marL="533400" indent="-533400" eaLnBrk="1" hangingPunct="1">
              <a:buFontTx/>
              <a:buBlip>
                <a:blip r:embed="rId2"/>
              </a:buBlip>
            </a:pPr>
            <a:r>
              <a:rPr lang="en-US" sz="2000">
                <a:latin typeface="Corbel" charset="0"/>
              </a:rPr>
              <a:t>Barter</a:t>
            </a:r>
          </a:p>
          <a:p>
            <a:pPr marL="533400" indent="-533400" eaLnBrk="1" hangingPunct="1">
              <a:buFontTx/>
              <a:buBlip>
                <a:blip r:embed="rId2"/>
              </a:buBlip>
            </a:pPr>
            <a:r>
              <a:rPr lang="en-US" sz="2000">
                <a:latin typeface="Corbel" charset="0"/>
              </a:rPr>
              <a:t>Transaksi kompensasi</a:t>
            </a:r>
          </a:p>
          <a:p>
            <a:pPr marL="533400" indent="-533400" eaLnBrk="1" hangingPunct="1">
              <a:buFontTx/>
              <a:buBlip>
                <a:blip r:embed="rId2"/>
              </a:buBlip>
            </a:pPr>
            <a:r>
              <a:rPr lang="en-US" sz="2000">
                <a:latin typeface="Corbel" charset="0"/>
              </a:rPr>
              <a:t>Persetujuan pembelian kembali</a:t>
            </a:r>
          </a:p>
          <a:p>
            <a:pPr marL="533400" indent="-533400" eaLnBrk="1" hangingPunct="1">
              <a:buFontTx/>
              <a:buBlip>
                <a:blip r:embed="rId2"/>
              </a:buBlip>
            </a:pPr>
            <a:endParaRPr lang="en-US" sz="2000">
              <a:latin typeface="Corbel" charset="0"/>
            </a:endParaRPr>
          </a:p>
        </p:txBody>
      </p:sp>
      <p:sp>
        <p:nvSpPr>
          <p:cNvPr id="28676" name="Rectangle 4"/>
          <p:cNvSpPr>
            <a:spLocks noGrp="1" noChangeArrowheads="1"/>
          </p:cNvSpPr>
          <p:nvPr>
            <p:ph type="body" sz="half" idx="2"/>
          </p:nvPr>
        </p:nvSpPr>
        <p:spPr>
          <a:xfrm>
            <a:off x="4648200" y="2362200"/>
            <a:ext cx="3810000" cy="3733800"/>
          </a:xfrm>
        </p:spPr>
        <p:txBody>
          <a:bodyPr/>
          <a:lstStyle/>
          <a:p>
            <a:pPr eaLnBrk="1" hangingPunct="1">
              <a:buFontTx/>
              <a:buNone/>
            </a:pPr>
            <a:r>
              <a:rPr lang="en-US">
                <a:latin typeface="Corbel" charset="0"/>
              </a:rPr>
              <a:t>2. </a:t>
            </a:r>
            <a:r>
              <a:rPr lang="en-US" sz="2000">
                <a:latin typeface="Corbel" charset="0"/>
              </a:rPr>
              <a:t>Diskon dan Potongan Harga</a:t>
            </a:r>
          </a:p>
          <a:p>
            <a:pPr eaLnBrk="1" hangingPunct="1">
              <a:buFontTx/>
              <a:buNone/>
            </a:pPr>
            <a:endParaRPr lang="en-US" sz="2000">
              <a:latin typeface="Corbel" charset="0"/>
            </a:endParaRPr>
          </a:p>
          <a:p>
            <a:pPr eaLnBrk="1" hangingPunct="1">
              <a:buFontTx/>
              <a:buBlip>
                <a:blip r:embed="rId2"/>
              </a:buBlip>
            </a:pPr>
            <a:r>
              <a:rPr lang="en-US" sz="2000">
                <a:latin typeface="Corbel" charset="0"/>
              </a:rPr>
              <a:t>Diskon tunai</a:t>
            </a:r>
          </a:p>
          <a:p>
            <a:pPr eaLnBrk="1" hangingPunct="1">
              <a:buFontTx/>
              <a:buBlip>
                <a:blip r:embed="rId2"/>
              </a:buBlip>
            </a:pPr>
            <a:r>
              <a:rPr lang="en-US" sz="2000">
                <a:latin typeface="Corbel" charset="0"/>
              </a:rPr>
              <a:t>Diskon kuantitas</a:t>
            </a:r>
          </a:p>
          <a:p>
            <a:pPr eaLnBrk="1" hangingPunct="1">
              <a:buFontTx/>
              <a:buBlip>
                <a:blip r:embed="rId2"/>
              </a:buBlip>
            </a:pPr>
            <a:r>
              <a:rPr lang="en-US" sz="2000">
                <a:latin typeface="Corbel" charset="0"/>
              </a:rPr>
              <a:t>Diskon fungsional</a:t>
            </a:r>
          </a:p>
          <a:p>
            <a:pPr eaLnBrk="1" hangingPunct="1">
              <a:buFontTx/>
              <a:buBlip>
                <a:blip r:embed="rId2"/>
              </a:buBlip>
            </a:pPr>
            <a:r>
              <a:rPr lang="en-US" sz="2000">
                <a:latin typeface="Corbel" charset="0"/>
              </a:rPr>
              <a:t>Diskon musiman</a:t>
            </a:r>
          </a:p>
          <a:p>
            <a:pPr eaLnBrk="1" hangingPunct="1">
              <a:buFontTx/>
              <a:buBlip>
                <a:blip r:embed="rId2"/>
              </a:buBlip>
            </a:pPr>
            <a:r>
              <a:rPr lang="en-US" sz="2000">
                <a:latin typeface="Corbel" charset="0"/>
              </a:rPr>
              <a:t>Potongan</a:t>
            </a:r>
          </a:p>
        </p:txBody>
      </p:sp>
    </p:spTree>
    <p:extLst>
      <p:ext uri="{BB962C8B-B14F-4D97-AF65-F5344CB8AC3E}">
        <p14:creationId xmlns:p14="http://schemas.microsoft.com/office/powerpoint/2010/main" val="1245116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609600"/>
            <a:ext cx="7772400" cy="762000"/>
          </a:xfrm>
        </p:spPr>
        <p:txBody>
          <a:bodyPr/>
          <a:lstStyle/>
          <a:p>
            <a:pPr eaLnBrk="1" hangingPunct="1">
              <a:defRPr/>
            </a:pPr>
            <a:r>
              <a:rPr lang="en-US" sz="3600" smtClean="0">
                <a:ea typeface="+mj-ea"/>
              </a:rPr>
              <a:t>Mengadaptasi Harga</a:t>
            </a:r>
          </a:p>
        </p:txBody>
      </p:sp>
      <p:sp>
        <p:nvSpPr>
          <p:cNvPr id="29699" name="Rectangle 3"/>
          <p:cNvSpPr>
            <a:spLocks noGrp="1" noChangeArrowheads="1"/>
          </p:cNvSpPr>
          <p:nvPr>
            <p:ph type="body" sz="half" idx="1"/>
          </p:nvPr>
        </p:nvSpPr>
        <p:spPr>
          <a:xfrm>
            <a:off x="457200" y="1773238"/>
            <a:ext cx="4038600" cy="4624387"/>
          </a:xfrm>
        </p:spPr>
        <p:txBody>
          <a:bodyPr/>
          <a:lstStyle/>
          <a:p>
            <a:pPr eaLnBrk="1" hangingPunct="1">
              <a:lnSpc>
                <a:spcPct val="90000"/>
              </a:lnSpc>
              <a:buFontTx/>
              <a:buNone/>
            </a:pPr>
            <a:r>
              <a:rPr lang="en-US" sz="2400">
                <a:latin typeface="Corbel" charset="0"/>
              </a:rPr>
              <a:t>3. Penetapan Harga Promosi</a:t>
            </a:r>
          </a:p>
          <a:p>
            <a:pPr eaLnBrk="1" hangingPunct="1">
              <a:lnSpc>
                <a:spcPct val="90000"/>
              </a:lnSpc>
              <a:buFontTx/>
              <a:buBlip>
                <a:blip r:embed="rId2"/>
              </a:buBlip>
            </a:pPr>
            <a:r>
              <a:rPr lang="en-US" sz="2400">
                <a:latin typeface="Corbel" charset="0"/>
              </a:rPr>
              <a:t>Harga pemimpin rugi</a:t>
            </a:r>
          </a:p>
          <a:p>
            <a:pPr eaLnBrk="1" hangingPunct="1">
              <a:lnSpc>
                <a:spcPct val="90000"/>
              </a:lnSpc>
              <a:buFontTx/>
              <a:buBlip>
                <a:blip r:embed="rId2"/>
              </a:buBlip>
            </a:pPr>
            <a:r>
              <a:rPr lang="en-US" sz="2400">
                <a:latin typeface="Corbel" charset="0"/>
              </a:rPr>
              <a:t>Harga peristiwa khusus</a:t>
            </a:r>
          </a:p>
          <a:p>
            <a:pPr eaLnBrk="1" hangingPunct="1">
              <a:lnSpc>
                <a:spcPct val="90000"/>
              </a:lnSpc>
              <a:buFontTx/>
              <a:buBlip>
                <a:blip r:embed="rId2"/>
              </a:buBlip>
            </a:pPr>
            <a:r>
              <a:rPr lang="en-US" sz="2400">
                <a:latin typeface="Corbel" charset="0"/>
              </a:rPr>
              <a:t>Rabat tunai</a:t>
            </a:r>
          </a:p>
          <a:p>
            <a:pPr eaLnBrk="1" hangingPunct="1">
              <a:lnSpc>
                <a:spcPct val="90000"/>
              </a:lnSpc>
              <a:buFontTx/>
              <a:buBlip>
                <a:blip r:embed="rId2"/>
              </a:buBlip>
            </a:pPr>
            <a:r>
              <a:rPr lang="en-US" sz="2400">
                <a:latin typeface="Corbel" charset="0"/>
              </a:rPr>
              <a:t>Pembiayaan berbunga rendah</a:t>
            </a:r>
          </a:p>
          <a:p>
            <a:pPr eaLnBrk="1" hangingPunct="1">
              <a:lnSpc>
                <a:spcPct val="90000"/>
              </a:lnSpc>
              <a:buFontTx/>
              <a:buBlip>
                <a:blip r:embed="rId2"/>
              </a:buBlip>
            </a:pPr>
            <a:r>
              <a:rPr lang="en-US" sz="2400">
                <a:latin typeface="Corbel" charset="0"/>
              </a:rPr>
              <a:t>Syarat pembayaran yang lebih lama</a:t>
            </a:r>
          </a:p>
          <a:p>
            <a:pPr eaLnBrk="1" hangingPunct="1">
              <a:lnSpc>
                <a:spcPct val="90000"/>
              </a:lnSpc>
              <a:buFontTx/>
              <a:buBlip>
                <a:blip r:embed="rId2"/>
              </a:buBlip>
            </a:pPr>
            <a:r>
              <a:rPr lang="en-US" sz="2400">
                <a:latin typeface="Corbel" charset="0"/>
              </a:rPr>
              <a:t>Garansi dan kontrak jasa</a:t>
            </a:r>
          </a:p>
          <a:p>
            <a:pPr eaLnBrk="1" hangingPunct="1">
              <a:lnSpc>
                <a:spcPct val="90000"/>
              </a:lnSpc>
              <a:buFontTx/>
              <a:buBlip>
                <a:blip r:embed="rId2"/>
              </a:buBlip>
            </a:pPr>
            <a:r>
              <a:rPr lang="en-US" sz="2400">
                <a:latin typeface="Corbel" charset="0"/>
              </a:rPr>
              <a:t>Diskon psikologis</a:t>
            </a:r>
          </a:p>
        </p:txBody>
      </p:sp>
      <p:sp>
        <p:nvSpPr>
          <p:cNvPr id="29700" name="Rectangle 4"/>
          <p:cNvSpPr>
            <a:spLocks noGrp="1" noChangeArrowheads="1"/>
          </p:cNvSpPr>
          <p:nvPr>
            <p:ph type="body" sz="half" idx="2"/>
          </p:nvPr>
        </p:nvSpPr>
        <p:spPr>
          <a:xfrm>
            <a:off x="4648200" y="1773238"/>
            <a:ext cx="4038600" cy="4624387"/>
          </a:xfrm>
        </p:spPr>
        <p:txBody>
          <a:bodyPr/>
          <a:lstStyle/>
          <a:p>
            <a:pPr eaLnBrk="1" hangingPunct="1">
              <a:buFontTx/>
              <a:buNone/>
            </a:pPr>
            <a:r>
              <a:rPr lang="en-US" sz="2400">
                <a:latin typeface="Corbel" charset="0"/>
              </a:rPr>
              <a:t>4. Penetapan Harga Diskiriminasi</a:t>
            </a:r>
          </a:p>
          <a:p>
            <a:pPr eaLnBrk="1" hangingPunct="1">
              <a:buFontTx/>
              <a:buBlip>
                <a:blip r:embed="rId2"/>
              </a:buBlip>
            </a:pPr>
            <a:r>
              <a:rPr lang="en-US" sz="2400">
                <a:latin typeface="Corbel" charset="0"/>
              </a:rPr>
              <a:t>Penetapan harga segmen pelanggan</a:t>
            </a:r>
          </a:p>
          <a:p>
            <a:pPr eaLnBrk="1" hangingPunct="1">
              <a:buFontTx/>
              <a:buBlip>
                <a:blip r:embed="rId2"/>
              </a:buBlip>
            </a:pPr>
            <a:r>
              <a:rPr lang="en-US" sz="2400">
                <a:latin typeface="Corbel" charset="0"/>
              </a:rPr>
              <a:t>Penetapan harga bentuk produk</a:t>
            </a:r>
          </a:p>
          <a:p>
            <a:pPr eaLnBrk="1" hangingPunct="1">
              <a:buFontTx/>
              <a:buBlip>
                <a:blip r:embed="rId2"/>
              </a:buBlip>
            </a:pPr>
            <a:r>
              <a:rPr lang="en-US" sz="2400">
                <a:latin typeface="Corbel" charset="0"/>
              </a:rPr>
              <a:t>Penetapan harga citra</a:t>
            </a:r>
          </a:p>
          <a:p>
            <a:pPr eaLnBrk="1" hangingPunct="1">
              <a:buFontTx/>
              <a:buBlip>
                <a:blip r:embed="rId2"/>
              </a:buBlip>
            </a:pPr>
            <a:r>
              <a:rPr lang="en-US" sz="2400">
                <a:latin typeface="Corbel" charset="0"/>
              </a:rPr>
              <a:t>Penetapan harga lokasi</a:t>
            </a:r>
          </a:p>
          <a:p>
            <a:pPr eaLnBrk="1" hangingPunct="1">
              <a:buFontTx/>
              <a:buBlip>
                <a:blip r:embed="rId2"/>
              </a:buBlip>
            </a:pPr>
            <a:r>
              <a:rPr lang="en-US" sz="2400">
                <a:latin typeface="Corbel" charset="0"/>
              </a:rPr>
              <a:t>Penetapan harga waktu</a:t>
            </a:r>
          </a:p>
        </p:txBody>
      </p:sp>
    </p:spTree>
    <p:extLst>
      <p:ext uri="{BB962C8B-B14F-4D97-AF65-F5344CB8AC3E}">
        <p14:creationId xmlns:p14="http://schemas.microsoft.com/office/powerpoint/2010/main" val="3753492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09600"/>
            <a:ext cx="7772400" cy="838200"/>
          </a:xfrm>
        </p:spPr>
        <p:txBody>
          <a:bodyPr/>
          <a:lstStyle/>
          <a:p>
            <a:pPr eaLnBrk="1" hangingPunct="1">
              <a:defRPr/>
            </a:pPr>
            <a:r>
              <a:rPr lang="en-US" sz="3600" smtClean="0">
                <a:ea typeface="+mj-ea"/>
              </a:rPr>
              <a:t>Mengadaptasi Harga</a:t>
            </a:r>
          </a:p>
        </p:txBody>
      </p:sp>
      <p:sp>
        <p:nvSpPr>
          <p:cNvPr id="30723" name="Rectangle 3"/>
          <p:cNvSpPr>
            <a:spLocks noGrp="1" noChangeArrowheads="1"/>
          </p:cNvSpPr>
          <p:nvPr>
            <p:ph type="body" idx="1"/>
          </p:nvPr>
        </p:nvSpPr>
        <p:spPr/>
        <p:txBody>
          <a:bodyPr/>
          <a:lstStyle/>
          <a:p>
            <a:pPr eaLnBrk="1" hangingPunct="1">
              <a:buFontTx/>
              <a:buNone/>
            </a:pPr>
            <a:r>
              <a:rPr lang="en-US">
                <a:latin typeface="Corbel" charset="0"/>
              </a:rPr>
              <a:t>5. </a:t>
            </a:r>
            <a:r>
              <a:rPr lang="en-US" sz="2800">
                <a:latin typeface="Corbel" charset="0"/>
              </a:rPr>
              <a:t>Penetapan Harga Bauran Produk</a:t>
            </a:r>
          </a:p>
          <a:p>
            <a:pPr eaLnBrk="1" hangingPunct="1">
              <a:buFontTx/>
              <a:buBlip>
                <a:blip r:embed="rId2"/>
              </a:buBlip>
            </a:pPr>
            <a:r>
              <a:rPr lang="en-US" sz="2800">
                <a:latin typeface="Corbel" charset="0"/>
              </a:rPr>
              <a:t>Penetapan harga lini produk</a:t>
            </a:r>
          </a:p>
          <a:p>
            <a:pPr eaLnBrk="1" hangingPunct="1">
              <a:buFontTx/>
              <a:buBlip>
                <a:blip r:embed="rId2"/>
              </a:buBlip>
            </a:pPr>
            <a:r>
              <a:rPr lang="en-US" sz="2800">
                <a:latin typeface="Corbel" charset="0"/>
              </a:rPr>
              <a:t>Penetapan harga keistimewaan pilihan</a:t>
            </a:r>
          </a:p>
          <a:p>
            <a:pPr eaLnBrk="1" hangingPunct="1">
              <a:buFontTx/>
              <a:buBlip>
                <a:blip r:embed="rId2"/>
              </a:buBlip>
            </a:pPr>
            <a:r>
              <a:rPr lang="en-US" sz="2800">
                <a:latin typeface="Corbel" charset="0"/>
              </a:rPr>
              <a:t>Penetapan harga produk pelengkap</a:t>
            </a:r>
          </a:p>
          <a:p>
            <a:pPr eaLnBrk="1" hangingPunct="1">
              <a:buFontTx/>
              <a:buBlip>
                <a:blip r:embed="rId2"/>
              </a:buBlip>
            </a:pPr>
            <a:r>
              <a:rPr lang="en-US" sz="2800">
                <a:latin typeface="Corbel" charset="0"/>
              </a:rPr>
              <a:t>Penetapan harga dua bagian</a:t>
            </a:r>
          </a:p>
          <a:p>
            <a:pPr eaLnBrk="1" hangingPunct="1">
              <a:buFontTx/>
              <a:buBlip>
                <a:blip r:embed="rId2"/>
              </a:buBlip>
            </a:pPr>
            <a:r>
              <a:rPr lang="en-US" sz="2800">
                <a:latin typeface="Corbel" charset="0"/>
              </a:rPr>
              <a:t>Penetapan harga produk sampingan</a:t>
            </a:r>
          </a:p>
          <a:p>
            <a:pPr eaLnBrk="1" hangingPunct="1">
              <a:buFontTx/>
              <a:buBlip>
                <a:blip r:embed="rId2"/>
              </a:buBlip>
            </a:pPr>
            <a:r>
              <a:rPr lang="en-US" sz="2800">
                <a:latin typeface="Corbel" charset="0"/>
              </a:rPr>
              <a:t>Penetapan harga bundel produk</a:t>
            </a:r>
          </a:p>
        </p:txBody>
      </p:sp>
    </p:spTree>
    <p:extLst>
      <p:ext uri="{BB962C8B-B14F-4D97-AF65-F5344CB8AC3E}">
        <p14:creationId xmlns:p14="http://schemas.microsoft.com/office/powerpoint/2010/main" val="1360895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838200"/>
          </a:xfrm>
        </p:spPr>
        <p:txBody>
          <a:bodyPr>
            <a:normAutofit fontScale="90000"/>
          </a:bodyPr>
          <a:lstStyle/>
          <a:p>
            <a:pPr eaLnBrk="1" hangingPunct="1">
              <a:defRPr/>
            </a:pPr>
            <a:r>
              <a:rPr lang="en-US" sz="3200" smtClean="0">
                <a:ea typeface="+mj-ea"/>
              </a:rPr>
              <a:t>Memulai Dan Menanggapi Perubahan Harga</a:t>
            </a:r>
          </a:p>
        </p:txBody>
      </p:sp>
      <p:sp>
        <p:nvSpPr>
          <p:cNvPr id="31747" name="Rectangle 3"/>
          <p:cNvSpPr>
            <a:spLocks noGrp="1" noChangeArrowheads="1"/>
          </p:cNvSpPr>
          <p:nvPr>
            <p:ph type="body" sz="half" idx="1"/>
          </p:nvPr>
        </p:nvSpPr>
        <p:spPr>
          <a:xfrm>
            <a:off x="457200" y="1773238"/>
            <a:ext cx="4038600" cy="4624387"/>
          </a:xfrm>
        </p:spPr>
        <p:txBody>
          <a:bodyPr/>
          <a:lstStyle/>
          <a:p>
            <a:pPr marL="533400" indent="-533400" eaLnBrk="1" hangingPunct="1">
              <a:buFontTx/>
              <a:buAutoNum type="arabicPeriod"/>
            </a:pPr>
            <a:r>
              <a:rPr lang="en-US" sz="2400">
                <a:latin typeface="Corbel" charset="0"/>
              </a:rPr>
              <a:t>Memulai penurunan harga</a:t>
            </a:r>
          </a:p>
          <a:p>
            <a:pPr marL="533400" indent="-533400" eaLnBrk="1" hangingPunct="1">
              <a:buFontTx/>
              <a:buBlip>
                <a:blip r:embed="rId2"/>
              </a:buBlip>
            </a:pPr>
            <a:r>
              <a:rPr lang="en-US" sz="2400">
                <a:latin typeface="Corbel" charset="0"/>
              </a:rPr>
              <a:t>Jebakan mutu-rendah</a:t>
            </a:r>
          </a:p>
          <a:p>
            <a:pPr marL="533400" indent="-533400" eaLnBrk="1" hangingPunct="1">
              <a:buFontTx/>
              <a:buBlip>
                <a:blip r:embed="rId2"/>
              </a:buBlip>
            </a:pPr>
            <a:r>
              <a:rPr lang="en-US" sz="2400">
                <a:latin typeface="Corbel" charset="0"/>
              </a:rPr>
              <a:t>Jebakan pangsa pasar rapuh</a:t>
            </a:r>
          </a:p>
          <a:p>
            <a:pPr marL="533400" indent="-533400" eaLnBrk="1" hangingPunct="1">
              <a:buFontTx/>
              <a:buBlip>
                <a:blip r:embed="rId2"/>
              </a:buBlip>
            </a:pPr>
            <a:r>
              <a:rPr lang="en-US" sz="2400">
                <a:latin typeface="Corbel" charset="0"/>
              </a:rPr>
              <a:t>Jebakan kantong tipis</a:t>
            </a:r>
          </a:p>
        </p:txBody>
      </p:sp>
      <p:sp>
        <p:nvSpPr>
          <p:cNvPr id="31748" name="Rectangle 4"/>
          <p:cNvSpPr>
            <a:spLocks noGrp="1" noChangeArrowheads="1"/>
          </p:cNvSpPr>
          <p:nvPr>
            <p:ph type="body" sz="half" idx="2"/>
          </p:nvPr>
        </p:nvSpPr>
        <p:spPr>
          <a:xfrm>
            <a:off x="4648200" y="1773238"/>
            <a:ext cx="4038600" cy="4624387"/>
          </a:xfrm>
        </p:spPr>
        <p:txBody>
          <a:bodyPr/>
          <a:lstStyle/>
          <a:p>
            <a:pPr eaLnBrk="1" hangingPunct="1">
              <a:buFontTx/>
              <a:buNone/>
            </a:pPr>
            <a:r>
              <a:rPr lang="en-US" sz="2400">
                <a:latin typeface="Corbel" charset="0"/>
              </a:rPr>
              <a:t>2. Memulai peningkatan harga</a:t>
            </a:r>
          </a:p>
          <a:p>
            <a:pPr eaLnBrk="1" hangingPunct="1">
              <a:buFontTx/>
              <a:buBlip>
                <a:blip r:embed="rId2"/>
              </a:buBlip>
            </a:pPr>
            <a:r>
              <a:rPr lang="en-US" sz="2400">
                <a:latin typeface="Corbel" charset="0"/>
              </a:rPr>
              <a:t>Menerapkan penundaan penetapan harga</a:t>
            </a:r>
          </a:p>
          <a:p>
            <a:pPr eaLnBrk="1" hangingPunct="1">
              <a:buFontTx/>
              <a:buBlip>
                <a:blip r:embed="rId2"/>
              </a:buBlip>
            </a:pPr>
            <a:r>
              <a:rPr lang="en-US" sz="2400">
                <a:latin typeface="Corbel" charset="0"/>
              </a:rPr>
              <a:t>Menggunakan klausal kenaikan harga</a:t>
            </a:r>
          </a:p>
          <a:p>
            <a:pPr eaLnBrk="1" hangingPunct="1">
              <a:buFontTx/>
              <a:buBlip>
                <a:blip r:embed="rId2"/>
              </a:buBlip>
            </a:pPr>
            <a:r>
              <a:rPr lang="en-US" sz="2400">
                <a:latin typeface="Corbel" charset="0"/>
              </a:rPr>
              <a:t>Memisah-misahkan elemen pembentuk harga</a:t>
            </a:r>
          </a:p>
          <a:p>
            <a:pPr eaLnBrk="1" hangingPunct="1">
              <a:buFontTx/>
              <a:buBlip>
                <a:blip r:embed="rId2"/>
              </a:buBlip>
            </a:pPr>
            <a:r>
              <a:rPr lang="en-US" sz="2400">
                <a:latin typeface="Corbel" charset="0"/>
              </a:rPr>
              <a:t>Pengurangan diskon</a:t>
            </a:r>
          </a:p>
        </p:txBody>
      </p:sp>
    </p:spTree>
    <p:extLst>
      <p:ext uri="{BB962C8B-B14F-4D97-AF65-F5344CB8AC3E}">
        <p14:creationId xmlns:p14="http://schemas.microsoft.com/office/powerpoint/2010/main" val="2091219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80" y="155448"/>
            <a:ext cx="8229600" cy="1252728"/>
          </a:xfrm>
        </p:spPr>
        <p:txBody>
          <a:bodyPr/>
          <a:lstStyle/>
          <a:p>
            <a:pPr eaLnBrk="1" fontAlgn="auto" hangingPunct="1">
              <a:spcAft>
                <a:spcPts val="0"/>
              </a:spcAft>
              <a:defRPr/>
            </a:pPr>
            <a:r>
              <a:rPr lang="id-ID" dirty="0" smtClean="0">
                <a:solidFill>
                  <a:schemeClr val="accent1">
                    <a:satMod val="150000"/>
                  </a:schemeClr>
                </a:solidFill>
                <a:ea typeface="+mj-ea"/>
              </a:rPr>
              <a:t>Strategi Penetapan Tarif</a:t>
            </a:r>
            <a:endParaRPr lang="id-ID" dirty="0">
              <a:solidFill>
                <a:schemeClr val="accent1">
                  <a:satMod val="150000"/>
                </a:schemeClr>
              </a:solidFill>
              <a:ea typeface="+mj-ea"/>
            </a:endParaRPr>
          </a:p>
        </p:txBody>
      </p:sp>
      <p:sp>
        <p:nvSpPr>
          <p:cNvPr id="32771" name="Content Placeholder 2"/>
          <p:cNvSpPr>
            <a:spLocks noGrp="1"/>
          </p:cNvSpPr>
          <p:nvPr>
            <p:ph idx="1"/>
          </p:nvPr>
        </p:nvSpPr>
        <p:spPr/>
        <p:txBody>
          <a:bodyPr/>
          <a:lstStyle/>
          <a:p>
            <a:pPr marL="631825" indent="-514350" eaLnBrk="1" hangingPunct="1">
              <a:buFont typeface="Wingdings 2" charset="0"/>
              <a:buNone/>
            </a:pPr>
            <a:r>
              <a:rPr lang="id-ID">
                <a:latin typeface="Corbel" charset="0"/>
              </a:rPr>
              <a:t>1. Cost Based Pricing (Penetapan tarif bdsrkan biaya)</a:t>
            </a:r>
          </a:p>
          <a:p>
            <a:pPr marL="631825" indent="-514350" eaLnBrk="1" hangingPunct="1"/>
            <a:r>
              <a:rPr lang="id-ID">
                <a:latin typeface="Corbel" charset="0"/>
              </a:rPr>
              <a:t>Metode paling sederhana, hanya menambah Mark up tertentu terhdp biaya produksi</a:t>
            </a:r>
          </a:p>
          <a:p>
            <a:pPr marL="631825" indent="-514350" eaLnBrk="1" hangingPunct="1"/>
            <a:r>
              <a:rPr lang="id-ID">
                <a:latin typeface="Corbel" charset="0"/>
              </a:rPr>
              <a:t>BEP and Target Profit Pricing dgn metode  menghitung Titik Impas atau membuat target laba tertentu diatasnya</a:t>
            </a:r>
          </a:p>
        </p:txBody>
      </p:sp>
    </p:spTree>
    <p:extLst>
      <p:ext uri="{BB962C8B-B14F-4D97-AF65-F5344CB8AC3E}">
        <p14:creationId xmlns:p14="http://schemas.microsoft.com/office/powerpoint/2010/main" val="420128325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solidFill>
                  <a:schemeClr val="accent1">
                    <a:satMod val="150000"/>
                  </a:schemeClr>
                </a:solidFill>
                <a:ea typeface="+mj-ea"/>
              </a:rPr>
              <a:t>Strategi Penetapan Tarif..2</a:t>
            </a:r>
            <a:endParaRPr lang="id-ID" dirty="0">
              <a:solidFill>
                <a:schemeClr val="accent1">
                  <a:satMod val="150000"/>
                </a:schemeClr>
              </a:solidFill>
              <a:ea typeface="+mj-ea"/>
            </a:endParaRPr>
          </a:p>
        </p:txBody>
      </p:sp>
      <p:sp>
        <p:nvSpPr>
          <p:cNvPr id="33795" name="Content Placeholder 2"/>
          <p:cNvSpPr>
            <a:spLocks noGrp="1"/>
          </p:cNvSpPr>
          <p:nvPr>
            <p:ph idx="1"/>
          </p:nvPr>
        </p:nvSpPr>
        <p:spPr/>
        <p:txBody>
          <a:bodyPr/>
          <a:lstStyle/>
          <a:p>
            <a:pPr eaLnBrk="1" hangingPunct="1">
              <a:buFont typeface="Wingdings 2" charset="0"/>
              <a:buNone/>
            </a:pPr>
            <a:r>
              <a:rPr lang="id-ID">
                <a:latin typeface="Corbel" charset="0"/>
              </a:rPr>
              <a:t>2. Value Based Pricing :</a:t>
            </a:r>
          </a:p>
          <a:p>
            <a:pPr eaLnBrk="1" hangingPunct="1"/>
            <a:r>
              <a:rPr lang="id-ID">
                <a:latin typeface="Corbel" charset="0"/>
              </a:rPr>
              <a:t>Berdasarkan persepsi calon konsumen terhadap nilai barang atau produk</a:t>
            </a:r>
          </a:p>
          <a:p>
            <a:pPr eaLnBrk="1" hangingPunct="1"/>
            <a:r>
              <a:rPr lang="id-ID">
                <a:latin typeface="Corbel" charset="0"/>
              </a:rPr>
              <a:t>Harus melakukan survai persepsi calion konsumen </a:t>
            </a:r>
          </a:p>
          <a:p>
            <a:pPr eaLnBrk="1" hangingPunct="1">
              <a:buFont typeface="Wingdings 2" charset="0"/>
              <a:buNone/>
            </a:pPr>
            <a:endParaRPr lang="id-ID">
              <a:latin typeface="Corbel" charset="0"/>
            </a:endParaRPr>
          </a:p>
        </p:txBody>
      </p:sp>
    </p:spTree>
    <p:extLst>
      <p:ext uri="{BB962C8B-B14F-4D97-AF65-F5344CB8AC3E}">
        <p14:creationId xmlns:p14="http://schemas.microsoft.com/office/powerpoint/2010/main" val="334333229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solidFill>
                  <a:schemeClr val="accent1">
                    <a:satMod val="150000"/>
                  </a:schemeClr>
                </a:solidFill>
                <a:ea typeface="+mj-ea"/>
              </a:rPr>
              <a:t>Strategi Penetapan Tarif..3</a:t>
            </a:r>
            <a:endParaRPr lang="id-ID" dirty="0">
              <a:solidFill>
                <a:schemeClr val="accent1">
                  <a:satMod val="150000"/>
                </a:schemeClr>
              </a:solidFill>
              <a:ea typeface="+mj-ea"/>
            </a:endParaRPr>
          </a:p>
        </p:txBody>
      </p:sp>
      <p:sp>
        <p:nvSpPr>
          <p:cNvPr id="34819" name="Content Placeholder 2"/>
          <p:cNvSpPr>
            <a:spLocks noGrp="1"/>
          </p:cNvSpPr>
          <p:nvPr>
            <p:ph idx="1"/>
          </p:nvPr>
        </p:nvSpPr>
        <p:spPr/>
        <p:txBody>
          <a:bodyPr/>
          <a:lstStyle/>
          <a:p>
            <a:pPr eaLnBrk="1" hangingPunct="1">
              <a:buFont typeface="Wingdings 2" charset="0"/>
              <a:buNone/>
            </a:pPr>
            <a:r>
              <a:rPr lang="id-ID">
                <a:latin typeface="Corbel" charset="0"/>
              </a:rPr>
              <a:t>3. Metode Penggunaan  Persepsi Nilai dr pembeli (bukan dr biaya penjualan) utk menetapkan Tarif.</a:t>
            </a:r>
          </a:p>
          <a:p>
            <a:pPr eaLnBrk="1" hangingPunct="1"/>
            <a:r>
              <a:rPr lang="id-ID">
                <a:latin typeface="Corbel" charset="0"/>
              </a:rPr>
              <a:t>Melihat dulu beberapa konsumen bersedia membeli/ membayar utk produk yg Anda tawarkan, biaya produksi dilihat belakangan utk mengetahui apakah biayanya masih dapat menguntungkan</a:t>
            </a:r>
          </a:p>
          <a:p>
            <a:pPr eaLnBrk="1" hangingPunct="1">
              <a:buFont typeface="Wingdings 2" charset="0"/>
              <a:buNone/>
            </a:pPr>
            <a:endParaRPr lang="id-ID">
              <a:latin typeface="Corbel" charset="0"/>
            </a:endParaRPr>
          </a:p>
          <a:p>
            <a:pPr eaLnBrk="1" hangingPunct="1">
              <a:buFont typeface="Wingdings 2" charset="0"/>
              <a:buNone/>
            </a:pPr>
            <a:endParaRPr lang="id-ID">
              <a:latin typeface="Corbel" charset="0"/>
            </a:endParaRPr>
          </a:p>
        </p:txBody>
      </p:sp>
    </p:spTree>
    <p:extLst>
      <p:ext uri="{BB962C8B-B14F-4D97-AF65-F5344CB8AC3E}">
        <p14:creationId xmlns:p14="http://schemas.microsoft.com/office/powerpoint/2010/main" val="258634590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id-ID" dirty="0" smtClean="0">
                <a:solidFill>
                  <a:schemeClr val="accent1">
                    <a:satMod val="150000"/>
                  </a:schemeClr>
                </a:solidFill>
                <a:ea typeface="+mj-ea"/>
              </a:rPr>
              <a:t>Strategi Penetapan Tarif..4</a:t>
            </a:r>
            <a:endParaRPr lang="id-ID" dirty="0">
              <a:solidFill>
                <a:schemeClr val="accent1">
                  <a:satMod val="150000"/>
                </a:schemeClr>
              </a:solidFill>
              <a:ea typeface="+mj-ea"/>
            </a:endParaRPr>
          </a:p>
        </p:txBody>
      </p:sp>
      <p:sp>
        <p:nvSpPr>
          <p:cNvPr id="35843" name="Content Placeholder 2"/>
          <p:cNvSpPr>
            <a:spLocks noGrp="1"/>
          </p:cNvSpPr>
          <p:nvPr>
            <p:ph idx="1"/>
          </p:nvPr>
        </p:nvSpPr>
        <p:spPr/>
        <p:txBody>
          <a:bodyPr/>
          <a:lstStyle/>
          <a:p>
            <a:pPr eaLnBrk="1" hangingPunct="1">
              <a:buFont typeface="Wingdings 2" charset="0"/>
              <a:buNone/>
            </a:pPr>
            <a:r>
              <a:rPr lang="id-ID">
                <a:latin typeface="Corbel" charset="0"/>
              </a:rPr>
              <a:t>4. Competition Based Pricing</a:t>
            </a:r>
          </a:p>
          <a:p>
            <a:pPr eaLnBrk="1" hangingPunct="1"/>
            <a:r>
              <a:rPr lang="id-ID">
                <a:latin typeface="Corbel" charset="0"/>
              </a:rPr>
              <a:t>Going rate Pricing : Penetapan tarif berdasarkan tarif yg berlaku.</a:t>
            </a:r>
          </a:p>
          <a:p>
            <a:pPr eaLnBrk="1" hangingPunct="1"/>
            <a:r>
              <a:rPr lang="id-ID">
                <a:latin typeface="Corbel" charset="0"/>
              </a:rPr>
              <a:t>Tarif yg ditawarkan berdasarakan tarif rata2 pesaing </a:t>
            </a:r>
          </a:p>
          <a:p>
            <a:pPr eaLnBrk="1" hangingPunct="1"/>
            <a:r>
              <a:rPr lang="id-ID">
                <a:latin typeface="Corbel" charset="0"/>
              </a:rPr>
              <a:t>Kurang memperhatikan biaya dan permintaannya</a:t>
            </a:r>
          </a:p>
          <a:p>
            <a:pPr eaLnBrk="1" hangingPunct="1"/>
            <a:r>
              <a:rPr lang="id-ID">
                <a:latin typeface="Corbel" charset="0"/>
              </a:rPr>
              <a:t>Bisa menetapkan tarif yg sama, lebih tingi atau lebih rendah dari pesaing utamanya</a:t>
            </a:r>
          </a:p>
        </p:txBody>
      </p:sp>
    </p:spTree>
    <p:extLst>
      <p:ext uri="{BB962C8B-B14F-4D97-AF65-F5344CB8AC3E}">
        <p14:creationId xmlns:p14="http://schemas.microsoft.com/office/powerpoint/2010/main" val="39635270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atMod val="150000"/>
                  </a:schemeClr>
                </a:solidFill>
                <a:ea typeface="+mj-ea"/>
              </a:rPr>
              <a:t>Strategi Penetapan Tarif utk Produk yg telah beredar ....</a:t>
            </a:r>
            <a:r>
              <a:rPr lang="id-ID" sz="3100" dirty="0" smtClean="0">
                <a:solidFill>
                  <a:schemeClr val="accent1">
                    <a:satMod val="150000"/>
                  </a:schemeClr>
                </a:solidFill>
                <a:ea typeface="+mj-ea"/>
              </a:rPr>
              <a:t>(Griffon and Ebert 2002)</a:t>
            </a:r>
            <a:endParaRPr lang="id-ID" dirty="0">
              <a:solidFill>
                <a:schemeClr val="accent1">
                  <a:satMod val="150000"/>
                </a:schemeClr>
              </a:solidFill>
              <a:ea typeface="+mj-ea"/>
            </a:endParaRPr>
          </a:p>
        </p:txBody>
      </p:sp>
      <p:sp>
        <p:nvSpPr>
          <p:cNvPr id="36867" name="Content Placeholder 2"/>
          <p:cNvSpPr>
            <a:spLocks noGrp="1"/>
          </p:cNvSpPr>
          <p:nvPr>
            <p:ph idx="1"/>
          </p:nvPr>
        </p:nvSpPr>
        <p:spPr/>
        <p:txBody>
          <a:bodyPr/>
          <a:lstStyle/>
          <a:p>
            <a:pPr eaLnBrk="1" hangingPunct="1">
              <a:buFont typeface="Wingdings 2" charset="0"/>
              <a:buNone/>
            </a:pPr>
            <a:r>
              <a:rPr lang="id-ID">
                <a:latin typeface="Corbel" charset="0"/>
              </a:rPr>
              <a:t>1.Penetapan Tarif diatas tarif pasar yg berlaku bagi produk2 serupa.</a:t>
            </a:r>
          </a:p>
          <a:p>
            <a:pPr eaLnBrk="1" hangingPunct="1"/>
            <a:r>
              <a:rPr lang="id-ID">
                <a:latin typeface="Corbel" charset="0"/>
              </a:rPr>
              <a:t>Dengan asumsi konsumen akan beranggapan tarif yg lebih mahal berarti </a:t>
            </a:r>
            <a:r>
              <a:rPr lang="id-ID">
                <a:solidFill>
                  <a:srgbClr val="FF0000"/>
                </a:solidFill>
                <a:latin typeface="Corbel" charset="0"/>
              </a:rPr>
              <a:t>kualitasnya</a:t>
            </a:r>
            <a:r>
              <a:rPr lang="id-ID">
                <a:latin typeface="Corbel" charset="0"/>
              </a:rPr>
              <a:t> lebih baik.</a:t>
            </a:r>
          </a:p>
          <a:p>
            <a:pPr eaLnBrk="1" hangingPunct="1">
              <a:buFont typeface="Wingdings 2" charset="0"/>
              <a:buNone/>
            </a:pPr>
            <a:r>
              <a:rPr lang="id-ID">
                <a:latin typeface="Corbel" charset="0"/>
              </a:rPr>
              <a:t>2. Penetapan tarif dibawah harga pasar</a:t>
            </a:r>
          </a:p>
          <a:p>
            <a:pPr eaLnBrk="1" hangingPunct="1"/>
            <a:r>
              <a:rPr lang="id-ID">
                <a:latin typeface="Corbel" charset="0"/>
              </a:rPr>
              <a:t>Dengan asumsi produk yg kualitasnya sama dgn rata2 pesaing (homogen) sehingga konsumen membeli karena </a:t>
            </a:r>
            <a:r>
              <a:rPr lang="id-ID">
                <a:solidFill>
                  <a:srgbClr val="FF0000"/>
                </a:solidFill>
                <a:latin typeface="Corbel" charset="0"/>
              </a:rPr>
              <a:t>tarif</a:t>
            </a:r>
          </a:p>
        </p:txBody>
      </p:sp>
    </p:spTree>
    <p:extLst>
      <p:ext uri="{BB962C8B-B14F-4D97-AF65-F5344CB8AC3E}">
        <p14:creationId xmlns:p14="http://schemas.microsoft.com/office/powerpoint/2010/main" val="1800314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atMod val="150000"/>
                  </a:schemeClr>
                </a:solidFill>
                <a:ea typeface="+mj-ea"/>
              </a:rPr>
              <a:t>Strategi Penetapan Tarif utk Produk yg telah beredar....2</a:t>
            </a:r>
            <a:endParaRPr lang="id-ID" dirty="0">
              <a:solidFill>
                <a:schemeClr val="accent1">
                  <a:satMod val="150000"/>
                </a:schemeClr>
              </a:solidFill>
              <a:ea typeface="+mj-ea"/>
            </a:endParaRPr>
          </a:p>
        </p:txBody>
      </p:sp>
      <p:sp>
        <p:nvSpPr>
          <p:cNvPr id="37891" name="Content Placeholder 2"/>
          <p:cNvSpPr>
            <a:spLocks noGrp="1"/>
          </p:cNvSpPr>
          <p:nvPr>
            <p:ph idx="1"/>
          </p:nvPr>
        </p:nvSpPr>
        <p:spPr/>
        <p:txBody>
          <a:bodyPr/>
          <a:lstStyle/>
          <a:p>
            <a:pPr eaLnBrk="1" hangingPunct="1">
              <a:buFont typeface="Wingdings 2" charset="0"/>
              <a:buNone/>
            </a:pPr>
            <a:r>
              <a:rPr lang="id-ID">
                <a:latin typeface="Corbel" charset="0"/>
              </a:rPr>
              <a:t>3.Penetapan tarif  yg sama atau dekat dengan rata2 pasar</a:t>
            </a:r>
          </a:p>
          <a:p>
            <a:pPr eaLnBrk="1" hangingPunct="1"/>
            <a:r>
              <a:rPr lang="id-ID">
                <a:latin typeface="Corbel" charset="0"/>
              </a:rPr>
              <a:t>Institusi yg dominan disebut pemimpin pasar menetapkan tarif produk yg selalu akan diikuti oleh institusi lain.</a:t>
            </a:r>
          </a:p>
          <a:p>
            <a:pPr eaLnBrk="1" hangingPunct="1"/>
            <a:r>
              <a:rPr lang="id-ID">
                <a:latin typeface="Corbel" charset="0"/>
              </a:rPr>
              <a:t>Pendekatan ini  dikenal dengan Tarif pasar (Market Pricing)</a:t>
            </a:r>
          </a:p>
        </p:txBody>
      </p:sp>
    </p:spTree>
    <p:extLst>
      <p:ext uri="{BB962C8B-B14F-4D97-AF65-F5344CB8AC3E}">
        <p14:creationId xmlns:p14="http://schemas.microsoft.com/office/powerpoint/2010/main" val="40641715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24A769FE-0431-5B49-A03A-18F385E5275D}" type="slidenum">
              <a:rPr lang="en-US">
                <a:solidFill>
                  <a:srgbClr val="3F3F3F"/>
                </a:solidFill>
                <a:latin typeface="Corbel" charset="0"/>
              </a:rPr>
              <a:pPr eaLnBrk="1" hangingPunct="1"/>
              <a:t>3</a:t>
            </a:fld>
            <a:endParaRPr lang="en-US">
              <a:solidFill>
                <a:srgbClr val="3F3F3F"/>
              </a:solidFill>
              <a:latin typeface="Corbel" charset="0"/>
            </a:endParaRPr>
          </a:p>
        </p:txBody>
      </p:sp>
      <p:sp>
        <p:nvSpPr>
          <p:cNvPr id="20482" name="Rectangle 2"/>
          <p:cNvSpPr>
            <a:spLocks noGrp="1" noChangeArrowheads="1"/>
          </p:cNvSpPr>
          <p:nvPr>
            <p:ph type="title"/>
          </p:nvPr>
        </p:nvSpPr>
        <p:spPr/>
        <p:txBody>
          <a:bodyPr/>
          <a:lstStyle/>
          <a:p>
            <a:pPr eaLnBrk="1" fontAlgn="auto" hangingPunct="1">
              <a:spcAft>
                <a:spcPts val="0"/>
              </a:spcAft>
              <a:defRPr/>
            </a:pPr>
            <a:r>
              <a:rPr lang="en-US">
                <a:solidFill>
                  <a:schemeClr val="accent1">
                    <a:satMod val="150000"/>
                  </a:schemeClr>
                </a:solidFill>
                <a:ea typeface="+mj-ea"/>
              </a:rPr>
              <a:t>PENGERTIAN</a:t>
            </a:r>
          </a:p>
        </p:txBody>
      </p:sp>
      <p:sp>
        <p:nvSpPr>
          <p:cNvPr id="11268" name="Rectangle 3"/>
          <p:cNvSpPr>
            <a:spLocks noGrp="1" noChangeArrowheads="1"/>
          </p:cNvSpPr>
          <p:nvPr>
            <p:ph type="body" idx="1"/>
          </p:nvPr>
        </p:nvSpPr>
        <p:spPr/>
        <p:txBody>
          <a:bodyPr/>
          <a:lstStyle/>
          <a:p>
            <a:pPr eaLnBrk="1" hangingPunct="1">
              <a:buFontTx/>
              <a:buNone/>
            </a:pPr>
            <a:r>
              <a:rPr lang="en-US" sz="2800">
                <a:latin typeface="Wide Latin" charset="0"/>
              </a:rPr>
              <a:t>WHAT  IS  A  PRICE ?</a:t>
            </a:r>
          </a:p>
          <a:p>
            <a:pPr eaLnBrk="1" hangingPunct="1"/>
            <a:r>
              <a:rPr lang="en-US" sz="2800">
                <a:latin typeface="Britannic Bold" charset="0"/>
              </a:rPr>
              <a:t>A price is a statement of value and not  a statement of cost</a:t>
            </a:r>
          </a:p>
          <a:p>
            <a:pPr eaLnBrk="1" hangingPunct="1">
              <a:buFontTx/>
              <a:buNone/>
            </a:pPr>
            <a:endParaRPr lang="en-US" sz="2800">
              <a:latin typeface="Corbel" charset="0"/>
            </a:endParaRPr>
          </a:p>
          <a:p>
            <a:pPr eaLnBrk="1" hangingPunct="1"/>
            <a:r>
              <a:rPr lang="en-US" sz="2800">
                <a:latin typeface="Corbel" charset="0"/>
              </a:rPr>
              <a:t>Penetapan harga merupakan hal yang sangat penting karena menyangkut kemampuan organisasi  untuk mendapat laba atau surplus demi perkembangan organisasi </a:t>
            </a:r>
            <a:endParaRPr lang="en-US" sz="2800" b="1">
              <a:latin typeface="Corbel" charset="0"/>
            </a:endParaRPr>
          </a:p>
        </p:txBody>
      </p:sp>
    </p:spTree>
    <p:extLst>
      <p:ext uri="{BB962C8B-B14F-4D97-AF65-F5344CB8AC3E}">
        <p14:creationId xmlns:p14="http://schemas.microsoft.com/office/powerpoint/2010/main" val="370187657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atMod val="150000"/>
                  </a:schemeClr>
                </a:solidFill>
                <a:ea typeface="+mj-ea"/>
              </a:rPr>
              <a:t>Strategi Penetapan tarif utk Produk Baru</a:t>
            </a:r>
            <a:endParaRPr lang="id-ID" dirty="0">
              <a:solidFill>
                <a:schemeClr val="accent1">
                  <a:satMod val="150000"/>
                </a:schemeClr>
              </a:solidFill>
              <a:ea typeface="+mj-ea"/>
            </a:endParaRPr>
          </a:p>
        </p:txBody>
      </p:sp>
      <p:sp>
        <p:nvSpPr>
          <p:cNvPr id="38915" name="Content Placeholder 2"/>
          <p:cNvSpPr>
            <a:spLocks noGrp="1"/>
          </p:cNvSpPr>
          <p:nvPr>
            <p:ph idx="1"/>
          </p:nvPr>
        </p:nvSpPr>
        <p:spPr/>
        <p:txBody>
          <a:bodyPr/>
          <a:lstStyle/>
          <a:p>
            <a:pPr marL="631825" indent="-514350" eaLnBrk="1" hangingPunct="1">
              <a:buFont typeface="Wingdings 2" charset="0"/>
              <a:buNone/>
            </a:pPr>
            <a:r>
              <a:rPr lang="id-ID">
                <a:latin typeface="Corbel" charset="0"/>
              </a:rPr>
              <a:t>1. Penetapan tarif Mengapung</a:t>
            </a:r>
          </a:p>
          <a:p>
            <a:pPr marL="631825" indent="-514350" eaLnBrk="1" hangingPunct="1"/>
            <a:r>
              <a:rPr lang="id-ID">
                <a:latin typeface="Corbel" charset="0"/>
              </a:rPr>
              <a:t>Institusi berusaha meyakinkan pembeli/ pengguna bahwa produknya sangat berbeda dr produk lain yg ada di pasaran.</a:t>
            </a:r>
          </a:p>
          <a:p>
            <a:pPr marL="631825" indent="-514350" eaLnBrk="1" hangingPunct="1"/>
            <a:r>
              <a:rPr lang="id-ID">
                <a:latin typeface="Corbel" charset="0"/>
              </a:rPr>
              <a:t>Jika berhasil, maka akan mendapatkan profit yg besar dari setiap produk yg dijual</a:t>
            </a:r>
          </a:p>
          <a:p>
            <a:pPr marL="631825" indent="-514350" eaLnBrk="1" hangingPunct="1"/>
            <a:r>
              <a:rPr lang="id-ID">
                <a:latin typeface="Corbel" charset="0"/>
              </a:rPr>
              <a:t>Namun tarif akan jatuh ketika Institusi baru memasuki pasar tsb, krn mereka melihat potensi margin yg besar dr yg Anda peroleh.</a:t>
            </a:r>
          </a:p>
          <a:p>
            <a:pPr marL="631825" indent="-514350" eaLnBrk="1" hangingPunct="1">
              <a:buFont typeface="Wingdings 2" charset="0"/>
              <a:buAutoNum type="arabicPeriod"/>
            </a:pPr>
            <a:endParaRPr lang="id-ID">
              <a:latin typeface="Corbel" charset="0"/>
            </a:endParaRPr>
          </a:p>
        </p:txBody>
      </p:sp>
    </p:spTree>
    <p:extLst>
      <p:ext uri="{BB962C8B-B14F-4D97-AF65-F5344CB8AC3E}">
        <p14:creationId xmlns:p14="http://schemas.microsoft.com/office/powerpoint/2010/main" val="11962776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id-ID" dirty="0" smtClean="0">
                <a:solidFill>
                  <a:schemeClr val="accent1">
                    <a:satMod val="150000"/>
                  </a:schemeClr>
                </a:solidFill>
                <a:ea typeface="+mj-ea"/>
              </a:rPr>
              <a:t>Strategi Penetapan tarif utk Produk Baru..2</a:t>
            </a:r>
            <a:endParaRPr lang="id-ID" b="0" dirty="0">
              <a:solidFill>
                <a:schemeClr val="accent1">
                  <a:satMod val="150000"/>
                </a:schemeClr>
              </a:solidFill>
              <a:ea typeface="+mj-ea"/>
            </a:endParaRPr>
          </a:p>
        </p:txBody>
      </p:sp>
      <p:sp>
        <p:nvSpPr>
          <p:cNvPr id="39939" name="Content Placeholder 2"/>
          <p:cNvSpPr>
            <a:spLocks noGrp="1"/>
          </p:cNvSpPr>
          <p:nvPr>
            <p:ph idx="1"/>
          </p:nvPr>
        </p:nvSpPr>
        <p:spPr/>
        <p:txBody>
          <a:bodyPr/>
          <a:lstStyle/>
          <a:p>
            <a:pPr eaLnBrk="1" hangingPunct="1">
              <a:buFont typeface="Wingdings 2" charset="0"/>
              <a:buNone/>
            </a:pPr>
            <a:r>
              <a:rPr lang="id-ID">
                <a:latin typeface="Corbel" charset="0"/>
              </a:rPr>
              <a:t>2. Penetapan tarif penetrasi</a:t>
            </a:r>
          </a:p>
          <a:p>
            <a:pPr eaLnBrk="1" hangingPunct="1"/>
            <a:r>
              <a:rPr lang="id-ID">
                <a:latin typeface="Corbel" charset="0"/>
              </a:rPr>
              <a:t>Strategi  ini  menarik konsumen dgn harga yg lebih rendah utk mendorong penjualan awal </a:t>
            </a:r>
          </a:p>
          <a:p>
            <a:pPr eaLnBrk="1" hangingPunct="1"/>
            <a:r>
              <a:rPr lang="id-ID">
                <a:latin typeface="Corbel" charset="0"/>
              </a:rPr>
              <a:t>Peningkatan tarif selanjutnya baru dilakukan secara perlahan-lahan utk menghindari agar pelanggan tidak mengundurkan diri ....apalagi Muntaber (Mundur Tanpa Berita)</a:t>
            </a:r>
          </a:p>
        </p:txBody>
      </p:sp>
    </p:spTree>
    <p:extLst>
      <p:ext uri="{BB962C8B-B14F-4D97-AF65-F5344CB8AC3E}">
        <p14:creationId xmlns:p14="http://schemas.microsoft.com/office/powerpoint/2010/main" val="36600655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id-ID" sz="3200" dirty="0" smtClean="0">
                <a:ea typeface="+mj-ea"/>
              </a:rPr>
              <a:t>Hubungan Price, Profit Margin dan Kualitas, Pelayanan, Value</a:t>
            </a:r>
            <a:endParaRPr lang="id-ID" sz="3200" dirty="0">
              <a:ea typeface="+mj-ea"/>
            </a:endParaRPr>
          </a:p>
        </p:txBody>
      </p:sp>
      <p:sp>
        <p:nvSpPr>
          <p:cNvPr id="5" name="Oval 4"/>
          <p:cNvSpPr/>
          <p:nvPr/>
        </p:nvSpPr>
        <p:spPr>
          <a:xfrm>
            <a:off x="1000125" y="4572000"/>
            <a:ext cx="2000250" cy="1214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chemeClr val="tx1"/>
                </a:solidFill>
              </a:rPr>
              <a:t>KOMODITI</a:t>
            </a:r>
          </a:p>
        </p:txBody>
      </p:sp>
      <p:sp>
        <p:nvSpPr>
          <p:cNvPr id="6" name="Oval 5"/>
          <p:cNvSpPr/>
          <p:nvPr/>
        </p:nvSpPr>
        <p:spPr>
          <a:xfrm>
            <a:off x="2857500" y="3429000"/>
            <a:ext cx="1428750" cy="14287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b="1" dirty="0">
                <a:solidFill>
                  <a:schemeClr val="tx1"/>
                </a:solidFill>
              </a:rPr>
              <a:t>BRAND</a:t>
            </a:r>
          </a:p>
        </p:txBody>
      </p:sp>
      <p:sp>
        <p:nvSpPr>
          <p:cNvPr id="7" name="Oval 6"/>
          <p:cNvSpPr/>
          <p:nvPr/>
        </p:nvSpPr>
        <p:spPr>
          <a:xfrm>
            <a:off x="4286250" y="2643188"/>
            <a:ext cx="1571625" cy="10715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chemeClr val="tx1"/>
                </a:solidFill>
              </a:rPr>
              <a:t>SERVICE</a:t>
            </a:r>
          </a:p>
        </p:txBody>
      </p:sp>
      <p:sp>
        <p:nvSpPr>
          <p:cNvPr id="8" name="Oval 7"/>
          <p:cNvSpPr/>
          <p:nvPr/>
        </p:nvSpPr>
        <p:spPr>
          <a:xfrm>
            <a:off x="5786438" y="1643063"/>
            <a:ext cx="2214562" cy="13573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dirty="0">
                <a:solidFill>
                  <a:schemeClr val="tx1"/>
                </a:solidFill>
              </a:rPr>
              <a:t>EXPERIENCE</a:t>
            </a:r>
          </a:p>
        </p:txBody>
      </p:sp>
      <p:cxnSp>
        <p:nvCxnSpPr>
          <p:cNvPr id="10" name="Straight Arrow Connector 9"/>
          <p:cNvCxnSpPr/>
          <p:nvPr/>
        </p:nvCxnSpPr>
        <p:spPr>
          <a:xfrm rot="5400000" flipH="1" flipV="1">
            <a:off x="-1287462" y="3786188"/>
            <a:ext cx="4287837" cy="1587"/>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flipV="1">
            <a:off x="1857375" y="3714750"/>
            <a:ext cx="714375" cy="642938"/>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nvCxnSpPr>
        <p:spPr>
          <a:xfrm flipV="1">
            <a:off x="3143250" y="2571750"/>
            <a:ext cx="1071563" cy="785813"/>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urved Connector 18"/>
          <p:cNvCxnSpPr/>
          <p:nvPr/>
        </p:nvCxnSpPr>
        <p:spPr>
          <a:xfrm flipV="1">
            <a:off x="4786313" y="1857375"/>
            <a:ext cx="1000125" cy="500063"/>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971" name="TextBox 19"/>
          <p:cNvSpPr txBox="1">
            <a:spLocks noChangeArrowheads="1"/>
          </p:cNvSpPr>
          <p:nvPr/>
        </p:nvSpPr>
        <p:spPr bwMode="auto">
          <a:xfrm>
            <a:off x="642938" y="364331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t>Diferensiasi</a:t>
            </a:r>
          </a:p>
        </p:txBody>
      </p:sp>
      <p:sp>
        <p:nvSpPr>
          <p:cNvPr id="40972" name="TextBox 20"/>
          <p:cNvSpPr txBox="1">
            <a:spLocks noChangeArrowheads="1"/>
          </p:cNvSpPr>
          <p:nvPr/>
        </p:nvSpPr>
        <p:spPr bwMode="auto">
          <a:xfrm>
            <a:off x="1643063" y="2357438"/>
            <a:ext cx="1857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t>People Touch</a:t>
            </a:r>
          </a:p>
        </p:txBody>
      </p:sp>
      <p:sp>
        <p:nvSpPr>
          <p:cNvPr id="40973" name="TextBox 21"/>
          <p:cNvSpPr txBox="1">
            <a:spLocks noChangeArrowheads="1"/>
          </p:cNvSpPr>
          <p:nvPr/>
        </p:nvSpPr>
        <p:spPr bwMode="auto">
          <a:xfrm>
            <a:off x="4071938" y="1785938"/>
            <a:ext cx="1285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t>Kesan</a:t>
            </a:r>
          </a:p>
        </p:txBody>
      </p:sp>
      <p:cxnSp>
        <p:nvCxnSpPr>
          <p:cNvPr id="24" name="Curved Connector 23"/>
          <p:cNvCxnSpPr/>
          <p:nvPr/>
        </p:nvCxnSpPr>
        <p:spPr>
          <a:xfrm rot="10800000" flipV="1">
            <a:off x="5786438" y="3071813"/>
            <a:ext cx="1214437" cy="571500"/>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p:nvPr/>
        </p:nvCxnSpPr>
        <p:spPr>
          <a:xfrm rot="10800000" flipV="1">
            <a:off x="4357688" y="4143375"/>
            <a:ext cx="928687" cy="500063"/>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p:nvPr/>
        </p:nvCxnSpPr>
        <p:spPr>
          <a:xfrm rot="10800000" flipV="1">
            <a:off x="2928938" y="4929188"/>
            <a:ext cx="1000125" cy="571500"/>
          </a:xfrm>
          <a:prstGeom prst="curvedConnector3">
            <a:avLst>
              <a:gd name="adj1" fmla="val 50000"/>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977" name="TextBox 28"/>
          <p:cNvSpPr txBox="1">
            <a:spLocks noChangeArrowheads="1"/>
          </p:cNvSpPr>
          <p:nvPr/>
        </p:nvSpPr>
        <p:spPr bwMode="auto">
          <a:xfrm>
            <a:off x="2286000" y="6215063"/>
            <a:ext cx="3571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a:t>Kualitas, pelayanan, Value</a:t>
            </a:r>
          </a:p>
        </p:txBody>
      </p:sp>
      <p:cxnSp>
        <p:nvCxnSpPr>
          <p:cNvPr id="31" name="Straight Arrow Connector 30"/>
          <p:cNvCxnSpPr/>
          <p:nvPr/>
        </p:nvCxnSpPr>
        <p:spPr>
          <a:xfrm>
            <a:off x="857250" y="5929313"/>
            <a:ext cx="7643813" cy="71437"/>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40979" name="TextBox 31"/>
          <p:cNvSpPr txBox="1">
            <a:spLocks noChangeArrowheads="1"/>
          </p:cNvSpPr>
          <p:nvPr/>
        </p:nvSpPr>
        <p:spPr bwMode="auto">
          <a:xfrm>
            <a:off x="0" y="1928813"/>
            <a:ext cx="12858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id-ID" sz="1400"/>
              <a:t>Price,</a:t>
            </a:r>
          </a:p>
          <a:p>
            <a:pPr eaLnBrk="1" hangingPunct="1"/>
            <a:r>
              <a:rPr lang="id-ID" sz="1400"/>
              <a:t>Profit Margin</a:t>
            </a:r>
          </a:p>
        </p:txBody>
      </p:sp>
    </p:spTree>
    <p:extLst>
      <p:ext uri="{BB962C8B-B14F-4D97-AF65-F5344CB8AC3E}">
        <p14:creationId xmlns:p14="http://schemas.microsoft.com/office/powerpoint/2010/main" val="1934441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E5FA43BB-ECD1-3E4F-BEE6-F696D10EF430}" type="slidenum">
              <a:rPr lang="en-US">
                <a:solidFill>
                  <a:srgbClr val="3F3F3F"/>
                </a:solidFill>
                <a:latin typeface="Corbel" charset="0"/>
              </a:rPr>
              <a:pPr eaLnBrk="1" hangingPunct="1"/>
              <a:t>4</a:t>
            </a:fld>
            <a:endParaRPr lang="en-US">
              <a:solidFill>
                <a:srgbClr val="3F3F3F"/>
              </a:solidFill>
              <a:latin typeface="Corbel" charset="0"/>
            </a:endParaRPr>
          </a:p>
        </p:txBody>
      </p:sp>
      <p:sp>
        <p:nvSpPr>
          <p:cNvPr id="21506" name="Rectangle 2"/>
          <p:cNvSpPr>
            <a:spLocks noGrp="1" noChangeArrowheads="1"/>
          </p:cNvSpPr>
          <p:nvPr>
            <p:ph type="title"/>
          </p:nvPr>
        </p:nvSpPr>
        <p:spPr/>
        <p:txBody>
          <a:bodyPr/>
          <a:lstStyle/>
          <a:p>
            <a:pPr eaLnBrk="1" fontAlgn="auto" hangingPunct="1">
              <a:spcAft>
                <a:spcPts val="0"/>
              </a:spcAft>
              <a:defRPr/>
            </a:pPr>
            <a:r>
              <a:rPr lang="en-US" sz="3600">
                <a:solidFill>
                  <a:schemeClr val="accent1">
                    <a:satMod val="150000"/>
                  </a:schemeClr>
                </a:solidFill>
                <a:ea typeface="+mj-ea"/>
              </a:rPr>
              <a:t>TUJUAN PENETAPAN TARIF</a:t>
            </a:r>
            <a:endParaRPr lang="en-US">
              <a:solidFill>
                <a:schemeClr val="accent1">
                  <a:satMod val="150000"/>
                </a:schemeClr>
              </a:solidFill>
              <a:ea typeface="+mj-ea"/>
            </a:endParaRPr>
          </a:p>
        </p:txBody>
      </p:sp>
      <p:sp>
        <p:nvSpPr>
          <p:cNvPr id="12292" name="Rectangle 3"/>
          <p:cNvSpPr>
            <a:spLocks noGrp="1" noChangeArrowheads="1"/>
          </p:cNvSpPr>
          <p:nvPr>
            <p:ph type="body" idx="1"/>
          </p:nvPr>
        </p:nvSpPr>
        <p:spPr/>
        <p:txBody>
          <a:bodyPr/>
          <a:lstStyle/>
          <a:p>
            <a:pPr algn="just" eaLnBrk="1" hangingPunct="1">
              <a:buFontTx/>
              <a:buNone/>
            </a:pPr>
            <a:r>
              <a:rPr lang="en-US">
                <a:latin typeface="Corbel" charset="0"/>
              </a:rPr>
              <a:t>1. Peningkatan pemulihan biaya/ </a:t>
            </a:r>
            <a:r>
              <a:rPr lang="en-US" i="1">
                <a:latin typeface="Corbel" charset="0"/>
              </a:rPr>
              <a:t>cost recovery</a:t>
            </a:r>
            <a:endParaRPr lang="en-US">
              <a:latin typeface="Corbel" charset="0"/>
            </a:endParaRPr>
          </a:p>
          <a:p>
            <a:pPr algn="just" eaLnBrk="1" hangingPunct="1">
              <a:buFontTx/>
              <a:buNone/>
            </a:pPr>
            <a:r>
              <a:rPr lang="en-US">
                <a:latin typeface="Corbel" charset="0"/>
              </a:rPr>
              <a:t>2. </a:t>
            </a:r>
            <a:r>
              <a:rPr lang="en-US" i="1">
                <a:latin typeface="Corbel" charset="0"/>
              </a:rPr>
              <a:t>Cross-subsidy</a:t>
            </a:r>
            <a:endParaRPr lang="en-US">
              <a:latin typeface="Corbel" charset="0"/>
            </a:endParaRPr>
          </a:p>
          <a:p>
            <a:pPr algn="just" eaLnBrk="1" hangingPunct="1">
              <a:buFontTx/>
              <a:buNone/>
            </a:pPr>
            <a:r>
              <a:rPr lang="en-US">
                <a:latin typeface="Corbel" charset="0"/>
              </a:rPr>
              <a:t>3. M</a:t>
            </a:r>
            <a:r>
              <a:rPr lang="id-ID">
                <a:latin typeface="Corbel" charset="0"/>
              </a:rPr>
              <a:t>engoptimalkan </a:t>
            </a:r>
            <a:r>
              <a:rPr lang="en-US">
                <a:latin typeface="Corbel" charset="0"/>
              </a:rPr>
              <a:t>pemanfaatan pelayanan</a:t>
            </a:r>
          </a:p>
          <a:p>
            <a:pPr algn="just" eaLnBrk="1" hangingPunct="1">
              <a:buFontTx/>
              <a:buNone/>
            </a:pPr>
            <a:r>
              <a:rPr lang="en-US">
                <a:latin typeface="Corbel" charset="0"/>
              </a:rPr>
              <a:t>4. M</a:t>
            </a:r>
            <a:r>
              <a:rPr lang="id-ID">
                <a:latin typeface="Corbel" charset="0"/>
              </a:rPr>
              <a:t>engotimalkan</a:t>
            </a:r>
            <a:r>
              <a:rPr lang="en-US">
                <a:latin typeface="Corbel" charset="0"/>
              </a:rPr>
              <a:t> pendapatan.</a:t>
            </a:r>
          </a:p>
          <a:p>
            <a:pPr algn="just" eaLnBrk="1" hangingPunct="1">
              <a:buFontTx/>
              <a:buNone/>
            </a:pPr>
            <a:r>
              <a:rPr lang="en-US">
                <a:latin typeface="Corbel" charset="0"/>
              </a:rPr>
              <a:t>5. Mengurangi pemanfaatan pelayanan.</a:t>
            </a:r>
          </a:p>
          <a:p>
            <a:pPr algn="just" eaLnBrk="1" hangingPunct="1">
              <a:buFont typeface="Wingdings 2" charset="0"/>
              <a:buNone/>
            </a:pPr>
            <a:r>
              <a:rPr lang="id-ID">
                <a:latin typeface="Corbel" charset="0"/>
              </a:rPr>
              <a:t>6 </a:t>
            </a:r>
            <a:r>
              <a:rPr lang="en-US">
                <a:latin typeface="Corbel" charset="0"/>
              </a:rPr>
              <a:t>.M</a:t>
            </a:r>
            <a:r>
              <a:rPr lang="id-ID">
                <a:latin typeface="Corbel" charset="0"/>
              </a:rPr>
              <a:t>engoptimalkan</a:t>
            </a:r>
            <a:r>
              <a:rPr lang="en-US">
                <a:latin typeface="Corbel" charset="0"/>
              </a:rPr>
              <a:t> profit.</a:t>
            </a:r>
          </a:p>
          <a:p>
            <a:pPr algn="just" eaLnBrk="1" hangingPunct="1">
              <a:buFont typeface="Wingdings 2" charset="0"/>
              <a:buNone/>
            </a:pPr>
            <a:r>
              <a:rPr lang="en-US">
                <a:latin typeface="Corbel" charset="0"/>
              </a:rPr>
              <a:t>7. Mengurangi pesaing.</a:t>
            </a:r>
          </a:p>
          <a:p>
            <a:pPr algn="just" eaLnBrk="1" hangingPunct="1">
              <a:buFont typeface="Wingdings 2" charset="0"/>
              <a:buNone/>
            </a:pPr>
            <a:r>
              <a:rPr lang="en-US">
                <a:latin typeface="Corbel" charset="0"/>
              </a:rPr>
              <a:t>8. M</a:t>
            </a:r>
            <a:r>
              <a:rPr lang="id-ID">
                <a:latin typeface="Corbel" charset="0"/>
              </a:rPr>
              <a:t>embentuk</a:t>
            </a:r>
            <a:r>
              <a:rPr lang="en-US">
                <a:latin typeface="Corbel" charset="0"/>
              </a:rPr>
              <a:t> </a:t>
            </a:r>
            <a:r>
              <a:rPr lang="en-US" i="1">
                <a:latin typeface="Corbel" charset="0"/>
              </a:rPr>
              <a:t>corporate image </a:t>
            </a:r>
          </a:p>
          <a:p>
            <a:pPr algn="just" eaLnBrk="1" hangingPunct="1"/>
            <a:endParaRPr lang="en-US" sz="2400" i="1">
              <a:latin typeface="Corbel" charset="0"/>
            </a:endParaRPr>
          </a:p>
          <a:p>
            <a:pPr algn="just" eaLnBrk="1" hangingPunct="1"/>
            <a:endParaRPr lang="en-US" sz="2400">
              <a:latin typeface="Corbel" charset="0"/>
            </a:endParaRPr>
          </a:p>
          <a:p>
            <a:pPr algn="just" eaLnBrk="1" hangingPunct="1">
              <a:buFontTx/>
              <a:buNone/>
            </a:pPr>
            <a:endParaRPr lang="en-US" sz="2400">
              <a:latin typeface="Corbel" charset="0"/>
            </a:endParaRPr>
          </a:p>
          <a:p>
            <a:pPr eaLnBrk="1" hangingPunct="1">
              <a:buFontTx/>
              <a:buNone/>
            </a:pPr>
            <a:endParaRPr lang="en-US" sz="2400">
              <a:latin typeface="Corbel" charset="0"/>
            </a:endParaRPr>
          </a:p>
        </p:txBody>
      </p:sp>
    </p:spTree>
    <p:extLst>
      <p:ext uri="{BB962C8B-B14F-4D97-AF65-F5344CB8AC3E}">
        <p14:creationId xmlns:p14="http://schemas.microsoft.com/office/powerpoint/2010/main" val="8565014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838200"/>
            <a:ext cx="8229600" cy="5287963"/>
          </a:xfrm>
        </p:spPr>
        <p:txBody>
          <a:bodyPr/>
          <a:lstStyle/>
          <a:p>
            <a:pPr>
              <a:buClr>
                <a:srgbClr val="800000"/>
              </a:buClr>
            </a:pPr>
            <a:r>
              <a:rPr lang="en-US">
                <a:solidFill>
                  <a:srgbClr val="FFFF00"/>
                </a:solidFill>
                <a:latin typeface="Corbel" charset="0"/>
              </a:rPr>
              <a:t>Setting pricing policies</a:t>
            </a:r>
          </a:p>
        </p:txBody>
      </p:sp>
      <p:sp>
        <p:nvSpPr>
          <p:cNvPr id="13315" name="Rectangle 3"/>
          <p:cNvSpPr>
            <a:spLocks noChangeArrowheads="1"/>
          </p:cNvSpPr>
          <p:nvPr/>
        </p:nvSpPr>
        <p:spPr bwMode="auto">
          <a:xfrm>
            <a:off x="609600" y="1447800"/>
            <a:ext cx="135096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t>Selecting the pricing objectives</a:t>
            </a:r>
          </a:p>
        </p:txBody>
      </p:sp>
      <p:sp>
        <p:nvSpPr>
          <p:cNvPr id="13316" name="Text Box 4"/>
          <p:cNvSpPr txBox="1">
            <a:spLocks noChangeArrowheads="1"/>
          </p:cNvSpPr>
          <p:nvPr/>
        </p:nvSpPr>
        <p:spPr bwMode="auto">
          <a:xfrm>
            <a:off x="1600200" y="2514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Determining demand</a:t>
            </a:r>
          </a:p>
        </p:txBody>
      </p:sp>
      <p:sp>
        <p:nvSpPr>
          <p:cNvPr id="13317" name="Text Box 5"/>
          <p:cNvSpPr txBox="1">
            <a:spLocks noChangeArrowheads="1"/>
          </p:cNvSpPr>
          <p:nvPr/>
        </p:nvSpPr>
        <p:spPr bwMode="auto">
          <a:xfrm>
            <a:off x="2895600" y="30480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Estimating cost</a:t>
            </a:r>
          </a:p>
        </p:txBody>
      </p:sp>
      <p:sp>
        <p:nvSpPr>
          <p:cNvPr id="13318" name="Text Box 6"/>
          <p:cNvSpPr txBox="1">
            <a:spLocks noChangeArrowheads="1"/>
          </p:cNvSpPr>
          <p:nvPr/>
        </p:nvSpPr>
        <p:spPr bwMode="auto">
          <a:xfrm>
            <a:off x="4038600" y="3581400"/>
            <a:ext cx="13716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Analyzing competitors’cost,prices, and offer</a:t>
            </a:r>
          </a:p>
        </p:txBody>
      </p:sp>
      <p:sp>
        <p:nvSpPr>
          <p:cNvPr id="13319" name="Text Box 7"/>
          <p:cNvSpPr txBox="1">
            <a:spLocks noChangeArrowheads="1"/>
          </p:cNvSpPr>
          <p:nvPr/>
        </p:nvSpPr>
        <p:spPr bwMode="auto">
          <a:xfrm>
            <a:off x="5334000" y="4724400"/>
            <a:ext cx="1828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Selecting a pricing methods</a:t>
            </a:r>
          </a:p>
        </p:txBody>
      </p:sp>
      <p:sp>
        <p:nvSpPr>
          <p:cNvPr id="13320" name="Text Box 8"/>
          <p:cNvSpPr txBox="1">
            <a:spLocks noChangeArrowheads="1"/>
          </p:cNvSpPr>
          <p:nvPr/>
        </p:nvSpPr>
        <p:spPr bwMode="auto">
          <a:xfrm>
            <a:off x="7086600" y="5334000"/>
            <a:ext cx="152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t>Selecting the final price</a:t>
            </a:r>
          </a:p>
        </p:txBody>
      </p:sp>
      <p:cxnSp>
        <p:nvCxnSpPr>
          <p:cNvPr id="13321" name="AutoShape 9"/>
          <p:cNvCxnSpPr>
            <a:cxnSpLocks noChangeShapeType="1"/>
            <a:stCxn id="13315" idx="2"/>
            <a:endCxn id="13316" idx="1"/>
          </p:cNvCxnSpPr>
          <p:nvPr/>
        </p:nvCxnSpPr>
        <p:spPr bwMode="auto">
          <a:xfrm rot="16200000" flipH="1">
            <a:off x="1207294" y="2442369"/>
            <a:ext cx="471487" cy="314325"/>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322" name="AutoShape 10"/>
          <p:cNvCxnSpPr>
            <a:cxnSpLocks noChangeShapeType="1"/>
            <a:stCxn id="13316" idx="2"/>
            <a:endCxn id="13317" idx="1"/>
          </p:cNvCxnSpPr>
          <p:nvPr/>
        </p:nvCxnSpPr>
        <p:spPr bwMode="auto">
          <a:xfrm rot="16200000" flipH="1">
            <a:off x="2503487" y="2976563"/>
            <a:ext cx="212725" cy="5715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323" name="AutoShape 11"/>
          <p:cNvCxnSpPr>
            <a:cxnSpLocks noChangeShapeType="1"/>
            <a:stCxn id="13317" idx="2"/>
            <a:endCxn id="13318" idx="1"/>
          </p:cNvCxnSpPr>
          <p:nvPr/>
        </p:nvCxnSpPr>
        <p:spPr bwMode="auto">
          <a:xfrm rot="16200000" flipH="1">
            <a:off x="3566318" y="3704432"/>
            <a:ext cx="487363" cy="4572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324" name="AutoShape 12"/>
          <p:cNvCxnSpPr>
            <a:cxnSpLocks noChangeShapeType="1"/>
            <a:stCxn id="13318" idx="2"/>
            <a:endCxn id="13319" idx="1"/>
          </p:cNvCxnSpPr>
          <p:nvPr/>
        </p:nvCxnSpPr>
        <p:spPr bwMode="auto">
          <a:xfrm rot="16200000" flipH="1">
            <a:off x="4892675" y="4603750"/>
            <a:ext cx="273050" cy="6096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3325" name="AutoShape 13"/>
          <p:cNvCxnSpPr>
            <a:cxnSpLocks noChangeShapeType="1"/>
            <a:stCxn id="13319" idx="2"/>
            <a:endCxn id="13320" idx="1"/>
          </p:cNvCxnSpPr>
          <p:nvPr/>
        </p:nvCxnSpPr>
        <p:spPr bwMode="auto">
          <a:xfrm rot="16200000" flipH="1">
            <a:off x="6523037" y="5091113"/>
            <a:ext cx="288925" cy="838200"/>
          </a:xfrm>
          <a:prstGeom prst="bentConnector2">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8476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148956A-D2C0-B64F-8EFB-81E0A72BFC16}" type="slidenum">
              <a:rPr lang="en-US">
                <a:solidFill>
                  <a:srgbClr val="3F3F3F"/>
                </a:solidFill>
                <a:latin typeface="Corbel" charset="0"/>
              </a:rPr>
              <a:pPr eaLnBrk="1" hangingPunct="1"/>
              <a:t>6</a:t>
            </a:fld>
            <a:endParaRPr lang="en-US">
              <a:solidFill>
                <a:srgbClr val="3F3F3F"/>
              </a:solidFill>
              <a:latin typeface="Corbel" charset="0"/>
            </a:endParaRPr>
          </a:p>
        </p:txBody>
      </p:sp>
      <p:sp>
        <p:nvSpPr>
          <p:cNvPr id="25602" name="Rectangle 2"/>
          <p:cNvSpPr>
            <a:spLocks noGrp="1" noChangeArrowheads="1"/>
          </p:cNvSpPr>
          <p:nvPr>
            <p:ph type="title"/>
          </p:nvPr>
        </p:nvSpPr>
        <p:spPr/>
        <p:txBody>
          <a:bodyPr/>
          <a:lstStyle/>
          <a:p>
            <a:pPr eaLnBrk="1" fontAlgn="auto" hangingPunct="1">
              <a:spcAft>
                <a:spcPts val="0"/>
              </a:spcAft>
              <a:defRPr/>
            </a:pPr>
            <a:r>
              <a:rPr lang="en-US" sz="3200" dirty="0" smtClean="0">
                <a:solidFill>
                  <a:srgbClr val="FFFF00"/>
                </a:solidFill>
                <a:ea typeface="+mj-ea"/>
              </a:rPr>
              <a:t>KAITAN </a:t>
            </a:r>
            <a:r>
              <a:rPr lang="id-ID" sz="3200" dirty="0" smtClean="0">
                <a:solidFill>
                  <a:srgbClr val="FFFF00"/>
                </a:solidFill>
                <a:ea typeface="+mj-ea"/>
              </a:rPr>
              <a:t>PRICE</a:t>
            </a:r>
            <a:r>
              <a:rPr lang="en-US" sz="3200" dirty="0" smtClean="0">
                <a:solidFill>
                  <a:srgbClr val="FFFF00"/>
                </a:solidFill>
                <a:ea typeface="+mj-ea"/>
              </a:rPr>
              <a:t> DENGAN KEBIJAKAN BAURAN YANG LAIN</a:t>
            </a:r>
            <a:endParaRPr lang="en-US" dirty="0">
              <a:solidFill>
                <a:srgbClr val="FFFF00"/>
              </a:solidFill>
              <a:ea typeface="+mj-ea"/>
            </a:endParaRPr>
          </a:p>
        </p:txBody>
      </p:sp>
      <p:sp>
        <p:nvSpPr>
          <p:cNvPr id="14340" name="Rectangle 3"/>
          <p:cNvSpPr>
            <a:spLocks noGrp="1" noChangeArrowheads="1"/>
          </p:cNvSpPr>
          <p:nvPr>
            <p:ph type="body" idx="1"/>
          </p:nvPr>
        </p:nvSpPr>
        <p:spPr/>
        <p:txBody>
          <a:bodyPr/>
          <a:lstStyle/>
          <a:p>
            <a:pPr eaLnBrk="1" hangingPunct="1"/>
            <a:r>
              <a:rPr lang="en-US" sz="2800">
                <a:latin typeface="Corbel" charset="0"/>
              </a:rPr>
              <a:t>Keputusan tentang </a:t>
            </a:r>
            <a:r>
              <a:rPr lang="id-ID" sz="2800">
                <a:latin typeface="Corbel" charset="0"/>
              </a:rPr>
              <a:t>Price</a:t>
            </a:r>
            <a:r>
              <a:rPr lang="en-US" sz="2800">
                <a:latin typeface="Corbel" charset="0"/>
              </a:rPr>
              <a:t> harus dikoordinasikan dengan desain produk/jasa, distribusi dan promosi untuk mendapatkan suatu program pemasaran yang efektif dan konsisten. </a:t>
            </a:r>
            <a:endParaRPr lang="id-ID" sz="2800">
              <a:latin typeface="Corbel" charset="0"/>
            </a:endParaRPr>
          </a:p>
          <a:p>
            <a:pPr eaLnBrk="1" hangingPunct="1"/>
            <a:endParaRPr lang="en-US" sz="2800">
              <a:latin typeface="Corbel" charset="0"/>
            </a:endParaRPr>
          </a:p>
          <a:p>
            <a:pPr eaLnBrk="1" hangingPunct="1"/>
            <a:r>
              <a:rPr lang="en-US" sz="2800">
                <a:latin typeface="Corbel" charset="0"/>
              </a:rPr>
              <a:t>Keputusan dalam komponen bauran pemasaran yang lain akan berpengaruh terhadap </a:t>
            </a:r>
            <a:r>
              <a:rPr lang="id-ID" sz="2800">
                <a:latin typeface="Corbel" charset="0"/>
              </a:rPr>
              <a:t>Price</a:t>
            </a:r>
            <a:r>
              <a:rPr lang="en-US" sz="2800">
                <a:latin typeface="Corbel" charset="0"/>
              </a:rPr>
              <a:t>, demikian pula sebaliknya penetapan</a:t>
            </a:r>
            <a:r>
              <a:rPr lang="id-ID" sz="2800">
                <a:latin typeface="Corbel" charset="0"/>
              </a:rPr>
              <a:t> Price</a:t>
            </a:r>
            <a:r>
              <a:rPr lang="en-US" sz="2800">
                <a:latin typeface="Corbel" charset="0"/>
              </a:rPr>
              <a:t> akan mempengaruhi komponen yang lain</a:t>
            </a:r>
          </a:p>
          <a:p>
            <a:pPr eaLnBrk="1" hangingPunct="1">
              <a:buFontTx/>
              <a:buNone/>
            </a:pPr>
            <a:endParaRPr lang="en-US" sz="2800">
              <a:latin typeface="Corbel" charset="0"/>
            </a:endParaRPr>
          </a:p>
        </p:txBody>
      </p:sp>
    </p:spTree>
    <p:extLst>
      <p:ext uri="{BB962C8B-B14F-4D97-AF65-F5344CB8AC3E}">
        <p14:creationId xmlns:p14="http://schemas.microsoft.com/office/powerpoint/2010/main" val="62176612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521325" cy="1143000"/>
          </a:xfrm>
        </p:spPr>
        <p:txBody>
          <a:bodyPr/>
          <a:lstStyle/>
          <a:p>
            <a:pPr>
              <a:defRPr/>
            </a:pPr>
            <a:r>
              <a:rPr lang="en-US" dirty="0" smtClean="0">
                <a:ea typeface="+mj-ea"/>
              </a:rPr>
              <a:t>PRICE (HARGA)</a:t>
            </a:r>
            <a:endParaRPr lang="en-US" dirty="0">
              <a:ea typeface="+mj-ea"/>
            </a:endParaRPr>
          </a:p>
        </p:txBody>
      </p:sp>
      <p:sp>
        <p:nvSpPr>
          <p:cNvPr id="15363" name="TextBox 3"/>
          <p:cNvSpPr txBox="1">
            <a:spLocks noChangeArrowheads="1"/>
          </p:cNvSpPr>
          <p:nvPr/>
        </p:nvSpPr>
        <p:spPr bwMode="auto">
          <a:xfrm>
            <a:off x="228600" y="1371600"/>
            <a:ext cx="8610600" cy="466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buFont typeface="Arial" charset="0"/>
              <a:buChar char="•"/>
            </a:pPr>
            <a:r>
              <a:rPr lang="en-US" sz="2800">
                <a:latin typeface="Times New Roman" charset="0"/>
                <a:cs typeface="Calibri" charset="0"/>
              </a:rPr>
              <a:t>Didalam menentukan harga produk caranya sama dengan membuat produk yang unggul yaitu melakukan benchmarking terlebih dahulu</a:t>
            </a:r>
          </a:p>
          <a:p>
            <a:pPr eaLnBrk="1" hangingPunct="1">
              <a:buFont typeface="Arial" charset="0"/>
              <a:buChar char="•"/>
            </a:pPr>
            <a:endParaRPr lang="en-US" sz="2800">
              <a:latin typeface="Times New Roman" charset="0"/>
              <a:cs typeface="Calibri" charset="0"/>
            </a:endParaRPr>
          </a:p>
          <a:p>
            <a:pPr eaLnBrk="1" hangingPunct="1">
              <a:buFont typeface="Arial" charset="0"/>
              <a:buChar char="•"/>
            </a:pPr>
            <a:r>
              <a:rPr lang="en-US" sz="2800">
                <a:latin typeface="Times New Roman" charset="0"/>
                <a:cs typeface="Calibri" charset="0"/>
              </a:rPr>
              <a:t>Dibuat juga paket Health Promotion Center yang murah dan lebih sederhana untuk memancing masyarakat membeli paket yang standard. Caranya dengan membeli paket yang murah apabila masyarakat berminat membeli paket standard dapat diberikan discount sampai 50%.</a:t>
            </a:r>
            <a:endParaRPr lang="en-US" sz="2400">
              <a:latin typeface="Calibri" charset="0"/>
              <a:cs typeface="Calibri" charset="0"/>
            </a:endParaRPr>
          </a:p>
          <a:p>
            <a:pPr algn="just" eaLnBrk="1" hangingPunct="1">
              <a:lnSpc>
                <a:spcPct val="150000"/>
              </a:lnSpc>
            </a:pPr>
            <a:r>
              <a:rPr lang="en-US">
                <a:latin typeface="Times New Roman" charset="0"/>
                <a:cs typeface="Calibri" charset="0"/>
              </a:rPr>
              <a:t> </a:t>
            </a:r>
            <a:endParaRPr lang="en-US" sz="1600">
              <a:latin typeface="Calibri" charset="0"/>
              <a:cs typeface="Calibri" charset="0"/>
            </a:endParaRPr>
          </a:p>
          <a:p>
            <a:pPr eaLnBrk="1" hangingPunct="1">
              <a:buFont typeface="Arial" charset="0"/>
              <a:buChar char="•"/>
            </a:pPr>
            <a:endParaRPr lang="en-US"/>
          </a:p>
        </p:txBody>
      </p:sp>
    </p:spTree>
    <p:extLst>
      <p:ext uri="{BB962C8B-B14F-4D97-AF65-F5344CB8AC3E}">
        <p14:creationId xmlns:p14="http://schemas.microsoft.com/office/powerpoint/2010/main" val="2007357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521325" cy="1143000"/>
          </a:xfrm>
        </p:spPr>
        <p:txBody>
          <a:bodyPr/>
          <a:lstStyle/>
          <a:p>
            <a:pPr>
              <a:defRPr/>
            </a:pPr>
            <a:r>
              <a:rPr lang="en-US" dirty="0" smtClean="0">
                <a:ea typeface="+mj-ea"/>
              </a:rPr>
              <a:t>PRICE (HARGA)</a:t>
            </a:r>
            <a:endParaRPr lang="en-US" dirty="0">
              <a:ea typeface="+mj-ea"/>
            </a:endParaRPr>
          </a:p>
        </p:txBody>
      </p:sp>
      <p:pic>
        <p:nvPicPr>
          <p:cNvPr id="16387" name="Picture 4" descr="D:\My Documents\MCU\PAKET MCU\Brosur Omni-Care belakang Maret 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4438"/>
            <a:ext cx="8929688" cy="564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89349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5521325" cy="1143000"/>
          </a:xfrm>
        </p:spPr>
        <p:txBody>
          <a:bodyPr/>
          <a:lstStyle/>
          <a:p>
            <a:pPr>
              <a:defRPr/>
            </a:pPr>
            <a:r>
              <a:rPr lang="en-US" dirty="0" smtClean="0">
                <a:ea typeface="+mj-ea"/>
              </a:rPr>
              <a:t>PRICE (HARGA)</a:t>
            </a:r>
            <a:endParaRPr lang="en-US" dirty="0">
              <a:ea typeface="+mj-ea"/>
            </a:endParaRPr>
          </a:p>
        </p:txBody>
      </p:sp>
      <p:pic>
        <p:nvPicPr>
          <p:cNvPr id="17411" name="Picture 3" descr="D:\My Documents\MCU\PAKET MCU\Brosur Omni-Care depan Maret 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00163"/>
            <a:ext cx="8129588"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5175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1284</Words>
  <Application>Microsoft Macintosh PowerPoint</Application>
  <PresentationFormat>On-screen Show (4:3)</PresentationFormat>
  <Paragraphs>301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Equity</vt:lpstr>
      <vt:lpstr>PowerPoint Presentation</vt:lpstr>
      <vt:lpstr>PRICE</vt:lpstr>
      <vt:lpstr>PENGERTIAN</vt:lpstr>
      <vt:lpstr>TUJUAN PENETAPAN TARIF</vt:lpstr>
      <vt:lpstr>PowerPoint Presentation</vt:lpstr>
      <vt:lpstr>KAITAN PRICE DENGAN KEBIJAKAN BAURAN YANG LAIN</vt:lpstr>
      <vt:lpstr>PRICE (HARGA)</vt:lpstr>
      <vt:lpstr>PRICE (HARGA)</vt:lpstr>
      <vt:lpstr>PRICE (HARGA)</vt:lpstr>
      <vt:lpstr>PowerPoint Presentation</vt:lpstr>
      <vt:lpstr>PowerPoint Presentation</vt:lpstr>
      <vt:lpstr>PowerPoint Presentation</vt:lpstr>
      <vt:lpstr>PowerPoint Presentation</vt:lpstr>
      <vt:lpstr>PowerPoint Presentation</vt:lpstr>
      <vt:lpstr>Sembilan Strategi Harga</vt:lpstr>
      <vt:lpstr>Kesalahan dalam Penetapan harga</vt:lpstr>
      <vt:lpstr>Sembilan Strategi Harga-Mutu</vt:lpstr>
      <vt:lpstr>Sembilan Strategi Harga-Mutu</vt:lpstr>
      <vt:lpstr>Sembilan Strategi Harga-Mutu</vt:lpstr>
      <vt:lpstr>Mengadaptasi Harga</vt:lpstr>
      <vt:lpstr>Mengadaptasi Harga</vt:lpstr>
      <vt:lpstr>Mengadaptasi Harga</vt:lpstr>
      <vt:lpstr>Memulai Dan Menanggapi Perubahan Harga</vt:lpstr>
      <vt:lpstr>Strategi Penetapan Tarif</vt:lpstr>
      <vt:lpstr>Strategi Penetapan Tarif..2</vt:lpstr>
      <vt:lpstr>Strategi Penetapan Tarif..3</vt:lpstr>
      <vt:lpstr>Strategi Penetapan Tarif..4</vt:lpstr>
      <vt:lpstr>Strategi Penetapan Tarif utk Produk yg telah beredar ....(Griffon and Ebert 2002)</vt:lpstr>
      <vt:lpstr>Strategi Penetapan Tarif utk Produk yg telah beredar....2</vt:lpstr>
      <vt:lpstr>Strategi Penetapan tarif utk Produk Baru</vt:lpstr>
      <vt:lpstr>Strategi Penetapan tarif utk Produk Baru..2</vt:lpstr>
      <vt:lpstr>Hubungan Price, Profit Margin dan Kualitas, Pelayanan, Value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anggun nabila</dc:creator>
  <cp:lastModifiedBy>anggun nabila</cp:lastModifiedBy>
  <cp:revision>3</cp:revision>
  <dcterms:created xsi:type="dcterms:W3CDTF">2017-11-04T16:59:32Z</dcterms:created>
  <dcterms:modified xsi:type="dcterms:W3CDTF">2017-12-14T17:37:06Z</dcterms:modified>
</cp:coreProperties>
</file>