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10057800273"/>
          <c:y val="0.0304018576427189"/>
          <c:w val="0.877469066651142"/>
          <c:h val="0.8148080706918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PBI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2E4C4CC-6E76-4805-8348-D0BBB0A518A0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59C99C56-D6D9-482E-BA56-322287FD6166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A3768727-36B0-4D42-ABE0-6F685B7325BC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Real 2014</c:v>
                </c:pt>
                <c:pt idx="1">
                  <c:v>Proforma 2015</c:v>
                </c:pt>
                <c:pt idx="2">
                  <c:v>RKAT 2016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86.4</c:v>
                </c:pt>
                <c:pt idx="1">
                  <c:v>88.2</c:v>
                </c:pt>
                <c:pt idx="2">
                  <c:v>92.4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PPU, BP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D0F2122D-AA99-4A9F-9A9B-88FEE521C32F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0100990513594129"/>
                  <c:y val="0.00247068349221579"/>
                </c:manualLayout>
              </c:layout>
              <c:tx>
                <c:rich>
                  <a:bodyPr/>
                  <a:lstStyle/>
                  <a:p>
                    <a:fld id="{0005ABD5-66D9-438F-9A0F-D8E6412DEBCB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5A9B343C-A385-4F18-9DCA-2F8717EA0D6D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Real 2014</c:v>
                </c:pt>
                <c:pt idx="1">
                  <c:v>Proforma 2015</c:v>
                </c:pt>
                <c:pt idx="2">
                  <c:v>RKAT 2016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38.0</c:v>
                </c:pt>
                <c:pt idx="1">
                  <c:v>57.0</c:v>
                </c:pt>
                <c:pt idx="2">
                  <c:v>77.0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PBPU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EB6AAA49-DB19-4FE4-9C18-F01A99CBF2D1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D26E8025-204D-41DF-8540-678335EFE422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05AB6F17-0CE8-4EF8-A400-A3C91A3BC7DF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Real 2014</c:v>
                </c:pt>
                <c:pt idx="1">
                  <c:v>Proforma 2015</c:v>
                </c:pt>
                <c:pt idx="2">
                  <c:v>RKAT 2016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9.05</c:v>
                </c:pt>
                <c:pt idx="1">
                  <c:v>14.63</c:v>
                </c:pt>
                <c:pt idx="2">
                  <c:v>19.2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fld id="{861A6BF3-BDA3-4C7C-951B-67226D9DC69F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fld id="{AB4C4D3F-1C33-403C-95C0-88144AE8DFC8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fld id="{11F8D77E-84A2-48FF-A07C-57A32662E5DE}" type="VALUE">
                      <a:rPr lang="hr-HR" smtClean="0"/>
                      <a:pPr/>
                      <a:t>[VALUE]</a:t>
                    </a:fld>
                    <a:r>
                      <a:rPr lang="hr-HR" smtClean="0"/>
                      <a:t> juta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Real 2014</c:v>
                </c:pt>
                <c:pt idx="1">
                  <c:v>Proforma 2015</c:v>
                </c:pt>
                <c:pt idx="2">
                  <c:v>RKAT 2016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133.24</c:v>
                </c:pt>
                <c:pt idx="1">
                  <c:v>160.2</c:v>
                </c:pt>
                <c:pt idx="2">
                  <c:v>188.7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2058930968"/>
        <c:axId val="-2058859592"/>
      </c:barChart>
      <c:catAx>
        <c:axId val="-2058930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8859592"/>
        <c:crosses val="autoZero"/>
        <c:auto val="1"/>
        <c:lblAlgn val="ctr"/>
        <c:lblOffset val="100"/>
        <c:noMultiLvlLbl val="0"/>
      </c:catAx>
      <c:valAx>
        <c:axId val="-2058859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600" dirty="0" err="1" smtClean="0"/>
                  <a:t>Dalam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Jutaan</a:t>
                </a:r>
                <a:r>
                  <a:rPr lang="en-US" sz="1600" dirty="0" smtClean="0"/>
                  <a:t> </a:t>
                </a:r>
                <a:r>
                  <a:rPr lang="en-US" sz="1600" dirty="0" err="1" smtClean="0"/>
                  <a:t>Jiwa</a:t>
                </a:r>
                <a:r>
                  <a:rPr lang="en-US" sz="1600" baseline="0" dirty="0" smtClean="0"/>
                  <a:t> 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0209113613496178"/>
              <c:y val="0.308243250656871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58930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0.55814</cdr:x>
      <cdr:y>0.5</cdr:y>
    </cdr:from>
    <cdr:to>
      <cdr:x>0.7876</cdr:x>
      <cdr:y>0.58847</cdr:y>
    </cdr:to>
    <cdr:cxnSp macro="">
      <cdr:nvCxnSpPr>
        <cdr:cNvPr id="3" name="Straight Connector 2"/>
        <cdr:cNvCxnSpPr/>
      </cdr:nvCxnSpPr>
      <cdr:spPr>
        <a:xfrm xmlns:a="http://schemas.openxmlformats.org/drawingml/2006/main" flipV="1">
          <a:off x="4913195" y="2570139"/>
          <a:ext cx="2019869" cy="454736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0.31008</cdr:x>
      <cdr:y>0.75839</cdr:y>
    </cdr:from>
    <cdr:to>
      <cdr:x>0.53023</cdr:x>
      <cdr:y>0.77963</cdr:y>
    </cdr:to>
    <cdr:cxnSp macro="">
      <cdr:nvCxnSpPr>
        <cdr:cNvPr id="5" name="Straight Connector 4"/>
        <cdr:cNvCxnSpPr/>
      </cdr:nvCxnSpPr>
      <cdr:spPr>
        <a:xfrm xmlns:a="http://schemas.openxmlformats.org/drawingml/2006/main" flipV="1">
          <a:off x="2729553" y="3898331"/>
          <a:ext cx="1937982" cy="109182"/>
        </a:xfrm>
        <a:prstGeom xmlns:a="http://schemas.openxmlformats.org/drawingml/2006/main" prst="line">
          <a:avLst/>
        </a:prstGeom>
        <a:ln xmlns:a="http://schemas.openxmlformats.org/drawingml/2006/main" w="28575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0.62016</cdr:x>
      <cdr:y>0.74246</cdr:y>
    </cdr:from>
    <cdr:to>
      <cdr:x>0.82791</cdr:x>
      <cdr:y>0.76104</cdr:y>
    </cdr:to>
    <cdr:cxnSp macro="">
      <cdr:nvCxnSpPr>
        <cdr:cNvPr id="7" name="Straight Connector 6"/>
        <cdr:cNvCxnSpPr/>
      </cdr:nvCxnSpPr>
      <cdr:spPr>
        <a:xfrm xmlns:a="http://schemas.openxmlformats.org/drawingml/2006/main" flipV="1">
          <a:off x="5459106" y="3816445"/>
          <a:ext cx="1828800" cy="95534"/>
        </a:xfrm>
        <a:prstGeom xmlns:a="http://schemas.openxmlformats.org/drawingml/2006/main" prst="line">
          <a:avLst/>
        </a:prstGeom>
        <a:ln xmlns:a="http://schemas.openxmlformats.org/drawingml/2006/main" w="38100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0.66047</cdr:x>
      <cdr:y>0.68825</cdr:y>
    </cdr:from>
    <cdr:to>
      <cdr:x>0.78295</cdr:x>
      <cdr:y>0.74357</cdr:y>
    </cdr:to>
    <cdr:sp macro="" textlink="">
      <cdr:nvSpPr>
        <cdr:cNvPr id="8" name="Rectangle 7"/>
        <cdr:cNvSpPr/>
      </cdr:nvSpPr>
      <cdr:spPr>
        <a:xfrm xmlns:a="http://schemas.openxmlformats.org/drawingml/2006/main">
          <a:off x="5813947" y="3537804"/>
          <a:ext cx="1078174" cy="284328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ctr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ID" sz="1600" dirty="0" smtClean="0">
              <a:solidFill>
                <a:schemeClr val="tx1"/>
              </a:solidFill>
            </a:rPr>
            <a:t>↑31,21%</a:t>
          </a:r>
          <a:endParaRPr lang="en-US" sz="16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0F61AA-8C87-8B4D-9ED4-907284D3F35C}" type="datetimeFigureOut">
              <a:rPr lang="en-US" smtClean="0"/>
              <a:t>1/5/18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1C4A07-3519-2749-9F46-83614949F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542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AA24D3-D090-4BF9-B4C5-07011F26049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0F56B7F-1C83-4A44-9F80-7D2359C2F3F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497351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4A08F-D976-4716-A217-518B17045A9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822178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222F4-A287-4452-B4E6-7CE9DDBB61B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57907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26632-1CF0-4E9E-9381-F5CFC73F494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4878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780B47F-59A5-4F0F-BEEF-C0DE4441F89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1054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A11DC-60C4-4023-AEE2-F016D8F2F051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87915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0CB35-6DE7-4DCD-AA16-EA14491AF860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20248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DE38-2690-48BA-A8EF-CF5DA60C289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75307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ABD011-01D3-40B6-8303-5D1E9F9B1FC4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538695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765AD-B52A-4C61-9290-E7913F5354AB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100575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>
              <a:solidFill>
                <a:srgbClr val="696464"/>
              </a:solidFill>
              <a:latin typeface="Perpetu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ADF8A60-FFDE-4804-813A-BFE6211258AC}" type="slidenum">
              <a:rPr lang="en-US" smtClean="0">
                <a:latin typeface="Franklin Gothic Book"/>
              </a:rPr>
              <a:pPr/>
              <a:t>‹#›</a:t>
            </a:fld>
            <a:endParaRPr lang="en-US">
              <a:latin typeface="Franklin Gothic Book"/>
            </a:endParaRPr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2523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  <a:latin typeface="Perpetua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696464"/>
              </a:solidFill>
              <a:latin typeface="Arial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fld id="{F0CF1BDF-C02E-44E3-9BDE-2621F66FBADF}" type="slidenum">
              <a:rPr lang="en-US" smtClean="0">
                <a:latin typeface="Franklin Gothic Book"/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latin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8372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5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584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581400"/>
            <a:ext cx="5638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err="1" smtClean="0">
                <a:solidFill>
                  <a:prstClr val="black"/>
                </a:solidFill>
              </a:rPr>
              <a:t>Manajemen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Keuangan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Pelayanan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r>
              <a:rPr lang="en-US" sz="2000" b="1" dirty="0" err="1" smtClean="0">
                <a:solidFill>
                  <a:prstClr val="black"/>
                </a:solidFill>
              </a:rPr>
              <a:t>Kesehatan</a:t>
            </a:r>
            <a:r>
              <a:rPr lang="en-US" sz="2000" b="1" dirty="0" smtClean="0">
                <a:solidFill>
                  <a:prstClr val="black"/>
                </a:solidFill>
              </a:rPr>
              <a:t> </a:t>
            </a:r>
            <a:endParaRPr lang="en-US" sz="2000" b="1" dirty="0" smtClean="0">
              <a:solidFill>
                <a:prstClr val="black"/>
              </a:solidFill>
            </a:endParaRPr>
          </a:p>
          <a:p>
            <a:pPr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 dirty="0" smtClean="0">
                <a:solidFill>
                  <a:prstClr val="white"/>
                </a:solidFill>
              </a:rPr>
              <a:t>Anggun Nabila, SKM, MKM</a:t>
            </a:r>
            <a:endParaRPr lang="en-US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53250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413" y="365126"/>
            <a:ext cx="8417858" cy="1325563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err="1" smtClean="0"/>
              <a:t>Isyu-Isyu</a:t>
            </a:r>
            <a:r>
              <a:rPr lang="en-US" sz="4000" dirty="0" smtClean="0"/>
              <a:t> </a:t>
            </a:r>
            <a:r>
              <a:rPr lang="en-US" sz="4000" dirty="0" err="1" smtClean="0"/>
              <a:t>Manajemen</a:t>
            </a:r>
            <a:r>
              <a:rPr lang="en-US" sz="4000" dirty="0" smtClean="0"/>
              <a:t> </a:t>
            </a:r>
            <a:r>
              <a:rPr lang="en-US" sz="4000" dirty="0" err="1" smtClean="0"/>
              <a:t>Keuangan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39" y="1960095"/>
            <a:ext cx="8367432" cy="4351338"/>
          </a:xfrm>
          <a:ln w="38100">
            <a:solidFill>
              <a:srgbClr val="00B050"/>
            </a:solidFill>
          </a:ln>
        </p:spPr>
        <p:txBody>
          <a:bodyPr>
            <a:normAutofit fontScale="92500"/>
          </a:bodyPr>
          <a:lstStyle/>
          <a:p>
            <a:r>
              <a:rPr lang="en-US" dirty="0" smtClean="0"/>
              <a:t> </a:t>
            </a:r>
            <a:r>
              <a:rPr lang="en-US" sz="3600" dirty="0" err="1" smtClean="0"/>
              <a:t>Neraca</a:t>
            </a:r>
            <a:r>
              <a:rPr lang="en-US" sz="3600" dirty="0" smtClean="0"/>
              <a:t> yang </a:t>
            </a:r>
            <a:r>
              <a:rPr lang="en-US" sz="3600" dirty="0" err="1" smtClean="0"/>
              <a:t>sehat</a:t>
            </a:r>
            <a:r>
              <a:rPr lang="en-US" sz="3600" dirty="0" smtClean="0"/>
              <a:t> 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Laporan</a:t>
            </a:r>
            <a:r>
              <a:rPr lang="en-US" sz="3600" dirty="0" smtClean="0"/>
              <a:t> </a:t>
            </a:r>
            <a:r>
              <a:rPr lang="en-US" sz="3600" dirty="0" err="1" smtClean="0"/>
              <a:t>Laba</a:t>
            </a:r>
            <a:r>
              <a:rPr lang="en-US" sz="3600" dirty="0" smtClean="0"/>
              <a:t>/</a:t>
            </a:r>
            <a:r>
              <a:rPr lang="en-US" sz="3600" dirty="0" err="1" smtClean="0"/>
              <a:t>Rugi</a:t>
            </a:r>
            <a:r>
              <a:rPr lang="en-US" sz="3600" dirty="0" smtClean="0"/>
              <a:t> yang </a:t>
            </a:r>
            <a:r>
              <a:rPr lang="en-US" sz="3600" b="1" dirty="0" err="1" smtClean="0"/>
              <a:t>positif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progresif</a:t>
            </a:r>
            <a:endParaRPr lang="en-US" sz="3600" b="1" dirty="0" smtClean="0"/>
          </a:p>
          <a:p>
            <a:r>
              <a:rPr lang="en-US" sz="3600" dirty="0" smtClean="0"/>
              <a:t> </a:t>
            </a:r>
            <a:r>
              <a:rPr lang="en-US" sz="3600" b="1" dirty="0" err="1" smtClean="0"/>
              <a:t>Arus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Kas</a:t>
            </a:r>
            <a:r>
              <a:rPr lang="en-US" sz="3600" b="1" dirty="0" smtClean="0"/>
              <a:t> yang </a:t>
            </a:r>
            <a:r>
              <a:rPr lang="en-US" sz="3600" b="1" dirty="0" err="1" smtClean="0"/>
              <a:t>Likuid</a:t>
            </a:r>
            <a:endParaRPr lang="en-US" sz="3600" b="1" dirty="0" smtClean="0"/>
          </a:p>
          <a:p>
            <a:r>
              <a:rPr lang="en-US" sz="3600" dirty="0"/>
              <a:t> </a:t>
            </a:r>
            <a:r>
              <a:rPr lang="en-US" sz="3600" dirty="0" err="1" smtClean="0"/>
              <a:t>Laporan</a:t>
            </a:r>
            <a:r>
              <a:rPr lang="en-US" sz="3600" dirty="0" smtClean="0"/>
              <a:t> </a:t>
            </a:r>
            <a:r>
              <a:rPr lang="en-US" sz="3600" dirty="0" err="1" smtClean="0"/>
              <a:t>perubahan</a:t>
            </a:r>
            <a:r>
              <a:rPr lang="en-US" sz="3600" dirty="0" smtClean="0"/>
              <a:t> modal</a:t>
            </a:r>
          </a:p>
          <a:p>
            <a:r>
              <a:rPr lang="en-US" sz="3600" dirty="0" smtClean="0"/>
              <a:t> </a:t>
            </a:r>
            <a:r>
              <a:rPr lang="en-US" sz="3600" b="1" dirty="0" smtClean="0"/>
              <a:t>Unit Cost </a:t>
            </a:r>
            <a:r>
              <a:rPr lang="en-US" sz="3600" dirty="0" smtClean="0">
                <a:sym typeface="Wingdings"/>
              </a:rPr>
              <a:t> cost recovery &gt; 100%</a:t>
            </a:r>
          </a:p>
          <a:p>
            <a:r>
              <a:rPr lang="en-US" sz="3600" dirty="0">
                <a:sym typeface="Wingdings"/>
              </a:rPr>
              <a:t> </a:t>
            </a:r>
            <a:r>
              <a:rPr lang="en-US" sz="3600" dirty="0" smtClean="0">
                <a:sym typeface="Wingdings"/>
              </a:rPr>
              <a:t>Volume – </a:t>
            </a:r>
            <a:r>
              <a:rPr lang="en-US" sz="3600" b="1" dirty="0" smtClean="0">
                <a:sym typeface="Wingdings"/>
              </a:rPr>
              <a:t>economic of scale</a:t>
            </a:r>
            <a:endParaRPr lang="en-US" sz="3600" b="1" dirty="0" smtClean="0"/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Proyeksi</a:t>
            </a:r>
            <a:r>
              <a:rPr lang="en-US" sz="3600" dirty="0" smtClean="0"/>
              <a:t> </a:t>
            </a:r>
            <a:r>
              <a:rPr lang="en-US" sz="3600" dirty="0" err="1" smtClean="0"/>
              <a:t>Anggaran</a:t>
            </a:r>
            <a:r>
              <a:rPr lang="en-US" sz="3600" dirty="0" smtClean="0"/>
              <a:t> (</a:t>
            </a:r>
            <a:r>
              <a:rPr lang="en-US" sz="3600" dirty="0" err="1" smtClean="0"/>
              <a:t>statistik</a:t>
            </a:r>
            <a:r>
              <a:rPr lang="en-US" sz="3600" dirty="0" smtClean="0"/>
              <a:t>, </a:t>
            </a:r>
            <a:r>
              <a:rPr lang="en-US" sz="3600" dirty="0" err="1" smtClean="0"/>
              <a:t>pendapatan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biaya</a:t>
            </a:r>
            <a:r>
              <a:rPr lang="en-US" sz="3600" dirty="0"/>
              <a:t>)</a:t>
            </a:r>
            <a:endParaRPr lang="en-US" sz="3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8788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80578"/>
          </a:xfrm>
        </p:spPr>
        <p:txBody>
          <a:bodyPr/>
          <a:lstStyle/>
          <a:p>
            <a:pPr algn="ctr"/>
            <a:r>
              <a:rPr lang="en-US" dirty="0" smtClean="0"/>
              <a:t>KONDISI RUMAH SAKIT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245706"/>
            <a:ext cx="8104531" cy="1375052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smtClean="0"/>
              <a:t>KLINIS </a:t>
            </a:r>
            <a:r>
              <a:rPr lang="en-US" dirty="0" smtClean="0">
                <a:sym typeface="Wingdings"/>
              </a:rPr>
              <a:t> - </a:t>
            </a:r>
            <a:r>
              <a:rPr lang="en-US" dirty="0" err="1" smtClean="0">
                <a:sym typeface="Wingdings"/>
              </a:rPr>
              <a:t>variasi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penegakan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diagnosa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 smtClean="0">
                <a:sym typeface="Wingdings"/>
              </a:rPr>
              <a:t>                     - </a:t>
            </a:r>
            <a:r>
              <a:rPr lang="en-US" dirty="0" err="1" smtClean="0">
                <a:sym typeface="Wingdings"/>
              </a:rPr>
              <a:t>variasi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praktek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kedokteran</a:t>
            </a:r>
            <a:endParaRPr lang="en-US" dirty="0" smtClean="0">
              <a:sym typeface="Wingdings"/>
            </a:endParaRPr>
          </a:p>
          <a:p>
            <a:pPr marL="0" indent="0">
              <a:buNone/>
            </a:pP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                    - </a:t>
            </a:r>
            <a:r>
              <a:rPr lang="en-US" dirty="0" err="1" smtClean="0">
                <a:sym typeface="Wingdings"/>
              </a:rPr>
              <a:t>variasi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dalam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pola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peresepan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obat</a:t>
            </a:r>
            <a:r>
              <a:rPr lang="en-US" dirty="0" smtClean="0">
                <a:sym typeface="Wingdings"/>
              </a:rPr>
              <a:t>/</a:t>
            </a:r>
            <a:r>
              <a:rPr lang="en-US" dirty="0" err="1" smtClean="0">
                <a:sym typeface="Wingdings"/>
              </a:rPr>
              <a:t>tindakan</a:t>
            </a:r>
            <a:endParaRPr lang="en-US" dirty="0" smtClean="0">
              <a:sym typeface="Wingding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95518" y="2839416"/>
            <a:ext cx="8137663" cy="108985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  <a:sym typeface="Wingdings"/>
              </a:rPr>
              <a:t>KUALITAS -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variasi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dalam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kualitas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layanan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kes</a:t>
            </a:r>
            <a:endParaRPr lang="en-US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>
                <a:solidFill>
                  <a:schemeClr val="bg1"/>
                </a:solidFill>
                <a:sym typeface="Wingdings"/>
              </a:rPr>
              <a:t>                        - 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keselamatan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pasien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                       -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kepuasan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pasien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35277" y="4085112"/>
            <a:ext cx="8097905" cy="1199332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chemeClr val="bg1"/>
                </a:solidFill>
              </a:rPr>
              <a:t>ADMINISTRASI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 - business process yang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panjang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alur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yang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kurang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efisien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dan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di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operasikan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secara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manual (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registrasi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tunggu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dokter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tunggu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obat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tunggu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penunjang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medis,rekam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medik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,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waktu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 proses </a:t>
            </a:r>
            <a:r>
              <a:rPr lang="en-US" dirty="0" err="1" smtClean="0">
                <a:solidFill>
                  <a:schemeClr val="bg1"/>
                </a:solidFill>
                <a:sym typeface="Wingdings"/>
              </a:rPr>
              <a:t>klaim</a:t>
            </a:r>
            <a:r>
              <a:rPr lang="en-US" dirty="0" smtClean="0">
                <a:solidFill>
                  <a:schemeClr val="bg1"/>
                </a:solidFill>
                <a:sym typeface="Wingdings"/>
              </a:rPr>
              <a:t>)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  <a:sym typeface="Wingdings"/>
            </a:endParaRPr>
          </a:p>
          <a:p>
            <a:pPr marL="0" indent="0">
              <a:buNone/>
            </a:pP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48530" y="5503102"/>
            <a:ext cx="8084650" cy="108985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BIAYA </a:t>
            </a:r>
            <a:r>
              <a:rPr lang="en-US" dirty="0" smtClean="0">
                <a:sym typeface="Wingdings"/>
              </a:rPr>
              <a:t> - mindset FFS  </a:t>
            </a:r>
            <a:r>
              <a:rPr lang="en-US" dirty="0" err="1" smtClean="0">
                <a:sym typeface="Wingdings"/>
              </a:rPr>
              <a:t>konsep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sadar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biaya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masih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rendah</a:t>
            </a:r>
            <a:r>
              <a:rPr lang="en-US" dirty="0" smtClean="0">
                <a:sym typeface="Wingdings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9984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T</a:t>
            </a:r>
            <a:r>
              <a:rPr lang="en-US" dirty="0" err="1" smtClean="0"/>
              <a:t>ahun</a:t>
            </a:r>
            <a:r>
              <a:rPr lang="en-US" dirty="0" smtClean="0"/>
              <a:t> 2013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4558" y="1524000"/>
            <a:ext cx="2438400" cy="4876799"/>
          </a:xfrm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 err="1" smtClean="0"/>
              <a:t>Hubungan</a:t>
            </a:r>
            <a:r>
              <a:rPr lang="en-US" dirty="0" smtClean="0"/>
              <a:t> 2 (</a:t>
            </a:r>
            <a:r>
              <a:rPr lang="en-US" dirty="0" err="1" smtClean="0"/>
              <a:t>dua</a:t>
            </a:r>
            <a:r>
              <a:rPr lang="en-US" dirty="0" smtClean="0"/>
              <a:t>) </a:t>
            </a:r>
            <a:r>
              <a:rPr lang="en-US" dirty="0" err="1" smtClean="0"/>
              <a:t>partit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2915478" y="1524000"/>
            <a:ext cx="6057072" cy="5091953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RS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LOYAL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Dokter</a:t>
            </a:r>
            <a:r>
              <a:rPr lang="en-US" dirty="0" smtClean="0"/>
              <a:t>/</a:t>
            </a:r>
            <a:r>
              <a:rPr lang="en-US" dirty="0" err="1" smtClean="0"/>
              <a:t>Dokter</a:t>
            </a:r>
            <a:r>
              <a:rPr lang="en-US" dirty="0" smtClean="0"/>
              <a:t> </a:t>
            </a:r>
            <a:r>
              <a:rPr lang="en-US" dirty="0" err="1" smtClean="0"/>
              <a:t>Spesialis</a:t>
            </a:r>
            <a:r>
              <a:rPr lang="en-US" dirty="0" smtClean="0"/>
              <a:t> di RS</a:t>
            </a:r>
          </a:p>
          <a:p>
            <a:r>
              <a:rPr lang="en-US" i="1" dirty="0" smtClean="0">
                <a:sym typeface="Wingdings"/>
              </a:rPr>
              <a:t>Asymmetry </a:t>
            </a:r>
            <a:r>
              <a:rPr lang="en-US" i="1" dirty="0">
                <a:sym typeface="Wingdings"/>
              </a:rPr>
              <a:t>Information </a:t>
            </a:r>
            <a:r>
              <a:rPr lang="en-US" dirty="0" err="1">
                <a:sym typeface="Wingdings"/>
              </a:rPr>
              <a:t>dimana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Pasien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menyerahkan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pada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dokter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utk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layanan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kesehatan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yg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terbaik</a:t>
            </a:r>
            <a:endParaRPr lang="en-US" dirty="0"/>
          </a:p>
          <a:p>
            <a:r>
              <a:rPr lang="en-US" dirty="0" smtClean="0"/>
              <a:t>RS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PRICE SETTER </a:t>
            </a:r>
            <a:r>
              <a:rPr lang="en-US" dirty="0" smtClean="0"/>
              <a:t>– FFS – Role RS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prosedur</a:t>
            </a:r>
            <a:r>
              <a:rPr lang="en-US" dirty="0" smtClean="0"/>
              <a:t>/</a:t>
            </a:r>
            <a:r>
              <a:rPr lang="en-US" dirty="0" err="1" smtClean="0"/>
              <a:t>obat</a:t>
            </a:r>
            <a:r>
              <a:rPr lang="en-US" dirty="0" smtClean="0"/>
              <a:t>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independent </a:t>
            </a:r>
            <a:r>
              <a:rPr lang="en-US" dirty="0" err="1" smtClean="0"/>
              <a:t>yg</a:t>
            </a:r>
            <a:r>
              <a:rPr lang="en-US" dirty="0" smtClean="0"/>
              <a:t> monitor)</a:t>
            </a:r>
          </a:p>
          <a:p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b="1" dirty="0" smtClean="0"/>
              <a:t>OOP </a:t>
            </a:r>
          </a:p>
          <a:p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70C0"/>
                </a:solidFill>
              </a:rPr>
              <a:t>RS </a:t>
            </a:r>
            <a:r>
              <a:rPr lang="en-US" b="1" dirty="0" err="1" smtClean="0">
                <a:solidFill>
                  <a:srgbClr val="0070C0"/>
                </a:solidFill>
              </a:rPr>
              <a:t>mayoritas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dari</a:t>
            </a:r>
            <a:r>
              <a:rPr lang="en-US" b="1" dirty="0" smtClean="0">
                <a:solidFill>
                  <a:srgbClr val="0070C0"/>
                </a:solidFill>
              </a:rPr>
              <a:t> OOP</a:t>
            </a:r>
          </a:p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  TARIF = COST + MARGIN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89" y="2541453"/>
            <a:ext cx="2271433" cy="144751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83" y="4525290"/>
            <a:ext cx="2200150" cy="1875509"/>
          </a:xfrm>
          <a:prstGeom prst="rect">
            <a:avLst/>
          </a:prstGeom>
        </p:spPr>
      </p:pic>
      <p:sp>
        <p:nvSpPr>
          <p:cNvPr id="10" name="Up-Down Arrow 9"/>
          <p:cNvSpPr/>
          <p:nvPr/>
        </p:nvSpPr>
        <p:spPr>
          <a:xfrm>
            <a:off x="1368775" y="4061721"/>
            <a:ext cx="389965" cy="484094"/>
          </a:xfrm>
          <a:prstGeom prst="up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 Diagonal Corner Rectangle 6"/>
          <p:cNvSpPr/>
          <p:nvPr/>
        </p:nvSpPr>
        <p:spPr>
          <a:xfrm>
            <a:off x="4758577" y="5756183"/>
            <a:ext cx="3781985" cy="497541"/>
          </a:xfrm>
          <a:prstGeom prst="round2Diag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997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81051" y="414339"/>
            <a:ext cx="7886700" cy="3000374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4800" dirty="0" err="1" smtClean="0"/>
              <a:t>Cita-cita</a:t>
            </a:r>
            <a:r>
              <a:rPr lang="en-US" sz="4800" dirty="0" smtClean="0"/>
              <a:t> UHC </a:t>
            </a:r>
            <a:r>
              <a:rPr lang="en-US" sz="4800" dirty="0" err="1" smtClean="0"/>
              <a:t>dalam</a:t>
            </a:r>
            <a:r>
              <a:rPr lang="en-US" sz="4800" dirty="0" smtClean="0"/>
              <a:t> program JKN </a:t>
            </a:r>
            <a:r>
              <a:rPr lang="en-US" sz="4800" dirty="0" err="1" smtClean="0"/>
              <a:t>adalah</a:t>
            </a:r>
            <a:r>
              <a:rPr lang="en-US" sz="4800" dirty="0" smtClean="0"/>
              <a:t> </a:t>
            </a:r>
            <a:r>
              <a:rPr lang="en-US" sz="4800" b="1" dirty="0" err="1" smtClean="0"/>
              <a:t>mulia</a:t>
            </a:r>
            <a:r>
              <a:rPr lang="en-US" sz="4800" dirty="0" smtClean="0"/>
              <a:t> </a:t>
            </a:r>
            <a:r>
              <a:rPr lang="en-US" sz="4800" dirty="0" err="1" smtClean="0"/>
              <a:t>dan</a:t>
            </a:r>
            <a:r>
              <a:rPr lang="en-US" sz="4800" dirty="0" smtClean="0"/>
              <a:t> </a:t>
            </a:r>
            <a:r>
              <a:rPr lang="en-US" sz="4800" dirty="0" err="1" smtClean="0"/>
              <a:t>sangat</a:t>
            </a:r>
            <a:r>
              <a:rPr lang="en-US" sz="4800" dirty="0" smtClean="0"/>
              <a:t> </a:t>
            </a:r>
            <a:r>
              <a:rPr lang="en-US" sz="4800" dirty="0" err="1" smtClean="0"/>
              <a:t>dirasakan</a:t>
            </a:r>
            <a:r>
              <a:rPr lang="en-US" sz="4800" dirty="0" smtClean="0"/>
              <a:t> </a:t>
            </a:r>
            <a:r>
              <a:rPr lang="en-US" sz="4800" dirty="0" err="1" smtClean="0"/>
              <a:t>manfaatnya</a:t>
            </a:r>
            <a:r>
              <a:rPr lang="en-US" sz="4800" dirty="0" smtClean="0"/>
              <a:t> </a:t>
            </a:r>
            <a:r>
              <a:rPr lang="en-US" sz="4800" dirty="0" err="1" smtClean="0"/>
              <a:t>oleh</a:t>
            </a:r>
            <a:r>
              <a:rPr lang="en-US" sz="4800" dirty="0" smtClean="0"/>
              <a:t> orang </a:t>
            </a:r>
            <a:r>
              <a:rPr lang="en-US" sz="4800" dirty="0" err="1" smtClean="0"/>
              <a:t>banyak</a:t>
            </a:r>
            <a:r>
              <a:rPr lang="en-US" sz="4800" dirty="0" smtClean="0"/>
              <a:t> </a:t>
            </a:r>
            <a:r>
              <a:rPr lang="en-US" sz="4800" dirty="0" smtClean="0">
                <a:sym typeface="Wingdings"/>
              </a:rPr>
              <a:t> </a:t>
            </a:r>
            <a:r>
              <a:rPr lang="en-US" sz="4800" dirty="0" err="1" smtClean="0">
                <a:sym typeface="Wingdings"/>
              </a:rPr>
              <a:t>harus</a:t>
            </a:r>
            <a:r>
              <a:rPr lang="en-US" sz="4800" dirty="0" smtClean="0">
                <a:sym typeface="Wingdings"/>
              </a:rPr>
              <a:t> sustain</a:t>
            </a:r>
            <a:endParaRPr lang="en-US" sz="48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85747" y="3843338"/>
            <a:ext cx="8758237" cy="2714626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err="1" smtClean="0"/>
              <a:t>Penyelenggaraannya</a:t>
            </a:r>
            <a:r>
              <a:rPr lang="en-US" sz="3600" dirty="0" smtClean="0"/>
              <a:t> </a:t>
            </a:r>
            <a:r>
              <a:rPr lang="en-US" sz="3600" dirty="0" smtClean="0">
                <a:sym typeface="Wingdings"/>
              </a:rPr>
              <a:t> high regulated </a:t>
            </a:r>
          </a:p>
          <a:p>
            <a:r>
              <a:rPr lang="en-US" sz="3600" dirty="0" err="1" smtClean="0">
                <a:sym typeface="Wingdings"/>
              </a:rPr>
              <a:t>Diharapkan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ada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pembenahan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sistem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layanan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kesehatan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yang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lebih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terstruktur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sym typeface="Wingdings"/>
              </a:rPr>
              <a:t>dan</a:t>
            </a:r>
            <a:r>
              <a:rPr lang="en-US" sz="3600" b="1" dirty="0" smtClean="0">
                <a:solidFill>
                  <a:srgbClr val="0070C0"/>
                </a:solidFill>
                <a:sym typeface="Wingdings"/>
              </a:rPr>
              <a:t> “worth the money</a:t>
            </a:r>
            <a:r>
              <a:rPr lang="en-US" sz="3600" dirty="0" smtClean="0">
                <a:sym typeface="Wingdings"/>
              </a:rPr>
              <a:t>”</a:t>
            </a:r>
          </a:p>
          <a:p>
            <a:r>
              <a:rPr lang="en-US" sz="3600" dirty="0">
                <a:sym typeface="Wingdings"/>
              </a:rPr>
              <a:t>	</a:t>
            </a:r>
            <a:r>
              <a:rPr lang="en-US" sz="3600" dirty="0" smtClean="0">
                <a:sym typeface="Wingdings"/>
              </a:rPr>
              <a:t>- </a:t>
            </a:r>
            <a:r>
              <a:rPr lang="en-US" sz="3600" dirty="0" err="1" smtClean="0">
                <a:sym typeface="Wingdings"/>
              </a:rPr>
              <a:t>memastikan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standar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kualitas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layanan</a:t>
            </a:r>
            <a:endParaRPr lang="en-US" sz="3600" dirty="0" smtClean="0">
              <a:sym typeface="Wingdings"/>
            </a:endParaRPr>
          </a:p>
          <a:p>
            <a:r>
              <a:rPr lang="en-US" sz="3600" dirty="0">
                <a:sym typeface="Wingdings"/>
              </a:rPr>
              <a:t> </a:t>
            </a:r>
            <a:r>
              <a:rPr lang="en-US" sz="3600" dirty="0" smtClean="0">
                <a:sym typeface="Wingdings"/>
              </a:rPr>
              <a:t>          - </a:t>
            </a:r>
            <a:r>
              <a:rPr lang="en-US" sz="3600" dirty="0" err="1" smtClean="0">
                <a:sym typeface="Wingdings"/>
              </a:rPr>
              <a:t>menghilangkan</a:t>
            </a:r>
            <a:r>
              <a:rPr lang="en-US" sz="3600" dirty="0" smtClean="0">
                <a:sym typeface="Wingdings"/>
              </a:rPr>
              <a:t> “waste”</a:t>
            </a:r>
          </a:p>
          <a:p>
            <a:r>
              <a:rPr lang="en-US" sz="3600" dirty="0">
                <a:sym typeface="Wingdings"/>
              </a:rPr>
              <a:t> </a:t>
            </a:r>
            <a:r>
              <a:rPr lang="en-US" sz="3600" dirty="0" smtClean="0">
                <a:sym typeface="Wingdings"/>
              </a:rPr>
              <a:t>         -  </a:t>
            </a:r>
            <a:r>
              <a:rPr lang="en-US" sz="3600" dirty="0" err="1" smtClean="0">
                <a:sym typeface="Wingdings"/>
              </a:rPr>
              <a:t>merubah</a:t>
            </a:r>
            <a:r>
              <a:rPr lang="en-US" sz="3600" dirty="0" smtClean="0">
                <a:sym typeface="Wingdings"/>
              </a:rPr>
              <a:t> </a:t>
            </a:r>
            <a:r>
              <a:rPr lang="en-US" sz="3600" dirty="0" err="1" smtClean="0">
                <a:sym typeface="Wingdings"/>
              </a:rPr>
              <a:t>perilaku</a:t>
            </a:r>
            <a:r>
              <a:rPr lang="en-US" sz="3600" dirty="0" smtClean="0">
                <a:sym typeface="Wingdings"/>
              </a:rPr>
              <a:t> provider, </a:t>
            </a:r>
            <a:r>
              <a:rPr lang="en-US" sz="3600" dirty="0" err="1" smtClean="0">
                <a:sym typeface="Wingdings"/>
              </a:rPr>
              <a:t>pasien</a:t>
            </a:r>
            <a:r>
              <a:rPr lang="en-US" sz="3600" dirty="0" smtClean="0">
                <a:sym typeface="Wingdings"/>
              </a:rPr>
              <a:t> &amp; </a:t>
            </a:r>
            <a:r>
              <a:rPr lang="en-US" sz="3600" dirty="0" err="1" smtClean="0">
                <a:sym typeface="Wingdings"/>
              </a:rPr>
              <a:t>penyelenggara</a:t>
            </a:r>
            <a:endParaRPr lang="en-US" sz="3600" dirty="0" smtClean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sz="3200" dirty="0" smtClean="0">
              <a:sym typeface="Wingding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17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639915" y="197183"/>
            <a:ext cx="2335643" cy="2035916"/>
          </a:xfrm>
          <a:solidFill>
            <a:srgbClr val="FF0000"/>
          </a:solidFill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2000" b="1" dirty="0" smtClean="0">
                <a:solidFill>
                  <a:schemeClr val="bg1"/>
                </a:solidFill>
              </a:rPr>
              <a:t>“JKN”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1600" dirty="0" smtClean="0">
                <a:solidFill>
                  <a:schemeClr val="bg1"/>
                </a:solidFill>
              </a:rPr>
              <a:t>                                  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ID" sz="1600" dirty="0">
                <a:solidFill>
                  <a:schemeClr val="bg1"/>
                </a:solidFill>
              </a:rPr>
              <a:t> </a:t>
            </a:r>
            <a:r>
              <a:rPr lang="en-ID" sz="1600" dirty="0" smtClean="0">
                <a:solidFill>
                  <a:schemeClr val="bg1"/>
                </a:solidFill>
              </a:rPr>
              <a:t>                       </a:t>
            </a:r>
            <a:r>
              <a:rPr lang="en-ID" sz="1800" dirty="0" err="1" smtClean="0">
                <a:solidFill>
                  <a:schemeClr val="bg1"/>
                </a:solidFill>
              </a:rPr>
              <a:t>Konsekwensinya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adalah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perubahan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skema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pelayanan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r>
              <a:rPr lang="en-ID" sz="1800" dirty="0" err="1" smtClean="0">
                <a:solidFill>
                  <a:schemeClr val="bg1"/>
                </a:solidFill>
              </a:rPr>
              <a:t>kesehatan</a:t>
            </a:r>
            <a:r>
              <a:rPr lang="en-ID" sz="1800" dirty="0" smtClean="0">
                <a:solidFill>
                  <a:schemeClr val="bg1"/>
                </a:solidFill>
              </a:rPr>
              <a:t> </a:t>
            </a:r>
            <a:endParaRPr lang="en-ID" sz="1800" dirty="0">
              <a:solidFill>
                <a:schemeClr val="bg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366588" y="311487"/>
            <a:ext cx="5748712" cy="5749071"/>
            <a:chOff x="2959785" y="-510990"/>
            <a:chExt cx="5210984" cy="7611037"/>
          </a:xfrm>
        </p:grpSpPr>
        <p:sp>
          <p:nvSpPr>
            <p:cNvPr id="10" name="Isosceles Triangle 9"/>
            <p:cNvSpPr/>
            <p:nvPr/>
          </p:nvSpPr>
          <p:spPr>
            <a:xfrm rot="5400000">
              <a:off x="6066305" y="2506978"/>
              <a:ext cx="2608728" cy="16002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2959785" y="-510990"/>
              <a:ext cx="4822426" cy="7611037"/>
              <a:chOff x="2959785" y="-510990"/>
              <a:chExt cx="4822426" cy="7611037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6431560" y="2730857"/>
                <a:ext cx="1350651" cy="7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err="1" smtClean="0">
                    <a:solidFill>
                      <a:srgbClr val="FFFFFF"/>
                    </a:solidFill>
                  </a:rPr>
                  <a:t>Layanan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Tersier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Trapezoid 11"/>
              <p:cNvSpPr/>
              <p:nvPr/>
            </p:nvSpPr>
            <p:spPr>
              <a:xfrm rot="5400000">
                <a:off x="3835352" y="2726812"/>
                <a:ext cx="4276165" cy="1162329"/>
              </a:xfrm>
              <a:prstGeom prst="trapezoid">
                <a:avLst>
                  <a:gd name="adj" fmla="val 73515"/>
                </a:avLst>
              </a:prstGeom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303924" y="2703173"/>
                <a:ext cx="1285033" cy="11001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err="1" smtClean="0">
                    <a:solidFill>
                      <a:srgbClr val="FFFFFF"/>
                    </a:solidFill>
                  </a:rPr>
                  <a:t>Layanan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Sekunder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Trapezoid 13"/>
              <p:cNvSpPr/>
              <p:nvPr/>
            </p:nvSpPr>
            <p:spPr>
              <a:xfrm rot="5400000">
                <a:off x="1818296" y="2720090"/>
                <a:ext cx="5930149" cy="1162329"/>
              </a:xfrm>
              <a:prstGeom prst="trapezoid">
                <a:avLst>
                  <a:gd name="adj" fmla="val 73515"/>
                </a:avLst>
              </a:prstGeom>
            </p:spPr>
            <p:style>
              <a:lnRef idx="0">
                <a:schemeClr val="accent6"/>
              </a:lnRef>
              <a:fillRef idx="3">
                <a:schemeClr val="accent6"/>
              </a:fillRef>
              <a:effectRef idx="3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104164" y="2730855"/>
                <a:ext cx="1345622" cy="7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err="1" smtClean="0">
                    <a:solidFill>
                      <a:srgbClr val="FFFFFF"/>
                    </a:solidFill>
                  </a:rPr>
                  <a:t>Layanan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Primer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Trapezoid 15"/>
              <p:cNvSpPr/>
              <p:nvPr/>
            </p:nvSpPr>
            <p:spPr>
              <a:xfrm rot="5400000">
                <a:off x="-200447" y="2713364"/>
                <a:ext cx="7611037" cy="1162329"/>
              </a:xfrm>
              <a:prstGeom prst="trapezoid">
                <a:avLst>
                  <a:gd name="adj" fmla="val 73515"/>
                </a:avLst>
              </a:prstGeom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959785" y="2703173"/>
                <a:ext cx="1285604" cy="7741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ID" sz="1600" dirty="0" smtClean="0">
                    <a:solidFill>
                      <a:srgbClr val="FFFFFF"/>
                    </a:solidFill>
                  </a:rPr>
                  <a:t>Jaga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Kesehatan</a:t>
                </a:r>
                <a:r>
                  <a:rPr lang="en-ID" sz="1600" dirty="0" smtClean="0">
                    <a:solidFill>
                      <a:srgbClr val="FFFFFF"/>
                    </a:solidFill>
                  </a:rPr>
                  <a:t> </a:t>
                </a:r>
                <a:r>
                  <a:rPr lang="en-ID" sz="1600" dirty="0" err="1" smtClean="0">
                    <a:solidFill>
                      <a:srgbClr val="FFFFFF"/>
                    </a:solidFill>
                  </a:rPr>
                  <a:t>Sendiri</a:t>
                </a:r>
                <a:endParaRPr lang="en-US" sz="1600" dirty="0">
                  <a:solidFill>
                    <a:srgbClr val="FFFFFF"/>
                  </a:solidFill>
                </a:endParaRPr>
              </a:p>
            </p:txBody>
          </p:sp>
        </p:grpSp>
      </p:grpSp>
      <p:cxnSp>
        <p:nvCxnSpPr>
          <p:cNvPr id="21" name="Straight Connector 20"/>
          <p:cNvCxnSpPr/>
          <p:nvPr/>
        </p:nvCxnSpPr>
        <p:spPr>
          <a:xfrm>
            <a:off x="6639915" y="716231"/>
            <a:ext cx="23356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84177" y="1204252"/>
            <a:ext cx="164985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PROMOTIF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84177" y="1838427"/>
            <a:ext cx="1649854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smtClean="0"/>
              <a:t>Tenaga </a:t>
            </a:r>
            <a:r>
              <a:rPr lang="en-ID" dirty="0" err="1" smtClean="0"/>
              <a:t>Medis</a:t>
            </a:r>
            <a:r>
              <a:rPr lang="en-ID" dirty="0" smtClean="0"/>
              <a:t> </a:t>
            </a:r>
            <a:r>
              <a:rPr lang="en-ID" dirty="0" err="1" smtClean="0"/>
              <a:t>Layanan</a:t>
            </a:r>
            <a:r>
              <a:rPr lang="en-ID" dirty="0" smtClean="0"/>
              <a:t> Primer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5790" y="4136912"/>
            <a:ext cx="1649854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Dokter</a:t>
            </a:r>
            <a:r>
              <a:rPr lang="en-ID" dirty="0" smtClean="0"/>
              <a:t> </a:t>
            </a:r>
            <a:r>
              <a:rPr lang="en-ID" dirty="0" err="1" smtClean="0"/>
              <a:t>sesuai</a:t>
            </a:r>
            <a:r>
              <a:rPr lang="en-ID" dirty="0" smtClean="0"/>
              <a:t> </a:t>
            </a:r>
            <a:r>
              <a:rPr lang="en-ID" dirty="0" err="1" smtClean="0"/>
              <a:t>kompetensi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5790" y="3306824"/>
            <a:ext cx="1649854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dirty="0" err="1" smtClean="0"/>
              <a:t>Dokter</a:t>
            </a:r>
            <a:r>
              <a:rPr lang="en-ID" dirty="0" smtClean="0"/>
              <a:t> sub </a:t>
            </a:r>
            <a:r>
              <a:rPr lang="en-ID" dirty="0" err="1" smtClean="0"/>
              <a:t>spesialis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22" idx="3"/>
          </p:cNvCxnSpPr>
          <p:nvPr/>
        </p:nvCxnSpPr>
        <p:spPr>
          <a:xfrm flipV="1">
            <a:off x="1934031" y="1382840"/>
            <a:ext cx="684910" cy="607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1905271" y="2047288"/>
            <a:ext cx="2266679" cy="47042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990878" y="4323226"/>
            <a:ext cx="2970393" cy="1619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endCxn id="11" idx="2"/>
          </p:cNvCxnSpPr>
          <p:nvPr/>
        </p:nvCxnSpPr>
        <p:spPr>
          <a:xfrm flipV="1">
            <a:off x="2005643" y="3345024"/>
            <a:ext cx="4935990" cy="372036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794095" y="5014255"/>
            <a:ext cx="14100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sz="1600" dirty="0" err="1" smtClean="0">
                <a:solidFill>
                  <a:srgbClr val="C00000"/>
                </a:solidFill>
              </a:rPr>
              <a:t>Upaya</a:t>
            </a:r>
            <a:r>
              <a:rPr lang="en-ID" sz="1600" dirty="0" smtClean="0">
                <a:solidFill>
                  <a:srgbClr val="C00000"/>
                </a:solidFill>
              </a:rPr>
              <a:t> </a:t>
            </a:r>
            <a:r>
              <a:rPr lang="en-ID" sz="1600" dirty="0" err="1" smtClean="0">
                <a:solidFill>
                  <a:srgbClr val="C00000"/>
                </a:solidFill>
              </a:rPr>
              <a:t>Kesehatan</a:t>
            </a:r>
            <a:r>
              <a:rPr lang="en-ID" sz="1600" dirty="0" smtClean="0">
                <a:solidFill>
                  <a:srgbClr val="C00000"/>
                </a:solidFill>
              </a:rPr>
              <a:t> </a:t>
            </a:r>
            <a:r>
              <a:rPr lang="en-ID" sz="1600" dirty="0" err="1" smtClean="0">
                <a:solidFill>
                  <a:srgbClr val="C00000"/>
                </a:solidFill>
              </a:rPr>
              <a:t>Masyarakat</a:t>
            </a:r>
            <a:endParaRPr lang="en-ID" sz="1600" dirty="0" smtClean="0">
              <a:solidFill>
                <a:srgbClr val="C00000"/>
              </a:solidFill>
            </a:endParaRPr>
          </a:p>
          <a:p>
            <a:r>
              <a:rPr lang="en-ID" sz="1600" b="1" dirty="0" smtClean="0">
                <a:solidFill>
                  <a:srgbClr val="C00000"/>
                </a:solidFill>
              </a:rPr>
              <a:t>BOK -Program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9" name="Oval 38"/>
          <p:cNvSpPr/>
          <p:nvPr/>
        </p:nvSpPr>
        <p:spPr>
          <a:xfrm>
            <a:off x="5221830" y="4241713"/>
            <a:ext cx="1450651" cy="4367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3713916" y="5482349"/>
            <a:ext cx="940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 err="1" smtClean="0">
                <a:solidFill>
                  <a:srgbClr val="C00000"/>
                </a:solidFill>
              </a:rPr>
              <a:t>Kapitasi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1" name="Oval 40"/>
          <p:cNvSpPr/>
          <p:nvPr/>
        </p:nvSpPr>
        <p:spPr>
          <a:xfrm>
            <a:off x="1624353" y="5756252"/>
            <a:ext cx="1681756" cy="4367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5422819" y="4276453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 smtClean="0">
                <a:solidFill>
                  <a:srgbClr val="C00000"/>
                </a:solidFill>
              </a:rPr>
              <a:t>INA-CBGs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3488432" y="5469299"/>
            <a:ext cx="1450651" cy="4367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2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904" y="365126"/>
            <a:ext cx="7574446" cy="933587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dirty="0" smtClean="0"/>
              <a:t>MASA TRANSISI : 2014 - 2015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0124" y="1491785"/>
            <a:ext cx="5208104" cy="51210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r>
              <a:rPr lang="en-US" dirty="0" err="1" smtClean="0"/>
              <a:t>Pilihan</a:t>
            </a:r>
            <a:r>
              <a:rPr lang="en-US" dirty="0" smtClean="0"/>
              <a:t> RS </a:t>
            </a:r>
            <a:r>
              <a:rPr lang="en-US" dirty="0" err="1" smtClean="0"/>
              <a:t>terbatas</a:t>
            </a:r>
            <a:r>
              <a:rPr lang="en-US" dirty="0" smtClean="0"/>
              <a:t> </a:t>
            </a:r>
          </a:p>
          <a:p>
            <a:r>
              <a:rPr lang="en-US" dirty="0" smtClean="0"/>
              <a:t>Cara Bayar RS </a:t>
            </a:r>
            <a:r>
              <a:rPr lang="en-US" dirty="0" err="1" smtClean="0"/>
              <a:t>pakai</a:t>
            </a:r>
            <a:r>
              <a:rPr lang="en-US" dirty="0" smtClean="0"/>
              <a:t> PAKET</a:t>
            </a:r>
          </a:p>
          <a:p>
            <a:r>
              <a:rPr lang="en-US" dirty="0" err="1" smtClean="0"/>
              <a:t>Peresepan</a:t>
            </a:r>
            <a:r>
              <a:rPr lang="en-US" dirty="0" smtClean="0"/>
              <a:t> E-</a:t>
            </a:r>
            <a:r>
              <a:rPr lang="en-US" dirty="0" err="1" smtClean="0"/>
              <a:t>Katalog</a:t>
            </a:r>
            <a:endParaRPr lang="en-US" dirty="0" smtClean="0"/>
          </a:p>
          <a:p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Berjenjang</a:t>
            </a:r>
            <a:r>
              <a:rPr lang="en-US" dirty="0" smtClean="0"/>
              <a:t> &amp; PRB</a:t>
            </a:r>
          </a:p>
          <a:p>
            <a:r>
              <a:rPr lang="en-US" dirty="0" smtClean="0"/>
              <a:t>   MARGIN =   TARIF      –  COST</a:t>
            </a:r>
          </a:p>
          <a:p>
            <a:r>
              <a:rPr lang="en-US" dirty="0" err="1" smtClean="0"/>
              <a:t>Antrian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,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terombang</a:t>
            </a:r>
            <a:r>
              <a:rPr lang="en-US" dirty="0" smtClean="0"/>
              <a:t> </a:t>
            </a:r>
            <a:r>
              <a:rPr lang="en-US" dirty="0" err="1" smtClean="0"/>
              <a:t>ambing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nyaman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Provider </a:t>
            </a:r>
            <a:r>
              <a:rPr lang="en-US" dirty="0" err="1" smtClean="0">
                <a:sym typeface="Wingdings"/>
              </a:rPr>
              <a:t>memilih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pasien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yg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menguntungkan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suruh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pasien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bolak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balik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dengan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alasan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kecukupan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dana</a:t>
            </a:r>
            <a:r>
              <a:rPr lang="en-US" dirty="0" smtClean="0">
                <a:sym typeface="Wingdings"/>
              </a:rPr>
              <a:t>  revisit &amp; </a:t>
            </a:r>
            <a:r>
              <a:rPr lang="en-US" dirty="0" err="1" smtClean="0">
                <a:sym typeface="Wingdings"/>
              </a:rPr>
              <a:t>readmisi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tinggi</a:t>
            </a:r>
            <a:endParaRPr lang="en-US" dirty="0" smtClean="0"/>
          </a:p>
          <a:p>
            <a:r>
              <a:rPr lang="en-US" dirty="0" smtClean="0"/>
              <a:t>Business process ‘as usual’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panjang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tidak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sistematis</a:t>
            </a:r>
            <a:r>
              <a:rPr lang="en-US" dirty="0" smtClean="0">
                <a:sym typeface="Wingdings"/>
              </a:rPr>
              <a:t>, lama </a:t>
            </a:r>
            <a:r>
              <a:rPr lang="en-US" dirty="0" err="1" smtClean="0">
                <a:sym typeface="Wingdings"/>
              </a:rPr>
              <a:t>dan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operasikan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secara</a:t>
            </a:r>
            <a:r>
              <a:rPr lang="en-US" dirty="0" smtClean="0">
                <a:sym typeface="Wingdings"/>
              </a:rPr>
              <a:t> manual</a:t>
            </a:r>
          </a:p>
          <a:p>
            <a:r>
              <a:rPr lang="en-US" b="1" dirty="0" err="1" smtClean="0">
                <a:sym typeface="Wingdings"/>
              </a:rPr>
              <a:t>Majoritas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penerimaan</a:t>
            </a:r>
            <a:r>
              <a:rPr lang="en-US" b="1" dirty="0" smtClean="0">
                <a:sym typeface="Wingdings"/>
              </a:rPr>
              <a:t> RS </a:t>
            </a:r>
            <a:r>
              <a:rPr lang="en-US" b="1" dirty="0" err="1" smtClean="0">
                <a:sym typeface="Wingdings"/>
              </a:rPr>
              <a:t>bersumber</a:t>
            </a:r>
            <a:r>
              <a:rPr lang="en-US" b="1" dirty="0" smtClean="0">
                <a:sym typeface="Wingdings"/>
              </a:rPr>
              <a:t> </a:t>
            </a:r>
            <a:r>
              <a:rPr lang="en-US" b="1" dirty="0" err="1" smtClean="0">
                <a:sym typeface="Wingdings"/>
              </a:rPr>
              <a:t>dari</a:t>
            </a:r>
            <a:r>
              <a:rPr lang="en-US" b="1" dirty="0" smtClean="0">
                <a:sym typeface="Wingdings"/>
              </a:rPr>
              <a:t> BPJS </a:t>
            </a:r>
            <a:r>
              <a:rPr lang="en-US" b="1" dirty="0" err="1" smtClean="0">
                <a:sym typeface="Wingdings"/>
              </a:rPr>
              <a:t>KEsehatan</a:t>
            </a:r>
            <a:endParaRPr lang="en-US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213" y="4660537"/>
            <a:ext cx="1582317" cy="1146212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-16152" y="2970684"/>
            <a:ext cx="3790124" cy="3887316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" y="4652711"/>
            <a:ext cx="1532660" cy="1306510"/>
          </a:xfrm>
          <a:prstGeom prst="rect">
            <a:avLst/>
          </a:prstGeom>
        </p:spPr>
      </p:pic>
      <p:pic>
        <p:nvPicPr>
          <p:cNvPr id="1026" name="Picture 2" descr="Image result for hubungan RS BPJS Kemenkes dan Pasie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42" y="3194978"/>
            <a:ext cx="1327654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4742" y="1491785"/>
            <a:ext cx="1215005" cy="1370480"/>
          </a:xfrm>
          <a:prstGeom prst="rect">
            <a:avLst/>
          </a:prstGeom>
        </p:spPr>
      </p:pic>
      <p:cxnSp>
        <p:nvCxnSpPr>
          <p:cNvPr id="19" name="Straight Arrow Connector 18"/>
          <p:cNvCxnSpPr/>
          <p:nvPr/>
        </p:nvCxnSpPr>
        <p:spPr>
          <a:xfrm flipV="1">
            <a:off x="752883" y="4243197"/>
            <a:ext cx="282541" cy="409514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680673" y="4197929"/>
            <a:ext cx="267698" cy="39945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" name="Straight Arrow Connector 1024"/>
          <p:cNvCxnSpPr/>
          <p:nvPr/>
        </p:nvCxnSpPr>
        <p:spPr>
          <a:xfrm>
            <a:off x="1573001" y="5257799"/>
            <a:ext cx="484399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 Diagonal Corner Rectangle 2"/>
          <p:cNvSpPr/>
          <p:nvPr/>
        </p:nvSpPr>
        <p:spPr>
          <a:xfrm>
            <a:off x="4118163" y="2971801"/>
            <a:ext cx="4069735" cy="441796"/>
          </a:xfrm>
          <a:prstGeom prst="round2Diag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xagon 7"/>
          <p:cNvSpPr/>
          <p:nvPr/>
        </p:nvSpPr>
        <p:spPr>
          <a:xfrm>
            <a:off x="5634293" y="2971804"/>
            <a:ext cx="1087395" cy="437020"/>
          </a:xfrm>
          <a:prstGeom prst="hexagon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dirty="0" err="1" smtClean="0"/>
              <a:t>Apakah</a:t>
            </a:r>
            <a:r>
              <a:rPr lang="en-US" dirty="0" smtClean="0"/>
              <a:t> MUTU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Klinis</a:t>
            </a:r>
            <a:r>
              <a:rPr lang="en-US" dirty="0" smtClean="0"/>
              <a:t> RS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Menurun</a:t>
            </a:r>
            <a:r>
              <a:rPr lang="en-US" dirty="0" smtClean="0"/>
              <a:t> 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55857"/>
          </a:xfrm>
          <a:ln>
            <a:solidFill>
              <a:srgbClr val="0070C0"/>
            </a:solidFill>
          </a:ln>
        </p:spPr>
        <p:txBody>
          <a:bodyPr>
            <a:normAutofit lnSpcReduction="10000"/>
          </a:bodyPr>
          <a:lstStyle/>
          <a:p>
            <a:r>
              <a:rPr lang="en-US" dirty="0" smtClean="0"/>
              <a:t>70.2% RS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BPJS-K (1,729 </a:t>
            </a:r>
            <a:r>
              <a:rPr lang="en-US" dirty="0" err="1" smtClean="0"/>
              <a:t>dari</a:t>
            </a:r>
            <a:r>
              <a:rPr lang="en-US" dirty="0" smtClean="0"/>
              <a:t> 2,462) </a:t>
            </a:r>
            <a:r>
              <a:rPr lang="en-US" dirty="0" err="1" smtClean="0"/>
              <a:t>segmentasi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endParaRPr lang="en-US" dirty="0" smtClean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meningkat</a:t>
            </a:r>
            <a:r>
              <a:rPr lang="en-US" dirty="0" smtClean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hilangnya</a:t>
            </a:r>
            <a:r>
              <a:rPr lang="en-US" dirty="0" smtClean="0"/>
              <a:t>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 </a:t>
            </a:r>
            <a:r>
              <a:rPr lang="en-US" dirty="0" err="1" smtClean="0"/>
              <a:t>walau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disparitas</a:t>
            </a:r>
            <a:r>
              <a:rPr lang="en-US" dirty="0" smtClean="0"/>
              <a:t> </a:t>
            </a:r>
            <a:r>
              <a:rPr lang="en-US" dirty="0" err="1" smtClean="0"/>
              <a:t>utilitas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peserta</a:t>
            </a:r>
            <a:endParaRPr lang="en-US" dirty="0" smtClean="0"/>
          </a:p>
          <a:p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FKTP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kasus-kasus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level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primer</a:t>
            </a:r>
          </a:p>
          <a:p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JKN </a:t>
            </a:r>
            <a:r>
              <a:rPr lang="en-US" dirty="0" err="1" smtClean="0"/>
              <a:t>antar</a:t>
            </a:r>
            <a:r>
              <a:rPr lang="en-US" dirty="0" smtClean="0"/>
              <a:t> RS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lebar</a:t>
            </a:r>
            <a:endParaRPr lang="en-US" dirty="0" smtClean="0"/>
          </a:p>
          <a:p>
            <a:pPr lvl="1"/>
            <a:r>
              <a:rPr lang="en-US" dirty="0" smtClean="0"/>
              <a:t>Ada yang </a:t>
            </a:r>
            <a:r>
              <a:rPr lang="en-US" dirty="0" err="1" smtClean="0"/>
              <a:t>Jaspel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45%</a:t>
            </a:r>
          </a:p>
          <a:p>
            <a:pPr lvl="1"/>
            <a:r>
              <a:rPr lang="en-US" dirty="0" smtClean="0"/>
              <a:t>Ada yang </a:t>
            </a:r>
            <a:r>
              <a:rPr lang="en-US" dirty="0" err="1" smtClean="0"/>
              <a:t>mengeluh</a:t>
            </a:r>
            <a:r>
              <a:rPr lang="en-US" dirty="0" smtClean="0"/>
              <a:t> </a:t>
            </a:r>
            <a:r>
              <a:rPr lang="en-US" dirty="0" err="1" smtClean="0"/>
              <a:t>Jaspel</a:t>
            </a:r>
            <a:r>
              <a:rPr lang="en-US" dirty="0" smtClean="0"/>
              <a:t>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cair</a:t>
            </a:r>
            <a:endParaRPr lang="en-US" dirty="0" smtClean="0"/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Jaspel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bervariasi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7228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0403"/>
            <a:ext cx="7886700" cy="116878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en-ID" dirty="0" err="1" smtClean="0"/>
              <a:t>Perkembangan</a:t>
            </a:r>
            <a:r>
              <a:rPr lang="en-ID" dirty="0" smtClean="0"/>
              <a:t> </a:t>
            </a:r>
            <a:r>
              <a:rPr lang="en-ID" dirty="0" err="1" smtClean="0"/>
              <a:t>Cakupan</a:t>
            </a:r>
            <a:r>
              <a:rPr lang="en-ID" dirty="0" smtClean="0"/>
              <a:t> </a:t>
            </a:r>
            <a:r>
              <a:rPr lang="en-ID" dirty="0" err="1" smtClean="0"/>
              <a:t>Kepesertaan</a:t>
            </a:r>
            <a:r>
              <a:rPr lang="en-ID" dirty="0" smtClean="0"/>
              <a:t> Program JKN – </a:t>
            </a:r>
            <a:r>
              <a:rPr lang="en-ID" dirty="0" err="1" smtClean="0"/>
              <a:t>Pangsa</a:t>
            </a:r>
            <a:r>
              <a:rPr lang="en-ID" dirty="0" smtClean="0"/>
              <a:t> </a:t>
            </a:r>
            <a:r>
              <a:rPr lang="en-ID" dirty="0" err="1" smtClean="0"/>
              <a:t>Pasar</a:t>
            </a:r>
            <a:r>
              <a:rPr lang="en-ID" dirty="0" smtClean="0"/>
              <a:t> </a:t>
            </a:r>
            <a:r>
              <a:rPr lang="en-ID" dirty="0" err="1" smtClean="0"/>
              <a:t>Besar</a:t>
            </a:r>
            <a:endParaRPr lang="en-US" dirty="0"/>
          </a:p>
        </p:txBody>
      </p:sp>
      <p:graphicFrame>
        <p:nvGraphicFramePr>
          <p:cNvPr id="5" name="Chart 4"/>
          <p:cNvGraphicFramePr/>
          <p:nvPr>
            <p:extLst/>
          </p:nvPr>
        </p:nvGraphicFramePr>
        <p:xfrm>
          <a:off x="341193" y="1397000"/>
          <a:ext cx="8802807" cy="5140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Straight Connector 6"/>
          <p:cNvCxnSpPr/>
          <p:nvPr/>
        </p:nvCxnSpPr>
        <p:spPr>
          <a:xfrm flipV="1">
            <a:off x="3398293" y="2279176"/>
            <a:ext cx="2047164" cy="395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5979994" y="1721893"/>
            <a:ext cx="2047164" cy="395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620370" y="4421875"/>
            <a:ext cx="2122226" cy="3821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2361063" y="5186149"/>
            <a:ext cx="805218" cy="436729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 flipH="1">
            <a:off x="1337481" y="5636525"/>
            <a:ext cx="1023582" cy="5732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409859" y="6257498"/>
            <a:ext cx="1855243" cy="2320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400" dirty="0" smtClean="0"/>
              <a:t>Target </a:t>
            </a:r>
            <a:r>
              <a:rPr lang="en-ID" sz="1400" dirty="0" err="1" smtClean="0"/>
              <a:t>peserta</a:t>
            </a:r>
            <a:r>
              <a:rPr lang="en-ID" sz="1400" dirty="0" smtClean="0"/>
              <a:t> PBPU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784978" y="2030864"/>
            <a:ext cx="1078174" cy="284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smtClean="0">
                <a:solidFill>
                  <a:schemeClr val="tx1"/>
                </a:solidFill>
              </a:rPr>
              <a:t>↑20,07%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230202" y="1579729"/>
            <a:ext cx="1078174" cy="284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smtClean="0">
                <a:solidFill>
                  <a:schemeClr val="tx1"/>
                </a:solidFill>
              </a:rPr>
              <a:t>↑17,79%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45457" y="3900986"/>
            <a:ext cx="1078174" cy="284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smtClean="0">
                <a:solidFill>
                  <a:schemeClr val="tx1"/>
                </a:solidFill>
              </a:rPr>
              <a:t>↑34,40%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859206" y="4332029"/>
            <a:ext cx="1078174" cy="284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smtClean="0">
                <a:solidFill>
                  <a:schemeClr val="tx1"/>
                </a:solidFill>
              </a:rPr>
              <a:t>↑51,81%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66281" y="5030338"/>
            <a:ext cx="1078174" cy="2843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1600" dirty="0" smtClean="0">
                <a:solidFill>
                  <a:schemeClr val="tx1"/>
                </a:solidFill>
              </a:rPr>
              <a:t>↑61,60%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7502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3705352"/>
            <a:ext cx="7886700" cy="289715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D" dirty="0" smtClean="0"/>
          </a:p>
          <a:p>
            <a:r>
              <a:rPr lang="en-ID" dirty="0" smtClean="0"/>
              <a:t>Provider (</a:t>
            </a:r>
            <a:r>
              <a:rPr lang="en-ID" dirty="0" err="1" smtClean="0"/>
              <a:t>bisa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team) </a:t>
            </a:r>
            <a:r>
              <a:rPr lang="en-ID" dirty="0" err="1" smtClean="0"/>
              <a:t>dengan</a:t>
            </a:r>
            <a:r>
              <a:rPr lang="en-ID" dirty="0" smtClean="0"/>
              <a:t> standard </a:t>
            </a:r>
            <a:r>
              <a:rPr lang="en-ID" dirty="0" err="1" smtClean="0"/>
              <a:t>pelayanan</a:t>
            </a:r>
            <a:r>
              <a:rPr lang="en-ID" dirty="0" smtClean="0"/>
              <a:t> </a:t>
            </a:r>
            <a:r>
              <a:rPr lang="en-ID" dirty="0" err="1" smtClean="0"/>
              <a:t>berkualitas</a:t>
            </a:r>
            <a:endParaRPr lang="en-ID" dirty="0" smtClean="0"/>
          </a:p>
          <a:p>
            <a:r>
              <a:rPr lang="en-ID" dirty="0" err="1" smtClean="0"/>
              <a:t>Pasien</a:t>
            </a:r>
            <a:r>
              <a:rPr lang="en-ID" dirty="0" smtClean="0"/>
              <a:t> Oriented </a:t>
            </a:r>
            <a:r>
              <a:rPr lang="en-ID" dirty="0" smtClean="0">
                <a:sym typeface="Wingdings"/>
              </a:rPr>
              <a:t> </a:t>
            </a:r>
            <a:r>
              <a:rPr lang="en-ID" dirty="0" err="1" smtClean="0">
                <a:sym typeface="Wingdings"/>
              </a:rPr>
              <a:t>orientasi</a:t>
            </a:r>
            <a:r>
              <a:rPr lang="en-ID" dirty="0" smtClean="0">
                <a:sym typeface="Wingdings"/>
              </a:rPr>
              <a:t> </a:t>
            </a:r>
            <a:r>
              <a:rPr lang="en-ID" dirty="0" err="1" smtClean="0">
                <a:sym typeface="Wingdings"/>
              </a:rPr>
              <a:t>pada</a:t>
            </a:r>
            <a:r>
              <a:rPr lang="en-ID" dirty="0" smtClean="0">
                <a:sym typeface="Wingdings"/>
              </a:rPr>
              <a:t> </a:t>
            </a:r>
            <a:r>
              <a:rPr lang="en-ID" dirty="0" err="1" smtClean="0">
                <a:sym typeface="Wingdings"/>
              </a:rPr>
              <a:t>kesehatan</a:t>
            </a:r>
            <a:r>
              <a:rPr lang="en-ID" dirty="0" smtClean="0">
                <a:sym typeface="Wingdings"/>
              </a:rPr>
              <a:t> prima </a:t>
            </a:r>
            <a:r>
              <a:rPr lang="en-ID" dirty="0" err="1" smtClean="0">
                <a:sym typeface="Wingdings"/>
              </a:rPr>
              <a:t>dan</a:t>
            </a:r>
            <a:r>
              <a:rPr lang="en-ID" dirty="0" smtClean="0">
                <a:sym typeface="Wingdings"/>
              </a:rPr>
              <a:t> </a:t>
            </a:r>
            <a:r>
              <a:rPr lang="en-ID" dirty="0" err="1" smtClean="0">
                <a:sym typeface="Wingdings"/>
              </a:rPr>
              <a:t>kepuasan</a:t>
            </a:r>
            <a:r>
              <a:rPr lang="en-ID" dirty="0" smtClean="0">
                <a:sym typeface="Wingdings"/>
              </a:rPr>
              <a:t> </a:t>
            </a:r>
            <a:r>
              <a:rPr lang="en-ID" dirty="0" err="1" smtClean="0">
                <a:sym typeface="Wingdings"/>
              </a:rPr>
              <a:t>pasien</a:t>
            </a:r>
            <a:endParaRPr lang="en-ID" dirty="0" smtClean="0">
              <a:sym typeface="Wingdings"/>
            </a:endParaRPr>
          </a:p>
          <a:p>
            <a:r>
              <a:rPr lang="en-ID" dirty="0" err="1" smtClean="0">
                <a:sym typeface="Wingdings"/>
              </a:rPr>
              <a:t>Akreditasi</a:t>
            </a:r>
            <a:r>
              <a:rPr lang="en-ID" dirty="0" smtClean="0">
                <a:sym typeface="Wingdings"/>
              </a:rPr>
              <a:t>  Patient Safety </a:t>
            </a:r>
            <a:endParaRPr lang="en-ID" dirty="0" smtClean="0"/>
          </a:p>
          <a:p>
            <a:r>
              <a:rPr lang="en-ID" dirty="0" err="1"/>
              <a:t>B</a:t>
            </a:r>
            <a:r>
              <a:rPr lang="en-ID" dirty="0" err="1" smtClean="0"/>
              <a:t>isnis</a:t>
            </a:r>
            <a:r>
              <a:rPr lang="en-ID" dirty="0" smtClean="0"/>
              <a:t> proses </a:t>
            </a:r>
            <a:r>
              <a:rPr lang="en-ID" dirty="0" err="1" smtClean="0"/>
              <a:t>lebih</a:t>
            </a:r>
            <a:r>
              <a:rPr lang="en-ID" dirty="0" smtClean="0"/>
              <a:t> simple, </a:t>
            </a:r>
            <a:r>
              <a:rPr lang="en-ID" dirty="0" err="1" smtClean="0"/>
              <a:t>terintegrasi</a:t>
            </a:r>
            <a:endParaRPr lang="en-ID" dirty="0" smtClean="0"/>
          </a:p>
          <a:p>
            <a:r>
              <a:rPr lang="en-ID" dirty="0" err="1" smtClean="0"/>
              <a:t>Otomatisasi</a:t>
            </a:r>
            <a:r>
              <a:rPr lang="en-ID" dirty="0" smtClean="0"/>
              <a:t> yang </a:t>
            </a:r>
            <a:r>
              <a:rPr lang="en-ID" dirty="0" err="1" smtClean="0"/>
              <a:t>mempercepat</a:t>
            </a:r>
            <a:r>
              <a:rPr lang="en-ID" dirty="0" smtClean="0"/>
              <a:t> </a:t>
            </a:r>
            <a:r>
              <a:rPr lang="en-ID" dirty="0" err="1" smtClean="0"/>
              <a:t>pelayanan</a:t>
            </a:r>
            <a:r>
              <a:rPr lang="en-ID" dirty="0" smtClean="0"/>
              <a:t> </a:t>
            </a:r>
            <a:r>
              <a:rPr lang="en-ID" dirty="0" err="1" smtClean="0"/>
              <a:t>medis</a:t>
            </a:r>
            <a:r>
              <a:rPr lang="en-ID" dirty="0" smtClean="0"/>
              <a:t> (</a:t>
            </a:r>
            <a:r>
              <a:rPr lang="en-ID" dirty="0" err="1" smtClean="0"/>
              <a:t>termasuk</a:t>
            </a:r>
            <a:r>
              <a:rPr lang="en-ID" dirty="0" smtClean="0"/>
              <a:t> </a:t>
            </a:r>
            <a:r>
              <a:rPr lang="en-ID" dirty="0" err="1" smtClean="0"/>
              <a:t>akses</a:t>
            </a:r>
            <a:r>
              <a:rPr lang="en-ID" dirty="0" smtClean="0"/>
              <a:t> </a:t>
            </a:r>
            <a:r>
              <a:rPr lang="en-ID" dirty="0" err="1" smtClean="0"/>
              <a:t>terhadap</a:t>
            </a:r>
            <a:r>
              <a:rPr lang="en-ID" dirty="0" smtClean="0"/>
              <a:t> </a:t>
            </a:r>
            <a:r>
              <a:rPr lang="en-ID" dirty="0" err="1" smtClean="0"/>
              <a:t>rekam</a:t>
            </a:r>
            <a:r>
              <a:rPr lang="en-ID" dirty="0" smtClean="0"/>
              <a:t> </a:t>
            </a:r>
            <a:r>
              <a:rPr lang="en-ID" dirty="0" err="1" smtClean="0"/>
              <a:t>medis</a:t>
            </a:r>
            <a:r>
              <a:rPr lang="en-ID" dirty="0" smtClean="0"/>
              <a:t>)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pelayanan</a:t>
            </a:r>
            <a:r>
              <a:rPr lang="en-ID" dirty="0" smtClean="0"/>
              <a:t> </a:t>
            </a:r>
            <a:r>
              <a:rPr lang="en-ID" dirty="0" err="1" smtClean="0"/>
              <a:t>administrasi</a:t>
            </a:r>
            <a:r>
              <a:rPr lang="en-ID" dirty="0" smtClean="0"/>
              <a:t> (</a:t>
            </a:r>
            <a:r>
              <a:rPr lang="en-ID" dirty="0" err="1" smtClean="0"/>
              <a:t>termasuk</a:t>
            </a:r>
            <a:r>
              <a:rPr lang="en-ID" dirty="0" smtClean="0"/>
              <a:t> </a:t>
            </a:r>
            <a:r>
              <a:rPr lang="en-ID" dirty="0" err="1" smtClean="0"/>
              <a:t>administrasi</a:t>
            </a:r>
            <a:r>
              <a:rPr lang="en-ID" dirty="0" smtClean="0"/>
              <a:t> </a:t>
            </a:r>
            <a:r>
              <a:rPr lang="en-ID" dirty="0" err="1" smtClean="0"/>
              <a:t>klaim</a:t>
            </a:r>
            <a:r>
              <a:rPr lang="en-ID" dirty="0" smtClean="0"/>
              <a:t>)</a:t>
            </a:r>
          </a:p>
          <a:p>
            <a:r>
              <a:rPr lang="en-ID" dirty="0" smtClean="0"/>
              <a:t>Quality of care at reasonable cost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2012" y="1344706"/>
            <a:ext cx="7883338" cy="22591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723101" y="2465707"/>
            <a:ext cx="1319372" cy="1041685"/>
            <a:chOff x="723101" y="2465707"/>
            <a:chExt cx="1319372" cy="104168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926" b="37682"/>
            <a:stretch/>
          </p:blipFill>
          <p:spPr>
            <a:xfrm>
              <a:off x="723101" y="2848486"/>
              <a:ext cx="1319372" cy="658906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766563" y="2465707"/>
              <a:ext cx="11143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RS </a:t>
              </a:r>
              <a:r>
                <a:rPr lang="en-ID" dirty="0" err="1" smtClean="0"/>
                <a:t>Swasta</a:t>
              </a:r>
              <a:endParaRPr lang="en-US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29494" y="1317919"/>
            <a:ext cx="1410967" cy="1103389"/>
            <a:chOff x="1529494" y="1317919"/>
            <a:chExt cx="1410967" cy="1103389"/>
          </a:xfrm>
        </p:grpSpPr>
        <p:sp>
          <p:nvSpPr>
            <p:cNvPr id="22" name="TextBox 21"/>
            <p:cNvSpPr txBox="1"/>
            <p:nvPr/>
          </p:nvSpPr>
          <p:spPr>
            <a:xfrm>
              <a:off x="1833604" y="1317919"/>
              <a:ext cx="1106857" cy="297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RSUD</a:t>
              </a:r>
              <a:endParaRPr lang="en-US" dirty="0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9494" y="1615208"/>
              <a:ext cx="1305735" cy="806100"/>
            </a:xfrm>
            <a:prstGeom prst="rect">
              <a:avLst/>
            </a:prstGeom>
          </p:spPr>
        </p:pic>
      </p:grpSp>
      <p:grpSp>
        <p:nvGrpSpPr>
          <p:cNvPr id="25" name="Group 24"/>
          <p:cNvGrpSpPr/>
          <p:nvPr/>
        </p:nvGrpSpPr>
        <p:grpSpPr>
          <a:xfrm>
            <a:off x="3331337" y="1303638"/>
            <a:ext cx="1410967" cy="1103389"/>
            <a:chOff x="1529494" y="1317919"/>
            <a:chExt cx="1410967" cy="1103389"/>
          </a:xfrm>
        </p:grpSpPr>
        <p:sp>
          <p:nvSpPr>
            <p:cNvPr id="26" name="TextBox 25"/>
            <p:cNvSpPr txBox="1"/>
            <p:nvPr/>
          </p:nvSpPr>
          <p:spPr>
            <a:xfrm>
              <a:off x="1833604" y="1317919"/>
              <a:ext cx="1106857" cy="2971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RSUD</a:t>
              </a:r>
              <a:endParaRPr lang="en-US" dirty="0"/>
            </a:p>
          </p:txBody>
        </p:sp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9494" y="1615208"/>
              <a:ext cx="1305735" cy="806100"/>
            </a:xfrm>
            <a:prstGeom prst="rect">
              <a:avLst/>
            </a:prstGeom>
          </p:spPr>
        </p:pic>
      </p:grp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198" y="1779638"/>
            <a:ext cx="509036" cy="823207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8857" y="2245662"/>
            <a:ext cx="509036" cy="823207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888" y="1846872"/>
            <a:ext cx="509036" cy="823207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547" y="2339790"/>
            <a:ext cx="509036" cy="823207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0429" y="2504102"/>
            <a:ext cx="655968" cy="655968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8452" y="2175488"/>
            <a:ext cx="655968" cy="65596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9660" y="2361226"/>
            <a:ext cx="655968" cy="655968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370" y="2611394"/>
            <a:ext cx="655968" cy="655968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804" y="2554242"/>
            <a:ext cx="655968" cy="655968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1012" y="2611392"/>
            <a:ext cx="655968" cy="655968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578" y="2864511"/>
            <a:ext cx="655968" cy="65596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8588" y="2850223"/>
            <a:ext cx="655968" cy="65596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4068" y="2893092"/>
            <a:ext cx="655968" cy="655968"/>
          </a:xfrm>
          <a:prstGeom prst="rect">
            <a:avLst/>
          </a:prstGeom>
        </p:spPr>
      </p:pic>
      <p:sp>
        <p:nvSpPr>
          <p:cNvPr id="41" name="7-Point Star 40"/>
          <p:cNvSpPr/>
          <p:nvPr/>
        </p:nvSpPr>
        <p:spPr>
          <a:xfrm>
            <a:off x="4908176" y="57658"/>
            <a:ext cx="3357452" cy="1168268"/>
          </a:xfrm>
          <a:prstGeom prst="star7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D" sz="3200" dirty="0" smtClean="0"/>
              <a:t>MEA</a:t>
            </a:r>
            <a:endParaRPr lang="en-US" dirty="0"/>
          </a:p>
        </p:txBody>
      </p:sp>
      <p:sp>
        <p:nvSpPr>
          <p:cNvPr id="42" name="Down Arrow 41"/>
          <p:cNvSpPr/>
          <p:nvPr/>
        </p:nvSpPr>
        <p:spPr>
          <a:xfrm>
            <a:off x="7310732" y="766482"/>
            <a:ext cx="442431" cy="977629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wn Arrow 42"/>
          <p:cNvSpPr/>
          <p:nvPr/>
        </p:nvSpPr>
        <p:spPr>
          <a:xfrm>
            <a:off x="5605926" y="797904"/>
            <a:ext cx="442431" cy="977629"/>
          </a:xfrm>
          <a:prstGeom prst="down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8122" y="1932037"/>
            <a:ext cx="509036" cy="823207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205" y="2523705"/>
            <a:ext cx="509036" cy="823207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740" y="2631281"/>
            <a:ext cx="509036" cy="82320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6959" y="2767804"/>
            <a:ext cx="431673" cy="753919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175" y="2939159"/>
            <a:ext cx="443656" cy="582564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5902" y="2970536"/>
            <a:ext cx="443656" cy="582564"/>
          </a:xfrm>
          <a:prstGeom prst="rect">
            <a:avLst/>
          </a:prstGeom>
        </p:spPr>
      </p:pic>
      <p:grpSp>
        <p:nvGrpSpPr>
          <p:cNvPr id="50" name="Group 49"/>
          <p:cNvGrpSpPr/>
          <p:nvPr/>
        </p:nvGrpSpPr>
        <p:grpSpPr>
          <a:xfrm>
            <a:off x="1991420" y="2437782"/>
            <a:ext cx="1319372" cy="1041685"/>
            <a:chOff x="723101" y="2465707"/>
            <a:chExt cx="1319372" cy="1041685"/>
          </a:xfrm>
        </p:grpSpPr>
        <p:pic>
          <p:nvPicPr>
            <p:cNvPr id="51" name="Picture 50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926" b="37682"/>
            <a:stretch/>
          </p:blipFill>
          <p:spPr>
            <a:xfrm>
              <a:off x="723101" y="2848486"/>
              <a:ext cx="1319372" cy="658906"/>
            </a:xfrm>
            <a:prstGeom prst="rect">
              <a:avLst/>
            </a:prstGeom>
          </p:spPr>
        </p:pic>
        <p:sp>
          <p:nvSpPr>
            <p:cNvPr id="52" name="TextBox 51"/>
            <p:cNvSpPr txBox="1"/>
            <p:nvPr/>
          </p:nvSpPr>
          <p:spPr>
            <a:xfrm>
              <a:off x="766563" y="2465707"/>
              <a:ext cx="111434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RS </a:t>
              </a:r>
              <a:r>
                <a:rPr lang="en-ID" dirty="0" err="1" smtClean="0"/>
                <a:t>Swasta</a:t>
              </a:r>
              <a:endParaRPr lang="en-US" dirty="0"/>
            </a:p>
          </p:txBody>
        </p:sp>
      </p:grpSp>
      <p:pic>
        <p:nvPicPr>
          <p:cNvPr id="54" name="Picture 5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26" b="37682"/>
          <a:stretch/>
        </p:blipFill>
        <p:spPr>
          <a:xfrm>
            <a:off x="6658689" y="1769715"/>
            <a:ext cx="997680" cy="555182"/>
          </a:xfrm>
          <a:prstGeom prst="rect">
            <a:avLst/>
          </a:prstGeom>
        </p:spPr>
      </p:pic>
      <p:grpSp>
        <p:nvGrpSpPr>
          <p:cNvPr id="56" name="Group 55"/>
          <p:cNvGrpSpPr/>
          <p:nvPr/>
        </p:nvGrpSpPr>
        <p:grpSpPr>
          <a:xfrm>
            <a:off x="7407768" y="1483105"/>
            <a:ext cx="1008441" cy="815265"/>
            <a:chOff x="723101" y="2465707"/>
            <a:chExt cx="1319372" cy="1041685"/>
          </a:xfrm>
        </p:grpSpPr>
        <p:pic>
          <p:nvPicPr>
            <p:cNvPr id="57" name="Picture 56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7926" b="37682"/>
            <a:stretch/>
          </p:blipFill>
          <p:spPr>
            <a:xfrm>
              <a:off x="723101" y="2848486"/>
              <a:ext cx="1319372" cy="658906"/>
            </a:xfrm>
            <a:prstGeom prst="rect">
              <a:avLst/>
            </a:prstGeom>
          </p:spPr>
        </p:pic>
        <p:sp>
          <p:nvSpPr>
            <p:cNvPr id="58" name="TextBox 57"/>
            <p:cNvSpPr txBox="1"/>
            <p:nvPr/>
          </p:nvSpPr>
          <p:spPr>
            <a:xfrm>
              <a:off x="766562" y="2465707"/>
              <a:ext cx="1194595" cy="4719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dirty="0" smtClean="0"/>
                <a:t>RS Inter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235720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000" dirty="0" smtClean="0"/>
              <a:t>Total Financial Requirement (TFR):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64976"/>
            <a:ext cx="7886700" cy="4011987"/>
          </a:xfrm>
          <a:ln w="38100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US" sz="4400" dirty="0" smtClean="0"/>
              <a:t>  </a:t>
            </a:r>
            <a:r>
              <a:rPr lang="en-US" sz="4400" b="1" dirty="0" smtClean="0">
                <a:solidFill>
                  <a:srgbClr val="0070C0"/>
                </a:solidFill>
              </a:rPr>
              <a:t>Cost of doing business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  Cost of maintaining business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  Cost of expanding business</a:t>
            </a:r>
          </a:p>
          <a:p>
            <a:r>
              <a:rPr lang="en-US" sz="4400" b="1" dirty="0" smtClean="0">
                <a:solidFill>
                  <a:srgbClr val="0070C0"/>
                </a:solidFill>
              </a:rPr>
              <a:t>  Cost of attracting capital</a:t>
            </a:r>
            <a:endParaRPr lang="en-US" sz="4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55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286000"/>
            <a:ext cx="7499350" cy="24384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rgbClr val="0033CC"/>
                </a:solidFill>
              </a:rPr>
              <a:t>RS INDONESIA DIMATA INVESTOR</a:t>
            </a:r>
            <a:endParaRPr lang="id-ID" sz="4000" b="1" dirty="0">
              <a:solidFill>
                <a:srgbClr val="0033CC"/>
              </a:solidFill>
              <a:latin typeface="Berlin Sans FB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049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82389" y="3402106"/>
            <a:ext cx="8646458" cy="1680882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6600" b="1" dirty="0" smtClean="0"/>
              <a:t>MARGIN = TARIF - COST</a:t>
            </a:r>
            <a:endParaRPr lang="en-US" sz="6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087906" y="3778624"/>
            <a:ext cx="2111188" cy="135815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7" name="Cloud 6"/>
          <p:cNvSpPr/>
          <p:nvPr/>
        </p:nvSpPr>
        <p:spPr>
          <a:xfrm>
            <a:off x="3442440" y="605119"/>
            <a:ext cx="3281082" cy="186913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CENDERUNG </a:t>
            </a:r>
          </a:p>
          <a:p>
            <a:pPr algn="ctr"/>
            <a:r>
              <a:rPr lang="en-US" sz="2800" dirty="0" smtClean="0"/>
              <a:t>FIXED </a:t>
            </a:r>
            <a:endParaRPr lang="en-US" sz="2800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09881" y="2487706"/>
            <a:ext cx="13447" cy="112955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307980" y="5701553"/>
            <a:ext cx="5015925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000" dirty="0" err="1" smtClean="0"/>
              <a:t>Tarif</a:t>
            </a:r>
            <a:r>
              <a:rPr lang="en-US" sz="2000" dirty="0" smtClean="0"/>
              <a:t> INA CBGs </a:t>
            </a:r>
            <a:r>
              <a:rPr lang="en-US" sz="2000" dirty="0" err="1" smtClean="0"/>
              <a:t>ada</a:t>
            </a:r>
            <a:r>
              <a:rPr lang="en-US" sz="2000" dirty="0" smtClean="0"/>
              <a:t> </a:t>
            </a:r>
            <a:r>
              <a:rPr lang="en-US" sz="2000" dirty="0" err="1" smtClean="0"/>
              <a:t>dibawah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diatas</a:t>
            </a:r>
            <a:r>
              <a:rPr lang="en-US" sz="2000" dirty="0" smtClean="0"/>
              <a:t> </a:t>
            </a:r>
            <a:r>
              <a:rPr lang="en-US" sz="2000" dirty="0" err="1" smtClean="0"/>
              <a:t>Tarif</a:t>
            </a:r>
            <a:r>
              <a:rPr lang="en-US" sz="2000" dirty="0" smtClean="0"/>
              <a:t> RS</a:t>
            </a:r>
          </a:p>
          <a:p>
            <a:r>
              <a:rPr lang="en-US" sz="2000" dirty="0" err="1" smtClean="0"/>
              <a:t>Besaran</a:t>
            </a:r>
            <a:r>
              <a:rPr lang="en-US" sz="2000" dirty="0" smtClean="0"/>
              <a:t> HBR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cukup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443754" y="900953"/>
            <a:ext cx="2175534" cy="95410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smtClean="0"/>
              <a:t>REVOLUSI </a:t>
            </a:r>
          </a:p>
          <a:p>
            <a:r>
              <a:rPr lang="en-US" sz="2800" dirty="0" smtClean="0"/>
              <a:t>MENTAL ???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44644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Sakit</a:t>
            </a:r>
            <a:r>
              <a:rPr lang="en-US" dirty="0" smtClean="0"/>
              <a:t> yang  </a:t>
            </a:r>
            <a:r>
              <a:rPr lang="en-US" dirty="0" err="1" smtClean="0"/>
              <a:t>akan</a:t>
            </a:r>
            <a:r>
              <a:rPr lang="en-US" dirty="0" smtClean="0"/>
              <a:t> sustain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896" y="1559859"/>
            <a:ext cx="8242207" cy="5111563"/>
          </a:xfrm>
          <a:ln w="38100"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RS </a:t>
            </a:r>
            <a:r>
              <a:rPr lang="en-US" b="1" dirty="0" err="1" smtClean="0">
                <a:solidFill>
                  <a:srgbClr val="0070C0"/>
                </a:solidFill>
              </a:rPr>
              <a:t>yg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membedah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ulang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</a:t>
            </a:r>
            <a:r>
              <a:rPr lang="en-US" b="1" dirty="0" smtClean="0">
                <a:solidFill>
                  <a:srgbClr val="0070C0"/>
                </a:solidFill>
              </a:rPr>
              <a:t> proses </a:t>
            </a:r>
            <a:r>
              <a:rPr lang="en-US" b="1" dirty="0" err="1" smtClean="0">
                <a:solidFill>
                  <a:srgbClr val="0070C0"/>
                </a:solidFill>
              </a:rPr>
              <a:t>dalam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memberikan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pelayanan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kesehatan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BUSINESS NOT AS USUAL </a:t>
            </a:r>
            <a:r>
              <a:rPr lang="is-IS" b="1" dirty="0" smtClean="0">
                <a:solidFill>
                  <a:srgbClr val="FF0000"/>
                </a:solidFill>
              </a:rPr>
              <a:t>…... SHIFTING PARADIGM 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</a:t>
            </a:r>
            <a:r>
              <a:rPr lang="en-US" dirty="0" err="1" smtClean="0"/>
              <a:t>pelayanan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endParaRPr lang="en-US" dirty="0" smtClean="0"/>
          </a:p>
          <a:p>
            <a:pPr lvl="1"/>
            <a:r>
              <a:rPr lang="en-US" dirty="0" err="1" smtClean="0"/>
              <a:t>Mengedepankan</a:t>
            </a:r>
            <a:r>
              <a:rPr lang="en-US" dirty="0" smtClean="0"/>
              <a:t> </a:t>
            </a:r>
            <a:r>
              <a:rPr lang="en-US" dirty="0" err="1" smtClean="0"/>
              <a:t>keselamatan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(</a:t>
            </a:r>
            <a:r>
              <a:rPr lang="en-US" dirty="0" err="1" smtClean="0"/>
              <a:t>terakreditasi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err="1"/>
              <a:t>S</a:t>
            </a:r>
            <a:r>
              <a:rPr lang="en-US" dirty="0" err="1" smtClean="0"/>
              <a:t>implifikasi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proses (</a:t>
            </a:r>
            <a:r>
              <a:rPr lang="en-US" dirty="0" err="1" smtClean="0"/>
              <a:t>klinis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)</a:t>
            </a:r>
          </a:p>
          <a:p>
            <a:pPr lvl="2"/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registrasi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jalan</a:t>
            </a:r>
            <a:endParaRPr lang="en-US" dirty="0" smtClean="0"/>
          </a:p>
          <a:p>
            <a:pPr lvl="2"/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alur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tunggu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penjadwalan</a:t>
            </a:r>
            <a:r>
              <a:rPr lang="en-US" dirty="0" smtClean="0"/>
              <a:t>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/</a:t>
            </a:r>
            <a:r>
              <a:rPr lang="en-US" dirty="0" err="1" smtClean="0"/>
              <a:t>kamar</a:t>
            </a:r>
            <a:r>
              <a:rPr lang="en-US" dirty="0" smtClean="0"/>
              <a:t> </a:t>
            </a:r>
            <a:r>
              <a:rPr lang="en-US" dirty="0" err="1" smtClean="0"/>
              <a:t>bedah</a:t>
            </a:r>
            <a:r>
              <a:rPr lang="en-US" dirty="0" smtClean="0"/>
              <a:t>/ </a:t>
            </a:r>
            <a:r>
              <a:rPr lang="en-US" dirty="0" err="1" smtClean="0"/>
              <a:t>rawat</a:t>
            </a:r>
            <a:r>
              <a:rPr lang="en-US" dirty="0" smtClean="0"/>
              <a:t> </a:t>
            </a:r>
            <a:r>
              <a:rPr lang="en-US" dirty="0" err="1" smtClean="0"/>
              <a:t>inap</a:t>
            </a:r>
            <a:r>
              <a:rPr lang="en-US" dirty="0" smtClean="0"/>
              <a:t> </a:t>
            </a:r>
          </a:p>
          <a:p>
            <a:pPr lvl="2"/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, </a:t>
            </a:r>
            <a:r>
              <a:rPr lang="en-US" dirty="0" err="1" smtClean="0"/>
              <a:t>dst</a:t>
            </a:r>
            <a:endParaRPr lang="en-US" dirty="0" smtClean="0"/>
          </a:p>
          <a:p>
            <a:pPr lvl="1"/>
            <a:r>
              <a:rPr lang="en-US" dirty="0" err="1" smtClean="0"/>
              <a:t>Otomisasi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proses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mempercepat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klaim</a:t>
            </a:r>
            <a:r>
              <a:rPr lang="en-US" dirty="0" smtClean="0"/>
              <a:t> – re-engineering di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Rasionalisasi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pemakaian</a:t>
            </a:r>
            <a:r>
              <a:rPr lang="en-US" dirty="0" smtClean="0"/>
              <a:t> </a:t>
            </a:r>
            <a:r>
              <a:rPr lang="en-US" dirty="0" err="1" smtClean="0"/>
              <a:t>obat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medis</a:t>
            </a:r>
            <a:r>
              <a:rPr lang="en-US" dirty="0" smtClean="0"/>
              <a:t> </a:t>
            </a:r>
            <a:r>
              <a:rPr lang="en-US" dirty="0" err="1" smtClean="0"/>
              <a:t>habis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r>
              <a:rPr lang="en-US" dirty="0" smtClean="0"/>
              <a:t> (BMHP)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Formularium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obat</a:t>
            </a:r>
            <a:r>
              <a:rPr lang="en-US" dirty="0" smtClean="0">
                <a:sym typeface="Wingdings"/>
              </a:rPr>
              <a:t> di RS</a:t>
            </a:r>
            <a:endParaRPr lang="en-US" dirty="0" smtClean="0"/>
          </a:p>
          <a:p>
            <a:pPr lvl="1"/>
            <a:r>
              <a:rPr lang="en-US" dirty="0" err="1" smtClean="0"/>
              <a:t>Menata</a:t>
            </a:r>
            <a:r>
              <a:rPr lang="en-US" dirty="0" smtClean="0"/>
              <a:t> </a:t>
            </a:r>
            <a:r>
              <a:rPr lang="en-US" dirty="0" err="1" smtClean="0"/>
              <a:t>ulang</a:t>
            </a:r>
            <a:r>
              <a:rPr lang="en-US" dirty="0" smtClean="0"/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struktur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biaya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mengelola</a:t>
            </a:r>
            <a:r>
              <a:rPr lang="en-US" dirty="0" smtClean="0"/>
              <a:t> </a:t>
            </a:r>
            <a:r>
              <a:rPr lang="en-US" dirty="0" err="1" smtClean="0"/>
              <a:t>pemicu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 </a:t>
            </a:r>
            <a:r>
              <a:rPr lang="en-US" dirty="0" err="1" smtClean="0"/>
              <a:t>terbesar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07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 w="38100">
            <a:solidFill>
              <a:srgbClr val="0070C0"/>
            </a:solidFill>
          </a:ln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RS yang </a:t>
            </a:r>
            <a:r>
              <a:rPr lang="en-US" b="1" dirty="0" err="1" smtClean="0">
                <a:solidFill>
                  <a:srgbClr val="0070C0"/>
                </a:solidFill>
              </a:rPr>
              <a:t>dapat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menangkap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peluang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menjadi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riil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sehingga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memperluas</a:t>
            </a:r>
            <a:r>
              <a:rPr lang="en-US" b="1" dirty="0">
                <a:solidFill>
                  <a:srgbClr val="0070C0"/>
                </a:solidFill>
              </a:rPr>
              <a:t>/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mengembangkan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bisnis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baru</a:t>
            </a:r>
            <a:r>
              <a:rPr lang="en-US" b="1" dirty="0" smtClean="0">
                <a:solidFill>
                  <a:srgbClr val="0070C0"/>
                </a:solidFill>
              </a:rPr>
              <a:t> yang </a:t>
            </a:r>
            <a:r>
              <a:rPr lang="en-US" b="1" dirty="0" err="1" smtClean="0">
                <a:solidFill>
                  <a:srgbClr val="0070C0"/>
                </a:solidFill>
              </a:rPr>
              <a:t>berpotensi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memperkaya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penerimaan</a:t>
            </a:r>
            <a:r>
              <a:rPr lang="en-US" b="1" dirty="0" smtClean="0">
                <a:solidFill>
                  <a:srgbClr val="0070C0"/>
                </a:solidFill>
              </a:rPr>
              <a:t> RS </a:t>
            </a:r>
          </a:p>
          <a:p>
            <a:pPr lvl="1"/>
            <a:r>
              <a:rPr lang="en-US" dirty="0" smtClean="0"/>
              <a:t>Volume – </a:t>
            </a:r>
            <a:r>
              <a:rPr lang="en-US" b="1" dirty="0" smtClean="0"/>
              <a:t>economic of scale</a:t>
            </a:r>
            <a:r>
              <a:rPr lang="en-US" dirty="0" smtClean="0"/>
              <a:t> </a:t>
            </a:r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Re-packaging </a:t>
            </a:r>
            <a:r>
              <a:rPr lang="en-US" b="1" dirty="0" err="1" smtClean="0">
                <a:solidFill>
                  <a:srgbClr val="0070C0"/>
                </a:solidFill>
              </a:rPr>
              <a:t>produk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layanan</a:t>
            </a:r>
            <a:r>
              <a:rPr lang="en-US" dirty="0" smtClean="0"/>
              <a:t> (</a:t>
            </a:r>
            <a:r>
              <a:rPr lang="en-US" dirty="0" err="1" smtClean="0"/>
              <a:t>dokter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,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pasien</a:t>
            </a:r>
            <a:r>
              <a:rPr lang="en-US" dirty="0"/>
              <a:t>)</a:t>
            </a:r>
            <a:endParaRPr lang="en-US" dirty="0" smtClean="0"/>
          </a:p>
          <a:p>
            <a:pPr lvl="1"/>
            <a:r>
              <a:rPr lang="en-US" dirty="0" smtClean="0"/>
              <a:t>VARIASI PRODUK LAYANAN </a:t>
            </a:r>
          </a:p>
          <a:p>
            <a:pPr lvl="1"/>
            <a:r>
              <a:rPr lang="en-US" dirty="0" err="1" smtClean="0"/>
              <a:t>Explorasi</a:t>
            </a:r>
            <a:r>
              <a:rPr lang="en-US" dirty="0" smtClean="0"/>
              <a:t> FS </a:t>
            </a:r>
            <a:r>
              <a:rPr lang="en-US" dirty="0" err="1" smtClean="0"/>
              <a:t>untuk</a:t>
            </a:r>
            <a:r>
              <a:rPr lang="en-US" dirty="0" smtClean="0"/>
              <a:t> expanding </a:t>
            </a:r>
            <a:r>
              <a:rPr lang="en-US" dirty="0" err="1" smtClean="0"/>
              <a:t>potensi</a:t>
            </a:r>
            <a:r>
              <a:rPr lang="en-US" dirty="0" smtClean="0"/>
              <a:t> business </a:t>
            </a:r>
            <a:r>
              <a:rPr lang="en-US" dirty="0" err="1" smtClean="0"/>
              <a:t>layanan</a:t>
            </a:r>
            <a:r>
              <a:rPr lang="en-US" dirty="0" smtClean="0"/>
              <a:t> </a:t>
            </a:r>
            <a:r>
              <a:rPr lang="en-US" dirty="0" err="1" smtClean="0"/>
              <a:t>kesehatan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endParaRPr lang="en-US" dirty="0" smtClean="0"/>
          </a:p>
          <a:p>
            <a:pPr lvl="1"/>
            <a:r>
              <a:rPr lang="en-US" b="1" dirty="0" smtClean="0">
                <a:solidFill>
                  <a:srgbClr val="0070C0"/>
                </a:solidFill>
              </a:rPr>
              <a:t>EFISIENSI – cost containment (</a:t>
            </a:r>
            <a:r>
              <a:rPr lang="en-US" b="1" dirty="0" err="1" smtClean="0">
                <a:solidFill>
                  <a:srgbClr val="0070C0"/>
                </a:solidFill>
              </a:rPr>
              <a:t>bukan</a:t>
            </a:r>
            <a:r>
              <a:rPr lang="en-US" b="1" dirty="0" smtClean="0">
                <a:solidFill>
                  <a:srgbClr val="0070C0"/>
                </a:solidFill>
              </a:rPr>
              <a:t> cost </a:t>
            </a:r>
            <a:r>
              <a:rPr lang="en-US" b="1" dirty="0" err="1" smtClean="0">
                <a:solidFill>
                  <a:srgbClr val="0070C0"/>
                </a:solidFill>
              </a:rPr>
              <a:t>cuting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712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229225"/>
            <a:ext cx="6858000" cy="97155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Terimakasih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755375" y="1007160"/>
            <a:ext cx="7702826" cy="313932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US" dirty="0"/>
          </a:p>
          <a:p>
            <a:pPr algn="ctr"/>
            <a:r>
              <a:rPr lang="en-US" sz="3600" dirty="0" smtClean="0"/>
              <a:t>Investing in health will increase productivity of the health sector. </a:t>
            </a:r>
          </a:p>
          <a:p>
            <a:pPr algn="ctr"/>
            <a:r>
              <a:rPr lang="en-US" sz="3600" u="sng" dirty="0" smtClean="0"/>
              <a:t>The key is not spending less</a:t>
            </a:r>
            <a:r>
              <a:rPr lang="en-US" sz="3600" dirty="0" smtClean="0"/>
              <a:t>, </a:t>
            </a:r>
          </a:p>
          <a:p>
            <a:pPr algn="ctr"/>
            <a:r>
              <a:rPr lang="en-US" sz="3600" dirty="0" smtClean="0"/>
              <a:t>but </a:t>
            </a:r>
            <a:r>
              <a:rPr lang="en-US" sz="3600" b="1" u="sng" dirty="0" smtClean="0"/>
              <a:t>improving the value delivered </a:t>
            </a:r>
          </a:p>
          <a:p>
            <a:pPr algn="ctr"/>
            <a:r>
              <a:rPr lang="en-US" sz="3600" dirty="0" smtClean="0"/>
              <a:t>through our health care system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82848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3,1% GDP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terendah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Asean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artinya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Insfrastruktur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buruk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2014 JKN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target UHC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2019, 2016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naik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5%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Pembangunan.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sarana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primer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rata2 ASEAN,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2020 Indonesia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kekurangan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500.000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tempat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tidur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Spesialis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terlatih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minim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shg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Pendidikan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Kedokteran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mampu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menghasilkan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sesuai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kebutuhan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Proyeksi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anggaran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7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2014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21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juta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dolar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ditahun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2019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E7091-E726-490F-B102-D9FE4F07FB8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009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itchFamily="34" charset="0"/>
                <a:cs typeface="Arial" pitchFamily="34" charset="0"/>
              </a:rPr>
              <a:t>RUMAH SAKIT INDONESIA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spesialis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perawat</a:t>
            </a:r>
            <a:r>
              <a:rPr lang="en-US" sz="2400" dirty="0" smtClean="0"/>
              <a:t> </a:t>
            </a:r>
            <a:r>
              <a:rPr lang="en-US" sz="2400" dirty="0" err="1" smtClean="0"/>
              <a:t>terlatih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endParaRPr lang="en-US" sz="2400" dirty="0" smtClean="0"/>
          </a:p>
          <a:p>
            <a:r>
              <a:rPr lang="en-US" sz="2400" dirty="0" smtClean="0"/>
              <a:t> Profit margin </a:t>
            </a:r>
            <a:r>
              <a:rPr lang="en-US" sz="2400" dirty="0" err="1" smtClean="0"/>
              <a:t>di</a:t>
            </a:r>
            <a:r>
              <a:rPr lang="en-US" sz="2400" dirty="0" smtClean="0"/>
              <a:t> RS </a:t>
            </a:r>
            <a:r>
              <a:rPr lang="en-US" sz="2400" dirty="0" err="1" smtClean="0"/>
              <a:t>Swasta</a:t>
            </a:r>
            <a:r>
              <a:rPr lang="en-US" sz="2400" dirty="0" smtClean="0"/>
              <a:t> </a:t>
            </a:r>
            <a:r>
              <a:rPr lang="en-US" sz="2400" dirty="0" err="1" smtClean="0"/>
              <a:t>relatif</a:t>
            </a:r>
            <a:r>
              <a:rPr lang="en-US" sz="2400" dirty="0" smtClean="0"/>
              <a:t> </a:t>
            </a:r>
            <a:r>
              <a:rPr lang="en-US" sz="2400" dirty="0" err="1" smtClean="0"/>
              <a:t>tinggi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menurun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harga</a:t>
            </a:r>
            <a:r>
              <a:rPr lang="en-US" sz="2400" dirty="0" smtClean="0"/>
              <a:t> JKN yang </a:t>
            </a:r>
            <a:r>
              <a:rPr lang="en-US" sz="2400" dirty="0" err="1" smtClean="0"/>
              <a:t>rendah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Kurangnya</a:t>
            </a:r>
            <a:r>
              <a:rPr lang="en-US" sz="2400" dirty="0" smtClean="0"/>
              <a:t> RS yang </a:t>
            </a:r>
            <a:r>
              <a:rPr lang="en-US" sz="2400" dirty="0" err="1" smtClean="0"/>
              <a:t>dikelola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sistem</a:t>
            </a:r>
            <a:r>
              <a:rPr lang="en-US" sz="2400" dirty="0" smtClean="0"/>
              <a:t>,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RS </a:t>
            </a:r>
            <a:r>
              <a:rPr lang="en-US" sz="2400" dirty="0" err="1" smtClean="0"/>
              <a:t>terlatih</a:t>
            </a:r>
            <a:r>
              <a:rPr lang="en-US" sz="2400" dirty="0" smtClean="0"/>
              <a:t> yang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kurang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Farmasi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Alkes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Import</a:t>
            </a:r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Ijin</a:t>
            </a:r>
            <a:r>
              <a:rPr lang="en-US" sz="2400" dirty="0" smtClean="0"/>
              <a:t> </a:t>
            </a:r>
            <a:r>
              <a:rPr lang="en-US" sz="2400" dirty="0" err="1" smtClean="0"/>
              <a:t>mendirikan</a:t>
            </a:r>
            <a:r>
              <a:rPr lang="en-US" sz="2400" dirty="0" smtClean="0"/>
              <a:t> RS </a:t>
            </a:r>
            <a:r>
              <a:rPr lang="en-US" sz="2400" dirty="0" err="1" smtClean="0"/>
              <a:t>baru</a:t>
            </a:r>
            <a:r>
              <a:rPr lang="en-US" sz="2400" dirty="0" smtClean="0"/>
              <a:t> </a:t>
            </a:r>
            <a:r>
              <a:rPr lang="en-US" sz="2400" dirty="0" err="1" smtClean="0"/>
              <a:t>sangat</a:t>
            </a:r>
            <a:r>
              <a:rPr lang="en-US" sz="2400" dirty="0" smtClean="0"/>
              <a:t> </a:t>
            </a:r>
            <a:r>
              <a:rPr lang="en-US" sz="2400" dirty="0" err="1" smtClean="0"/>
              <a:t>sulit</a:t>
            </a:r>
            <a:r>
              <a:rPr lang="en-US" sz="2400" dirty="0" smtClean="0"/>
              <a:t> </a:t>
            </a:r>
            <a:r>
              <a:rPr lang="en-US" sz="2400" dirty="0" err="1" smtClean="0"/>
              <a:t>butuh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2-3 </a:t>
            </a:r>
            <a:r>
              <a:rPr lang="en-US" sz="2400" dirty="0" err="1" smtClean="0"/>
              <a:t>tahun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membangun</a:t>
            </a:r>
            <a:r>
              <a:rPr lang="en-US" sz="2400" dirty="0" smtClean="0"/>
              <a:t> RS </a:t>
            </a:r>
            <a:r>
              <a:rPr lang="en-US" sz="2400" dirty="0" err="1" smtClean="0"/>
              <a:t>Baru</a:t>
            </a:r>
            <a:endParaRPr lang="en-US" sz="2400" dirty="0" smtClean="0"/>
          </a:p>
          <a:p>
            <a:r>
              <a:rPr lang="en-US" sz="2400" dirty="0" smtClean="0"/>
              <a:t> </a:t>
            </a:r>
            <a:r>
              <a:rPr lang="en-US" sz="2400" dirty="0" err="1" smtClean="0"/>
              <a:t>Tenaga</a:t>
            </a:r>
            <a:r>
              <a:rPr lang="en-US" sz="2400" dirty="0" smtClean="0"/>
              <a:t> </a:t>
            </a:r>
            <a:r>
              <a:rPr lang="en-US" sz="2400" dirty="0" err="1" smtClean="0"/>
              <a:t>dokter</a:t>
            </a:r>
            <a:r>
              <a:rPr lang="en-US" sz="2400" dirty="0" smtClean="0"/>
              <a:t> </a:t>
            </a:r>
            <a:r>
              <a:rPr lang="en-US" sz="2400" dirty="0" err="1" smtClean="0"/>
              <a:t>asing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bisa</a:t>
            </a:r>
            <a:r>
              <a:rPr lang="en-US" sz="2400" dirty="0" smtClean="0"/>
              <a:t> </a:t>
            </a:r>
            <a:r>
              <a:rPr lang="en-US" sz="2400" dirty="0" err="1" smtClean="0"/>
              <a:t>masuk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Indonesia, yang </a:t>
            </a:r>
            <a:r>
              <a:rPr lang="en-US" sz="2400" dirty="0" err="1" smtClean="0"/>
              <a:t>mungkin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berubah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adanya</a:t>
            </a:r>
            <a:r>
              <a:rPr lang="en-US" sz="2400" dirty="0" smtClean="0"/>
              <a:t> MEA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E7091-E726-490F-B102-D9FE4F07FB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476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MASYARAKAT INDONESIA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Terbukanya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UHS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seluruh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masyarakat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meningkatkan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demand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layanan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berkualitas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middle class (10%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penduduk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67%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penduduk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merokok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kurang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olahraga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makanan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shg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WHO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2030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bahwa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80%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kematian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gaya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hidup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Pelayanan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berkualitas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Swasta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rendah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tarif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pasti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menarik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middle class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kembali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berobat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Swasta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E7091-E726-490F-B102-D9FE4F07FB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3670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TIPS UNTUK INVESTOR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Investasi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Indonesia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menjanjikan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kepemilikan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67%,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demand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kesehatan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meningkat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Focus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harga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terjangkau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middle class (10%)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konsentrasi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High Class (1%)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Klinik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klinik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spesialis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perlu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dikembangan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sbg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rujukan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(Siloam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klinik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shopping mal).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Kerjasama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dgn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pemain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lokal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proses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ijin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sulit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modal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asing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akuisisi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daripada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membangun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Baru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E7091-E726-490F-B102-D9FE4F07FB8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09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latin typeface="Arial" pitchFamily="34" charset="0"/>
                <a:cs typeface="Arial" pitchFamily="34" charset="0"/>
              </a:rPr>
              <a:t>TIPS UNTUK INVESTOR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Kurangnya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terlatih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merugi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dikelola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manajer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untung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1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saja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Start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Kota2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Sekunder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dimana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gap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layanan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sangat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tinggi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persaingan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relatif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sedikit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Manfaatkan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JKN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peningkatan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utilisasi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cepat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contoh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RS Siloam BOR 80%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tercapai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tahun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Invest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tenaga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melatih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alat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canggih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kesempatan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bekerja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berlatih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Negeri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Krn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MEA 2-3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kedepan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masih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wajib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Indonesia,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ttp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dlm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5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kedepan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kemungkinan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masuknya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dokter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perawat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Luar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memungkinkan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E7091-E726-490F-B102-D9FE4F07FB8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03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TIPS UNTUK INVESTOR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Mitra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Keluarga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mempunyai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spes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tetap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20%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ttp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mereka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50-60% total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pasien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Perhatikan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Cost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Working capital,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kasus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Mayapada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ebitda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33%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ttp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profit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turun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Siloam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memangkas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jumlah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8000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2500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sehingga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diskon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supplier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obat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Key Success Factors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Siloam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Cost Management, Equipment Utilization and Doctor’s participation.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E7091-E726-490F-B102-D9FE4F07FB8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23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638339"/>
            <a:ext cx="7772400" cy="16277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err="1" smtClean="0"/>
              <a:t>Tantangan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Manajemen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Keuangan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Rumah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Sakit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45147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1438</Words>
  <Application>Microsoft Macintosh PowerPoint</Application>
  <PresentationFormat>On-screen Show (4:3)</PresentationFormat>
  <Paragraphs>185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Equity</vt:lpstr>
      <vt:lpstr>PowerPoint Presentation</vt:lpstr>
      <vt:lpstr>RS INDONESIA DIMATA INVESTOR</vt:lpstr>
      <vt:lpstr>INDONESIA</vt:lpstr>
      <vt:lpstr>RUMAH SAKIT INDONESIA</vt:lpstr>
      <vt:lpstr>MASYARAKAT INDONESIA</vt:lpstr>
      <vt:lpstr>TIPS UNTUK INVESTOR</vt:lpstr>
      <vt:lpstr>TIPS UNTUK INVESTOR</vt:lpstr>
      <vt:lpstr>TIPS UNTUK INVESTOR</vt:lpstr>
      <vt:lpstr>PowerPoint Presentation</vt:lpstr>
      <vt:lpstr>Isyu-Isyu Manajemen Keuangan:</vt:lpstr>
      <vt:lpstr>KONDISI RUMAH SAKIT</vt:lpstr>
      <vt:lpstr>Sampai dengan Tahun 2013</vt:lpstr>
      <vt:lpstr>Cita-cita UHC dalam program JKN adalah mulia dan sangat dirasakan manfaatnya oleh orang banyak  harus sustain</vt:lpstr>
      <vt:lpstr>PowerPoint Presentation</vt:lpstr>
      <vt:lpstr>MASA TRANSISI : 2014 - 2015</vt:lpstr>
      <vt:lpstr>Apakah MUTU layanan Klinis RS cenderung Menurun ?</vt:lpstr>
      <vt:lpstr>Perkembangan Cakupan Kepesertaan Program JKN – Pangsa Pasar Besar</vt:lpstr>
      <vt:lpstr>PowerPoint Presentation</vt:lpstr>
      <vt:lpstr>Total Financial Requirement (TFR):</vt:lpstr>
      <vt:lpstr>MARGIN = TARIF - COST</vt:lpstr>
      <vt:lpstr>Rumah Sakit yang  akan sustain ?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anggun nabila</dc:creator>
  <cp:lastModifiedBy>anggun nabila</cp:lastModifiedBy>
  <cp:revision>4</cp:revision>
  <dcterms:created xsi:type="dcterms:W3CDTF">2017-11-04T16:59:32Z</dcterms:created>
  <dcterms:modified xsi:type="dcterms:W3CDTF">2018-01-05T00:35:31Z</dcterms:modified>
</cp:coreProperties>
</file>