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sldIdLst>
    <p:sldId id="28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906000" cy="6858000" type="A4"/>
  <p:notesSz cx="9906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80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3471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817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691144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7189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1646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483924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076325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6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87490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28035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024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12163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491177" y="3581403"/>
            <a:ext cx="6108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Manajemen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Keuangan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/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black"/>
                </a:solidFill>
              </a:rPr>
              <a:t>(</a:t>
            </a:r>
            <a:r>
              <a:rPr lang="en-US" sz="2000" b="1" dirty="0" err="1" smtClean="0">
                <a:solidFill>
                  <a:prstClr val="black"/>
                </a:solidFill>
              </a:rPr>
              <a:t>Sesi</a:t>
            </a:r>
            <a:r>
              <a:rPr lang="en-US" sz="2000" b="1" dirty="0" smtClean="0">
                <a:solidFill>
                  <a:prstClr val="black"/>
                </a:solidFill>
              </a:rPr>
              <a:t> 2 – </a:t>
            </a:r>
            <a:r>
              <a:rPr lang="en-US" sz="2000" b="1" dirty="0" err="1" smtClean="0">
                <a:solidFill>
                  <a:prstClr val="black"/>
                </a:solidFill>
              </a:rPr>
              <a:t>Dasar-dasar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Akuntansi</a:t>
            </a:r>
            <a:r>
              <a:rPr lang="en-US" sz="2000" b="1" dirty="0" smtClean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162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609600"/>
            <a:ext cx="4953000" cy="91440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9054" rIns="0" bIns="0" rtlCol="0">
            <a:spAutoFit/>
          </a:bodyPr>
          <a:lstStyle/>
          <a:p>
            <a:pPr marL="1179830">
              <a:lnSpc>
                <a:spcPct val="100000"/>
              </a:lnSpc>
              <a:spcBef>
                <a:spcPts val="464"/>
              </a:spcBef>
            </a:pPr>
            <a:r>
              <a:rPr sz="4650" i="1" spc="-145" dirty="0">
                <a:solidFill>
                  <a:srgbClr val="FFFFFF"/>
                </a:solidFill>
                <a:latin typeface="Arial Black"/>
                <a:cs typeface="Arial Black"/>
              </a:rPr>
              <a:t>Isu</a:t>
            </a:r>
            <a:r>
              <a:rPr sz="4650" i="1" spc="-114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4650" i="1" spc="-180" dirty="0">
                <a:solidFill>
                  <a:srgbClr val="FFFFFF"/>
                </a:solidFill>
                <a:latin typeface="Arial Black"/>
                <a:cs typeface="Arial Black"/>
              </a:rPr>
              <a:t>Utama</a:t>
            </a:r>
            <a:endParaRPr sz="465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0241" y="2453157"/>
            <a:ext cx="1932305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5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Harta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5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Profit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5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Growth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6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Cash Flow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78500" y="2209800"/>
            <a:ext cx="1651000" cy="838200"/>
          </a:xfrm>
          <a:custGeom>
            <a:avLst/>
            <a:gdLst/>
            <a:ahLst/>
            <a:cxnLst/>
            <a:rect l="l" t="t" r="r" b="b"/>
            <a:pathLst>
              <a:path w="1651000" h="838200">
                <a:moveTo>
                  <a:pt x="825500" y="0"/>
                </a:moveTo>
                <a:lnTo>
                  <a:pt x="763889" y="1149"/>
                </a:lnTo>
                <a:lnTo>
                  <a:pt x="703509" y="4542"/>
                </a:lnTo>
                <a:lnTo>
                  <a:pt x="644518" y="10099"/>
                </a:lnTo>
                <a:lnTo>
                  <a:pt x="587077" y="17739"/>
                </a:lnTo>
                <a:lnTo>
                  <a:pt x="531345" y="27380"/>
                </a:lnTo>
                <a:lnTo>
                  <a:pt x="477481" y="38942"/>
                </a:lnTo>
                <a:lnTo>
                  <a:pt x="425646" y="52344"/>
                </a:lnTo>
                <a:lnTo>
                  <a:pt x="375998" y="67504"/>
                </a:lnTo>
                <a:lnTo>
                  <a:pt x="328697" y="84343"/>
                </a:lnTo>
                <a:lnTo>
                  <a:pt x="283903" y="102778"/>
                </a:lnTo>
                <a:lnTo>
                  <a:pt x="241776" y="122729"/>
                </a:lnTo>
                <a:lnTo>
                  <a:pt x="202474" y="144115"/>
                </a:lnTo>
                <a:lnTo>
                  <a:pt x="166159" y="166856"/>
                </a:lnTo>
                <a:lnTo>
                  <a:pt x="132988" y="190869"/>
                </a:lnTo>
                <a:lnTo>
                  <a:pt x="103122" y="216075"/>
                </a:lnTo>
                <a:lnTo>
                  <a:pt x="53943" y="269740"/>
                </a:lnTo>
                <a:lnTo>
                  <a:pt x="19898" y="327202"/>
                </a:lnTo>
                <a:lnTo>
                  <a:pt x="2264" y="387814"/>
                </a:lnTo>
                <a:lnTo>
                  <a:pt x="0" y="419100"/>
                </a:lnTo>
                <a:lnTo>
                  <a:pt x="2264" y="450385"/>
                </a:lnTo>
                <a:lnTo>
                  <a:pt x="19898" y="510997"/>
                </a:lnTo>
                <a:lnTo>
                  <a:pt x="53943" y="568459"/>
                </a:lnTo>
                <a:lnTo>
                  <a:pt x="103122" y="622124"/>
                </a:lnTo>
                <a:lnTo>
                  <a:pt x="132988" y="647330"/>
                </a:lnTo>
                <a:lnTo>
                  <a:pt x="166159" y="671343"/>
                </a:lnTo>
                <a:lnTo>
                  <a:pt x="202474" y="694084"/>
                </a:lnTo>
                <a:lnTo>
                  <a:pt x="241776" y="715470"/>
                </a:lnTo>
                <a:lnTo>
                  <a:pt x="283903" y="735421"/>
                </a:lnTo>
                <a:lnTo>
                  <a:pt x="328697" y="753856"/>
                </a:lnTo>
                <a:lnTo>
                  <a:pt x="375998" y="770695"/>
                </a:lnTo>
                <a:lnTo>
                  <a:pt x="425646" y="785855"/>
                </a:lnTo>
                <a:lnTo>
                  <a:pt x="477481" y="799257"/>
                </a:lnTo>
                <a:lnTo>
                  <a:pt x="531345" y="810819"/>
                </a:lnTo>
                <a:lnTo>
                  <a:pt x="587077" y="820460"/>
                </a:lnTo>
                <a:lnTo>
                  <a:pt x="644518" y="828100"/>
                </a:lnTo>
                <a:lnTo>
                  <a:pt x="703509" y="833657"/>
                </a:lnTo>
                <a:lnTo>
                  <a:pt x="763889" y="837050"/>
                </a:lnTo>
                <a:lnTo>
                  <a:pt x="825500" y="838200"/>
                </a:lnTo>
                <a:lnTo>
                  <a:pt x="887110" y="837050"/>
                </a:lnTo>
                <a:lnTo>
                  <a:pt x="947490" y="833657"/>
                </a:lnTo>
                <a:lnTo>
                  <a:pt x="1006481" y="828100"/>
                </a:lnTo>
                <a:lnTo>
                  <a:pt x="1063922" y="820460"/>
                </a:lnTo>
                <a:lnTo>
                  <a:pt x="1119654" y="810819"/>
                </a:lnTo>
                <a:lnTo>
                  <a:pt x="1173518" y="799257"/>
                </a:lnTo>
                <a:lnTo>
                  <a:pt x="1225353" y="785855"/>
                </a:lnTo>
                <a:lnTo>
                  <a:pt x="1275001" y="770695"/>
                </a:lnTo>
                <a:lnTo>
                  <a:pt x="1322302" y="753856"/>
                </a:lnTo>
                <a:lnTo>
                  <a:pt x="1367096" y="735421"/>
                </a:lnTo>
                <a:lnTo>
                  <a:pt x="1409223" y="715470"/>
                </a:lnTo>
                <a:lnTo>
                  <a:pt x="1448525" y="694084"/>
                </a:lnTo>
                <a:lnTo>
                  <a:pt x="1484840" y="671343"/>
                </a:lnTo>
                <a:lnTo>
                  <a:pt x="1518011" y="647330"/>
                </a:lnTo>
                <a:lnTo>
                  <a:pt x="1547877" y="622124"/>
                </a:lnTo>
                <a:lnTo>
                  <a:pt x="1597056" y="568459"/>
                </a:lnTo>
                <a:lnTo>
                  <a:pt x="1631101" y="510997"/>
                </a:lnTo>
                <a:lnTo>
                  <a:pt x="1648735" y="450385"/>
                </a:lnTo>
                <a:lnTo>
                  <a:pt x="1651000" y="419100"/>
                </a:lnTo>
                <a:lnTo>
                  <a:pt x="1648735" y="387814"/>
                </a:lnTo>
                <a:lnTo>
                  <a:pt x="1631101" y="327202"/>
                </a:lnTo>
                <a:lnTo>
                  <a:pt x="1597056" y="269740"/>
                </a:lnTo>
                <a:lnTo>
                  <a:pt x="1547877" y="216075"/>
                </a:lnTo>
                <a:lnTo>
                  <a:pt x="1518011" y="190869"/>
                </a:lnTo>
                <a:lnTo>
                  <a:pt x="1484840" y="166856"/>
                </a:lnTo>
                <a:lnTo>
                  <a:pt x="1448525" y="144115"/>
                </a:lnTo>
                <a:lnTo>
                  <a:pt x="1409223" y="122729"/>
                </a:lnTo>
                <a:lnTo>
                  <a:pt x="1367096" y="102778"/>
                </a:lnTo>
                <a:lnTo>
                  <a:pt x="1322302" y="84343"/>
                </a:lnTo>
                <a:lnTo>
                  <a:pt x="1275001" y="67504"/>
                </a:lnTo>
                <a:lnTo>
                  <a:pt x="1225353" y="52344"/>
                </a:lnTo>
                <a:lnTo>
                  <a:pt x="1173518" y="38942"/>
                </a:lnTo>
                <a:lnTo>
                  <a:pt x="1119654" y="27380"/>
                </a:lnTo>
                <a:lnTo>
                  <a:pt x="1063922" y="17739"/>
                </a:lnTo>
                <a:lnTo>
                  <a:pt x="1006481" y="10099"/>
                </a:lnTo>
                <a:lnTo>
                  <a:pt x="947490" y="4542"/>
                </a:lnTo>
                <a:lnTo>
                  <a:pt x="887110" y="1149"/>
                </a:lnTo>
                <a:lnTo>
                  <a:pt x="825500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78500" y="2209800"/>
            <a:ext cx="1651000" cy="838200"/>
          </a:xfrm>
          <a:custGeom>
            <a:avLst/>
            <a:gdLst/>
            <a:ahLst/>
            <a:cxnLst/>
            <a:rect l="l" t="t" r="r" b="b"/>
            <a:pathLst>
              <a:path w="1651000" h="838200">
                <a:moveTo>
                  <a:pt x="0" y="419100"/>
                </a:moveTo>
                <a:lnTo>
                  <a:pt x="8950" y="357155"/>
                </a:lnTo>
                <a:lnTo>
                  <a:pt x="34949" y="298037"/>
                </a:lnTo>
                <a:lnTo>
                  <a:pt x="76720" y="242392"/>
                </a:lnTo>
                <a:lnTo>
                  <a:pt x="132988" y="190869"/>
                </a:lnTo>
                <a:lnTo>
                  <a:pt x="166159" y="166856"/>
                </a:lnTo>
                <a:lnTo>
                  <a:pt x="202474" y="144115"/>
                </a:lnTo>
                <a:lnTo>
                  <a:pt x="241776" y="122729"/>
                </a:lnTo>
                <a:lnTo>
                  <a:pt x="283903" y="102778"/>
                </a:lnTo>
                <a:lnTo>
                  <a:pt x="328697" y="84343"/>
                </a:lnTo>
                <a:lnTo>
                  <a:pt x="375998" y="67504"/>
                </a:lnTo>
                <a:lnTo>
                  <a:pt x="425646" y="52344"/>
                </a:lnTo>
                <a:lnTo>
                  <a:pt x="477481" y="38942"/>
                </a:lnTo>
                <a:lnTo>
                  <a:pt x="531345" y="27380"/>
                </a:lnTo>
                <a:lnTo>
                  <a:pt x="587077" y="17739"/>
                </a:lnTo>
                <a:lnTo>
                  <a:pt x="644518" y="10099"/>
                </a:lnTo>
                <a:lnTo>
                  <a:pt x="703509" y="4542"/>
                </a:lnTo>
                <a:lnTo>
                  <a:pt x="763889" y="1149"/>
                </a:lnTo>
                <a:lnTo>
                  <a:pt x="825500" y="0"/>
                </a:lnTo>
                <a:lnTo>
                  <a:pt x="887110" y="1149"/>
                </a:lnTo>
                <a:lnTo>
                  <a:pt x="947490" y="4542"/>
                </a:lnTo>
                <a:lnTo>
                  <a:pt x="1006481" y="10099"/>
                </a:lnTo>
                <a:lnTo>
                  <a:pt x="1063922" y="17739"/>
                </a:lnTo>
                <a:lnTo>
                  <a:pt x="1119654" y="27380"/>
                </a:lnTo>
                <a:lnTo>
                  <a:pt x="1173518" y="38942"/>
                </a:lnTo>
                <a:lnTo>
                  <a:pt x="1225353" y="52344"/>
                </a:lnTo>
                <a:lnTo>
                  <a:pt x="1275001" y="67504"/>
                </a:lnTo>
                <a:lnTo>
                  <a:pt x="1322302" y="84343"/>
                </a:lnTo>
                <a:lnTo>
                  <a:pt x="1367096" y="102778"/>
                </a:lnTo>
                <a:lnTo>
                  <a:pt x="1409223" y="122729"/>
                </a:lnTo>
                <a:lnTo>
                  <a:pt x="1448525" y="144115"/>
                </a:lnTo>
                <a:lnTo>
                  <a:pt x="1484840" y="166856"/>
                </a:lnTo>
                <a:lnTo>
                  <a:pt x="1518011" y="190869"/>
                </a:lnTo>
                <a:lnTo>
                  <a:pt x="1547877" y="216075"/>
                </a:lnTo>
                <a:lnTo>
                  <a:pt x="1597056" y="269740"/>
                </a:lnTo>
                <a:lnTo>
                  <a:pt x="1631101" y="327202"/>
                </a:lnTo>
                <a:lnTo>
                  <a:pt x="1648735" y="387814"/>
                </a:lnTo>
                <a:lnTo>
                  <a:pt x="1651000" y="419100"/>
                </a:lnTo>
                <a:lnTo>
                  <a:pt x="1648735" y="450385"/>
                </a:lnTo>
                <a:lnTo>
                  <a:pt x="1642049" y="481044"/>
                </a:lnTo>
                <a:lnTo>
                  <a:pt x="1616050" y="540162"/>
                </a:lnTo>
                <a:lnTo>
                  <a:pt x="1574279" y="595807"/>
                </a:lnTo>
                <a:lnTo>
                  <a:pt x="1518011" y="647330"/>
                </a:lnTo>
                <a:lnTo>
                  <a:pt x="1484840" y="671343"/>
                </a:lnTo>
                <a:lnTo>
                  <a:pt x="1448525" y="694084"/>
                </a:lnTo>
                <a:lnTo>
                  <a:pt x="1409223" y="715470"/>
                </a:lnTo>
                <a:lnTo>
                  <a:pt x="1367096" y="735421"/>
                </a:lnTo>
                <a:lnTo>
                  <a:pt x="1322302" y="753856"/>
                </a:lnTo>
                <a:lnTo>
                  <a:pt x="1275001" y="770695"/>
                </a:lnTo>
                <a:lnTo>
                  <a:pt x="1225353" y="785855"/>
                </a:lnTo>
                <a:lnTo>
                  <a:pt x="1173518" y="799257"/>
                </a:lnTo>
                <a:lnTo>
                  <a:pt x="1119654" y="810819"/>
                </a:lnTo>
                <a:lnTo>
                  <a:pt x="1063922" y="820460"/>
                </a:lnTo>
                <a:lnTo>
                  <a:pt x="1006481" y="828100"/>
                </a:lnTo>
                <a:lnTo>
                  <a:pt x="947490" y="833657"/>
                </a:lnTo>
                <a:lnTo>
                  <a:pt x="887110" y="837050"/>
                </a:lnTo>
                <a:lnTo>
                  <a:pt x="825500" y="838200"/>
                </a:lnTo>
                <a:lnTo>
                  <a:pt x="763889" y="837050"/>
                </a:lnTo>
                <a:lnTo>
                  <a:pt x="703509" y="833657"/>
                </a:lnTo>
                <a:lnTo>
                  <a:pt x="644518" y="828100"/>
                </a:lnTo>
                <a:lnTo>
                  <a:pt x="587077" y="820460"/>
                </a:lnTo>
                <a:lnTo>
                  <a:pt x="531345" y="810819"/>
                </a:lnTo>
                <a:lnTo>
                  <a:pt x="477481" y="799257"/>
                </a:lnTo>
                <a:lnTo>
                  <a:pt x="425646" y="785855"/>
                </a:lnTo>
                <a:lnTo>
                  <a:pt x="375998" y="770695"/>
                </a:lnTo>
                <a:lnTo>
                  <a:pt x="328697" y="753856"/>
                </a:lnTo>
                <a:lnTo>
                  <a:pt x="283903" y="735421"/>
                </a:lnTo>
                <a:lnTo>
                  <a:pt x="241776" y="715470"/>
                </a:lnTo>
                <a:lnTo>
                  <a:pt x="202474" y="694084"/>
                </a:lnTo>
                <a:lnTo>
                  <a:pt x="166159" y="671343"/>
                </a:lnTo>
                <a:lnTo>
                  <a:pt x="132988" y="647330"/>
                </a:lnTo>
                <a:lnTo>
                  <a:pt x="103122" y="622124"/>
                </a:lnTo>
                <a:lnTo>
                  <a:pt x="53943" y="568459"/>
                </a:lnTo>
                <a:lnTo>
                  <a:pt x="19898" y="510997"/>
                </a:lnTo>
                <a:lnTo>
                  <a:pt x="2264" y="450385"/>
                </a:lnTo>
                <a:lnTo>
                  <a:pt x="0" y="4191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71691" y="2473578"/>
            <a:ext cx="8648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PROF</a:t>
            </a:r>
            <a:r>
              <a:rPr sz="1800" b="1" spc="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46950" y="3886200"/>
            <a:ext cx="1733550" cy="914400"/>
          </a:xfrm>
          <a:custGeom>
            <a:avLst/>
            <a:gdLst/>
            <a:ahLst/>
            <a:cxnLst/>
            <a:rect l="l" t="t" r="r" b="b"/>
            <a:pathLst>
              <a:path w="1733550" h="914400">
                <a:moveTo>
                  <a:pt x="866775" y="0"/>
                </a:moveTo>
                <a:lnTo>
                  <a:pt x="804878" y="1148"/>
                </a:lnTo>
                <a:lnTo>
                  <a:pt x="744156" y="4540"/>
                </a:lnTo>
                <a:lnTo>
                  <a:pt x="684754" y="10100"/>
                </a:lnTo>
                <a:lnTo>
                  <a:pt x="626819" y="17750"/>
                </a:lnTo>
                <a:lnTo>
                  <a:pt x="570498" y="27412"/>
                </a:lnTo>
                <a:lnTo>
                  <a:pt x="515938" y="39009"/>
                </a:lnTo>
                <a:lnTo>
                  <a:pt x="463285" y="52464"/>
                </a:lnTo>
                <a:lnTo>
                  <a:pt x="412687" y="67698"/>
                </a:lnTo>
                <a:lnTo>
                  <a:pt x="364290" y="84636"/>
                </a:lnTo>
                <a:lnTo>
                  <a:pt x="318240" y="103199"/>
                </a:lnTo>
                <a:lnTo>
                  <a:pt x="274685" y="123309"/>
                </a:lnTo>
                <a:lnTo>
                  <a:pt x="233771" y="144891"/>
                </a:lnTo>
                <a:lnTo>
                  <a:pt x="195644" y="167865"/>
                </a:lnTo>
                <a:lnTo>
                  <a:pt x="160453" y="192155"/>
                </a:lnTo>
                <a:lnTo>
                  <a:pt x="128343" y="217683"/>
                </a:lnTo>
                <a:lnTo>
                  <a:pt x="99461" y="244373"/>
                </a:lnTo>
                <a:lnTo>
                  <a:pt x="51968" y="300924"/>
                </a:lnTo>
                <a:lnTo>
                  <a:pt x="19148" y="361190"/>
                </a:lnTo>
                <a:lnTo>
                  <a:pt x="2176" y="424552"/>
                </a:lnTo>
                <a:lnTo>
                  <a:pt x="0" y="457200"/>
                </a:lnTo>
                <a:lnTo>
                  <a:pt x="2176" y="489847"/>
                </a:lnTo>
                <a:lnTo>
                  <a:pt x="19148" y="553209"/>
                </a:lnTo>
                <a:lnTo>
                  <a:pt x="51968" y="613475"/>
                </a:lnTo>
                <a:lnTo>
                  <a:pt x="99461" y="670026"/>
                </a:lnTo>
                <a:lnTo>
                  <a:pt x="128343" y="696716"/>
                </a:lnTo>
                <a:lnTo>
                  <a:pt x="160453" y="722244"/>
                </a:lnTo>
                <a:lnTo>
                  <a:pt x="195644" y="746534"/>
                </a:lnTo>
                <a:lnTo>
                  <a:pt x="233771" y="769508"/>
                </a:lnTo>
                <a:lnTo>
                  <a:pt x="274685" y="791090"/>
                </a:lnTo>
                <a:lnTo>
                  <a:pt x="318240" y="811200"/>
                </a:lnTo>
                <a:lnTo>
                  <a:pt x="364290" y="829763"/>
                </a:lnTo>
                <a:lnTo>
                  <a:pt x="412687" y="846701"/>
                </a:lnTo>
                <a:lnTo>
                  <a:pt x="463285" y="861935"/>
                </a:lnTo>
                <a:lnTo>
                  <a:pt x="515938" y="875390"/>
                </a:lnTo>
                <a:lnTo>
                  <a:pt x="570498" y="886987"/>
                </a:lnTo>
                <a:lnTo>
                  <a:pt x="626819" y="896649"/>
                </a:lnTo>
                <a:lnTo>
                  <a:pt x="684754" y="904299"/>
                </a:lnTo>
                <a:lnTo>
                  <a:pt x="744156" y="909859"/>
                </a:lnTo>
                <a:lnTo>
                  <a:pt x="804878" y="913251"/>
                </a:lnTo>
                <a:lnTo>
                  <a:pt x="866775" y="914400"/>
                </a:lnTo>
                <a:lnTo>
                  <a:pt x="928671" y="913251"/>
                </a:lnTo>
                <a:lnTo>
                  <a:pt x="989393" y="909859"/>
                </a:lnTo>
                <a:lnTo>
                  <a:pt x="1048795" y="904299"/>
                </a:lnTo>
                <a:lnTo>
                  <a:pt x="1106730" y="896649"/>
                </a:lnTo>
                <a:lnTo>
                  <a:pt x="1163051" y="886987"/>
                </a:lnTo>
                <a:lnTo>
                  <a:pt x="1217611" y="875390"/>
                </a:lnTo>
                <a:lnTo>
                  <a:pt x="1270264" y="861935"/>
                </a:lnTo>
                <a:lnTo>
                  <a:pt x="1320862" y="846701"/>
                </a:lnTo>
                <a:lnTo>
                  <a:pt x="1369259" y="829763"/>
                </a:lnTo>
                <a:lnTo>
                  <a:pt x="1415309" y="811200"/>
                </a:lnTo>
                <a:lnTo>
                  <a:pt x="1458864" y="791090"/>
                </a:lnTo>
                <a:lnTo>
                  <a:pt x="1499778" y="769508"/>
                </a:lnTo>
                <a:lnTo>
                  <a:pt x="1537905" y="746534"/>
                </a:lnTo>
                <a:lnTo>
                  <a:pt x="1573096" y="722244"/>
                </a:lnTo>
                <a:lnTo>
                  <a:pt x="1605206" y="696716"/>
                </a:lnTo>
                <a:lnTo>
                  <a:pt x="1634088" y="670026"/>
                </a:lnTo>
                <a:lnTo>
                  <a:pt x="1681581" y="613475"/>
                </a:lnTo>
                <a:lnTo>
                  <a:pt x="1714401" y="553209"/>
                </a:lnTo>
                <a:lnTo>
                  <a:pt x="1731373" y="489847"/>
                </a:lnTo>
                <a:lnTo>
                  <a:pt x="1733550" y="457200"/>
                </a:lnTo>
                <a:lnTo>
                  <a:pt x="1731373" y="424552"/>
                </a:lnTo>
                <a:lnTo>
                  <a:pt x="1714401" y="361190"/>
                </a:lnTo>
                <a:lnTo>
                  <a:pt x="1681581" y="300924"/>
                </a:lnTo>
                <a:lnTo>
                  <a:pt x="1634088" y="244373"/>
                </a:lnTo>
                <a:lnTo>
                  <a:pt x="1605206" y="217683"/>
                </a:lnTo>
                <a:lnTo>
                  <a:pt x="1573096" y="192155"/>
                </a:lnTo>
                <a:lnTo>
                  <a:pt x="1537905" y="167865"/>
                </a:lnTo>
                <a:lnTo>
                  <a:pt x="1499778" y="144891"/>
                </a:lnTo>
                <a:lnTo>
                  <a:pt x="1458864" y="123309"/>
                </a:lnTo>
                <a:lnTo>
                  <a:pt x="1415309" y="103199"/>
                </a:lnTo>
                <a:lnTo>
                  <a:pt x="1369259" y="84636"/>
                </a:lnTo>
                <a:lnTo>
                  <a:pt x="1320862" y="67698"/>
                </a:lnTo>
                <a:lnTo>
                  <a:pt x="1270264" y="52464"/>
                </a:lnTo>
                <a:lnTo>
                  <a:pt x="1217611" y="39009"/>
                </a:lnTo>
                <a:lnTo>
                  <a:pt x="1163051" y="27412"/>
                </a:lnTo>
                <a:lnTo>
                  <a:pt x="1106730" y="17750"/>
                </a:lnTo>
                <a:lnTo>
                  <a:pt x="1048795" y="10100"/>
                </a:lnTo>
                <a:lnTo>
                  <a:pt x="989393" y="4540"/>
                </a:lnTo>
                <a:lnTo>
                  <a:pt x="928671" y="1148"/>
                </a:lnTo>
                <a:lnTo>
                  <a:pt x="866775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46950" y="3886200"/>
            <a:ext cx="1733550" cy="914400"/>
          </a:xfrm>
          <a:custGeom>
            <a:avLst/>
            <a:gdLst/>
            <a:ahLst/>
            <a:cxnLst/>
            <a:rect l="l" t="t" r="r" b="b"/>
            <a:pathLst>
              <a:path w="1733550" h="914400">
                <a:moveTo>
                  <a:pt x="0" y="457200"/>
                </a:moveTo>
                <a:lnTo>
                  <a:pt x="8608" y="392523"/>
                </a:lnTo>
                <a:lnTo>
                  <a:pt x="33651" y="330631"/>
                </a:lnTo>
                <a:lnTo>
                  <a:pt x="73953" y="272145"/>
                </a:lnTo>
                <a:lnTo>
                  <a:pt x="128343" y="217683"/>
                </a:lnTo>
                <a:lnTo>
                  <a:pt x="160453" y="192155"/>
                </a:lnTo>
                <a:lnTo>
                  <a:pt x="195644" y="167865"/>
                </a:lnTo>
                <a:lnTo>
                  <a:pt x="233771" y="144891"/>
                </a:lnTo>
                <a:lnTo>
                  <a:pt x="274685" y="123309"/>
                </a:lnTo>
                <a:lnTo>
                  <a:pt x="318240" y="103199"/>
                </a:lnTo>
                <a:lnTo>
                  <a:pt x="364290" y="84636"/>
                </a:lnTo>
                <a:lnTo>
                  <a:pt x="412687" y="67698"/>
                </a:lnTo>
                <a:lnTo>
                  <a:pt x="463285" y="52464"/>
                </a:lnTo>
                <a:lnTo>
                  <a:pt x="515938" y="39009"/>
                </a:lnTo>
                <a:lnTo>
                  <a:pt x="570498" y="27412"/>
                </a:lnTo>
                <a:lnTo>
                  <a:pt x="626819" y="17750"/>
                </a:lnTo>
                <a:lnTo>
                  <a:pt x="684754" y="10100"/>
                </a:lnTo>
                <a:lnTo>
                  <a:pt x="744156" y="4540"/>
                </a:lnTo>
                <a:lnTo>
                  <a:pt x="804878" y="1148"/>
                </a:lnTo>
                <a:lnTo>
                  <a:pt x="866775" y="0"/>
                </a:lnTo>
                <a:lnTo>
                  <a:pt x="928671" y="1148"/>
                </a:lnTo>
                <a:lnTo>
                  <a:pt x="989393" y="4540"/>
                </a:lnTo>
                <a:lnTo>
                  <a:pt x="1048795" y="10100"/>
                </a:lnTo>
                <a:lnTo>
                  <a:pt x="1106730" y="17750"/>
                </a:lnTo>
                <a:lnTo>
                  <a:pt x="1163051" y="27412"/>
                </a:lnTo>
                <a:lnTo>
                  <a:pt x="1217611" y="39009"/>
                </a:lnTo>
                <a:lnTo>
                  <a:pt x="1270264" y="52464"/>
                </a:lnTo>
                <a:lnTo>
                  <a:pt x="1320862" y="67698"/>
                </a:lnTo>
                <a:lnTo>
                  <a:pt x="1369259" y="84636"/>
                </a:lnTo>
                <a:lnTo>
                  <a:pt x="1415309" y="103199"/>
                </a:lnTo>
                <a:lnTo>
                  <a:pt x="1458864" y="123309"/>
                </a:lnTo>
                <a:lnTo>
                  <a:pt x="1499778" y="144891"/>
                </a:lnTo>
                <a:lnTo>
                  <a:pt x="1537905" y="167865"/>
                </a:lnTo>
                <a:lnTo>
                  <a:pt x="1573096" y="192155"/>
                </a:lnTo>
                <a:lnTo>
                  <a:pt x="1605206" y="217683"/>
                </a:lnTo>
                <a:lnTo>
                  <a:pt x="1634088" y="244373"/>
                </a:lnTo>
                <a:lnTo>
                  <a:pt x="1681581" y="300924"/>
                </a:lnTo>
                <a:lnTo>
                  <a:pt x="1714401" y="361190"/>
                </a:lnTo>
                <a:lnTo>
                  <a:pt x="1731373" y="424552"/>
                </a:lnTo>
                <a:lnTo>
                  <a:pt x="1733550" y="457200"/>
                </a:lnTo>
                <a:lnTo>
                  <a:pt x="1731373" y="489847"/>
                </a:lnTo>
                <a:lnTo>
                  <a:pt x="1724941" y="521876"/>
                </a:lnTo>
                <a:lnTo>
                  <a:pt x="1699898" y="583768"/>
                </a:lnTo>
                <a:lnTo>
                  <a:pt x="1659596" y="642254"/>
                </a:lnTo>
                <a:lnTo>
                  <a:pt x="1605206" y="696716"/>
                </a:lnTo>
                <a:lnTo>
                  <a:pt x="1573096" y="722244"/>
                </a:lnTo>
                <a:lnTo>
                  <a:pt x="1537905" y="746534"/>
                </a:lnTo>
                <a:lnTo>
                  <a:pt x="1499778" y="769508"/>
                </a:lnTo>
                <a:lnTo>
                  <a:pt x="1458864" y="791090"/>
                </a:lnTo>
                <a:lnTo>
                  <a:pt x="1415309" y="811200"/>
                </a:lnTo>
                <a:lnTo>
                  <a:pt x="1369259" y="829763"/>
                </a:lnTo>
                <a:lnTo>
                  <a:pt x="1320862" y="846701"/>
                </a:lnTo>
                <a:lnTo>
                  <a:pt x="1270264" y="861935"/>
                </a:lnTo>
                <a:lnTo>
                  <a:pt x="1217611" y="875390"/>
                </a:lnTo>
                <a:lnTo>
                  <a:pt x="1163051" y="886987"/>
                </a:lnTo>
                <a:lnTo>
                  <a:pt x="1106730" y="896649"/>
                </a:lnTo>
                <a:lnTo>
                  <a:pt x="1048795" y="904299"/>
                </a:lnTo>
                <a:lnTo>
                  <a:pt x="989393" y="909859"/>
                </a:lnTo>
                <a:lnTo>
                  <a:pt x="928671" y="913251"/>
                </a:lnTo>
                <a:lnTo>
                  <a:pt x="866775" y="914400"/>
                </a:lnTo>
                <a:lnTo>
                  <a:pt x="804878" y="913251"/>
                </a:lnTo>
                <a:lnTo>
                  <a:pt x="744156" y="909859"/>
                </a:lnTo>
                <a:lnTo>
                  <a:pt x="684754" y="904299"/>
                </a:lnTo>
                <a:lnTo>
                  <a:pt x="626819" y="896649"/>
                </a:lnTo>
                <a:lnTo>
                  <a:pt x="570498" y="886987"/>
                </a:lnTo>
                <a:lnTo>
                  <a:pt x="515938" y="875390"/>
                </a:lnTo>
                <a:lnTo>
                  <a:pt x="463285" y="861935"/>
                </a:lnTo>
                <a:lnTo>
                  <a:pt x="412687" y="846701"/>
                </a:lnTo>
                <a:lnTo>
                  <a:pt x="364290" y="829763"/>
                </a:lnTo>
                <a:lnTo>
                  <a:pt x="318240" y="811200"/>
                </a:lnTo>
                <a:lnTo>
                  <a:pt x="274685" y="791090"/>
                </a:lnTo>
                <a:lnTo>
                  <a:pt x="233771" y="769508"/>
                </a:lnTo>
                <a:lnTo>
                  <a:pt x="195644" y="746534"/>
                </a:lnTo>
                <a:lnTo>
                  <a:pt x="160453" y="722244"/>
                </a:lnTo>
                <a:lnTo>
                  <a:pt x="128343" y="696716"/>
                </a:lnTo>
                <a:lnTo>
                  <a:pt x="99461" y="670026"/>
                </a:lnTo>
                <a:lnTo>
                  <a:pt x="51968" y="613475"/>
                </a:lnTo>
                <a:lnTo>
                  <a:pt x="19148" y="553209"/>
                </a:lnTo>
                <a:lnTo>
                  <a:pt x="2176" y="489847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23454" y="4188332"/>
            <a:ext cx="7810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SSET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10050" y="3810000"/>
            <a:ext cx="1733550" cy="990600"/>
          </a:xfrm>
          <a:custGeom>
            <a:avLst/>
            <a:gdLst/>
            <a:ahLst/>
            <a:cxnLst/>
            <a:rect l="l" t="t" r="r" b="b"/>
            <a:pathLst>
              <a:path w="1733550" h="990600">
                <a:moveTo>
                  <a:pt x="866775" y="0"/>
                </a:moveTo>
                <a:lnTo>
                  <a:pt x="807435" y="1142"/>
                </a:lnTo>
                <a:lnTo>
                  <a:pt x="749167" y="4521"/>
                </a:lnTo>
                <a:lnTo>
                  <a:pt x="692102" y="10062"/>
                </a:lnTo>
                <a:lnTo>
                  <a:pt x="636367" y="17691"/>
                </a:lnTo>
                <a:lnTo>
                  <a:pt x="582091" y="27336"/>
                </a:lnTo>
                <a:lnTo>
                  <a:pt x="529405" y="38921"/>
                </a:lnTo>
                <a:lnTo>
                  <a:pt x="478437" y="52374"/>
                </a:lnTo>
                <a:lnTo>
                  <a:pt x="429316" y="67620"/>
                </a:lnTo>
                <a:lnTo>
                  <a:pt x="382172" y="84586"/>
                </a:lnTo>
                <a:lnTo>
                  <a:pt x="337133" y="103198"/>
                </a:lnTo>
                <a:lnTo>
                  <a:pt x="294329" y="123382"/>
                </a:lnTo>
                <a:lnTo>
                  <a:pt x="253888" y="145065"/>
                </a:lnTo>
                <a:lnTo>
                  <a:pt x="215941" y="168173"/>
                </a:lnTo>
                <a:lnTo>
                  <a:pt x="180616" y="192632"/>
                </a:lnTo>
                <a:lnTo>
                  <a:pt x="148043" y="218368"/>
                </a:lnTo>
                <a:lnTo>
                  <a:pt x="118349" y="245307"/>
                </a:lnTo>
                <a:lnTo>
                  <a:pt x="91666" y="273376"/>
                </a:lnTo>
                <a:lnTo>
                  <a:pt x="47844" y="332609"/>
                </a:lnTo>
                <a:lnTo>
                  <a:pt x="17611" y="395476"/>
                </a:lnTo>
                <a:lnTo>
                  <a:pt x="1999" y="461387"/>
                </a:lnTo>
                <a:lnTo>
                  <a:pt x="0" y="495300"/>
                </a:lnTo>
                <a:lnTo>
                  <a:pt x="1999" y="529212"/>
                </a:lnTo>
                <a:lnTo>
                  <a:pt x="17611" y="595123"/>
                </a:lnTo>
                <a:lnTo>
                  <a:pt x="47844" y="657990"/>
                </a:lnTo>
                <a:lnTo>
                  <a:pt x="91666" y="717223"/>
                </a:lnTo>
                <a:lnTo>
                  <a:pt x="118349" y="745292"/>
                </a:lnTo>
                <a:lnTo>
                  <a:pt x="148043" y="772231"/>
                </a:lnTo>
                <a:lnTo>
                  <a:pt x="180616" y="797967"/>
                </a:lnTo>
                <a:lnTo>
                  <a:pt x="215941" y="822426"/>
                </a:lnTo>
                <a:lnTo>
                  <a:pt x="253888" y="845534"/>
                </a:lnTo>
                <a:lnTo>
                  <a:pt x="294329" y="867217"/>
                </a:lnTo>
                <a:lnTo>
                  <a:pt x="337133" y="887401"/>
                </a:lnTo>
                <a:lnTo>
                  <a:pt x="382172" y="906013"/>
                </a:lnTo>
                <a:lnTo>
                  <a:pt x="429316" y="922979"/>
                </a:lnTo>
                <a:lnTo>
                  <a:pt x="478437" y="938225"/>
                </a:lnTo>
                <a:lnTo>
                  <a:pt x="529405" y="951678"/>
                </a:lnTo>
                <a:lnTo>
                  <a:pt x="582091" y="963263"/>
                </a:lnTo>
                <a:lnTo>
                  <a:pt x="636367" y="972908"/>
                </a:lnTo>
                <a:lnTo>
                  <a:pt x="692102" y="980537"/>
                </a:lnTo>
                <a:lnTo>
                  <a:pt x="749167" y="986078"/>
                </a:lnTo>
                <a:lnTo>
                  <a:pt x="807435" y="989457"/>
                </a:lnTo>
                <a:lnTo>
                  <a:pt x="866775" y="990600"/>
                </a:lnTo>
                <a:lnTo>
                  <a:pt x="926114" y="989457"/>
                </a:lnTo>
                <a:lnTo>
                  <a:pt x="984382" y="986078"/>
                </a:lnTo>
                <a:lnTo>
                  <a:pt x="1041447" y="980537"/>
                </a:lnTo>
                <a:lnTo>
                  <a:pt x="1097182" y="972908"/>
                </a:lnTo>
                <a:lnTo>
                  <a:pt x="1151458" y="963263"/>
                </a:lnTo>
                <a:lnTo>
                  <a:pt x="1204144" y="951678"/>
                </a:lnTo>
                <a:lnTo>
                  <a:pt x="1255112" y="938225"/>
                </a:lnTo>
                <a:lnTo>
                  <a:pt x="1304233" y="922979"/>
                </a:lnTo>
                <a:lnTo>
                  <a:pt x="1351377" y="906013"/>
                </a:lnTo>
                <a:lnTo>
                  <a:pt x="1396416" y="887401"/>
                </a:lnTo>
                <a:lnTo>
                  <a:pt x="1439220" y="867217"/>
                </a:lnTo>
                <a:lnTo>
                  <a:pt x="1479661" y="845534"/>
                </a:lnTo>
                <a:lnTo>
                  <a:pt x="1517608" y="822426"/>
                </a:lnTo>
                <a:lnTo>
                  <a:pt x="1552933" y="797967"/>
                </a:lnTo>
                <a:lnTo>
                  <a:pt x="1585506" y="772231"/>
                </a:lnTo>
                <a:lnTo>
                  <a:pt x="1615200" y="745292"/>
                </a:lnTo>
                <a:lnTo>
                  <a:pt x="1641883" y="717223"/>
                </a:lnTo>
                <a:lnTo>
                  <a:pt x="1685705" y="657990"/>
                </a:lnTo>
                <a:lnTo>
                  <a:pt x="1715938" y="595123"/>
                </a:lnTo>
                <a:lnTo>
                  <a:pt x="1731550" y="529212"/>
                </a:lnTo>
                <a:lnTo>
                  <a:pt x="1733550" y="495300"/>
                </a:lnTo>
                <a:lnTo>
                  <a:pt x="1731550" y="461387"/>
                </a:lnTo>
                <a:lnTo>
                  <a:pt x="1715938" y="395476"/>
                </a:lnTo>
                <a:lnTo>
                  <a:pt x="1685705" y="332609"/>
                </a:lnTo>
                <a:lnTo>
                  <a:pt x="1641883" y="273376"/>
                </a:lnTo>
                <a:lnTo>
                  <a:pt x="1615200" y="245307"/>
                </a:lnTo>
                <a:lnTo>
                  <a:pt x="1585506" y="218368"/>
                </a:lnTo>
                <a:lnTo>
                  <a:pt x="1552933" y="192632"/>
                </a:lnTo>
                <a:lnTo>
                  <a:pt x="1517608" y="168173"/>
                </a:lnTo>
                <a:lnTo>
                  <a:pt x="1479661" y="145065"/>
                </a:lnTo>
                <a:lnTo>
                  <a:pt x="1439220" y="123382"/>
                </a:lnTo>
                <a:lnTo>
                  <a:pt x="1396416" y="103198"/>
                </a:lnTo>
                <a:lnTo>
                  <a:pt x="1351377" y="84586"/>
                </a:lnTo>
                <a:lnTo>
                  <a:pt x="1304233" y="67620"/>
                </a:lnTo>
                <a:lnTo>
                  <a:pt x="1255112" y="52374"/>
                </a:lnTo>
                <a:lnTo>
                  <a:pt x="1204144" y="38921"/>
                </a:lnTo>
                <a:lnTo>
                  <a:pt x="1151458" y="27336"/>
                </a:lnTo>
                <a:lnTo>
                  <a:pt x="1097182" y="17691"/>
                </a:lnTo>
                <a:lnTo>
                  <a:pt x="1041447" y="10062"/>
                </a:lnTo>
                <a:lnTo>
                  <a:pt x="984382" y="4521"/>
                </a:lnTo>
                <a:lnTo>
                  <a:pt x="926114" y="1142"/>
                </a:lnTo>
                <a:lnTo>
                  <a:pt x="866775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10050" y="3810000"/>
            <a:ext cx="1733550" cy="990600"/>
          </a:xfrm>
          <a:custGeom>
            <a:avLst/>
            <a:gdLst/>
            <a:ahLst/>
            <a:cxnLst/>
            <a:rect l="l" t="t" r="r" b="b"/>
            <a:pathLst>
              <a:path w="1733550" h="990600">
                <a:moveTo>
                  <a:pt x="0" y="495300"/>
                </a:moveTo>
                <a:lnTo>
                  <a:pt x="7913" y="428088"/>
                </a:lnTo>
                <a:lnTo>
                  <a:pt x="30965" y="363625"/>
                </a:lnTo>
                <a:lnTo>
                  <a:pt x="68121" y="302502"/>
                </a:lnTo>
                <a:lnTo>
                  <a:pt x="118349" y="245307"/>
                </a:lnTo>
                <a:lnTo>
                  <a:pt x="148043" y="218368"/>
                </a:lnTo>
                <a:lnTo>
                  <a:pt x="180616" y="192632"/>
                </a:lnTo>
                <a:lnTo>
                  <a:pt x="215941" y="168173"/>
                </a:lnTo>
                <a:lnTo>
                  <a:pt x="253888" y="145065"/>
                </a:lnTo>
                <a:lnTo>
                  <a:pt x="294329" y="123382"/>
                </a:lnTo>
                <a:lnTo>
                  <a:pt x="337133" y="103198"/>
                </a:lnTo>
                <a:lnTo>
                  <a:pt x="382172" y="84586"/>
                </a:lnTo>
                <a:lnTo>
                  <a:pt x="429316" y="67620"/>
                </a:lnTo>
                <a:lnTo>
                  <a:pt x="478437" y="52374"/>
                </a:lnTo>
                <a:lnTo>
                  <a:pt x="529405" y="38921"/>
                </a:lnTo>
                <a:lnTo>
                  <a:pt x="582091" y="27336"/>
                </a:lnTo>
                <a:lnTo>
                  <a:pt x="636367" y="17691"/>
                </a:lnTo>
                <a:lnTo>
                  <a:pt x="692102" y="10062"/>
                </a:lnTo>
                <a:lnTo>
                  <a:pt x="749167" y="4521"/>
                </a:lnTo>
                <a:lnTo>
                  <a:pt x="807435" y="1142"/>
                </a:lnTo>
                <a:lnTo>
                  <a:pt x="866775" y="0"/>
                </a:lnTo>
                <a:lnTo>
                  <a:pt x="926114" y="1142"/>
                </a:lnTo>
                <a:lnTo>
                  <a:pt x="984382" y="4521"/>
                </a:lnTo>
                <a:lnTo>
                  <a:pt x="1041447" y="10062"/>
                </a:lnTo>
                <a:lnTo>
                  <a:pt x="1097182" y="17691"/>
                </a:lnTo>
                <a:lnTo>
                  <a:pt x="1151458" y="27336"/>
                </a:lnTo>
                <a:lnTo>
                  <a:pt x="1204144" y="38921"/>
                </a:lnTo>
                <a:lnTo>
                  <a:pt x="1255112" y="52374"/>
                </a:lnTo>
                <a:lnTo>
                  <a:pt x="1304233" y="67620"/>
                </a:lnTo>
                <a:lnTo>
                  <a:pt x="1351377" y="84586"/>
                </a:lnTo>
                <a:lnTo>
                  <a:pt x="1396416" y="103198"/>
                </a:lnTo>
                <a:lnTo>
                  <a:pt x="1439220" y="123382"/>
                </a:lnTo>
                <a:lnTo>
                  <a:pt x="1479661" y="145065"/>
                </a:lnTo>
                <a:lnTo>
                  <a:pt x="1517608" y="168173"/>
                </a:lnTo>
                <a:lnTo>
                  <a:pt x="1552933" y="192632"/>
                </a:lnTo>
                <a:lnTo>
                  <a:pt x="1585506" y="218368"/>
                </a:lnTo>
                <a:lnTo>
                  <a:pt x="1615200" y="245307"/>
                </a:lnTo>
                <a:lnTo>
                  <a:pt x="1641883" y="273376"/>
                </a:lnTo>
                <a:lnTo>
                  <a:pt x="1685705" y="332609"/>
                </a:lnTo>
                <a:lnTo>
                  <a:pt x="1715938" y="395476"/>
                </a:lnTo>
                <a:lnTo>
                  <a:pt x="1731550" y="461387"/>
                </a:lnTo>
                <a:lnTo>
                  <a:pt x="1733550" y="495300"/>
                </a:lnTo>
                <a:lnTo>
                  <a:pt x="1731550" y="529212"/>
                </a:lnTo>
                <a:lnTo>
                  <a:pt x="1725636" y="562511"/>
                </a:lnTo>
                <a:lnTo>
                  <a:pt x="1702584" y="626974"/>
                </a:lnTo>
                <a:lnTo>
                  <a:pt x="1665428" y="688097"/>
                </a:lnTo>
                <a:lnTo>
                  <a:pt x="1615200" y="745292"/>
                </a:lnTo>
                <a:lnTo>
                  <a:pt x="1585506" y="772231"/>
                </a:lnTo>
                <a:lnTo>
                  <a:pt x="1552933" y="797967"/>
                </a:lnTo>
                <a:lnTo>
                  <a:pt x="1517608" y="822426"/>
                </a:lnTo>
                <a:lnTo>
                  <a:pt x="1479661" y="845534"/>
                </a:lnTo>
                <a:lnTo>
                  <a:pt x="1439220" y="867217"/>
                </a:lnTo>
                <a:lnTo>
                  <a:pt x="1396416" y="887401"/>
                </a:lnTo>
                <a:lnTo>
                  <a:pt x="1351377" y="906013"/>
                </a:lnTo>
                <a:lnTo>
                  <a:pt x="1304233" y="922979"/>
                </a:lnTo>
                <a:lnTo>
                  <a:pt x="1255112" y="938225"/>
                </a:lnTo>
                <a:lnTo>
                  <a:pt x="1204144" y="951678"/>
                </a:lnTo>
                <a:lnTo>
                  <a:pt x="1151458" y="963263"/>
                </a:lnTo>
                <a:lnTo>
                  <a:pt x="1097182" y="972908"/>
                </a:lnTo>
                <a:lnTo>
                  <a:pt x="1041447" y="980537"/>
                </a:lnTo>
                <a:lnTo>
                  <a:pt x="984382" y="986078"/>
                </a:lnTo>
                <a:lnTo>
                  <a:pt x="926114" y="989457"/>
                </a:lnTo>
                <a:lnTo>
                  <a:pt x="866775" y="990600"/>
                </a:lnTo>
                <a:lnTo>
                  <a:pt x="807435" y="989457"/>
                </a:lnTo>
                <a:lnTo>
                  <a:pt x="749167" y="986078"/>
                </a:lnTo>
                <a:lnTo>
                  <a:pt x="692102" y="980537"/>
                </a:lnTo>
                <a:lnTo>
                  <a:pt x="636367" y="972908"/>
                </a:lnTo>
                <a:lnTo>
                  <a:pt x="582091" y="963263"/>
                </a:lnTo>
                <a:lnTo>
                  <a:pt x="529405" y="951678"/>
                </a:lnTo>
                <a:lnTo>
                  <a:pt x="478437" y="938225"/>
                </a:lnTo>
                <a:lnTo>
                  <a:pt x="429316" y="922979"/>
                </a:lnTo>
                <a:lnTo>
                  <a:pt x="382172" y="906013"/>
                </a:lnTo>
                <a:lnTo>
                  <a:pt x="337133" y="887401"/>
                </a:lnTo>
                <a:lnTo>
                  <a:pt x="294329" y="867217"/>
                </a:lnTo>
                <a:lnTo>
                  <a:pt x="253888" y="845534"/>
                </a:lnTo>
                <a:lnTo>
                  <a:pt x="215941" y="822426"/>
                </a:lnTo>
                <a:lnTo>
                  <a:pt x="180616" y="797967"/>
                </a:lnTo>
                <a:lnTo>
                  <a:pt x="148043" y="772231"/>
                </a:lnTo>
                <a:lnTo>
                  <a:pt x="118349" y="745292"/>
                </a:lnTo>
                <a:lnTo>
                  <a:pt x="91666" y="717223"/>
                </a:lnTo>
                <a:lnTo>
                  <a:pt x="47844" y="657990"/>
                </a:lnTo>
                <a:lnTo>
                  <a:pt x="17611" y="595123"/>
                </a:lnTo>
                <a:lnTo>
                  <a:pt x="1999" y="529212"/>
                </a:lnTo>
                <a:lnTo>
                  <a:pt x="0" y="495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44059" y="4150232"/>
            <a:ext cx="1068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GRO</a:t>
            </a:r>
            <a:r>
              <a:rPr sz="1800" b="1" spc="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83200" y="2819400"/>
            <a:ext cx="2806700" cy="1295400"/>
          </a:xfrm>
          <a:custGeom>
            <a:avLst/>
            <a:gdLst/>
            <a:ahLst/>
            <a:cxnLst/>
            <a:rect l="l" t="t" r="r" b="b"/>
            <a:pathLst>
              <a:path w="2806700" h="1295400">
                <a:moveTo>
                  <a:pt x="0" y="1295400"/>
                </a:moveTo>
                <a:lnTo>
                  <a:pt x="1403350" y="0"/>
                </a:lnTo>
                <a:lnTo>
                  <a:pt x="2806700" y="129540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982970" y="3578479"/>
            <a:ext cx="140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CASH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FLOW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9154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00025" rIns="0" bIns="0" rtlCol="0">
            <a:spAutoFit/>
          </a:bodyPr>
          <a:lstStyle/>
          <a:p>
            <a:pPr marL="373380">
              <a:lnSpc>
                <a:spcPct val="100000"/>
              </a:lnSpc>
              <a:spcBef>
                <a:spcPts val="1575"/>
              </a:spcBef>
            </a:pPr>
            <a:r>
              <a:rPr sz="4400" b="1" dirty="0">
                <a:latin typeface="Arial Black"/>
                <a:cs typeface="Arial Black"/>
              </a:rPr>
              <a:t>4. </a:t>
            </a:r>
            <a:r>
              <a:rPr sz="4400" b="1" spc="-5" dirty="0">
                <a:latin typeface="Arial Black"/>
                <a:cs typeface="Arial Black"/>
              </a:rPr>
              <a:t>Persaingan Pasar</a:t>
            </a:r>
            <a:r>
              <a:rPr sz="4400" b="1" spc="-70" dirty="0">
                <a:latin typeface="Arial Black"/>
                <a:cs typeface="Arial Black"/>
              </a:rPr>
              <a:t> </a:t>
            </a:r>
            <a:r>
              <a:rPr sz="4400" b="1" dirty="0">
                <a:latin typeface="Arial Black"/>
                <a:cs typeface="Arial Black"/>
              </a:rPr>
              <a:t>Bebas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09900" y="2865120"/>
            <a:ext cx="2819400" cy="3057525"/>
          </a:xfrm>
          <a:custGeom>
            <a:avLst/>
            <a:gdLst/>
            <a:ahLst/>
            <a:cxnLst/>
            <a:rect l="l" t="t" r="r" b="b"/>
            <a:pathLst>
              <a:path w="2819400" h="3057525">
                <a:moveTo>
                  <a:pt x="1879600" y="2292730"/>
                </a:moveTo>
                <a:lnTo>
                  <a:pt x="939800" y="2292730"/>
                </a:lnTo>
                <a:lnTo>
                  <a:pt x="1409700" y="3056928"/>
                </a:lnTo>
                <a:lnTo>
                  <a:pt x="1879600" y="2292730"/>
                </a:lnTo>
                <a:close/>
              </a:path>
              <a:path w="2819400" h="3057525">
                <a:moveTo>
                  <a:pt x="1409700" y="0"/>
                </a:moveTo>
                <a:lnTo>
                  <a:pt x="939800" y="764158"/>
                </a:lnTo>
                <a:lnTo>
                  <a:pt x="0" y="764285"/>
                </a:lnTo>
                <a:lnTo>
                  <a:pt x="469900" y="1528444"/>
                </a:lnTo>
                <a:lnTo>
                  <a:pt x="0" y="2292730"/>
                </a:lnTo>
                <a:lnTo>
                  <a:pt x="2819400" y="2292730"/>
                </a:lnTo>
                <a:lnTo>
                  <a:pt x="2349500" y="1528444"/>
                </a:lnTo>
                <a:lnTo>
                  <a:pt x="2819400" y="764285"/>
                </a:lnTo>
                <a:lnTo>
                  <a:pt x="1879600" y="764158"/>
                </a:lnTo>
                <a:lnTo>
                  <a:pt x="14097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9900" y="2865120"/>
            <a:ext cx="2819400" cy="3057525"/>
          </a:xfrm>
          <a:custGeom>
            <a:avLst/>
            <a:gdLst/>
            <a:ahLst/>
            <a:cxnLst/>
            <a:rect l="l" t="t" r="r" b="b"/>
            <a:pathLst>
              <a:path w="2819400" h="3057525">
                <a:moveTo>
                  <a:pt x="0" y="764285"/>
                </a:moveTo>
                <a:lnTo>
                  <a:pt x="939800" y="764158"/>
                </a:lnTo>
                <a:lnTo>
                  <a:pt x="1409700" y="0"/>
                </a:lnTo>
                <a:lnTo>
                  <a:pt x="1879600" y="764158"/>
                </a:lnTo>
                <a:lnTo>
                  <a:pt x="2819400" y="764285"/>
                </a:lnTo>
                <a:lnTo>
                  <a:pt x="2349500" y="1528444"/>
                </a:lnTo>
                <a:lnTo>
                  <a:pt x="2819400" y="2292730"/>
                </a:lnTo>
                <a:lnTo>
                  <a:pt x="1879600" y="2292730"/>
                </a:lnTo>
                <a:lnTo>
                  <a:pt x="1409700" y="3056928"/>
                </a:lnTo>
                <a:lnTo>
                  <a:pt x="939800" y="2292730"/>
                </a:lnTo>
                <a:lnTo>
                  <a:pt x="0" y="2292730"/>
                </a:lnTo>
                <a:lnTo>
                  <a:pt x="469900" y="1528444"/>
                </a:lnTo>
                <a:lnTo>
                  <a:pt x="0" y="764285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48634" y="4229227"/>
            <a:ext cx="1744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 Black"/>
                <a:cs typeface="Arial Black"/>
              </a:rPr>
              <a:t>GLOBALISASI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3057271"/>
            <a:ext cx="2011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latin typeface="Arial Black"/>
                <a:cs typeface="Arial Black"/>
              </a:rPr>
              <a:t>AFTA </a:t>
            </a:r>
            <a:r>
              <a:rPr sz="1800" b="1" dirty="0">
                <a:latin typeface="Arial Black"/>
                <a:cs typeface="Arial Black"/>
              </a:rPr>
              <a:t>– Asean  </a:t>
            </a:r>
            <a:r>
              <a:rPr sz="1800" b="1" spc="-10" dirty="0">
                <a:latin typeface="Arial Black"/>
                <a:cs typeface="Arial Black"/>
              </a:rPr>
              <a:t>Free Trade</a:t>
            </a:r>
            <a:r>
              <a:rPr sz="1800" b="1" spc="-110" dirty="0">
                <a:latin typeface="Arial Black"/>
                <a:cs typeface="Arial Black"/>
              </a:rPr>
              <a:t> </a:t>
            </a:r>
            <a:r>
              <a:rPr sz="1800" b="1" spc="0" dirty="0">
                <a:latin typeface="Arial Black"/>
                <a:cs typeface="Arial Black"/>
              </a:rPr>
              <a:t>area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74185" y="2080641"/>
            <a:ext cx="12915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 Black"/>
                <a:cs typeface="Arial Black"/>
              </a:rPr>
              <a:t>G 8, G</a:t>
            </a:r>
            <a:r>
              <a:rPr sz="2000" b="1" spc="-130" dirty="0">
                <a:latin typeface="Arial Black"/>
                <a:cs typeface="Arial Black"/>
              </a:rPr>
              <a:t> </a:t>
            </a:r>
            <a:r>
              <a:rPr sz="2000" b="1" dirty="0">
                <a:latin typeface="Arial Black"/>
                <a:cs typeface="Arial Black"/>
              </a:rPr>
              <a:t>20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33209" y="3494658"/>
            <a:ext cx="1206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 Black"/>
                <a:cs typeface="Arial Black"/>
              </a:rPr>
              <a:t>DES</a:t>
            </a:r>
            <a:r>
              <a:rPr sz="1800" b="1" spc="-10" dirty="0">
                <a:latin typeface="Arial Black"/>
                <a:cs typeface="Arial Black"/>
              </a:rPr>
              <a:t>E</a:t>
            </a:r>
            <a:r>
              <a:rPr sz="1800" b="1" dirty="0">
                <a:latin typeface="Arial Black"/>
                <a:cs typeface="Arial Black"/>
              </a:rPr>
              <a:t>ASE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Arial Black"/>
                <a:cs typeface="Arial Black"/>
              </a:rPr>
              <a:t>BURDEN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9928" y="5026533"/>
            <a:ext cx="11182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ECONOMI  </a:t>
            </a:r>
            <a:r>
              <a:rPr sz="1800" b="1" spc="-20" dirty="0">
                <a:latin typeface="Arial"/>
                <a:cs typeface="Arial"/>
              </a:rPr>
              <a:t>DAN  </a:t>
            </a:r>
            <a:r>
              <a:rPr sz="1800" b="1" dirty="0">
                <a:latin typeface="Arial"/>
                <a:cs typeface="Arial"/>
              </a:rPr>
              <a:t>POLITIK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5844" y="5296027"/>
            <a:ext cx="158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 Black"/>
                <a:cs typeface="Arial Black"/>
              </a:rPr>
              <a:t>STRATEGI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 Black"/>
                <a:cs typeface="Arial Black"/>
              </a:rPr>
              <a:t>MARKETING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00" y="4141089"/>
            <a:ext cx="584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 Black"/>
                <a:cs typeface="Arial Black"/>
              </a:rPr>
              <a:t>MEA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74637"/>
            <a:ext cx="8877300" cy="944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00965" rIns="0" bIns="0" rtlCol="0">
            <a:spAutoFit/>
          </a:bodyPr>
          <a:lstStyle/>
          <a:p>
            <a:pPr marL="603885">
              <a:lnSpc>
                <a:spcPct val="100000"/>
              </a:lnSpc>
              <a:spcBef>
                <a:spcPts val="795"/>
              </a:spcBef>
            </a:pPr>
            <a:r>
              <a:rPr sz="4400" b="1" dirty="0">
                <a:latin typeface="Arial Black"/>
                <a:cs typeface="Arial Black"/>
              </a:rPr>
              <a:t>5. </a:t>
            </a:r>
            <a:r>
              <a:rPr sz="4400" b="1" spc="-5" dirty="0">
                <a:latin typeface="Arial Black"/>
                <a:cs typeface="Arial Black"/>
              </a:rPr>
              <a:t>Pasar </a:t>
            </a:r>
            <a:r>
              <a:rPr sz="4400" b="1" dirty="0">
                <a:latin typeface="Arial Black"/>
                <a:cs typeface="Arial Black"/>
              </a:rPr>
              <a:t>Modal yg</a:t>
            </a:r>
            <a:r>
              <a:rPr sz="4400" b="1" spc="-85" dirty="0">
                <a:latin typeface="Arial Black"/>
                <a:cs typeface="Arial Black"/>
              </a:rPr>
              <a:t> </a:t>
            </a:r>
            <a:r>
              <a:rPr sz="4400" b="1" spc="-5" dirty="0">
                <a:latin typeface="Arial Black"/>
                <a:cs typeface="Arial Black"/>
              </a:rPr>
              <a:t>Efisien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4040" y="1621282"/>
            <a:ext cx="8716010" cy="256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Situasi </a:t>
            </a:r>
            <a:r>
              <a:rPr sz="3200" spc="-10" dirty="0">
                <a:latin typeface="Arial"/>
                <a:cs typeface="Arial"/>
              </a:rPr>
              <a:t>dimana </a:t>
            </a:r>
            <a:r>
              <a:rPr sz="3200" spc="-5" dirty="0">
                <a:latin typeface="Arial"/>
                <a:cs typeface="Arial"/>
              </a:rPr>
              <a:t>harga </a:t>
            </a:r>
            <a:r>
              <a:rPr sz="3200" dirty="0">
                <a:latin typeface="Arial"/>
                <a:cs typeface="Arial"/>
              </a:rPr>
              <a:t>sekuritas </a:t>
            </a:r>
            <a:r>
              <a:rPr sz="3200" spc="-5" dirty="0">
                <a:latin typeface="Arial"/>
                <a:cs typeface="Arial"/>
              </a:rPr>
              <a:t>mencerminkan  </a:t>
            </a:r>
            <a:r>
              <a:rPr sz="3200" dirty="0">
                <a:latin typeface="Arial"/>
                <a:cs typeface="Arial"/>
              </a:rPr>
              <a:t>situsi yg </a:t>
            </a:r>
            <a:r>
              <a:rPr sz="3200" spc="-5" dirty="0">
                <a:latin typeface="Arial"/>
                <a:cs typeface="Arial"/>
              </a:rPr>
              <a:t>relevan. Semua </a:t>
            </a:r>
            <a:r>
              <a:rPr sz="3200" spc="-10" dirty="0">
                <a:latin typeface="Arial"/>
                <a:cs typeface="Arial"/>
              </a:rPr>
              <a:t>pemodal ingin </a:t>
            </a:r>
            <a:r>
              <a:rPr sz="3200" spc="-5" dirty="0">
                <a:latin typeface="Arial"/>
                <a:cs typeface="Arial"/>
              </a:rPr>
              <a:t>efisien  dan </a:t>
            </a:r>
            <a:r>
              <a:rPr sz="3200" dirty="0">
                <a:latin typeface="Arial"/>
                <a:cs typeface="Arial"/>
              </a:rPr>
              <a:t>sulit </a:t>
            </a:r>
            <a:r>
              <a:rPr sz="3200" spc="-5" dirty="0">
                <a:latin typeface="Arial"/>
                <a:cs typeface="Arial"/>
              </a:rPr>
              <a:t>mencari keuntungan diatas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norma</a:t>
            </a:r>
            <a:endParaRPr sz="3200">
              <a:latin typeface="Arial"/>
              <a:cs typeface="Arial"/>
            </a:endParaRPr>
          </a:p>
          <a:p>
            <a:pPr marL="355600" marR="28575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Perubahan harga </a:t>
            </a:r>
            <a:r>
              <a:rPr sz="3200" dirty="0">
                <a:latin typeface="Arial"/>
                <a:cs typeface="Arial"/>
              </a:rPr>
              <a:t>tdk </a:t>
            </a:r>
            <a:r>
              <a:rPr sz="3200" spc="-5" dirty="0">
                <a:latin typeface="Arial"/>
                <a:cs typeface="Arial"/>
              </a:rPr>
              <a:t>bisa diprediksi mengikuti  harga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sbelumnya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7629" y="482930"/>
            <a:ext cx="2110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1" dirty="0">
                <a:latin typeface="Arial"/>
                <a:cs typeface="Arial"/>
              </a:rPr>
              <a:t>Efis</a:t>
            </a:r>
            <a:r>
              <a:rPr sz="4400" b="0" i="1" spc="5" dirty="0">
                <a:latin typeface="Arial"/>
                <a:cs typeface="Arial"/>
              </a:rPr>
              <a:t>i</a:t>
            </a:r>
            <a:r>
              <a:rPr sz="4400" b="0" i="1" spc="-5" dirty="0">
                <a:latin typeface="Arial"/>
                <a:cs typeface="Arial"/>
              </a:rPr>
              <a:t>ensi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4040" y="1538373"/>
            <a:ext cx="7935595" cy="30137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3 </a:t>
            </a:r>
            <a:r>
              <a:rPr sz="2800" spc="-10" dirty="0">
                <a:latin typeface="Arial"/>
                <a:cs typeface="Arial"/>
              </a:rPr>
              <a:t>Elemen </a:t>
            </a:r>
            <a:r>
              <a:rPr sz="2800" spc="-5" dirty="0">
                <a:latin typeface="Arial"/>
                <a:cs typeface="Arial"/>
              </a:rPr>
              <a:t>Efisiensi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05765" algn="l"/>
              </a:tabLst>
            </a:pPr>
            <a:r>
              <a:rPr sz="2800" spc="-5" dirty="0">
                <a:latin typeface="Arial"/>
                <a:cs typeface="Arial"/>
              </a:rPr>
              <a:t>Do not waste resources (technical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efficiency)</a:t>
            </a:r>
            <a:endParaRPr sz="2800">
              <a:latin typeface="Arial"/>
              <a:cs typeface="Arial"/>
            </a:endParaRPr>
          </a:p>
          <a:p>
            <a:pPr marL="622300" marR="2238375" indent="-609600">
              <a:lnSpc>
                <a:spcPct val="120000"/>
              </a:lnSpc>
              <a:buAutoNum type="arabicPeriod"/>
              <a:tabLst>
                <a:tab pos="405765" algn="l"/>
              </a:tabLst>
            </a:pPr>
            <a:r>
              <a:rPr sz="2800" spc="-5" dirty="0">
                <a:latin typeface="Arial"/>
                <a:cs typeface="Arial"/>
              </a:rPr>
              <a:t>Produce each output at least cost  (cost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effectiveness)</a:t>
            </a:r>
            <a:endParaRPr sz="2800">
              <a:latin typeface="Arial"/>
              <a:cs typeface="Arial"/>
            </a:endParaRPr>
          </a:p>
          <a:p>
            <a:pPr marL="622300" marR="508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05765" algn="l"/>
              </a:tabLst>
            </a:pPr>
            <a:r>
              <a:rPr sz="2800" spc="-5" dirty="0">
                <a:latin typeface="Arial"/>
                <a:cs typeface="Arial"/>
              </a:rPr>
              <a:t>Produce the types and amounts of output which  people value most (allocative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efficiency)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300" y="274700"/>
            <a:ext cx="8915400" cy="1143000"/>
          </a:xfrm>
          <a:custGeom>
            <a:avLst/>
            <a:gdLst/>
            <a:ahLst/>
            <a:cxnLst/>
            <a:rect l="l" t="t" r="r" b="b"/>
            <a:pathLst>
              <a:path w="8915400" h="1143000">
                <a:moveTo>
                  <a:pt x="0" y="1143000"/>
                </a:moveTo>
                <a:lnTo>
                  <a:pt x="8915400" y="1143000"/>
                </a:lnTo>
                <a:lnTo>
                  <a:pt x="8915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1862" y="461594"/>
            <a:ext cx="79444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Arial Black"/>
                <a:cs typeface="Arial Black"/>
              </a:rPr>
              <a:t>6. Semua resiko tdk</a:t>
            </a:r>
            <a:r>
              <a:rPr sz="4400" b="1" spc="-125" dirty="0">
                <a:latin typeface="Arial Black"/>
                <a:cs typeface="Arial Black"/>
              </a:rPr>
              <a:t> </a:t>
            </a:r>
            <a:r>
              <a:rPr sz="4400" b="1" dirty="0">
                <a:latin typeface="Arial Black"/>
                <a:cs typeface="Arial Black"/>
              </a:rPr>
              <a:t>sama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9200" y="1600136"/>
            <a:ext cx="6693534" cy="4526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0800" y="685800"/>
            <a:ext cx="7429500" cy="831850"/>
          </a:xfrm>
          <a:prstGeom prst="rect">
            <a:avLst/>
          </a:prstGeom>
          <a:solidFill>
            <a:srgbClr val="222268"/>
          </a:solidFill>
          <a:ln w="9525">
            <a:solidFill>
              <a:srgbClr val="99CC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781175" marR="164465" indent="-1611630">
              <a:lnSpc>
                <a:spcPct val="100000"/>
              </a:lnSpc>
              <a:spcBef>
                <a:spcPts val="275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PRINSIP DASAR 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AKUNTANSI 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YANG</a:t>
            </a:r>
            <a:r>
              <a:rPr sz="2400" spc="-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MENDASARI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MANAJEMEN</a:t>
            </a:r>
            <a:r>
              <a:rPr sz="2400" spc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KEUANGAN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7400" y="2133638"/>
            <a:ext cx="6026150" cy="3785870"/>
          </a:xfrm>
          <a:prstGeom prst="rect">
            <a:avLst/>
          </a:prstGeom>
          <a:solidFill>
            <a:srgbClr val="CECEEF"/>
          </a:solidFill>
          <a:ln w="9525">
            <a:solidFill>
              <a:srgbClr val="99CC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305"/>
              </a:spcBef>
              <a:buFont typeface="MS UI Gothic"/>
              <a:buChar char="❑"/>
              <a:tabLst>
                <a:tab pos="434975" algn="l"/>
              </a:tabLst>
            </a:pPr>
            <a:r>
              <a:rPr sz="2400" b="1" spc="-5" dirty="0">
                <a:latin typeface="Arial"/>
                <a:cs typeface="Arial"/>
              </a:rPr>
              <a:t>Accounting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Entity</a:t>
            </a:r>
            <a:endParaRPr sz="24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440"/>
              </a:spcBef>
              <a:buFont typeface="MS UI Gothic"/>
              <a:buChar char="❑"/>
              <a:tabLst>
                <a:tab pos="434975" algn="l"/>
              </a:tabLst>
            </a:pPr>
            <a:r>
              <a:rPr sz="2400" b="1" spc="-5" dirty="0">
                <a:latin typeface="Arial"/>
                <a:cs typeface="Arial"/>
              </a:rPr>
              <a:t>Periodicity</a:t>
            </a:r>
            <a:endParaRPr sz="24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440"/>
              </a:spcBef>
              <a:buFont typeface="MS UI Gothic"/>
              <a:buChar char="❑"/>
              <a:tabLst>
                <a:tab pos="434975" algn="l"/>
              </a:tabLst>
            </a:pPr>
            <a:r>
              <a:rPr sz="2400" b="1" spc="-5" dirty="0">
                <a:latin typeface="Arial"/>
                <a:cs typeface="Arial"/>
              </a:rPr>
              <a:t>Matching Revenue and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Expenditures</a:t>
            </a:r>
            <a:endParaRPr sz="24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440"/>
              </a:spcBef>
              <a:buFont typeface="MS UI Gothic"/>
              <a:buChar char="❑"/>
              <a:tabLst>
                <a:tab pos="434975" algn="l"/>
              </a:tabLst>
            </a:pPr>
            <a:r>
              <a:rPr sz="2400" b="1" spc="-5" dirty="0">
                <a:latin typeface="Arial"/>
                <a:cs typeface="Arial"/>
              </a:rPr>
              <a:t>Money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Measurement</a:t>
            </a:r>
            <a:endParaRPr sz="24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440"/>
              </a:spcBef>
              <a:buFont typeface="MS UI Gothic"/>
              <a:buChar char="❑"/>
              <a:tabLst>
                <a:tab pos="434975" algn="l"/>
              </a:tabLst>
            </a:pPr>
            <a:r>
              <a:rPr sz="2400" b="1" spc="-5" dirty="0">
                <a:latin typeface="Arial"/>
                <a:cs typeface="Arial"/>
              </a:rPr>
              <a:t>Duality</a:t>
            </a:r>
            <a:endParaRPr sz="24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440"/>
              </a:spcBef>
              <a:buFont typeface="MS UI Gothic"/>
              <a:buChar char="❑"/>
              <a:tabLst>
                <a:tab pos="434975" algn="l"/>
              </a:tabLst>
            </a:pPr>
            <a:r>
              <a:rPr sz="2400" b="1" spc="-5" dirty="0">
                <a:latin typeface="Arial"/>
                <a:cs typeface="Arial"/>
              </a:rPr>
              <a:t>Cost </a:t>
            </a:r>
            <a:r>
              <a:rPr sz="2400" b="1" spc="-20" dirty="0">
                <a:latin typeface="Arial"/>
                <a:cs typeface="Arial"/>
              </a:rPr>
              <a:t>Valuation</a:t>
            </a:r>
            <a:endParaRPr sz="24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445"/>
              </a:spcBef>
              <a:buFont typeface="MS UI Gothic"/>
              <a:buChar char="❑"/>
              <a:tabLst>
                <a:tab pos="434975" algn="l"/>
              </a:tabLst>
            </a:pPr>
            <a:r>
              <a:rPr sz="2400" b="1" spc="-10" dirty="0">
                <a:latin typeface="Arial"/>
                <a:cs typeface="Arial"/>
              </a:rPr>
              <a:t>Accrual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Basis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7249" y="457200"/>
            <a:ext cx="7787005" cy="1143000"/>
          </a:xfrm>
          <a:prstGeom prst="rect">
            <a:avLst/>
          </a:prstGeom>
          <a:solidFill>
            <a:srgbClr val="222268"/>
          </a:solidFill>
        </p:spPr>
        <p:txBody>
          <a:bodyPr vert="horz" wrap="square" lIns="0" tIns="221615" rIns="0" bIns="0" rtlCol="0">
            <a:spAutoFit/>
          </a:bodyPr>
          <a:lstStyle/>
          <a:p>
            <a:pPr marL="1192530">
              <a:lnSpc>
                <a:spcPct val="100000"/>
              </a:lnSpc>
              <a:spcBef>
                <a:spcPts val="1745"/>
              </a:spcBef>
            </a:pPr>
            <a:r>
              <a:rPr sz="4400" dirty="0">
                <a:solidFill>
                  <a:srgbClr val="FFFFFF"/>
                </a:solidFill>
              </a:rPr>
              <a:t>1. </a:t>
            </a:r>
            <a:r>
              <a:rPr sz="4400" spc="-5" dirty="0">
                <a:solidFill>
                  <a:srgbClr val="FFFFFF"/>
                </a:solidFill>
              </a:rPr>
              <a:t>Accounting</a:t>
            </a:r>
            <a:r>
              <a:rPr sz="4400" spc="-10" dirty="0">
                <a:solidFill>
                  <a:srgbClr val="FFFFFF"/>
                </a:solidFill>
              </a:rPr>
              <a:t> </a:t>
            </a:r>
            <a:r>
              <a:rPr sz="4400" dirty="0">
                <a:solidFill>
                  <a:srgbClr val="FFFFFF"/>
                </a:solidFill>
              </a:rPr>
              <a:t>Entity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866976"/>
            <a:ext cx="8968105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4892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Sebuah badan yang berdiri terpisah  dikukuhkan dengan akte </a:t>
            </a:r>
            <a:r>
              <a:rPr sz="3200" b="1" dirty="0">
                <a:latin typeface="Arial"/>
                <a:cs typeface="Arial"/>
              </a:rPr>
              <a:t>notaris </a:t>
            </a:r>
            <a:r>
              <a:rPr sz="3200" b="1" spc="-5" dirty="0">
                <a:latin typeface="Arial"/>
                <a:cs typeface="Arial"/>
              </a:rPr>
              <a:t>(legal</a:t>
            </a:r>
            <a:r>
              <a:rPr sz="3200" b="1" spc="-16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entity)</a:t>
            </a:r>
            <a:endParaRPr sz="3200">
              <a:latin typeface="Arial"/>
              <a:cs typeface="Arial"/>
            </a:endParaRPr>
          </a:p>
          <a:p>
            <a:pPr marL="927100" marR="5080">
              <a:lnSpc>
                <a:spcPct val="100000"/>
              </a:lnSpc>
              <a:buFont typeface="MS UI Gothic"/>
              <a:buChar char="▪"/>
              <a:tabLst>
                <a:tab pos="1224915" algn="l"/>
              </a:tabLst>
            </a:pPr>
            <a:r>
              <a:rPr sz="3200" b="1" spc="-5" dirty="0">
                <a:latin typeface="Arial"/>
                <a:cs typeface="Arial"/>
              </a:rPr>
              <a:t>Mempunyai pembukuan sendiri yang  memisahkan antara kekayaan </a:t>
            </a:r>
            <a:r>
              <a:rPr sz="3200" b="1" dirty="0">
                <a:latin typeface="Arial"/>
                <a:cs typeface="Arial"/>
              </a:rPr>
              <a:t>pribadi</a:t>
            </a:r>
            <a:r>
              <a:rPr sz="3200" b="1" spc="-16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dan  </a:t>
            </a:r>
            <a:r>
              <a:rPr sz="3200" b="1" spc="-10" dirty="0">
                <a:latin typeface="Arial"/>
                <a:cs typeface="Arial"/>
              </a:rPr>
              <a:t>kekayaan </a:t>
            </a:r>
            <a:r>
              <a:rPr sz="3200" b="1" spc="-5" dirty="0">
                <a:latin typeface="Arial"/>
                <a:cs typeface="Arial"/>
              </a:rPr>
              <a:t>perusahaan (accounting</a:t>
            </a:r>
            <a:r>
              <a:rPr sz="3200" b="1" spc="-8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entity)</a:t>
            </a:r>
            <a:endParaRPr sz="3200">
              <a:latin typeface="Arial"/>
              <a:cs typeface="Arial"/>
            </a:endParaRPr>
          </a:p>
          <a:p>
            <a:pPr marL="927100" marR="675005">
              <a:lnSpc>
                <a:spcPct val="100000"/>
              </a:lnSpc>
              <a:spcBef>
                <a:spcPts val="5"/>
              </a:spcBef>
              <a:buFont typeface="MS UI Gothic"/>
              <a:buChar char="▪"/>
              <a:tabLst>
                <a:tab pos="1224915" algn="l"/>
              </a:tabLst>
            </a:pPr>
            <a:r>
              <a:rPr sz="3200" b="1" spc="-5" dirty="0">
                <a:latin typeface="Arial"/>
                <a:cs typeface="Arial"/>
              </a:rPr>
              <a:t>Seringkali sulit, klinik praktek dokter  </a:t>
            </a:r>
            <a:r>
              <a:rPr sz="3200" b="1" dirty="0">
                <a:latin typeface="Arial"/>
                <a:cs typeface="Arial"/>
              </a:rPr>
              <a:t>pribadi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300" y="274700"/>
            <a:ext cx="8915400" cy="1143000"/>
          </a:xfrm>
          <a:prstGeom prst="rect">
            <a:avLst/>
          </a:prstGeom>
          <a:solidFill>
            <a:srgbClr val="222268"/>
          </a:solidFill>
        </p:spPr>
        <p:txBody>
          <a:bodyPr vert="horz" wrap="square" lIns="0" tIns="221615" rIns="0" bIns="0" rtlCol="0">
            <a:spAutoFit/>
          </a:bodyPr>
          <a:lstStyle/>
          <a:p>
            <a:pPr marL="2718435">
              <a:lnSpc>
                <a:spcPct val="100000"/>
              </a:lnSpc>
              <a:spcBef>
                <a:spcPts val="1745"/>
              </a:spcBef>
            </a:pPr>
            <a:r>
              <a:rPr sz="4400" dirty="0">
                <a:solidFill>
                  <a:srgbClr val="FFFFFF"/>
                </a:solidFill>
              </a:rPr>
              <a:t>2.</a:t>
            </a:r>
            <a:r>
              <a:rPr sz="4400" spc="-25" dirty="0">
                <a:solidFill>
                  <a:srgbClr val="FFFFFF"/>
                </a:solidFill>
              </a:rPr>
              <a:t> </a:t>
            </a:r>
            <a:r>
              <a:rPr sz="4400" dirty="0">
                <a:solidFill>
                  <a:srgbClr val="FFFFFF"/>
                </a:solidFill>
              </a:rPr>
              <a:t>Periodicity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8340" y="1548129"/>
            <a:ext cx="8174990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5920">
              <a:lnSpc>
                <a:spcPct val="100000"/>
              </a:lnSpc>
              <a:spcBef>
                <a:spcPts val="95"/>
              </a:spcBef>
              <a:tabLst>
                <a:tab pos="4564380" algn="l"/>
              </a:tabLst>
            </a:pPr>
            <a:r>
              <a:rPr sz="2800" spc="-5" dirty="0">
                <a:latin typeface="Arial"/>
                <a:cs typeface="Arial"/>
              </a:rPr>
              <a:t>Membagi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kegiatan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ekonomi	perusahaan </a:t>
            </a:r>
            <a:r>
              <a:rPr sz="2800" spc="-10" dirty="0">
                <a:latin typeface="Arial"/>
                <a:cs typeface="Arial"/>
              </a:rPr>
              <a:t>menjadi  </a:t>
            </a:r>
            <a:r>
              <a:rPr sz="2800" spc="-5" dirty="0">
                <a:latin typeface="Arial"/>
                <a:cs typeface="Arial"/>
              </a:rPr>
              <a:t>perioda-perioda.</a:t>
            </a:r>
            <a:endParaRPr sz="2800">
              <a:latin typeface="Arial"/>
              <a:cs typeface="Arial"/>
            </a:endParaRPr>
          </a:p>
          <a:p>
            <a:pPr marL="427355" indent="-414655">
              <a:lnSpc>
                <a:spcPct val="100000"/>
              </a:lnSpc>
              <a:spcBef>
                <a:spcPts val="5"/>
              </a:spcBef>
              <a:buFont typeface="MS UI Gothic"/>
              <a:buChar char="❑"/>
              <a:tabLst>
                <a:tab pos="427990" algn="l"/>
              </a:tabLst>
            </a:pPr>
            <a:r>
              <a:rPr sz="2800" spc="-5" dirty="0">
                <a:latin typeface="Arial"/>
                <a:cs typeface="Arial"/>
              </a:rPr>
              <a:t>Perioda Akuntansi : 12 bulan, 18 Bulan, 24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Bulan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MS UI Gothic"/>
              <a:buChar char="❑"/>
            </a:pPr>
            <a:endParaRPr sz="2900">
              <a:latin typeface="Times New Roman"/>
              <a:cs typeface="Times New Roman"/>
            </a:endParaRPr>
          </a:p>
          <a:p>
            <a:pPr marL="427355" indent="-414655">
              <a:lnSpc>
                <a:spcPct val="100000"/>
              </a:lnSpc>
              <a:spcBef>
                <a:spcPts val="5"/>
              </a:spcBef>
              <a:buFont typeface="MS UI Gothic"/>
              <a:buChar char="❑"/>
              <a:tabLst>
                <a:tab pos="427990" algn="l"/>
              </a:tabLst>
            </a:pPr>
            <a:r>
              <a:rPr sz="2800" i="1" spc="-5" dirty="0">
                <a:latin typeface="Arial"/>
                <a:cs typeface="Arial"/>
              </a:rPr>
              <a:t>Perioda</a:t>
            </a:r>
            <a:r>
              <a:rPr sz="2800" i="1" spc="-10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berjalan:</a:t>
            </a:r>
            <a:endParaRPr sz="2800">
              <a:latin typeface="Arial"/>
              <a:cs typeface="Arial"/>
            </a:endParaRPr>
          </a:p>
          <a:p>
            <a:pPr marL="12700" marR="824230">
              <a:lnSpc>
                <a:spcPct val="100000"/>
              </a:lnSpc>
            </a:pPr>
            <a:r>
              <a:rPr sz="2800" spc="875" dirty="0">
                <a:latin typeface="MS UI Gothic"/>
                <a:cs typeface="MS UI Gothic"/>
              </a:rPr>
              <a:t>€</a:t>
            </a:r>
            <a:r>
              <a:rPr sz="2800" spc="-20" dirty="0">
                <a:latin typeface="MS UI Gothic"/>
                <a:cs typeface="MS UI Gothic"/>
              </a:rPr>
              <a:t> </a:t>
            </a:r>
            <a:r>
              <a:rPr sz="2800" spc="-5" dirty="0">
                <a:latin typeface="Arial"/>
                <a:cs typeface="Arial"/>
              </a:rPr>
              <a:t>identifikasi transaksi, pengukuran transaksi,  pencatatan Jurnal, pencatatan buku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besar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27355" indent="-414655">
              <a:lnSpc>
                <a:spcPct val="100000"/>
              </a:lnSpc>
              <a:buFont typeface="MS UI Gothic"/>
              <a:buChar char="❑"/>
              <a:tabLst>
                <a:tab pos="427990" algn="l"/>
              </a:tabLst>
            </a:pPr>
            <a:r>
              <a:rPr sz="2800" i="1" spc="-5" dirty="0">
                <a:latin typeface="Arial"/>
                <a:cs typeface="Arial"/>
              </a:rPr>
              <a:t>Perioda</a:t>
            </a:r>
            <a:r>
              <a:rPr sz="2800" i="1" spc="-10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akhir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875" dirty="0">
                <a:latin typeface="MS UI Gothic"/>
                <a:cs typeface="MS UI Gothic"/>
              </a:rPr>
              <a:t>€</a:t>
            </a:r>
            <a:r>
              <a:rPr sz="2800" spc="-95" dirty="0">
                <a:latin typeface="MS UI Gothic"/>
                <a:cs typeface="MS UI Gothic"/>
              </a:rPr>
              <a:t> </a:t>
            </a:r>
            <a:r>
              <a:rPr sz="2800" spc="-5" dirty="0">
                <a:latin typeface="Arial"/>
                <a:cs typeface="Arial"/>
              </a:rPr>
              <a:t>pelaporan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3994" y="1622805"/>
            <a:ext cx="60858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Mencatat </a:t>
            </a:r>
            <a:r>
              <a:rPr sz="2400" dirty="0">
                <a:latin typeface="Times New Roman"/>
                <a:cs typeface="Times New Roman"/>
              </a:rPr>
              <a:t>pendapatan dan pengeluaran dalam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satu  </a:t>
            </a:r>
            <a:r>
              <a:rPr sz="2400" dirty="0">
                <a:latin typeface="Times New Roman"/>
                <a:cs typeface="Times New Roman"/>
              </a:rPr>
              <a:t>periode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akuntansi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1000" y="3048000"/>
            <a:ext cx="6604000" cy="0"/>
          </a:xfrm>
          <a:custGeom>
            <a:avLst/>
            <a:gdLst/>
            <a:ahLst/>
            <a:cxnLst/>
            <a:rect l="l" t="t" r="r" b="b"/>
            <a:pathLst>
              <a:path w="6604000">
                <a:moveTo>
                  <a:pt x="0" y="0"/>
                </a:moveTo>
                <a:lnTo>
                  <a:pt x="6604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51000" y="5562600"/>
            <a:ext cx="6604000" cy="0"/>
          </a:xfrm>
          <a:custGeom>
            <a:avLst/>
            <a:gdLst/>
            <a:ahLst/>
            <a:cxnLst/>
            <a:rect l="l" t="t" r="r" b="b"/>
            <a:pathLst>
              <a:path w="6604000">
                <a:moveTo>
                  <a:pt x="0" y="0"/>
                </a:moveTo>
                <a:lnTo>
                  <a:pt x="6604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51000" y="4343400"/>
            <a:ext cx="6604000" cy="0"/>
          </a:xfrm>
          <a:custGeom>
            <a:avLst/>
            <a:gdLst/>
            <a:ahLst/>
            <a:cxnLst/>
            <a:rect l="l" t="t" r="r" b="b"/>
            <a:pathLst>
              <a:path w="6604000">
                <a:moveTo>
                  <a:pt x="0" y="0"/>
                </a:moveTo>
                <a:lnTo>
                  <a:pt x="6604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51000" y="27432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55000" y="27432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55000" y="40386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51000" y="40386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51000" y="52578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55000" y="52578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02650" y="2205101"/>
            <a:ext cx="747395" cy="690880"/>
          </a:xfrm>
          <a:custGeom>
            <a:avLst/>
            <a:gdLst/>
            <a:ahLst/>
            <a:cxnLst/>
            <a:rect l="l" t="t" r="r" b="b"/>
            <a:pathLst>
              <a:path w="747395" h="690880">
                <a:moveTo>
                  <a:pt x="30099" y="610870"/>
                </a:moveTo>
                <a:lnTo>
                  <a:pt x="0" y="690499"/>
                </a:lnTo>
                <a:lnTo>
                  <a:pt x="81788" y="666750"/>
                </a:lnTo>
                <a:lnTo>
                  <a:pt x="68278" y="652145"/>
                </a:lnTo>
                <a:lnTo>
                  <a:pt x="50926" y="652145"/>
                </a:lnTo>
                <a:lnTo>
                  <a:pt x="42291" y="642747"/>
                </a:lnTo>
                <a:lnTo>
                  <a:pt x="51620" y="634135"/>
                </a:lnTo>
                <a:lnTo>
                  <a:pt x="30099" y="610870"/>
                </a:lnTo>
                <a:close/>
              </a:path>
              <a:path w="747395" h="690880">
                <a:moveTo>
                  <a:pt x="51620" y="634135"/>
                </a:moveTo>
                <a:lnTo>
                  <a:pt x="42291" y="642747"/>
                </a:lnTo>
                <a:lnTo>
                  <a:pt x="50926" y="652145"/>
                </a:lnTo>
                <a:lnTo>
                  <a:pt x="60286" y="643505"/>
                </a:lnTo>
                <a:lnTo>
                  <a:pt x="51620" y="634135"/>
                </a:lnTo>
                <a:close/>
              </a:path>
              <a:path w="747395" h="690880">
                <a:moveTo>
                  <a:pt x="60286" y="643505"/>
                </a:moveTo>
                <a:lnTo>
                  <a:pt x="50926" y="652145"/>
                </a:lnTo>
                <a:lnTo>
                  <a:pt x="68278" y="652145"/>
                </a:lnTo>
                <a:lnTo>
                  <a:pt x="60286" y="643505"/>
                </a:lnTo>
                <a:close/>
              </a:path>
              <a:path w="747395" h="690880">
                <a:moveTo>
                  <a:pt x="738631" y="0"/>
                </a:moveTo>
                <a:lnTo>
                  <a:pt x="51620" y="634135"/>
                </a:lnTo>
                <a:lnTo>
                  <a:pt x="60286" y="643505"/>
                </a:lnTo>
                <a:lnTo>
                  <a:pt x="747268" y="9398"/>
                </a:lnTo>
                <a:lnTo>
                  <a:pt x="7386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02650" y="3576701"/>
            <a:ext cx="747395" cy="690880"/>
          </a:xfrm>
          <a:custGeom>
            <a:avLst/>
            <a:gdLst/>
            <a:ahLst/>
            <a:cxnLst/>
            <a:rect l="l" t="t" r="r" b="b"/>
            <a:pathLst>
              <a:path w="747395" h="690879">
                <a:moveTo>
                  <a:pt x="30099" y="610869"/>
                </a:moveTo>
                <a:lnTo>
                  <a:pt x="0" y="690499"/>
                </a:lnTo>
                <a:lnTo>
                  <a:pt x="81788" y="666750"/>
                </a:lnTo>
                <a:lnTo>
                  <a:pt x="68278" y="652144"/>
                </a:lnTo>
                <a:lnTo>
                  <a:pt x="50926" y="652144"/>
                </a:lnTo>
                <a:lnTo>
                  <a:pt x="42291" y="642747"/>
                </a:lnTo>
                <a:lnTo>
                  <a:pt x="51620" y="634135"/>
                </a:lnTo>
                <a:lnTo>
                  <a:pt x="30099" y="610869"/>
                </a:lnTo>
                <a:close/>
              </a:path>
              <a:path w="747395" h="690879">
                <a:moveTo>
                  <a:pt x="51620" y="634135"/>
                </a:moveTo>
                <a:lnTo>
                  <a:pt x="42291" y="642747"/>
                </a:lnTo>
                <a:lnTo>
                  <a:pt x="50926" y="652144"/>
                </a:lnTo>
                <a:lnTo>
                  <a:pt x="60286" y="643505"/>
                </a:lnTo>
                <a:lnTo>
                  <a:pt x="51620" y="634135"/>
                </a:lnTo>
                <a:close/>
              </a:path>
              <a:path w="747395" h="690879">
                <a:moveTo>
                  <a:pt x="60286" y="643505"/>
                </a:moveTo>
                <a:lnTo>
                  <a:pt x="50926" y="652144"/>
                </a:lnTo>
                <a:lnTo>
                  <a:pt x="68278" y="652144"/>
                </a:lnTo>
                <a:lnTo>
                  <a:pt x="60286" y="643505"/>
                </a:lnTo>
                <a:close/>
              </a:path>
              <a:path w="747395" h="690879">
                <a:moveTo>
                  <a:pt x="738631" y="0"/>
                </a:moveTo>
                <a:lnTo>
                  <a:pt x="51620" y="634135"/>
                </a:lnTo>
                <a:lnTo>
                  <a:pt x="60286" y="643505"/>
                </a:lnTo>
                <a:lnTo>
                  <a:pt x="747268" y="9398"/>
                </a:lnTo>
                <a:lnTo>
                  <a:pt x="7386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02650" y="5559933"/>
            <a:ext cx="993775" cy="466090"/>
          </a:xfrm>
          <a:custGeom>
            <a:avLst/>
            <a:gdLst/>
            <a:ahLst/>
            <a:cxnLst/>
            <a:rect l="l" t="t" r="r" b="b"/>
            <a:pathLst>
              <a:path w="993775" h="466089">
                <a:moveTo>
                  <a:pt x="71820" y="28800"/>
                </a:moveTo>
                <a:lnTo>
                  <a:pt x="66499" y="40350"/>
                </a:lnTo>
                <a:lnTo>
                  <a:pt x="987932" y="465632"/>
                </a:lnTo>
                <a:lnTo>
                  <a:pt x="993267" y="454101"/>
                </a:lnTo>
                <a:lnTo>
                  <a:pt x="71820" y="28800"/>
                </a:lnTo>
                <a:close/>
              </a:path>
              <a:path w="993775" h="466089">
                <a:moveTo>
                  <a:pt x="85090" y="0"/>
                </a:moveTo>
                <a:lnTo>
                  <a:pt x="0" y="2666"/>
                </a:lnTo>
                <a:lnTo>
                  <a:pt x="53213" y="69189"/>
                </a:lnTo>
                <a:lnTo>
                  <a:pt x="66499" y="40350"/>
                </a:lnTo>
                <a:lnTo>
                  <a:pt x="54991" y="35039"/>
                </a:lnTo>
                <a:lnTo>
                  <a:pt x="60325" y="23494"/>
                </a:lnTo>
                <a:lnTo>
                  <a:pt x="74265" y="23494"/>
                </a:lnTo>
                <a:lnTo>
                  <a:pt x="85090" y="0"/>
                </a:lnTo>
                <a:close/>
              </a:path>
              <a:path w="993775" h="466089">
                <a:moveTo>
                  <a:pt x="60325" y="23494"/>
                </a:moveTo>
                <a:lnTo>
                  <a:pt x="54991" y="35039"/>
                </a:lnTo>
                <a:lnTo>
                  <a:pt x="66499" y="40350"/>
                </a:lnTo>
                <a:lnTo>
                  <a:pt x="71820" y="28800"/>
                </a:lnTo>
                <a:lnTo>
                  <a:pt x="60325" y="23494"/>
                </a:lnTo>
                <a:close/>
              </a:path>
              <a:path w="993775" h="466089">
                <a:moveTo>
                  <a:pt x="74265" y="23494"/>
                </a:moveTo>
                <a:lnTo>
                  <a:pt x="60325" y="23494"/>
                </a:lnTo>
                <a:lnTo>
                  <a:pt x="71820" y="28800"/>
                </a:lnTo>
                <a:lnTo>
                  <a:pt x="74265" y="23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8644" y="2205101"/>
            <a:ext cx="747395" cy="690880"/>
          </a:xfrm>
          <a:custGeom>
            <a:avLst/>
            <a:gdLst/>
            <a:ahLst/>
            <a:cxnLst/>
            <a:rect l="l" t="t" r="r" b="b"/>
            <a:pathLst>
              <a:path w="747394" h="690880">
                <a:moveTo>
                  <a:pt x="686968" y="643505"/>
                </a:moveTo>
                <a:lnTo>
                  <a:pt x="665467" y="666750"/>
                </a:lnTo>
                <a:lnTo>
                  <a:pt x="747255" y="690499"/>
                </a:lnTo>
                <a:lnTo>
                  <a:pt x="732757" y="652145"/>
                </a:lnTo>
                <a:lnTo>
                  <a:pt x="696328" y="652145"/>
                </a:lnTo>
                <a:lnTo>
                  <a:pt x="686968" y="643505"/>
                </a:lnTo>
                <a:close/>
              </a:path>
              <a:path w="747394" h="690880">
                <a:moveTo>
                  <a:pt x="695635" y="634136"/>
                </a:moveTo>
                <a:lnTo>
                  <a:pt x="686968" y="643505"/>
                </a:lnTo>
                <a:lnTo>
                  <a:pt x="696328" y="652145"/>
                </a:lnTo>
                <a:lnTo>
                  <a:pt x="704964" y="642747"/>
                </a:lnTo>
                <a:lnTo>
                  <a:pt x="695635" y="634136"/>
                </a:lnTo>
                <a:close/>
              </a:path>
              <a:path w="747394" h="690880">
                <a:moveTo>
                  <a:pt x="717156" y="610870"/>
                </a:moveTo>
                <a:lnTo>
                  <a:pt x="695635" y="634136"/>
                </a:lnTo>
                <a:lnTo>
                  <a:pt x="704964" y="642747"/>
                </a:lnTo>
                <a:lnTo>
                  <a:pt x="696328" y="652145"/>
                </a:lnTo>
                <a:lnTo>
                  <a:pt x="732757" y="652145"/>
                </a:lnTo>
                <a:lnTo>
                  <a:pt x="717156" y="610870"/>
                </a:lnTo>
                <a:close/>
              </a:path>
              <a:path w="747394" h="690880">
                <a:moveTo>
                  <a:pt x="8610" y="0"/>
                </a:moveTo>
                <a:lnTo>
                  <a:pt x="0" y="9398"/>
                </a:lnTo>
                <a:lnTo>
                  <a:pt x="686968" y="643505"/>
                </a:lnTo>
                <a:lnTo>
                  <a:pt x="695635" y="634136"/>
                </a:lnTo>
                <a:lnTo>
                  <a:pt x="86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6094" y="3652901"/>
            <a:ext cx="747395" cy="690880"/>
          </a:xfrm>
          <a:custGeom>
            <a:avLst/>
            <a:gdLst/>
            <a:ahLst/>
            <a:cxnLst/>
            <a:rect l="l" t="t" r="r" b="b"/>
            <a:pathLst>
              <a:path w="747394" h="690879">
                <a:moveTo>
                  <a:pt x="686968" y="643505"/>
                </a:moveTo>
                <a:lnTo>
                  <a:pt x="665467" y="666750"/>
                </a:lnTo>
                <a:lnTo>
                  <a:pt x="747255" y="690499"/>
                </a:lnTo>
                <a:lnTo>
                  <a:pt x="732757" y="652144"/>
                </a:lnTo>
                <a:lnTo>
                  <a:pt x="696328" y="652144"/>
                </a:lnTo>
                <a:lnTo>
                  <a:pt x="686968" y="643505"/>
                </a:lnTo>
                <a:close/>
              </a:path>
              <a:path w="747394" h="690879">
                <a:moveTo>
                  <a:pt x="695635" y="634136"/>
                </a:moveTo>
                <a:lnTo>
                  <a:pt x="686968" y="643505"/>
                </a:lnTo>
                <a:lnTo>
                  <a:pt x="696328" y="652144"/>
                </a:lnTo>
                <a:lnTo>
                  <a:pt x="704964" y="642747"/>
                </a:lnTo>
                <a:lnTo>
                  <a:pt x="695635" y="634136"/>
                </a:lnTo>
                <a:close/>
              </a:path>
              <a:path w="747394" h="690879">
                <a:moveTo>
                  <a:pt x="717156" y="610869"/>
                </a:moveTo>
                <a:lnTo>
                  <a:pt x="695635" y="634136"/>
                </a:lnTo>
                <a:lnTo>
                  <a:pt x="704964" y="642747"/>
                </a:lnTo>
                <a:lnTo>
                  <a:pt x="696328" y="652144"/>
                </a:lnTo>
                <a:lnTo>
                  <a:pt x="732757" y="652144"/>
                </a:lnTo>
                <a:lnTo>
                  <a:pt x="717156" y="610869"/>
                </a:lnTo>
                <a:close/>
              </a:path>
              <a:path w="747394" h="690879">
                <a:moveTo>
                  <a:pt x="8610" y="0"/>
                </a:moveTo>
                <a:lnTo>
                  <a:pt x="0" y="9398"/>
                </a:lnTo>
                <a:lnTo>
                  <a:pt x="686968" y="643505"/>
                </a:lnTo>
                <a:lnTo>
                  <a:pt x="695635" y="634136"/>
                </a:lnTo>
                <a:lnTo>
                  <a:pt x="86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2290" y="5638800"/>
            <a:ext cx="993775" cy="539115"/>
          </a:xfrm>
          <a:custGeom>
            <a:avLst/>
            <a:gdLst/>
            <a:ahLst/>
            <a:cxnLst/>
            <a:rect l="l" t="t" r="r" b="b"/>
            <a:pathLst>
              <a:path w="993775" h="539114">
                <a:moveTo>
                  <a:pt x="923479" y="30543"/>
                </a:moveTo>
                <a:lnTo>
                  <a:pt x="0" y="527812"/>
                </a:lnTo>
                <a:lnTo>
                  <a:pt x="6019" y="538988"/>
                </a:lnTo>
                <a:lnTo>
                  <a:pt x="929494" y="41694"/>
                </a:lnTo>
                <a:lnTo>
                  <a:pt x="923479" y="30543"/>
                </a:lnTo>
                <a:close/>
              </a:path>
              <a:path w="993775" h="539114">
                <a:moveTo>
                  <a:pt x="976363" y="24511"/>
                </a:moveTo>
                <a:lnTo>
                  <a:pt x="934681" y="24511"/>
                </a:lnTo>
                <a:lnTo>
                  <a:pt x="940650" y="35687"/>
                </a:lnTo>
                <a:lnTo>
                  <a:pt x="929494" y="41694"/>
                </a:lnTo>
                <a:lnTo>
                  <a:pt x="944587" y="69672"/>
                </a:lnTo>
                <a:lnTo>
                  <a:pt x="976363" y="24511"/>
                </a:lnTo>
                <a:close/>
              </a:path>
              <a:path w="993775" h="539114">
                <a:moveTo>
                  <a:pt x="934681" y="24511"/>
                </a:moveTo>
                <a:lnTo>
                  <a:pt x="923479" y="30543"/>
                </a:lnTo>
                <a:lnTo>
                  <a:pt x="929494" y="41694"/>
                </a:lnTo>
                <a:lnTo>
                  <a:pt x="940650" y="35687"/>
                </a:lnTo>
                <a:lnTo>
                  <a:pt x="934681" y="24511"/>
                </a:lnTo>
                <a:close/>
              </a:path>
              <a:path w="993775" h="539114">
                <a:moveTo>
                  <a:pt x="993609" y="0"/>
                </a:moveTo>
                <a:lnTo>
                  <a:pt x="908392" y="2578"/>
                </a:lnTo>
                <a:lnTo>
                  <a:pt x="923479" y="30543"/>
                </a:lnTo>
                <a:lnTo>
                  <a:pt x="934681" y="24511"/>
                </a:lnTo>
                <a:lnTo>
                  <a:pt x="976363" y="24511"/>
                </a:lnTo>
                <a:lnTo>
                  <a:pt x="9936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28848" y="3223386"/>
            <a:ext cx="3275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PERIODE</a:t>
            </a:r>
            <a:r>
              <a:rPr sz="2400" b="1" spc="-185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AKUNTANSI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94252" y="4407789"/>
            <a:ext cx="2052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65" dirty="0">
                <a:latin typeface="Times New Roman"/>
                <a:cs typeface="Times New Roman"/>
              </a:rPr>
              <a:t>PENDAPATAN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6778" y="5703519"/>
            <a:ext cx="951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BI</a:t>
            </a:r>
            <a:r>
              <a:rPr sz="2400" b="1" spc="-225" dirty="0">
                <a:latin typeface="Times New Roman"/>
                <a:cs typeface="Times New Roman"/>
              </a:rPr>
              <a:t>AY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34541" y="3223386"/>
            <a:ext cx="805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1/1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7116" y="4595241"/>
            <a:ext cx="805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1/1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7116" y="5814771"/>
            <a:ext cx="805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1/1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36432" y="3299586"/>
            <a:ext cx="958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31/12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36432" y="4595241"/>
            <a:ext cx="1110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31/12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69960" y="5890971"/>
            <a:ext cx="1110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31/12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9029700" cy="1249680"/>
          </a:xfrm>
          <a:prstGeom prst="rect">
            <a:avLst/>
          </a:prstGeom>
          <a:solidFill>
            <a:srgbClr val="222268"/>
          </a:solidFill>
        </p:spPr>
        <p:txBody>
          <a:bodyPr vert="horz" wrap="square" lIns="0" tIns="31750" rIns="0" bIns="0" rtlCol="0">
            <a:spAutoFit/>
          </a:bodyPr>
          <a:lstStyle/>
          <a:p>
            <a:pPr marL="3049270" marR="1611630" indent="-1425575">
              <a:lnSpc>
                <a:spcPct val="100000"/>
              </a:lnSpc>
              <a:spcBef>
                <a:spcPts val="250"/>
              </a:spcBef>
            </a:pPr>
            <a:r>
              <a:rPr sz="4000" spc="-5" dirty="0">
                <a:solidFill>
                  <a:srgbClr val="FFFFFF"/>
                </a:solidFill>
              </a:rPr>
              <a:t>3. </a:t>
            </a:r>
            <a:r>
              <a:rPr sz="4000" spc="-10" dirty="0">
                <a:solidFill>
                  <a:srgbClr val="FFFFFF"/>
                </a:solidFill>
              </a:rPr>
              <a:t>Matcing Revenue and  </a:t>
            </a:r>
            <a:r>
              <a:rPr sz="4000" spc="-5" dirty="0">
                <a:solidFill>
                  <a:srgbClr val="FFFFFF"/>
                </a:solidFill>
              </a:rPr>
              <a:t>Expenditure</a:t>
            </a:r>
            <a:endParaRPr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1650" y="274700"/>
            <a:ext cx="7400925" cy="1143000"/>
          </a:xfrm>
          <a:prstGeom prst="rect">
            <a:avLst/>
          </a:prstGeom>
          <a:solidFill>
            <a:srgbClr val="222268"/>
          </a:solidFill>
        </p:spPr>
        <p:txBody>
          <a:bodyPr vert="horz" wrap="square" lIns="0" tIns="221615" rIns="0" bIns="0" rtlCol="0">
            <a:spAutoFit/>
          </a:bodyPr>
          <a:lstStyle/>
          <a:p>
            <a:pPr marL="762635">
              <a:lnSpc>
                <a:spcPct val="100000"/>
              </a:lnSpc>
              <a:spcBef>
                <a:spcPts val="1745"/>
              </a:spcBef>
            </a:pPr>
            <a:r>
              <a:rPr sz="4400" b="0" dirty="0">
                <a:solidFill>
                  <a:srgbClr val="FFFFFF"/>
                </a:solidFill>
                <a:latin typeface="Arial"/>
                <a:cs typeface="Arial"/>
              </a:rPr>
              <a:t>4. </a:t>
            </a:r>
            <a:r>
              <a:rPr sz="4400" b="0" spc="-5" dirty="0">
                <a:solidFill>
                  <a:srgbClr val="FFFFFF"/>
                </a:solidFill>
                <a:latin typeface="Arial"/>
                <a:cs typeface="Arial"/>
              </a:rPr>
              <a:t>Money</a:t>
            </a:r>
            <a:r>
              <a:rPr sz="4400" b="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b="0" spc="-5" dirty="0">
                <a:solidFill>
                  <a:srgbClr val="FFFFFF"/>
                </a:solidFill>
                <a:latin typeface="Arial"/>
                <a:cs typeface="Arial"/>
              </a:rPr>
              <a:t>Measurement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509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Alat </a:t>
            </a:r>
            <a:r>
              <a:rPr dirty="0"/>
              <a:t>ukur </a:t>
            </a:r>
            <a:r>
              <a:rPr spc="-5" dirty="0"/>
              <a:t>yang dipakai dalam</a:t>
            </a:r>
            <a:r>
              <a:rPr spc="-105" dirty="0"/>
              <a:t> </a:t>
            </a:r>
            <a:r>
              <a:rPr spc="-5" dirty="0"/>
              <a:t>mengumpulkan  </a:t>
            </a:r>
            <a:r>
              <a:rPr dirty="0"/>
              <a:t>informasi </a:t>
            </a:r>
            <a:r>
              <a:rPr spc="-5" dirty="0"/>
              <a:t>keuangan bukan</a:t>
            </a:r>
            <a:r>
              <a:rPr spc="-100" dirty="0"/>
              <a:t> </a:t>
            </a:r>
            <a:r>
              <a:rPr spc="-5" dirty="0"/>
              <a:t>dalam:</a:t>
            </a:r>
          </a:p>
          <a:p>
            <a:pPr marL="927100" marR="5080">
              <a:lnSpc>
                <a:spcPct val="100000"/>
              </a:lnSpc>
              <a:buChar char="-"/>
              <a:tabLst>
                <a:tab pos="1172845" algn="l"/>
              </a:tabLst>
            </a:pPr>
            <a:r>
              <a:rPr spc="-35" dirty="0"/>
              <a:t>meter, </a:t>
            </a:r>
            <a:r>
              <a:rPr dirty="0"/>
              <a:t>buah/unit, warna </a:t>
            </a:r>
            <a:r>
              <a:rPr spc="-5" dirty="0"/>
              <a:t>atau bera</a:t>
            </a:r>
            <a:r>
              <a:rPr spc="-110" dirty="0"/>
              <a:t> </a:t>
            </a:r>
            <a:r>
              <a:rPr spc="-5" dirty="0"/>
              <a:t>tetapi  diukur dalam </a:t>
            </a:r>
            <a:r>
              <a:rPr dirty="0"/>
              <a:t>bentuk </a:t>
            </a:r>
            <a:r>
              <a:rPr spc="-5" dirty="0"/>
              <a:t>moneter</a:t>
            </a:r>
            <a:r>
              <a:rPr spc="-100" dirty="0"/>
              <a:t> </a:t>
            </a:r>
            <a:r>
              <a:rPr spc="-5" dirty="0"/>
              <a:t>(Rupiah).</a:t>
            </a:r>
          </a:p>
          <a:p>
            <a:pPr>
              <a:lnSpc>
                <a:spcPct val="100000"/>
              </a:lnSpc>
              <a:spcBef>
                <a:spcPts val="5"/>
              </a:spcBef>
              <a:buChar char="-"/>
            </a:pPr>
            <a:endParaRPr sz="3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/>
              <a:t>Masalah </a:t>
            </a:r>
            <a:r>
              <a:rPr sz="2800" b="0" spc="875" dirty="0">
                <a:latin typeface="MS UI Gothic"/>
                <a:cs typeface="MS UI Gothic"/>
              </a:rPr>
              <a:t>€</a:t>
            </a:r>
            <a:r>
              <a:rPr sz="2800" b="0" spc="30" dirty="0">
                <a:latin typeface="MS UI Gothic"/>
                <a:cs typeface="MS UI Gothic"/>
              </a:rPr>
              <a:t> </a:t>
            </a:r>
            <a:r>
              <a:rPr sz="2800" spc="-5" dirty="0"/>
              <a:t>barang </a:t>
            </a:r>
            <a:r>
              <a:rPr sz="2800" spc="-15" dirty="0"/>
              <a:t>yang </a:t>
            </a:r>
            <a:r>
              <a:rPr sz="2800" spc="-5" dirty="0"/>
              <a:t>turun ke RS dalam bentuk:</a:t>
            </a:r>
            <a:endParaRPr sz="2800">
              <a:latin typeface="MS UI Gothic"/>
              <a:cs typeface="MS UI Gothic"/>
            </a:endParaRPr>
          </a:p>
          <a:p>
            <a:pPr marL="1143635" indent="-216535">
              <a:lnSpc>
                <a:spcPct val="100000"/>
              </a:lnSpc>
              <a:buChar char="-"/>
              <a:tabLst>
                <a:tab pos="1144270" algn="l"/>
              </a:tabLst>
            </a:pPr>
            <a:r>
              <a:rPr sz="2800" spc="-5" dirty="0"/>
              <a:t>in kind (in natura)</a:t>
            </a:r>
            <a:endParaRPr sz="2800"/>
          </a:p>
          <a:p>
            <a:pPr marL="1143635" indent="-216535">
              <a:lnSpc>
                <a:spcPct val="100000"/>
              </a:lnSpc>
              <a:buChar char="-"/>
              <a:tabLst>
                <a:tab pos="1144270" algn="l"/>
              </a:tabLst>
            </a:pPr>
            <a:r>
              <a:rPr sz="2800" spc="-5" dirty="0"/>
              <a:t>donasi/</a:t>
            </a:r>
            <a:r>
              <a:rPr sz="2800" spc="0" dirty="0"/>
              <a:t> </a:t>
            </a:r>
            <a:r>
              <a:rPr sz="2800" spc="-5" dirty="0"/>
              <a:t>hibah</a:t>
            </a:r>
            <a:endParaRPr sz="2800"/>
          </a:p>
          <a:p>
            <a:pPr marL="1143635" indent="-216535">
              <a:lnSpc>
                <a:spcPct val="100000"/>
              </a:lnSpc>
              <a:buChar char="-"/>
              <a:tabLst>
                <a:tab pos="1144270" algn="l"/>
              </a:tabLst>
            </a:pPr>
            <a:r>
              <a:rPr sz="2800" spc="-5" dirty="0"/>
              <a:t>barang bekas</a:t>
            </a:r>
            <a:r>
              <a:rPr sz="2800" spc="25" dirty="0"/>
              <a:t> </a:t>
            </a:r>
            <a:r>
              <a:rPr sz="2800" spc="-5" dirty="0"/>
              <a:t>(second)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71116" y="2147316"/>
            <a:ext cx="6195059" cy="2461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7494" y="2123694"/>
            <a:ext cx="6192011" cy="24582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851" y="274700"/>
            <a:ext cx="4424680" cy="1143000"/>
          </a:xfrm>
          <a:prstGeom prst="rect">
            <a:avLst/>
          </a:prstGeom>
          <a:solidFill>
            <a:srgbClr val="222268"/>
          </a:solidFill>
        </p:spPr>
        <p:txBody>
          <a:bodyPr vert="horz" wrap="square" lIns="0" tIns="221615" rIns="0" bIns="0" rtlCol="0">
            <a:spAutoFit/>
          </a:bodyPr>
          <a:lstStyle/>
          <a:p>
            <a:pPr marL="970280">
              <a:lnSpc>
                <a:spcPct val="100000"/>
              </a:lnSpc>
              <a:spcBef>
                <a:spcPts val="1745"/>
              </a:spcBef>
            </a:pPr>
            <a:r>
              <a:rPr sz="4400" b="1" dirty="0">
                <a:solidFill>
                  <a:srgbClr val="FFFFFF"/>
                </a:solidFill>
                <a:latin typeface="Arial"/>
                <a:cs typeface="Arial"/>
              </a:rPr>
              <a:t>5.</a:t>
            </a:r>
            <a:r>
              <a:rPr sz="4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rgbClr val="FFFFFF"/>
                </a:solidFill>
                <a:latin typeface="Arial"/>
                <a:cs typeface="Arial"/>
              </a:rPr>
              <a:t>Duality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587" y="3048000"/>
            <a:ext cx="2583180" cy="914400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27940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220"/>
              </a:spcBef>
            </a:pPr>
            <a:r>
              <a:rPr sz="5400" b="1" spc="-85" dirty="0">
                <a:solidFill>
                  <a:srgbClr val="FF0000"/>
                </a:solidFill>
                <a:latin typeface="Arial"/>
                <a:cs typeface="Arial"/>
              </a:rPr>
              <a:t>HARTA</a:t>
            </a:r>
            <a:endParaRPr sz="5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9000" y="3047936"/>
            <a:ext cx="2789555" cy="824230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235"/>
              </a:spcBef>
            </a:pPr>
            <a:r>
              <a:rPr sz="4800" b="1" spc="-65" dirty="0">
                <a:solidFill>
                  <a:srgbClr val="FF0000"/>
                </a:solidFill>
                <a:latin typeface="Arial"/>
                <a:cs typeface="Arial"/>
              </a:rPr>
              <a:t>HUTANG</a:t>
            </a:r>
            <a:endParaRPr sz="4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29450" y="3138487"/>
            <a:ext cx="2419350" cy="824230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35"/>
              </a:spcBef>
            </a:pPr>
            <a:r>
              <a:rPr sz="4800" b="1" spc="-5" dirty="0">
                <a:solidFill>
                  <a:srgbClr val="FF0000"/>
                </a:solidFill>
                <a:latin typeface="Arial"/>
                <a:cs typeface="Arial"/>
              </a:rPr>
              <a:t>MODAL</a:t>
            </a:r>
            <a:endParaRPr sz="4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33515" y="3220592"/>
            <a:ext cx="3219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"/>
                <a:cs typeface="Arial"/>
              </a:rPr>
              <a:t>+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4035" y="3142615"/>
            <a:ext cx="352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Arial"/>
                <a:cs typeface="Arial"/>
              </a:rPr>
              <a:t>=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00400" y="2057400"/>
            <a:ext cx="0" cy="3124200"/>
          </a:xfrm>
          <a:custGeom>
            <a:avLst/>
            <a:gdLst/>
            <a:ahLst/>
            <a:cxnLst/>
            <a:rect l="l" t="t" r="r" b="b"/>
            <a:pathLst>
              <a:path h="3124200">
                <a:moveTo>
                  <a:pt x="0" y="0"/>
                </a:moveTo>
                <a:lnTo>
                  <a:pt x="0" y="3124200"/>
                </a:lnTo>
              </a:path>
            </a:pathLst>
          </a:custGeom>
          <a:ln w="762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50875" y="5113337"/>
            <a:ext cx="831850" cy="443230"/>
          </a:xfrm>
          <a:prstGeom prst="rect">
            <a:avLst/>
          </a:prstGeom>
          <a:ln w="76200">
            <a:solidFill>
              <a:srgbClr val="CC33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620"/>
              </a:spcBef>
            </a:pPr>
            <a:r>
              <a:rPr sz="1800" b="1" spc="-5" dirty="0">
                <a:latin typeface="Arial"/>
                <a:cs typeface="Arial"/>
              </a:rPr>
              <a:t>Debit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67400" y="4929187"/>
            <a:ext cx="920750" cy="443230"/>
          </a:xfrm>
          <a:prstGeom prst="rect">
            <a:avLst/>
          </a:prstGeom>
          <a:ln w="76200">
            <a:solidFill>
              <a:srgbClr val="CC3300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625"/>
              </a:spcBef>
            </a:pPr>
            <a:r>
              <a:rPr sz="1800" b="1" spc="-10" dirty="0">
                <a:latin typeface="Arial"/>
                <a:cs typeface="Arial"/>
              </a:rPr>
              <a:t>Kredit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943" y="2887217"/>
            <a:ext cx="8197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 Black"/>
                <a:cs typeface="Arial Black"/>
              </a:rPr>
              <a:t>SISTEM INFORMASI</a:t>
            </a:r>
            <a:r>
              <a:rPr sz="3600" b="1" spc="-60" dirty="0">
                <a:latin typeface="Arial Black"/>
                <a:cs typeface="Arial Black"/>
              </a:rPr>
              <a:t> </a:t>
            </a:r>
            <a:r>
              <a:rPr sz="3600" b="1" spc="-30" dirty="0">
                <a:latin typeface="Arial Black"/>
                <a:cs typeface="Arial Black"/>
              </a:rPr>
              <a:t>AKUNTANSI</a:t>
            </a:r>
            <a:endParaRPr sz="3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9000" y="1518158"/>
            <a:ext cx="2895600" cy="693420"/>
          </a:xfrm>
          <a:custGeom>
            <a:avLst/>
            <a:gdLst/>
            <a:ahLst/>
            <a:cxnLst/>
            <a:rect l="l" t="t" r="r" b="b"/>
            <a:pathLst>
              <a:path w="2895600" h="693419">
                <a:moveTo>
                  <a:pt x="2780029" y="0"/>
                </a:moveTo>
                <a:lnTo>
                  <a:pt x="115570" y="0"/>
                </a:lnTo>
                <a:lnTo>
                  <a:pt x="70562" y="9092"/>
                </a:lnTo>
                <a:lnTo>
                  <a:pt x="33829" y="33877"/>
                </a:lnTo>
                <a:lnTo>
                  <a:pt x="9074" y="70615"/>
                </a:lnTo>
                <a:lnTo>
                  <a:pt x="0" y="115569"/>
                </a:lnTo>
                <a:lnTo>
                  <a:pt x="0" y="577850"/>
                </a:lnTo>
                <a:lnTo>
                  <a:pt x="9074" y="622857"/>
                </a:lnTo>
                <a:lnTo>
                  <a:pt x="33829" y="659590"/>
                </a:lnTo>
                <a:lnTo>
                  <a:pt x="70562" y="684345"/>
                </a:lnTo>
                <a:lnTo>
                  <a:pt x="115570" y="693419"/>
                </a:lnTo>
                <a:lnTo>
                  <a:pt x="2780029" y="693419"/>
                </a:lnTo>
                <a:lnTo>
                  <a:pt x="2825037" y="684345"/>
                </a:lnTo>
                <a:lnTo>
                  <a:pt x="2861770" y="659590"/>
                </a:lnTo>
                <a:lnTo>
                  <a:pt x="2886525" y="622857"/>
                </a:lnTo>
                <a:lnTo>
                  <a:pt x="2895600" y="577850"/>
                </a:lnTo>
                <a:lnTo>
                  <a:pt x="2895600" y="115569"/>
                </a:lnTo>
                <a:lnTo>
                  <a:pt x="2886525" y="70615"/>
                </a:lnTo>
                <a:lnTo>
                  <a:pt x="2861770" y="33877"/>
                </a:lnTo>
                <a:lnTo>
                  <a:pt x="2825037" y="9092"/>
                </a:lnTo>
                <a:lnTo>
                  <a:pt x="2780029" y="0"/>
                </a:lnTo>
                <a:close/>
              </a:path>
            </a:pathLst>
          </a:custGeom>
          <a:solidFill>
            <a:srgbClr val="A3A3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29000" y="1518158"/>
            <a:ext cx="2895600" cy="693420"/>
          </a:xfrm>
          <a:custGeom>
            <a:avLst/>
            <a:gdLst/>
            <a:ahLst/>
            <a:cxnLst/>
            <a:rect l="l" t="t" r="r" b="b"/>
            <a:pathLst>
              <a:path w="2895600" h="693419">
                <a:moveTo>
                  <a:pt x="0" y="115569"/>
                </a:moveTo>
                <a:lnTo>
                  <a:pt x="9074" y="70615"/>
                </a:lnTo>
                <a:lnTo>
                  <a:pt x="33829" y="33877"/>
                </a:lnTo>
                <a:lnTo>
                  <a:pt x="70562" y="9092"/>
                </a:lnTo>
                <a:lnTo>
                  <a:pt x="115570" y="0"/>
                </a:lnTo>
                <a:lnTo>
                  <a:pt x="2780029" y="0"/>
                </a:lnTo>
                <a:lnTo>
                  <a:pt x="2825037" y="9092"/>
                </a:lnTo>
                <a:lnTo>
                  <a:pt x="2861770" y="33877"/>
                </a:lnTo>
                <a:lnTo>
                  <a:pt x="2886525" y="70615"/>
                </a:lnTo>
                <a:lnTo>
                  <a:pt x="2895600" y="115569"/>
                </a:lnTo>
                <a:lnTo>
                  <a:pt x="2895600" y="577850"/>
                </a:lnTo>
                <a:lnTo>
                  <a:pt x="2886525" y="622857"/>
                </a:lnTo>
                <a:lnTo>
                  <a:pt x="2861770" y="659590"/>
                </a:lnTo>
                <a:lnTo>
                  <a:pt x="2825037" y="684345"/>
                </a:lnTo>
                <a:lnTo>
                  <a:pt x="2780029" y="693419"/>
                </a:lnTo>
                <a:lnTo>
                  <a:pt x="115570" y="693419"/>
                </a:lnTo>
                <a:lnTo>
                  <a:pt x="70562" y="684345"/>
                </a:lnTo>
                <a:lnTo>
                  <a:pt x="33829" y="659590"/>
                </a:lnTo>
                <a:lnTo>
                  <a:pt x="9074" y="622857"/>
                </a:lnTo>
                <a:lnTo>
                  <a:pt x="0" y="577850"/>
                </a:lnTo>
                <a:lnTo>
                  <a:pt x="0" y="11556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78200" y="603250"/>
            <a:ext cx="2971800" cy="615950"/>
          </a:xfrm>
          <a:custGeom>
            <a:avLst/>
            <a:gdLst/>
            <a:ahLst/>
            <a:cxnLst/>
            <a:rect l="l" t="t" r="r" b="b"/>
            <a:pathLst>
              <a:path w="2971800" h="615950">
                <a:moveTo>
                  <a:pt x="2869184" y="0"/>
                </a:moveTo>
                <a:lnTo>
                  <a:pt x="102615" y="0"/>
                </a:lnTo>
                <a:lnTo>
                  <a:pt x="62686" y="8068"/>
                </a:lnTo>
                <a:lnTo>
                  <a:pt x="30067" y="30067"/>
                </a:lnTo>
                <a:lnTo>
                  <a:pt x="8068" y="62686"/>
                </a:lnTo>
                <a:lnTo>
                  <a:pt x="0" y="102615"/>
                </a:lnTo>
                <a:lnTo>
                  <a:pt x="0" y="513334"/>
                </a:lnTo>
                <a:lnTo>
                  <a:pt x="8068" y="553263"/>
                </a:lnTo>
                <a:lnTo>
                  <a:pt x="30067" y="585882"/>
                </a:lnTo>
                <a:lnTo>
                  <a:pt x="62686" y="607881"/>
                </a:lnTo>
                <a:lnTo>
                  <a:pt x="102615" y="615950"/>
                </a:lnTo>
                <a:lnTo>
                  <a:pt x="2869184" y="615950"/>
                </a:lnTo>
                <a:lnTo>
                  <a:pt x="2909113" y="607881"/>
                </a:lnTo>
                <a:lnTo>
                  <a:pt x="2941732" y="585882"/>
                </a:lnTo>
                <a:lnTo>
                  <a:pt x="2963731" y="553263"/>
                </a:lnTo>
                <a:lnTo>
                  <a:pt x="2971800" y="513334"/>
                </a:lnTo>
                <a:lnTo>
                  <a:pt x="2971800" y="102615"/>
                </a:lnTo>
                <a:lnTo>
                  <a:pt x="2963731" y="62686"/>
                </a:lnTo>
                <a:lnTo>
                  <a:pt x="2941732" y="30067"/>
                </a:lnTo>
                <a:lnTo>
                  <a:pt x="2909113" y="8068"/>
                </a:lnTo>
                <a:lnTo>
                  <a:pt x="2869184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78200" y="603250"/>
            <a:ext cx="2971800" cy="615950"/>
          </a:xfrm>
          <a:custGeom>
            <a:avLst/>
            <a:gdLst/>
            <a:ahLst/>
            <a:cxnLst/>
            <a:rect l="l" t="t" r="r" b="b"/>
            <a:pathLst>
              <a:path w="2971800" h="615950">
                <a:moveTo>
                  <a:pt x="0" y="102615"/>
                </a:moveTo>
                <a:lnTo>
                  <a:pt x="8068" y="62686"/>
                </a:lnTo>
                <a:lnTo>
                  <a:pt x="30067" y="30067"/>
                </a:lnTo>
                <a:lnTo>
                  <a:pt x="62686" y="8068"/>
                </a:lnTo>
                <a:lnTo>
                  <a:pt x="102615" y="0"/>
                </a:lnTo>
                <a:lnTo>
                  <a:pt x="2869184" y="0"/>
                </a:lnTo>
                <a:lnTo>
                  <a:pt x="2909113" y="8068"/>
                </a:lnTo>
                <a:lnTo>
                  <a:pt x="2941732" y="30067"/>
                </a:lnTo>
                <a:lnTo>
                  <a:pt x="2963731" y="62686"/>
                </a:lnTo>
                <a:lnTo>
                  <a:pt x="2971800" y="102615"/>
                </a:lnTo>
                <a:lnTo>
                  <a:pt x="2971800" y="513334"/>
                </a:lnTo>
                <a:lnTo>
                  <a:pt x="2963731" y="553263"/>
                </a:lnTo>
                <a:lnTo>
                  <a:pt x="2941732" y="585882"/>
                </a:lnTo>
                <a:lnTo>
                  <a:pt x="2909113" y="607881"/>
                </a:lnTo>
                <a:lnTo>
                  <a:pt x="2869184" y="615950"/>
                </a:lnTo>
                <a:lnTo>
                  <a:pt x="102615" y="615950"/>
                </a:lnTo>
                <a:lnTo>
                  <a:pt x="62686" y="607881"/>
                </a:lnTo>
                <a:lnTo>
                  <a:pt x="30067" y="585882"/>
                </a:lnTo>
                <a:lnTo>
                  <a:pt x="8068" y="553263"/>
                </a:lnTo>
                <a:lnTo>
                  <a:pt x="0" y="513334"/>
                </a:lnTo>
                <a:lnTo>
                  <a:pt x="0" y="102615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4500" y="2420873"/>
            <a:ext cx="9080500" cy="2819400"/>
          </a:xfrm>
          <a:custGeom>
            <a:avLst/>
            <a:gdLst/>
            <a:ahLst/>
            <a:cxnLst/>
            <a:rect l="l" t="t" r="r" b="b"/>
            <a:pathLst>
              <a:path w="9080500" h="2819400">
                <a:moveTo>
                  <a:pt x="8610600" y="0"/>
                </a:moveTo>
                <a:lnTo>
                  <a:pt x="469912" y="0"/>
                </a:lnTo>
                <a:lnTo>
                  <a:pt x="421867" y="2426"/>
                </a:lnTo>
                <a:lnTo>
                  <a:pt x="375209" y="9549"/>
                </a:lnTo>
                <a:lnTo>
                  <a:pt x="330175" y="21130"/>
                </a:lnTo>
                <a:lnTo>
                  <a:pt x="287001" y="36935"/>
                </a:lnTo>
                <a:lnTo>
                  <a:pt x="245924" y="56725"/>
                </a:lnTo>
                <a:lnTo>
                  <a:pt x="207180" y="80266"/>
                </a:lnTo>
                <a:lnTo>
                  <a:pt x="171005" y="107320"/>
                </a:lnTo>
                <a:lnTo>
                  <a:pt x="137634" y="137652"/>
                </a:lnTo>
                <a:lnTo>
                  <a:pt x="107305" y="171023"/>
                </a:lnTo>
                <a:lnTo>
                  <a:pt x="80254" y="207199"/>
                </a:lnTo>
                <a:lnTo>
                  <a:pt x="56716" y="245943"/>
                </a:lnTo>
                <a:lnTo>
                  <a:pt x="36928" y="287018"/>
                </a:lnTo>
                <a:lnTo>
                  <a:pt x="21126" y="330187"/>
                </a:lnTo>
                <a:lnTo>
                  <a:pt x="9547" y="375215"/>
                </a:lnTo>
                <a:lnTo>
                  <a:pt x="2426" y="421864"/>
                </a:lnTo>
                <a:lnTo>
                  <a:pt x="0" y="469900"/>
                </a:lnTo>
                <a:lnTo>
                  <a:pt x="0" y="2349500"/>
                </a:lnTo>
                <a:lnTo>
                  <a:pt x="2426" y="2397555"/>
                </a:lnTo>
                <a:lnTo>
                  <a:pt x="9547" y="2444221"/>
                </a:lnTo>
                <a:lnTo>
                  <a:pt x="21126" y="2489259"/>
                </a:lnTo>
                <a:lnTo>
                  <a:pt x="36928" y="2532435"/>
                </a:lnTo>
                <a:lnTo>
                  <a:pt x="56716" y="2573512"/>
                </a:lnTo>
                <a:lnTo>
                  <a:pt x="80254" y="2612256"/>
                </a:lnTo>
                <a:lnTo>
                  <a:pt x="107305" y="2648428"/>
                </a:lnTo>
                <a:lnTo>
                  <a:pt x="137634" y="2681795"/>
                </a:lnTo>
                <a:lnTo>
                  <a:pt x="171005" y="2712120"/>
                </a:lnTo>
                <a:lnTo>
                  <a:pt x="207180" y="2739166"/>
                </a:lnTo>
                <a:lnTo>
                  <a:pt x="245924" y="2762699"/>
                </a:lnTo>
                <a:lnTo>
                  <a:pt x="287001" y="2782482"/>
                </a:lnTo>
                <a:lnTo>
                  <a:pt x="330175" y="2798280"/>
                </a:lnTo>
                <a:lnTo>
                  <a:pt x="375209" y="2809856"/>
                </a:lnTo>
                <a:lnTo>
                  <a:pt x="421867" y="2816974"/>
                </a:lnTo>
                <a:lnTo>
                  <a:pt x="469912" y="2819400"/>
                </a:lnTo>
                <a:lnTo>
                  <a:pt x="8610600" y="2819400"/>
                </a:lnTo>
                <a:lnTo>
                  <a:pt x="8658635" y="2816974"/>
                </a:lnTo>
                <a:lnTo>
                  <a:pt x="8705284" y="2809856"/>
                </a:lnTo>
                <a:lnTo>
                  <a:pt x="8750312" y="2798280"/>
                </a:lnTo>
                <a:lnTo>
                  <a:pt x="8793481" y="2782482"/>
                </a:lnTo>
                <a:lnTo>
                  <a:pt x="8834556" y="2762699"/>
                </a:lnTo>
                <a:lnTo>
                  <a:pt x="8873300" y="2739166"/>
                </a:lnTo>
                <a:lnTo>
                  <a:pt x="8909476" y="2712120"/>
                </a:lnTo>
                <a:lnTo>
                  <a:pt x="8942847" y="2681795"/>
                </a:lnTo>
                <a:lnTo>
                  <a:pt x="8973179" y="2648428"/>
                </a:lnTo>
                <a:lnTo>
                  <a:pt x="9000233" y="2612256"/>
                </a:lnTo>
                <a:lnTo>
                  <a:pt x="9023774" y="2573512"/>
                </a:lnTo>
                <a:lnTo>
                  <a:pt x="9043564" y="2532435"/>
                </a:lnTo>
                <a:lnTo>
                  <a:pt x="9059369" y="2489259"/>
                </a:lnTo>
                <a:lnTo>
                  <a:pt x="9070950" y="2444221"/>
                </a:lnTo>
                <a:lnTo>
                  <a:pt x="9078073" y="2397555"/>
                </a:lnTo>
                <a:lnTo>
                  <a:pt x="9080500" y="2349500"/>
                </a:lnTo>
                <a:lnTo>
                  <a:pt x="9080500" y="469900"/>
                </a:lnTo>
                <a:lnTo>
                  <a:pt x="9078073" y="421864"/>
                </a:lnTo>
                <a:lnTo>
                  <a:pt x="9070950" y="375215"/>
                </a:lnTo>
                <a:lnTo>
                  <a:pt x="9059369" y="330187"/>
                </a:lnTo>
                <a:lnTo>
                  <a:pt x="9043564" y="287018"/>
                </a:lnTo>
                <a:lnTo>
                  <a:pt x="9023774" y="245943"/>
                </a:lnTo>
                <a:lnTo>
                  <a:pt x="9000233" y="207199"/>
                </a:lnTo>
                <a:lnTo>
                  <a:pt x="8973179" y="171023"/>
                </a:lnTo>
                <a:lnTo>
                  <a:pt x="8942847" y="137652"/>
                </a:lnTo>
                <a:lnTo>
                  <a:pt x="8909476" y="107320"/>
                </a:lnTo>
                <a:lnTo>
                  <a:pt x="8873300" y="80266"/>
                </a:lnTo>
                <a:lnTo>
                  <a:pt x="8834556" y="56725"/>
                </a:lnTo>
                <a:lnTo>
                  <a:pt x="8793481" y="36935"/>
                </a:lnTo>
                <a:lnTo>
                  <a:pt x="8750312" y="21130"/>
                </a:lnTo>
                <a:lnTo>
                  <a:pt x="8705284" y="9549"/>
                </a:lnTo>
                <a:lnTo>
                  <a:pt x="8658635" y="2426"/>
                </a:lnTo>
                <a:lnTo>
                  <a:pt x="8610600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4500" y="2420873"/>
            <a:ext cx="9080500" cy="2819400"/>
          </a:xfrm>
          <a:custGeom>
            <a:avLst/>
            <a:gdLst/>
            <a:ahLst/>
            <a:cxnLst/>
            <a:rect l="l" t="t" r="r" b="b"/>
            <a:pathLst>
              <a:path w="9080500" h="2819400">
                <a:moveTo>
                  <a:pt x="0" y="469900"/>
                </a:moveTo>
                <a:lnTo>
                  <a:pt x="2426" y="421864"/>
                </a:lnTo>
                <a:lnTo>
                  <a:pt x="9547" y="375215"/>
                </a:lnTo>
                <a:lnTo>
                  <a:pt x="21126" y="330187"/>
                </a:lnTo>
                <a:lnTo>
                  <a:pt x="36928" y="287018"/>
                </a:lnTo>
                <a:lnTo>
                  <a:pt x="56716" y="245943"/>
                </a:lnTo>
                <a:lnTo>
                  <a:pt x="80254" y="207199"/>
                </a:lnTo>
                <a:lnTo>
                  <a:pt x="107305" y="171023"/>
                </a:lnTo>
                <a:lnTo>
                  <a:pt x="137634" y="137652"/>
                </a:lnTo>
                <a:lnTo>
                  <a:pt x="171005" y="107320"/>
                </a:lnTo>
                <a:lnTo>
                  <a:pt x="207180" y="80266"/>
                </a:lnTo>
                <a:lnTo>
                  <a:pt x="245924" y="56725"/>
                </a:lnTo>
                <a:lnTo>
                  <a:pt x="287001" y="36935"/>
                </a:lnTo>
                <a:lnTo>
                  <a:pt x="330175" y="21130"/>
                </a:lnTo>
                <a:lnTo>
                  <a:pt x="375209" y="9549"/>
                </a:lnTo>
                <a:lnTo>
                  <a:pt x="421867" y="2426"/>
                </a:lnTo>
                <a:lnTo>
                  <a:pt x="469912" y="0"/>
                </a:lnTo>
                <a:lnTo>
                  <a:pt x="8610600" y="0"/>
                </a:lnTo>
                <a:lnTo>
                  <a:pt x="8658635" y="2426"/>
                </a:lnTo>
                <a:lnTo>
                  <a:pt x="8705284" y="9549"/>
                </a:lnTo>
                <a:lnTo>
                  <a:pt x="8750312" y="21130"/>
                </a:lnTo>
                <a:lnTo>
                  <a:pt x="8793481" y="36935"/>
                </a:lnTo>
                <a:lnTo>
                  <a:pt x="8834556" y="56725"/>
                </a:lnTo>
                <a:lnTo>
                  <a:pt x="8873300" y="80266"/>
                </a:lnTo>
                <a:lnTo>
                  <a:pt x="8909476" y="107320"/>
                </a:lnTo>
                <a:lnTo>
                  <a:pt x="8942847" y="137652"/>
                </a:lnTo>
                <a:lnTo>
                  <a:pt x="8973179" y="171023"/>
                </a:lnTo>
                <a:lnTo>
                  <a:pt x="9000233" y="207199"/>
                </a:lnTo>
                <a:lnTo>
                  <a:pt x="9023774" y="245943"/>
                </a:lnTo>
                <a:lnTo>
                  <a:pt x="9043564" y="287018"/>
                </a:lnTo>
                <a:lnTo>
                  <a:pt x="9059369" y="330187"/>
                </a:lnTo>
                <a:lnTo>
                  <a:pt x="9070950" y="375215"/>
                </a:lnTo>
                <a:lnTo>
                  <a:pt x="9078073" y="421864"/>
                </a:lnTo>
                <a:lnTo>
                  <a:pt x="9080500" y="469900"/>
                </a:lnTo>
                <a:lnTo>
                  <a:pt x="9080500" y="2349500"/>
                </a:lnTo>
                <a:lnTo>
                  <a:pt x="9078073" y="2397555"/>
                </a:lnTo>
                <a:lnTo>
                  <a:pt x="9070950" y="2444221"/>
                </a:lnTo>
                <a:lnTo>
                  <a:pt x="9059369" y="2489259"/>
                </a:lnTo>
                <a:lnTo>
                  <a:pt x="9043564" y="2532435"/>
                </a:lnTo>
                <a:lnTo>
                  <a:pt x="9023774" y="2573512"/>
                </a:lnTo>
                <a:lnTo>
                  <a:pt x="9000233" y="2612256"/>
                </a:lnTo>
                <a:lnTo>
                  <a:pt x="8973179" y="2648428"/>
                </a:lnTo>
                <a:lnTo>
                  <a:pt x="8942847" y="2681795"/>
                </a:lnTo>
                <a:lnTo>
                  <a:pt x="8909476" y="2712120"/>
                </a:lnTo>
                <a:lnTo>
                  <a:pt x="8873300" y="2739166"/>
                </a:lnTo>
                <a:lnTo>
                  <a:pt x="8834556" y="2762699"/>
                </a:lnTo>
                <a:lnTo>
                  <a:pt x="8793481" y="2782482"/>
                </a:lnTo>
                <a:lnTo>
                  <a:pt x="8750312" y="2798280"/>
                </a:lnTo>
                <a:lnTo>
                  <a:pt x="8705284" y="2809856"/>
                </a:lnTo>
                <a:lnTo>
                  <a:pt x="8658635" y="2816974"/>
                </a:lnTo>
                <a:lnTo>
                  <a:pt x="8610600" y="2819400"/>
                </a:lnTo>
                <a:lnTo>
                  <a:pt x="469912" y="2819400"/>
                </a:lnTo>
                <a:lnTo>
                  <a:pt x="421867" y="2816974"/>
                </a:lnTo>
                <a:lnTo>
                  <a:pt x="375209" y="2809856"/>
                </a:lnTo>
                <a:lnTo>
                  <a:pt x="330175" y="2798280"/>
                </a:lnTo>
                <a:lnTo>
                  <a:pt x="287001" y="2782482"/>
                </a:lnTo>
                <a:lnTo>
                  <a:pt x="245924" y="2762699"/>
                </a:lnTo>
                <a:lnTo>
                  <a:pt x="207180" y="2739166"/>
                </a:lnTo>
                <a:lnTo>
                  <a:pt x="171005" y="2712120"/>
                </a:lnTo>
                <a:lnTo>
                  <a:pt x="137634" y="2681795"/>
                </a:lnTo>
                <a:lnTo>
                  <a:pt x="107305" y="2648428"/>
                </a:lnTo>
                <a:lnTo>
                  <a:pt x="80254" y="2612256"/>
                </a:lnTo>
                <a:lnTo>
                  <a:pt x="56716" y="2573512"/>
                </a:lnTo>
                <a:lnTo>
                  <a:pt x="36928" y="2532435"/>
                </a:lnTo>
                <a:lnTo>
                  <a:pt x="21126" y="2489259"/>
                </a:lnTo>
                <a:lnTo>
                  <a:pt x="9547" y="2444221"/>
                </a:lnTo>
                <a:lnTo>
                  <a:pt x="2426" y="2397555"/>
                </a:lnTo>
                <a:lnTo>
                  <a:pt x="0" y="2349500"/>
                </a:lnTo>
                <a:lnTo>
                  <a:pt x="0" y="469900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73300" y="5448300"/>
            <a:ext cx="5867400" cy="838200"/>
          </a:xfrm>
          <a:custGeom>
            <a:avLst/>
            <a:gdLst/>
            <a:ahLst/>
            <a:cxnLst/>
            <a:rect l="l" t="t" r="r" b="b"/>
            <a:pathLst>
              <a:path w="5867400" h="838200">
                <a:moveTo>
                  <a:pt x="5727700" y="0"/>
                </a:moveTo>
                <a:lnTo>
                  <a:pt x="139700" y="0"/>
                </a:lnTo>
                <a:lnTo>
                  <a:pt x="95520" y="7116"/>
                </a:lnTo>
                <a:lnTo>
                  <a:pt x="57168" y="26936"/>
                </a:lnTo>
                <a:lnTo>
                  <a:pt x="26936" y="57168"/>
                </a:lnTo>
                <a:lnTo>
                  <a:pt x="7116" y="95520"/>
                </a:lnTo>
                <a:lnTo>
                  <a:pt x="0" y="139700"/>
                </a:lnTo>
                <a:lnTo>
                  <a:pt x="0" y="698500"/>
                </a:lnTo>
                <a:lnTo>
                  <a:pt x="7116" y="742655"/>
                </a:lnTo>
                <a:lnTo>
                  <a:pt x="26936" y="781004"/>
                </a:lnTo>
                <a:lnTo>
                  <a:pt x="57168" y="811245"/>
                </a:lnTo>
                <a:lnTo>
                  <a:pt x="95520" y="831077"/>
                </a:lnTo>
                <a:lnTo>
                  <a:pt x="139700" y="838200"/>
                </a:lnTo>
                <a:lnTo>
                  <a:pt x="5727700" y="838200"/>
                </a:lnTo>
                <a:lnTo>
                  <a:pt x="5771830" y="831077"/>
                </a:lnTo>
                <a:lnTo>
                  <a:pt x="5810176" y="811245"/>
                </a:lnTo>
                <a:lnTo>
                  <a:pt x="5840427" y="781004"/>
                </a:lnTo>
                <a:lnTo>
                  <a:pt x="5860271" y="742655"/>
                </a:lnTo>
                <a:lnTo>
                  <a:pt x="5867400" y="698500"/>
                </a:lnTo>
                <a:lnTo>
                  <a:pt x="5867400" y="139700"/>
                </a:lnTo>
                <a:lnTo>
                  <a:pt x="5860271" y="95520"/>
                </a:lnTo>
                <a:lnTo>
                  <a:pt x="5840427" y="57168"/>
                </a:lnTo>
                <a:lnTo>
                  <a:pt x="5810176" y="26936"/>
                </a:lnTo>
                <a:lnTo>
                  <a:pt x="5771830" y="7116"/>
                </a:lnTo>
                <a:lnTo>
                  <a:pt x="57277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73300" y="5448300"/>
            <a:ext cx="5867400" cy="838200"/>
          </a:xfrm>
          <a:custGeom>
            <a:avLst/>
            <a:gdLst/>
            <a:ahLst/>
            <a:cxnLst/>
            <a:rect l="l" t="t" r="r" b="b"/>
            <a:pathLst>
              <a:path w="5867400" h="838200">
                <a:moveTo>
                  <a:pt x="0" y="139700"/>
                </a:moveTo>
                <a:lnTo>
                  <a:pt x="7116" y="95520"/>
                </a:lnTo>
                <a:lnTo>
                  <a:pt x="26936" y="57168"/>
                </a:lnTo>
                <a:lnTo>
                  <a:pt x="57168" y="26936"/>
                </a:lnTo>
                <a:lnTo>
                  <a:pt x="95520" y="7116"/>
                </a:lnTo>
                <a:lnTo>
                  <a:pt x="139700" y="0"/>
                </a:lnTo>
                <a:lnTo>
                  <a:pt x="5727700" y="0"/>
                </a:lnTo>
                <a:lnTo>
                  <a:pt x="5771830" y="7116"/>
                </a:lnTo>
                <a:lnTo>
                  <a:pt x="5810176" y="26936"/>
                </a:lnTo>
                <a:lnTo>
                  <a:pt x="5840427" y="57168"/>
                </a:lnTo>
                <a:lnTo>
                  <a:pt x="5860271" y="95520"/>
                </a:lnTo>
                <a:lnTo>
                  <a:pt x="5867400" y="139700"/>
                </a:lnTo>
                <a:lnTo>
                  <a:pt x="5867400" y="698500"/>
                </a:lnTo>
                <a:lnTo>
                  <a:pt x="5860271" y="742655"/>
                </a:lnTo>
                <a:lnTo>
                  <a:pt x="5840427" y="781004"/>
                </a:lnTo>
                <a:lnTo>
                  <a:pt x="5810176" y="811245"/>
                </a:lnTo>
                <a:lnTo>
                  <a:pt x="5771830" y="831077"/>
                </a:lnTo>
                <a:lnTo>
                  <a:pt x="5727700" y="838200"/>
                </a:lnTo>
                <a:lnTo>
                  <a:pt x="139700" y="838200"/>
                </a:lnTo>
                <a:lnTo>
                  <a:pt x="95520" y="831077"/>
                </a:lnTo>
                <a:lnTo>
                  <a:pt x="57168" y="811245"/>
                </a:lnTo>
                <a:lnTo>
                  <a:pt x="26936" y="781004"/>
                </a:lnTo>
                <a:lnTo>
                  <a:pt x="7116" y="742655"/>
                </a:lnTo>
                <a:lnTo>
                  <a:pt x="0" y="698500"/>
                </a:lnTo>
                <a:lnTo>
                  <a:pt x="0" y="1397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2000" y="2667000"/>
            <a:ext cx="1295400" cy="2209800"/>
          </a:xfrm>
          <a:custGeom>
            <a:avLst/>
            <a:gdLst/>
            <a:ahLst/>
            <a:cxnLst/>
            <a:rect l="l" t="t" r="r" b="b"/>
            <a:pathLst>
              <a:path w="1295400" h="2209800">
                <a:moveTo>
                  <a:pt x="1079500" y="0"/>
                </a:moveTo>
                <a:lnTo>
                  <a:pt x="215900" y="0"/>
                </a:lnTo>
                <a:lnTo>
                  <a:pt x="166395" y="5701"/>
                </a:lnTo>
                <a:lnTo>
                  <a:pt x="120951" y="21941"/>
                </a:lnTo>
                <a:lnTo>
                  <a:pt x="80864" y="47426"/>
                </a:lnTo>
                <a:lnTo>
                  <a:pt x="47430" y="80859"/>
                </a:lnTo>
                <a:lnTo>
                  <a:pt x="21943" y="120946"/>
                </a:lnTo>
                <a:lnTo>
                  <a:pt x="5701" y="166391"/>
                </a:lnTo>
                <a:lnTo>
                  <a:pt x="0" y="215900"/>
                </a:lnTo>
                <a:lnTo>
                  <a:pt x="0" y="1993900"/>
                </a:lnTo>
                <a:lnTo>
                  <a:pt x="5701" y="2043408"/>
                </a:lnTo>
                <a:lnTo>
                  <a:pt x="21943" y="2088853"/>
                </a:lnTo>
                <a:lnTo>
                  <a:pt x="47430" y="2128940"/>
                </a:lnTo>
                <a:lnTo>
                  <a:pt x="80864" y="2162373"/>
                </a:lnTo>
                <a:lnTo>
                  <a:pt x="120951" y="2187858"/>
                </a:lnTo>
                <a:lnTo>
                  <a:pt x="166395" y="2204098"/>
                </a:lnTo>
                <a:lnTo>
                  <a:pt x="215900" y="2209800"/>
                </a:lnTo>
                <a:lnTo>
                  <a:pt x="1079500" y="2209800"/>
                </a:lnTo>
                <a:lnTo>
                  <a:pt x="1129008" y="2204098"/>
                </a:lnTo>
                <a:lnTo>
                  <a:pt x="1174453" y="2187858"/>
                </a:lnTo>
                <a:lnTo>
                  <a:pt x="1214540" y="2162373"/>
                </a:lnTo>
                <a:lnTo>
                  <a:pt x="1247973" y="2128940"/>
                </a:lnTo>
                <a:lnTo>
                  <a:pt x="1273458" y="2088853"/>
                </a:lnTo>
                <a:lnTo>
                  <a:pt x="1289698" y="2043408"/>
                </a:lnTo>
                <a:lnTo>
                  <a:pt x="1295400" y="1993900"/>
                </a:lnTo>
                <a:lnTo>
                  <a:pt x="1295400" y="215900"/>
                </a:lnTo>
                <a:lnTo>
                  <a:pt x="1289698" y="166391"/>
                </a:lnTo>
                <a:lnTo>
                  <a:pt x="1273458" y="120946"/>
                </a:lnTo>
                <a:lnTo>
                  <a:pt x="1247973" y="80859"/>
                </a:lnTo>
                <a:lnTo>
                  <a:pt x="1214540" y="47426"/>
                </a:lnTo>
                <a:lnTo>
                  <a:pt x="1174453" y="21941"/>
                </a:lnTo>
                <a:lnTo>
                  <a:pt x="1129008" y="5701"/>
                </a:lnTo>
                <a:lnTo>
                  <a:pt x="10795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2000" y="2667000"/>
            <a:ext cx="1295400" cy="2209800"/>
          </a:xfrm>
          <a:custGeom>
            <a:avLst/>
            <a:gdLst/>
            <a:ahLst/>
            <a:cxnLst/>
            <a:rect l="l" t="t" r="r" b="b"/>
            <a:pathLst>
              <a:path w="1295400" h="2209800">
                <a:moveTo>
                  <a:pt x="0" y="215900"/>
                </a:moveTo>
                <a:lnTo>
                  <a:pt x="5701" y="166391"/>
                </a:lnTo>
                <a:lnTo>
                  <a:pt x="21943" y="120946"/>
                </a:lnTo>
                <a:lnTo>
                  <a:pt x="47430" y="80859"/>
                </a:lnTo>
                <a:lnTo>
                  <a:pt x="80864" y="47426"/>
                </a:lnTo>
                <a:lnTo>
                  <a:pt x="120951" y="21941"/>
                </a:lnTo>
                <a:lnTo>
                  <a:pt x="166395" y="5701"/>
                </a:lnTo>
                <a:lnTo>
                  <a:pt x="215900" y="0"/>
                </a:lnTo>
                <a:lnTo>
                  <a:pt x="1079500" y="0"/>
                </a:lnTo>
                <a:lnTo>
                  <a:pt x="1129008" y="5701"/>
                </a:lnTo>
                <a:lnTo>
                  <a:pt x="1174453" y="21941"/>
                </a:lnTo>
                <a:lnTo>
                  <a:pt x="1214540" y="47426"/>
                </a:lnTo>
                <a:lnTo>
                  <a:pt x="1247973" y="80859"/>
                </a:lnTo>
                <a:lnTo>
                  <a:pt x="1273458" y="120946"/>
                </a:lnTo>
                <a:lnTo>
                  <a:pt x="1289698" y="166391"/>
                </a:lnTo>
                <a:lnTo>
                  <a:pt x="1295400" y="215900"/>
                </a:lnTo>
                <a:lnTo>
                  <a:pt x="1295400" y="1993900"/>
                </a:lnTo>
                <a:lnTo>
                  <a:pt x="1289698" y="2043408"/>
                </a:lnTo>
                <a:lnTo>
                  <a:pt x="1273458" y="2088853"/>
                </a:lnTo>
                <a:lnTo>
                  <a:pt x="1247973" y="2128940"/>
                </a:lnTo>
                <a:lnTo>
                  <a:pt x="1214540" y="2162373"/>
                </a:lnTo>
                <a:lnTo>
                  <a:pt x="1174453" y="2187858"/>
                </a:lnTo>
                <a:lnTo>
                  <a:pt x="1129008" y="2204098"/>
                </a:lnTo>
                <a:lnTo>
                  <a:pt x="1079500" y="2209800"/>
                </a:lnTo>
                <a:lnTo>
                  <a:pt x="215900" y="2209800"/>
                </a:lnTo>
                <a:lnTo>
                  <a:pt x="166395" y="2204098"/>
                </a:lnTo>
                <a:lnTo>
                  <a:pt x="120951" y="2187858"/>
                </a:lnTo>
                <a:lnTo>
                  <a:pt x="80864" y="2162373"/>
                </a:lnTo>
                <a:lnTo>
                  <a:pt x="47430" y="2128940"/>
                </a:lnTo>
                <a:lnTo>
                  <a:pt x="21943" y="2088853"/>
                </a:lnTo>
                <a:lnTo>
                  <a:pt x="5701" y="2043408"/>
                </a:lnTo>
                <a:lnTo>
                  <a:pt x="0" y="1993900"/>
                </a:lnTo>
                <a:lnTo>
                  <a:pt x="0" y="215900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17620" y="2667000"/>
            <a:ext cx="5326380" cy="2240280"/>
          </a:xfrm>
          <a:custGeom>
            <a:avLst/>
            <a:gdLst/>
            <a:ahLst/>
            <a:cxnLst/>
            <a:rect l="l" t="t" r="r" b="b"/>
            <a:pathLst>
              <a:path w="5326380" h="2240279">
                <a:moveTo>
                  <a:pt x="4953000" y="0"/>
                </a:moveTo>
                <a:lnTo>
                  <a:pt x="373379" y="0"/>
                </a:lnTo>
                <a:lnTo>
                  <a:pt x="326536" y="2908"/>
                </a:lnTo>
                <a:lnTo>
                  <a:pt x="281432" y="11401"/>
                </a:lnTo>
                <a:lnTo>
                  <a:pt x="238415" y="25128"/>
                </a:lnTo>
                <a:lnTo>
                  <a:pt x="197836" y="43740"/>
                </a:lnTo>
                <a:lnTo>
                  <a:pt x="160044" y="66887"/>
                </a:lnTo>
                <a:lnTo>
                  <a:pt x="125389" y="94220"/>
                </a:lnTo>
                <a:lnTo>
                  <a:pt x="94220" y="125389"/>
                </a:lnTo>
                <a:lnTo>
                  <a:pt x="66887" y="160044"/>
                </a:lnTo>
                <a:lnTo>
                  <a:pt x="43740" y="197836"/>
                </a:lnTo>
                <a:lnTo>
                  <a:pt x="25128" y="238415"/>
                </a:lnTo>
                <a:lnTo>
                  <a:pt x="11401" y="281432"/>
                </a:lnTo>
                <a:lnTo>
                  <a:pt x="2908" y="326536"/>
                </a:lnTo>
                <a:lnTo>
                  <a:pt x="0" y="373379"/>
                </a:lnTo>
                <a:lnTo>
                  <a:pt x="0" y="1866900"/>
                </a:lnTo>
                <a:lnTo>
                  <a:pt x="2908" y="1913743"/>
                </a:lnTo>
                <a:lnTo>
                  <a:pt x="11401" y="1958847"/>
                </a:lnTo>
                <a:lnTo>
                  <a:pt x="25128" y="2001864"/>
                </a:lnTo>
                <a:lnTo>
                  <a:pt x="43740" y="2042443"/>
                </a:lnTo>
                <a:lnTo>
                  <a:pt x="66887" y="2080235"/>
                </a:lnTo>
                <a:lnTo>
                  <a:pt x="94220" y="2114890"/>
                </a:lnTo>
                <a:lnTo>
                  <a:pt x="125389" y="2146059"/>
                </a:lnTo>
                <a:lnTo>
                  <a:pt x="160044" y="2173392"/>
                </a:lnTo>
                <a:lnTo>
                  <a:pt x="197836" y="2196539"/>
                </a:lnTo>
                <a:lnTo>
                  <a:pt x="238415" y="2215151"/>
                </a:lnTo>
                <a:lnTo>
                  <a:pt x="281432" y="2228878"/>
                </a:lnTo>
                <a:lnTo>
                  <a:pt x="326536" y="2237371"/>
                </a:lnTo>
                <a:lnTo>
                  <a:pt x="373379" y="2240280"/>
                </a:lnTo>
                <a:lnTo>
                  <a:pt x="4953000" y="2240280"/>
                </a:lnTo>
                <a:lnTo>
                  <a:pt x="4999843" y="2237371"/>
                </a:lnTo>
                <a:lnTo>
                  <a:pt x="5044947" y="2228878"/>
                </a:lnTo>
                <a:lnTo>
                  <a:pt x="5087964" y="2215151"/>
                </a:lnTo>
                <a:lnTo>
                  <a:pt x="5128543" y="2196539"/>
                </a:lnTo>
                <a:lnTo>
                  <a:pt x="5166335" y="2173392"/>
                </a:lnTo>
                <a:lnTo>
                  <a:pt x="5200990" y="2146059"/>
                </a:lnTo>
                <a:lnTo>
                  <a:pt x="5232159" y="2114890"/>
                </a:lnTo>
                <a:lnTo>
                  <a:pt x="5259492" y="2080235"/>
                </a:lnTo>
                <a:lnTo>
                  <a:pt x="5282639" y="2042443"/>
                </a:lnTo>
                <a:lnTo>
                  <a:pt x="5301251" y="2001864"/>
                </a:lnTo>
                <a:lnTo>
                  <a:pt x="5314978" y="1958847"/>
                </a:lnTo>
                <a:lnTo>
                  <a:pt x="5323471" y="1913743"/>
                </a:lnTo>
                <a:lnTo>
                  <a:pt x="5326380" y="1866900"/>
                </a:lnTo>
                <a:lnTo>
                  <a:pt x="5326380" y="373379"/>
                </a:lnTo>
                <a:lnTo>
                  <a:pt x="5323471" y="326536"/>
                </a:lnTo>
                <a:lnTo>
                  <a:pt x="5314978" y="281432"/>
                </a:lnTo>
                <a:lnTo>
                  <a:pt x="5301251" y="238415"/>
                </a:lnTo>
                <a:lnTo>
                  <a:pt x="5282639" y="197836"/>
                </a:lnTo>
                <a:lnTo>
                  <a:pt x="5259492" y="160044"/>
                </a:lnTo>
                <a:lnTo>
                  <a:pt x="5232159" y="125389"/>
                </a:lnTo>
                <a:lnTo>
                  <a:pt x="5200990" y="94220"/>
                </a:lnTo>
                <a:lnTo>
                  <a:pt x="5166335" y="66887"/>
                </a:lnTo>
                <a:lnTo>
                  <a:pt x="5128543" y="43740"/>
                </a:lnTo>
                <a:lnTo>
                  <a:pt x="5087964" y="25128"/>
                </a:lnTo>
                <a:lnTo>
                  <a:pt x="5044947" y="11401"/>
                </a:lnTo>
                <a:lnTo>
                  <a:pt x="4999843" y="2908"/>
                </a:lnTo>
                <a:lnTo>
                  <a:pt x="49530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7620" y="2667000"/>
            <a:ext cx="5326380" cy="2240280"/>
          </a:xfrm>
          <a:custGeom>
            <a:avLst/>
            <a:gdLst/>
            <a:ahLst/>
            <a:cxnLst/>
            <a:rect l="l" t="t" r="r" b="b"/>
            <a:pathLst>
              <a:path w="5326380" h="2240279">
                <a:moveTo>
                  <a:pt x="0" y="373379"/>
                </a:moveTo>
                <a:lnTo>
                  <a:pt x="2908" y="326536"/>
                </a:lnTo>
                <a:lnTo>
                  <a:pt x="11401" y="281432"/>
                </a:lnTo>
                <a:lnTo>
                  <a:pt x="25128" y="238415"/>
                </a:lnTo>
                <a:lnTo>
                  <a:pt x="43740" y="197836"/>
                </a:lnTo>
                <a:lnTo>
                  <a:pt x="66887" y="160044"/>
                </a:lnTo>
                <a:lnTo>
                  <a:pt x="94220" y="125389"/>
                </a:lnTo>
                <a:lnTo>
                  <a:pt x="125389" y="94220"/>
                </a:lnTo>
                <a:lnTo>
                  <a:pt x="160044" y="66887"/>
                </a:lnTo>
                <a:lnTo>
                  <a:pt x="197836" y="43740"/>
                </a:lnTo>
                <a:lnTo>
                  <a:pt x="238415" y="25128"/>
                </a:lnTo>
                <a:lnTo>
                  <a:pt x="281432" y="11401"/>
                </a:lnTo>
                <a:lnTo>
                  <a:pt x="326536" y="2908"/>
                </a:lnTo>
                <a:lnTo>
                  <a:pt x="373379" y="0"/>
                </a:lnTo>
                <a:lnTo>
                  <a:pt x="4953000" y="0"/>
                </a:lnTo>
                <a:lnTo>
                  <a:pt x="4999843" y="2908"/>
                </a:lnTo>
                <a:lnTo>
                  <a:pt x="5044947" y="11401"/>
                </a:lnTo>
                <a:lnTo>
                  <a:pt x="5087964" y="25128"/>
                </a:lnTo>
                <a:lnTo>
                  <a:pt x="5128543" y="43740"/>
                </a:lnTo>
                <a:lnTo>
                  <a:pt x="5166335" y="66887"/>
                </a:lnTo>
                <a:lnTo>
                  <a:pt x="5200990" y="94220"/>
                </a:lnTo>
                <a:lnTo>
                  <a:pt x="5232159" y="125389"/>
                </a:lnTo>
                <a:lnTo>
                  <a:pt x="5259492" y="160044"/>
                </a:lnTo>
                <a:lnTo>
                  <a:pt x="5282639" y="197836"/>
                </a:lnTo>
                <a:lnTo>
                  <a:pt x="5301251" y="238415"/>
                </a:lnTo>
                <a:lnTo>
                  <a:pt x="5314978" y="281432"/>
                </a:lnTo>
                <a:lnTo>
                  <a:pt x="5323471" y="326536"/>
                </a:lnTo>
                <a:lnTo>
                  <a:pt x="5326380" y="373379"/>
                </a:lnTo>
                <a:lnTo>
                  <a:pt x="5326380" y="1866900"/>
                </a:lnTo>
                <a:lnTo>
                  <a:pt x="5323471" y="1913743"/>
                </a:lnTo>
                <a:lnTo>
                  <a:pt x="5314978" y="1958847"/>
                </a:lnTo>
                <a:lnTo>
                  <a:pt x="5301251" y="2001864"/>
                </a:lnTo>
                <a:lnTo>
                  <a:pt x="5282639" y="2042443"/>
                </a:lnTo>
                <a:lnTo>
                  <a:pt x="5259492" y="2080235"/>
                </a:lnTo>
                <a:lnTo>
                  <a:pt x="5232159" y="2114890"/>
                </a:lnTo>
                <a:lnTo>
                  <a:pt x="5200990" y="2146059"/>
                </a:lnTo>
                <a:lnTo>
                  <a:pt x="5166335" y="2173392"/>
                </a:lnTo>
                <a:lnTo>
                  <a:pt x="5128543" y="2196539"/>
                </a:lnTo>
                <a:lnTo>
                  <a:pt x="5087964" y="2215151"/>
                </a:lnTo>
                <a:lnTo>
                  <a:pt x="5044947" y="2228878"/>
                </a:lnTo>
                <a:lnTo>
                  <a:pt x="4999843" y="2237371"/>
                </a:lnTo>
                <a:lnTo>
                  <a:pt x="4953000" y="2240280"/>
                </a:lnTo>
                <a:lnTo>
                  <a:pt x="373379" y="2240280"/>
                </a:lnTo>
                <a:lnTo>
                  <a:pt x="326536" y="2237371"/>
                </a:lnTo>
                <a:lnTo>
                  <a:pt x="281432" y="2228878"/>
                </a:lnTo>
                <a:lnTo>
                  <a:pt x="238415" y="2215151"/>
                </a:lnTo>
                <a:lnTo>
                  <a:pt x="197836" y="2196539"/>
                </a:lnTo>
                <a:lnTo>
                  <a:pt x="160044" y="2173392"/>
                </a:lnTo>
                <a:lnTo>
                  <a:pt x="125389" y="2146059"/>
                </a:lnTo>
                <a:lnTo>
                  <a:pt x="94220" y="2114890"/>
                </a:lnTo>
                <a:lnTo>
                  <a:pt x="66887" y="2080235"/>
                </a:lnTo>
                <a:lnTo>
                  <a:pt x="43740" y="2042443"/>
                </a:lnTo>
                <a:lnTo>
                  <a:pt x="25128" y="2001864"/>
                </a:lnTo>
                <a:lnTo>
                  <a:pt x="11401" y="1958847"/>
                </a:lnTo>
                <a:lnTo>
                  <a:pt x="2908" y="1913743"/>
                </a:lnTo>
                <a:lnTo>
                  <a:pt x="0" y="1866900"/>
                </a:lnTo>
                <a:lnTo>
                  <a:pt x="0" y="373379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09800" y="2667000"/>
            <a:ext cx="1371600" cy="2240280"/>
          </a:xfrm>
          <a:custGeom>
            <a:avLst/>
            <a:gdLst/>
            <a:ahLst/>
            <a:cxnLst/>
            <a:rect l="l" t="t" r="r" b="b"/>
            <a:pathLst>
              <a:path w="1371600" h="2240279">
                <a:moveTo>
                  <a:pt x="1143000" y="0"/>
                </a:moveTo>
                <a:lnTo>
                  <a:pt x="228600" y="0"/>
                </a:lnTo>
                <a:lnTo>
                  <a:pt x="182533" y="4644"/>
                </a:lnTo>
                <a:lnTo>
                  <a:pt x="139624" y="17966"/>
                </a:lnTo>
                <a:lnTo>
                  <a:pt x="100793" y="39045"/>
                </a:lnTo>
                <a:lnTo>
                  <a:pt x="66960" y="66960"/>
                </a:lnTo>
                <a:lnTo>
                  <a:pt x="39045" y="100793"/>
                </a:lnTo>
                <a:lnTo>
                  <a:pt x="17966" y="139624"/>
                </a:lnTo>
                <a:lnTo>
                  <a:pt x="4644" y="182533"/>
                </a:lnTo>
                <a:lnTo>
                  <a:pt x="0" y="228600"/>
                </a:lnTo>
                <a:lnTo>
                  <a:pt x="0" y="2011680"/>
                </a:lnTo>
                <a:lnTo>
                  <a:pt x="4644" y="2057746"/>
                </a:lnTo>
                <a:lnTo>
                  <a:pt x="17966" y="2100655"/>
                </a:lnTo>
                <a:lnTo>
                  <a:pt x="39045" y="2139486"/>
                </a:lnTo>
                <a:lnTo>
                  <a:pt x="66960" y="2173319"/>
                </a:lnTo>
                <a:lnTo>
                  <a:pt x="100793" y="2201234"/>
                </a:lnTo>
                <a:lnTo>
                  <a:pt x="139624" y="2222313"/>
                </a:lnTo>
                <a:lnTo>
                  <a:pt x="182533" y="2235635"/>
                </a:lnTo>
                <a:lnTo>
                  <a:pt x="228600" y="2240280"/>
                </a:lnTo>
                <a:lnTo>
                  <a:pt x="1143000" y="2240280"/>
                </a:lnTo>
                <a:lnTo>
                  <a:pt x="1189066" y="2235635"/>
                </a:lnTo>
                <a:lnTo>
                  <a:pt x="1231975" y="2222313"/>
                </a:lnTo>
                <a:lnTo>
                  <a:pt x="1270806" y="2201234"/>
                </a:lnTo>
                <a:lnTo>
                  <a:pt x="1304639" y="2173319"/>
                </a:lnTo>
                <a:lnTo>
                  <a:pt x="1332554" y="2139486"/>
                </a:lnTo>
                <a:lnTo>
                  <a:pt x="1353633" y="2100655"/>
                </a:lnTo>
                <a:lnTo>
                  <a:pt x="1366955" y="2057746"/>
                </a:lnTo>
                <a:lnTo>
                  <a:pt x="1371600" y="2011680"/>
                </a:lnTo>
                <a:lnTo>
                  <a:pt x="1371600" y="228600"/>
                </a:lnTo>
                <a:lnTo>
                  <a:pt x="1366955" y="182533"/>
                </a:lnTo>
                <a:lnTo>
                  <a:pt x="1353633" y="139624"/>
                </a:lnTo>
                <a:lnTo>
                  <a:pt x="1332554" y="100793"/>
                </a:lnTo>
                <a:lnTo>
                  <a:pt x="1304639" y="66960"/>
                </a:lnTo>
                <a:lnTo>
                  <a:pt x="1270806" y="39045"/>
                </a:lnTo>
                <a:lnTo>
                  <a:pt x="1231975" y="17966"/>
                </a:lnTo>
                <a:lnTo>
                  <a:pt x="1189066" y="4644"/>
                </a:lnTo>
                <a:lnTo>
                  <a:pt x="11430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09800" y="2667000"/>
            <a:ext cx="1371600" cy="2240280"/>
          </a:xfrm>
          <a:custGeom>
            <a:avLst/>
            <a:gdLst/>
            <a:ahLst/>
            <a:cxnLst/>
            <a:rect l="l" t="t" r="r" b="b"/>
            <a:pathLst>
              <a:path w="1371600" h="2240279">
                <a:moveTo>
                  <a:pt x="0" y="228600"/>
                </a:moveTo>
                <a:lnTo>
                  <a:pt x="4644" y="182533"/>
                </a:lnTo>
                <a:lnTo>
                  <a:pt x="17966" y="139624"/>
                </a:lnTo>
                <a:lnTo>
                  <a:pt x="39045" y="100793"/>
                </a:lnTo>
                <a:lnTo>
                  <a:pt x="66960" y="66960"/>
                </a:lnTo>
                <a:lnTo>
                  <a:pt x="100793" y="39045"/>
                </a:lnTo>
                <a:lnTo>
                  <a:pt x="139624" y="17966"/>
                </a:lnTo>
                <a:lnTo>
                  <a:pt x="182533" y="4644"/>
                </a:lnTo>
                <a:lnTo>
                  <a:pt x="228600" y="0"/>
                </a:lnTo>
                <a:lnTo>
                  <a:pt x="1143000" y="0"/>
                </a:lnTo>
                <a:lnTo>
                  <a:pt x="1189066" y="4644"/>
                </a:lnTo>
                <a:lnTo>
                  <a:pt x="1231975" y="17966"/>
                </a:lnTo>
                <a:lnTo>
                  <a:pt x="1270806" y="39045"/>
                </a:lnTo>
                <a:lnTo>
                  <a:pt x="1304639" y="66960"/>
                </a:lnTo>
                <a:lnTo>
                  <a:pt x="1332554" y="100793"/>
                </a:lnTo>
                <a:lnTo>
                  <a:pt x="1353633" y="139624"/>
                </a:lnTo>
                <a:lnTo>
                  <a:pt x="1366955" y="182533"/>
                </a:lnTo>
                <a:lnTo>
                  <a:pt x="1371600" y="228600"/>
                </a:lnTo>
                <a:lnTo>
                  <a:pt x="1371600" y="2011680"/>
                </a:lnTo>
                <a:lnTo>
                  <a:pt x="1366955" y="2057746"/>
                </a:lnTo>
                <a:lnTo>
                  <a:pt x="1353633" y="2100655"/>
                </a:lnTo>
                <a:lnTo>
                  <a:pt x="1332554" y="2139486"/>
                </a:lnTo>
                <a:lnTo>
                  <a:pt x="1304639" y="2173319"/>
                </a:lnTo>
                <a:lnTo>
                  <a:pt x="1270806" y="2201234"/>
                </a:lnTo>
                <a:lnTo>
                  <a:pt x="1231975" y="2222313"/>
                </a:lnTo>
                <a:lnTo>
                  <a:pt x="1189066" y="2235635"/>
                </a:lnTo>
                <a:lnTo>
                  <a:pt x="1143000" y="2240280"/>
                </a:lnTo>
                <a:lnTo>
                  <a:pt x="228600" y="2240280"/>
                </a:lnTo>
                <a:lnTo>
                  <a:pt x="182533" y="2235635"/>
                </a:lnTo>
                <a:lnTo>
                  <a:pt x="139624" y="2222313"/>
                </a:lnTo>
                <a:lnTo>
                  <a:pt x="100793" y="2201234"/>
                </a:lnTo>
                <a:lnTo>
                  <a:pt x="66960" y="2173319"/>
                </a:lnTo>
                <a:lnTo>
                  <a:pt x="39045" y="2139486"/>
                </a:lnTo>
                <a:lnTo>
                  <a:pt x="17966" y="2100655"/>
                </a:lnTo>
                <a:lnTo>
                  <a:pt x="4644" y="2057746"/>
                </a:lnTo>
                <a:lnTo>
                  <a:pt x="0" y="2011680"/>
                </a:lnTo>
                <a:lnTo>
                  <a:pt x="0" y="228600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38600" y="3124200"/>
            <a:ext cx="990600" cy="1524000"/>
          </a:xfrm>
          <a:custGeom>
            <a:avLst/>
            <a:gdLst/>
            <a:ahLst/>
            <a:cxnLst/>
            <a:rect l="l" t="t" r="r" b="b"/>
            <a:pathLst>
              <a:path w="990600" h="1524000">
                <a:moveTo>
                  <a:pt x="825500" y="0"/>
                </a:moveTo>
                <a:lnTo>
                  <a:pt x="165100" y="0"/>
                </a:lnTo>
                <a:lnTo>
                  <a:pt x="121208" y="5897"/>
                </a:lnTo>
                <a:lnTo>
                  <a:pt x="81769" y="22540"/>
                </a:lnTo>
                <a:lnTo>
                  <a:pt x="48355" y="48355"/>
                </a:lnTo>
                <a:lnTo>
                  <a:pt x="22540" y="81769"/>
                </a:lnTo>
                <a:lnTo>
                  <a:pt x="5897" y="121208"/>
                </a:lnTo>
                <a:lnTo>
                  <a:pt x="0" y="165100"/>
                </a:lnTo>
                <a:lnTo>
                  <a:pt x="0" y="1358900"/>
                </a:lnTo>
                <a:lnTo>
                  <a:pt x="5897" y="1402791"/>
                </a:lnTo>
                <a:lnTo>
                  <a:pt x="22540" y="1442230"/>
                </a:lnTo>
                <a:lnTo>
                  <a:pt x="48355" y="1475644"/>
                </a:lnTo>
                <a:lnTo>
                  <a:pt x="81769" y="1501459"/>
                </a:lnTo>
                <a:lnTo>
                  <a:pt x="121208" y="1518102"/>
                </a:lnTo>
                <a:lnTo>
                  <a:pt x="165100" y="1524000"/>
                </a:lnTo>
                <a:lnTo>
                  <a:pt x="825500" y="1524000"/>
                </a:lnTo>
                <a:lnTo>
                  <a:pt x="869391" y="1518102"/>
                </a:lnTo>
                <a:lnTo>
                  <a:pt x="908830" y="1501459"/>
                </a:lnTo>
                <a:lnTo>
                  <a:pt x="942244" y="1475644"/>
                </a:lnTo>
                <a:lnTo>
                  <a:pt x="968059" y="1442230"/>
                </a:lnTo>
                <a:lnTo>
                  <a:pt x="984702" y="1402791"/>
                </a:lnTo>
                <a:lnTo>
                  <a:pt x="990600" y="1358900"/>
                </a:lnTo>
                <a:lnTo>
                  <a:pt x="990600" y="165100"/>
                </a:lnTo>
                <a:lnTo>
                  <a:pt x="984702" y="121208"/>
                </a:lnTo>
                <a:lnTo>
                  <a:pt x="968059" y="81769"/>
                </a:lnTo>
                <a:lnTo>
                  <a:pt x="942244" y="48355"/>
                </a:lnTo>
                <a:lnTo>
                  <a:pt x="908830" y="22540"/>
                </a:lnTo>
                <a:lnTo>
                  <a:pt x="869391" y="5897"/>
                </a:lnTo>
                <a:lnTo>
                  <a:pt x="8255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38600" y="3124200"/>
            <a:ext cx="990600" cy="1524000"/>
          </a:xfrm>
          <a:custGeom>
            <a:avLst/>
            <a:gdLst/>
            <a:ahLst/>
            <a:cxnLst/>
            <a:rect l="l" t="t" r="r" b="b"/>
            <a:pathLst>
              <a:path w="990600" h="1524000">
                <a:moveTo>
                  <a:pt x="0" y="165100"/>
                </a:moveTo>
                <a:lnTo>
                  <a:pt x="5897" y="121208"/>
                </a:lnTo>
                <a:lnTo>
                  <a:pt x="22540" y="81769"/>
                </a:lnTo>
                <a:lnTo>
                  <a:pt x="48355" y="48355"/>
                </a:lnTo>
                <a:lnTo>
                  <a:pt x="81769" y="22540"/>
                </a:lnTo>
                <a:lnTo>
                  <a:pt x="121208" y="5897"/>
                </a:lnTo>
                <a:lnTo>
                  <a:pt x="165100" y="0"/>
                </a:lnTo>
                <a:lnTo>
                  <a:pt x="825500" y="0"/>
                </a:lnTo>
                <a:lnTo>
                  <a:pt x="869391" y="5897"/>
                </a:lnTo>
                <a:lnTo>
                  <a:pt x="908830" y="22540"/>
                </a:lnTo>
                <a:lnTo>
                  <a:pt x="942244" y="48355"/>
                </a:lnTo>
                <a:lnTo>
                  <a:pt x="968059" y="81769"/>
                </a:lnTo>
                <a:lnTo>
                  <a:pt x="984702" y="121208"/>
                </a:lnTo>
                <a:lnTo>
                  <a:pt x="990600" y="165100"/>
                </a:lnTo>
                <a:lnTo>
                  <a:pt x="990600" y="1358900"/>
                </a:lnTo>
                <a:lnTo>
                  <a:pt x="984702" y="1402791"/>
                </a:lnTo>
                <a:lnTo>
                  <a:pt x="968059" y="1442230"/>
                </a:lnTo>
                <a:lnTo>
                  <a:pt x="942244" y="1475644"/>
                </a:lnTo>
                <a:lnTo>
                  <a:pt x="908830" y="1501459"/>
                </a:lnTo>
                <a:lnTo>
                  <a:pt x="869391" y="1518102"/>
                </a:lnTo>
                <a:lnTo>
                  <a:pt x="825500" y="1524000"/>
                </a:lnTo>
                <a:lnTo>
                  <a:pt x="165100" y="1524000"/>
                </a:lnTo>
                <a:lnTo>
                  <a:pt x="121208" y="1518102"/>
                </a:lnTo>
                <a:lnTo>
                  <a:pt x="81769" y="1501459"/>
                </a:lnTo>
                <a:lnTo>
                  <a:pt x="48355" y="1475644"/>
                </a:lnTo>
                <a:lnTo>
                  <a:pt x="22540" y="1442230"/>
                </a:lnTo>
                <a:lnTo>
                  <a:pt x="5897" y="1402791"/>
                </a:lnTo>
                <a:lnTo>
                  <a:pt x="0" y="1358900"/>
                </a:lnTo>
                <a:lnTo>
                  <a:pt x="0" y="1651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48600" y="3136392"/>
            <a:ext cx="1066800" cy="1524000"/>
          </a:xfrm>
          <a:custGeom>
            <a:avLst/>
            <a:gdLst/>
            <a:ahLst/>
            <a:cxnLst/>
            <a:rect l="l" t="t" r="r" b="b"/>
            <a:pathLst>
              <a:path w="1066800" h="1524000">
                <a:moveTo>
                  <a:pt x="889000" y="0"/>
                </a:moveTo>
                <a:lnTo>
                  <a:pt x="177800" y="0"/>
                </a:lnTo>
                <a:lnTo>
                  <a:pt x="130542" y="6352"/>
                </a:lnTo>
                <a:lnTo>
                  <a:pt x="88072" y="24280"/>
                </a:lnTo>
                <a:lnTo>
                  <a:pt x="52085" y="52085"/>
                </a:lnTo>
                <a:lnTo>
                  <a:pt x="24280" y="88072"/>
                </a:lnTo>
                <a:lnTo>
                  <a:pt x="6352" y="130542"/>
                </a:lnTo>
                <a:lnTo>
                  <a:pt x="0" y="177800"/>
                </a:lnTo>
                <a:lnTo>
                  <a:pt x="0" y="1346200"/>
                </a:lnTo>
                <a:lnTo>
                  <a:pt x="6352" y="1393457"/>
                </a:lnTo>
                <a:lnTo>
                  <a:pt x="24280" y="1435927"/>
                </a:lnTo>
                <a:lnTo>
                  <a:pt x="52085" y="1471914"/>
                </a:lnTo>
                <a:lnTo>
                  <a:pt x="88072" y="1499719"/>
                </a:lnTo>
                <a:lnTo>
                  <a:pt x="130542" y="1517647"/>
                </a:lnTo>
                <a:lnTo>
                  <a:pt x="177800" y="1524000"/>
                </a:lnTo>
                <a:lnTo>
                  <a:pt x="889000" y="1524000"/>
                </a:lnTo>
                <a:lnTo>
                  <a:pt x="936257" y="1517647"/>
                </a:lnTo>
                <a:lnTo>
                  <a:pt x="978727" y="1499719"/>
                </a:lnTo>
                <a:lnTo>
                  <a:pt x="1014714" y="1471914"/>
                </a:lnTo>
                <a:lnTo>
                  <a:pt x="1042519" y="1435927"/>
                </a:lnTo>
                <a:lnTo>
                  <a:pt x="1060447" y="1393457"/>
                </a:lnTo>
                <a:lnTo>
                  <a:pt x="1066800" y="1346200"/>
                </a:lnTo>
                <a:lnTo>
                  <a:pt x="1066800" y="177800"/>
                </a:lnTo>
                <a:lnTo>
                  <a:pt x="1060447" y="130542"/>
                </a:lnTo>
                <a:lnTo>
                  <a:pt x="1042519" y="88072"/>
                </a:lnTo>
                <a:lnTo>
                  <a:pt x="1014714" y="52085"/>
                </a:lnTo>
                <a:lnTo>
                  <a:pt x="978727" y="24280"/>
                </a:lnTo>
                <a:lnTo>
                  <a:pt x="936257" y="6352"/>
                </a:lnTo>
                <a:lnTo>
                  <a:pt x="8890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48600" y="3136392"/>
            <a:ext cx="1066800" cy="1524000"/>
          </a:xfrm>
          <a:custGeom>
            <a:avLst/>
            <a:gdLst/>
            <a:ahLst/>
            <a:cxnLst/>
            <a:rect l="l" t="t" r="r" b="b"/>
            <a:pathLst>
              <a:path w="1066800" h="1524000">
                <a:moveTo>
                  <a:pt x="0" y="177800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889000" y="0"/>
                </a:lnTo>
                <a:lnTo>
                  <a:pt x="936257" y="6352"/>
                </a:lnTo>
                <a:lnTo>
                  <a:pt x="978727" y="24280"/>
                </a:lnTo>
                <a:lnTo>
                  <a:pt x="1014714" y="52085"/>
                </a:lnTo>
                <a:lnTo>
                  <a:pt x="1042519" y="88072"/>
                </a:lnTo>
                <a:lnTo>
                  <a:pt x="1060447" y="130542"/>
                </a:lnTo>
                <a:lnTo>
                  <a:pt x="1066800" y="177800"/>
                </a:lnTo>
                <a:lnTo>
                  <a:pt x="1066800" y="1346200"/>
                </a:lnTo>
                <a:lnTo>
                  <a:pt x="1060447" y="1393457"/>
                </a:lnTo>
                <a:lnTo>
                  <a:pt x="1042519" y="1435927"/>
                </a:lnTo>
                <a:lnTo>
                  <a:pt x="1014714" y="1471914"/>
                </a:lnTo>
                <a:lnTo>
                  <a:pt x="978727" y="1499719"/>
                </a:lnTo>
                <a:lnTo>
                  <a:pt x="936257" y="1517647"/>
                </a:lnTo>
                <a:lnTo>
                  <a:pt x="889000" y="1524000"/>
                </a:lnTo>
                <a:lnTo>
                  <a:pt x="177800" y="1524000"/>
                </a:lnTo>
                <a:lnTo>
                  <a:pt x="130542" y="1517647"/>
                </a:lnTo>
                <a:lnTo>
                  <a:pt x="88072" y="1499719"/>
                </a:lnTo>
                <a:lnTo>
                  <a:pt x="52085" y="1471914"/>
                </a:lnTo>
                <a:lnTo>
                  <a:pt x="24280" y="1435927"/>
                </a:lnTo>
                <a:lnTo>
                  <a:pt x="6352" y="1393457"/>
                </a:lnTo>
                <a:lnTo>
                  <a:pt x="0" y="1346200"/>
                </a:lnTo>
                <a:lnTo>
                  <a:pt x="0" y="177800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80809" y="3124200"/>
            <a:ext cx="1192530" cy="1554480"/>
          </a:xfrm>
          <a:custGeom>
            <a:avLst/>
            <a:gdLst/>
            <a:ahLst/>
            <a:cxnLst/>
            <a:rect l="l" t="t" r="r" b="b"/>
            <a:pathLst>
              <a:path w="1192529" h="1554479">
                <a:moveTo>
                  <a:pt x="993774" y="0"/>
                </a:moveTo>
                <a:lnTo>
                  <a:pt x="198755" y="0"/>
                </a:lnTo>
                <a:lnTo>
                  <a:pt x="153195" y="5251"/>
                </a:lnTo>
                <a:lnTo>
                  <a:pt x="111365" y="20208"/>
                </a:lnTo>
                <a:lnTo>
                  <a:pt x="74461" y="43677"/>
                </a:lnTo>
                <a:lnTo>
                  <a:pt x="43677" y="74461"/>
                </a:lnTo>
                <a:lnTo>
                  <a:pt x="20208" y="111365"/>
                </a:lnTo>
                <a:lnTo>
                  <a:pt x="5251" y="153195"/>
                </a:lnTo>
                <a:lnTo>
                  <a:pt x="0" y="198754"/>
                </a:lnTo>
                <a:lnTo>
                  <a:pt x="0" y="1355725"/>
                </a:lnTo>
                <a:lnTo>
                  <a:pt x="5251" y="1401284"/>
                </a:lnTo>
                <a:lnTo>
                  <a:pt x="20208" y="1443114"/>
                </a:lnTo>
                <a:lnTo>
                  <a:pt x="43677" y="1480018"/>
                </a:lnTo>
                <a:lnTo>
                  <a:pt x="74461" y="1510802"/>
                </a:lnTo>
                <a:lnTo>
                  <a:pt x="111365" y="1534271"/>
                </a:lnTo>
                <a:lnTo>
                  <a:pt x="153195" y="1549228"/>
                </a:lnTo>
                <a:lnTo>
                  <a:pt x="198755" y="1554480"/>
                </a:lnTo>
                <a:lnTo>
                  <a:pt x="993774" y="1554480"/>
                </a:lnTo>
                <a:lnTo>
                  <a:pt x="1039334" y="1549228"/>
                </a:lnTo>
                <a:lnTo>
                  <a:pt x="1081164" y="1534271"/>
                </a:lnTo>
                <a:lnTo>
                  <a:pt x="1118068" y="1510802"/>
                </a:lnTo>
                <a:lnTo>
                  <a:pt x="1148852" y="1480018"/>
                </a:lnTo>
                <a:lnTo>
                  <a:pt x="1172321" y="1443114"/>
                </a:lnTo>
                <a:lnTo>
                  <a:pt x="1187278" y="1401284"/>
                </a:lnTo>
                <a:lnTo>
                  <a:pt x="1192530" y="1355725"/>
                </a:lnTo>
                <a:lnTo>
                  <a:pt x="1192530" y="198754"/>
                </a:lnTo>
                <a:lnTo>
                  <a:pt x="1187278" y="153195"/>
                </a:lnTo>
                <a:lnTo>
                  <a:pt x="1172321" y="111365"/>
                </a:lnTo>
                <a:lnTo>
                  <a:pt x="1148852" y="74461"/>
                </a:lnTo>
                <a:lnTo>
                  <a:pt x="1118068" y="43677"/>
                </a:lnTo>
                <a:lnTo>
                  <a:pt x="1081164" y="20208"/>
                </a:lnTo>
                <a:lnTo>
                  <a:pt x="1039334" y="5251"/>
                </a:lnTo>
                <a:lnTo>
                  <a:pt x="99377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80809" y="3124200"/>
            <a:ext cx="1192530" cy="1554480"/>
          </a:xfrm>
          <a:custGeom>
            <a:avLst/>
            <a:gdLst/>
            <a:ahLst/>
            <a:cxnLst/>
            <a:rect l="l" t="t" r="r" b="b"/>
            <a:pathLst>
              <a:path w="1192529" h="1554479">
                <a:moveTo>
                  <a:pt x="0" y="198754"/>
                </a:moveTo>
                <a:lnTo>
                  <a:pt x="5251" y="153195"/>
                </a:lnTo>
                <a:lnTo>
                  <a:pt x="20208" y="111365"/>
                </a:lnTo>
                <a:lnTo>
                  <a:pt x="43677" y="74461"/>
                </a:lnTo>
                <a:lnTo>
                  <a:pt x="74461" y="43677"/>
                </a:lnTo>
                <a:lnTo>
                  <a:pt x="111365" y="20208"/>
                </a:lnTo>
                <a:lnTo>
                  <a:pt x="153195" y="5251"/>
                </a:lnTo>
                <a:lnTo>
                  <a:pt x="198755" y="0"/>
                </a:lnTo>
                <a:lnTo>
                  <a:pt x="993774" y="0"/>
                </a:lnTo>
                <a:lnTo>
                  <a:pt x="1039334" y="5251"/>
                </a:lnTo>
                <a:lnTo>
                  <a:pt x="1081164" y="20208"/>
                </a:lnTo>
                <a:lnTo>
                  <a:pt x="1118068" y="43677"/>
                </a:lnTo>
                <a:lnTo>
                  <a:pt x="1148852" y="74461"/>
                </a:lnTo>
                <a:lnTo>
                  <a:pt x="1172321" y="111365"/>
                </a:lnTo>
                <a:lnTo>
                  <a:pt x="1187278" y="153195"/>
                </a:lnTo>
                <a:lnTo>
                  <a:pt x="1192530" y="198754"/>
                </a:lnTo>
                <a:lnTo>
                  <a:pt x="1192530" y="1355725"/>
                </a:lnTo>
                <a:lnTo>
                  <a:pt x="1187278" y="1401284"/>
                </a:lnTo>
                <a:lnTo>
                  <a:pt x="1172321" y="1443114"/>
                </a:lnTo>
                <a:lnTo>
                  <a:pt x="1148852" y="1480018"/>
                </a:lnTo>
                <a:lnTo>
                  <a:pt x="1118068" y="1510802"/>
                </a:lnTo>
                <a:lnTo>
                  <a:pt x="1081164" y="1534271"/>
                </a:lnTo>
                <a:lnTo>
                  <a:pt x="1039334" y="1549228"/>
                </a:lnTo>
                <a:lnTo>
                  <a:pt x="993774" y="1554480"/>
                </a:lnTo>
                <a:lnTo>
                  <a:pt x="198755" y="1554480"/>
                </a:lnTo>
                <a:lnTo>
                  <a:pt x="153195" y="1549228"/>
                </a:lnTo>
                <a:lnTo>
                  <a:pt x="111365" y="1534271"/>
                </a:lnTo>
                <a:lnTo>
                  <a:pt x="74461" y="1510802"/>
                </a:lnTo>
                <a:lnTo>
                  <a:pt x="43677" y="1480018"/>
                </a:lnTo>
                <a:lnTo>
                  <a:pt x="20208" y="1443114"/>
                </a:lnTo>
                <a:lnTo>
                  <a:pt x="5251" y="1401284"/>
                </a:lnTo>
                <a:lnTo>
                  <a:pt x="0" y="1355725"/>
                </a:lnTo>
                <a:lnTo>
                  <a:pt x="0" y="19875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57800" y="3114801"/>
            <a:ext cx="1066800" cy="1564005"/>
          </a:xfrm>
          <a:custGeom>
            <a:avLst/>
            <a:gdLst/>
            <a:ahLst/>
            <a:cxnLst/>
            <a:rect l="l" t="t" r="r" b="b"/>
            <a:pathLst>
              <a:path w="1066800" h="1564004">
                <a:moveTo>
                  <a:pt x="889000" y="0"/>
                </a:moveTo>
                <a:lnTo>
                  <a:pt x="177800" y="0"/>
                </a:lnTo>
                <a:lnTo>
                  <a:pt x="130542" y="6352"/>
                </a:lnTo>
                <a:lnTo>
                  <a:pt x="88072" y="24280"/>
                </a:lnTo>
                <a:lnTo>
                  <a:pt x="52085" y="52085"/>
                </a:lnTo>
                <a:lnTo>
                  <a:pt x="24280" y="88072"/>
                </a:lnTo>
                <a:lnTo>
                  <a:pt x="6352" y="130542"/>
                </a:lnTo>
                <a:lnTo>
                  <a:pt x="0" y="177800"/>
                </a:lnTo>
                <a:lnTo>
                  <a:pt x="0" y="1386078"/>
                </a:lnTo>
                <a:lnTo>
                  <a:pt x="6352" y="1433335"/>
                </a:lnTo>
                <a:lnTo>
                  <a:pt x="24280" y="1475805"/>
                </a:lnTo>
                <a:lnTo>
                  <a:pt x="52085" y="1511792"/>
                </a:lnTo>
                <a:lnTo>
                  <a:pt x="88072" y="1539597"/>
                </a:lnTo>
                <a:lnTo>
                  <a:pt x="130542" y="1557525"/>
                </a:lnTo>
                <a:lnTo>
                  <a:pt x="177800" y="1563878"/>
                </a:lnTo>
                <a:lnTo>
                  <a:pt x="889000" y="1563878"/>
                </a:lnTo>
                <a:lnTo>
                  <a:pt x="936257" y="1557525"/>
                </a:lnTo>
                <a:lnTo>
                  <a:pt x="978727" y="1539597"/>
                </a:lnTo>
                <a:lnTo>
                  <a:pt x="1014714" y="1511792"/>
                </a:lnTo>
                <a:lnTo>
                  <a:pt x="1042519" y="1475805"/>
                </a:lnTo>
                <a:lnTo>
                  <a:pt x="1060447" y="1433335"/>
                </a:lnTo>
                <a:lnTo>
                  <a:pt x="1066800" y="1386078"/>
                </a:lnTo>
                <a:lnTo>
                  <a:pt x="1066800" y="177800"/>
                </a:lnTo>
                <a:lnTo>
                  <a:pt x="1060447" y="130542"/>
                </a:lnTo>
                <a:lnTo>
                  <a:pt x="1042519" y="88072"/>
                </a:lnTo>
                <a:lnTo>
                  <a:pt x="1014714" y="52085"/>
                </a:lnTo>
                <a:lnTo>
                  <a:pt x="978727" y="24280"/>
                </a:lnTo>
                <a:lnTo>
                  <a:pt x="936257" y="6352"/>
                </a:lnTo>
                <a:lnTo>
                  <a:pt x="8890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57800" y="3114801"/>
            <a:ext cx="1066800" cy="1564005"/>
          </a:xfrm>
          <a:custGeom>
            <a:avLst/>
            <a:gdLst/>
            <a:ahLst/>
            <a:cxnLst/>
            <a:rect l="l" t="t" r="r" b="b"/>
            <a:pathLst>
              <a:path w="1066800" h="1564004">
                <a:moveTo>
                  <a:pt x="0" y="177800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889000" y="0"/>
                </a:lnTo>
                <a:lnTo>
                  <a:pt x="936257" y="6352"/>
                </a:lnTo>
                <a:lnTo>
                  <a:pt x="978727" y="24280"/>
                </a:lnTo>
                <a:lnTo>
                  <a:pt x="1014714" y="52085"/>
                </a:lnTo>
                <a:lnTo>
                  <a:pt x="1042519" y="88072"/>
                </a:lnTo>
                <a:lnTo>
                  <a:pt x="1060447" y="130542"/>
                </a:lnTo>
                <a:lnTo>
                  <a:pt x="1066800" y="177800"/>
                </a:lnTo>
                <a:lnTo>
                  <a:pt x="1066800" y="1386078"/>
                </a:lnTo>
                <a:lnTo>
                  <a:pt x="1060447" y="1433335"/>
                </a:lnTo>
                <a:lnTo>
                  <a:pt x="1042519" y="1475805"/>
                </a:lnTo>
                <a:lnTo>
                  <a:pt x="1014714" y="1511792"/>
                </a:lnTo>
                <a:lnTo>
                  <a:pt x="978727" y="1539597"/>
                </a:lnTo>
                <a:lnTo>
                  <a:pt x="936257" y="1557525"/>
                </a:lnTo>
                <a:lnTo>
                  <a:pt x="889000" y="1563878"/>
                </a:lnTo>
                <a:lnTo>
                  <a:pt x="177800" y="1563878"/>
                </a:lnTo>
                <a:lnTo>
                  <a:pt x="130542" y="1557525"/>
                </a:lnTo>
                <a:lnTo>
                  <a:pt x="88072" y="1539597"/>
                </a:lnTo>
                <a:lnTo>
                  <a:pt x="52085" y="1511792"/>
                </a:lnTo>
                <a:lnTo>
                  <a:pt x="24280" y="1475805"/>
                </a:lnTo>
                <a:lnTo>
                  <a:pt x="6352" y="1433335"/>
                </a:lnTo>
                <a:lnTo>
                  <a:pt x="0" y="1386078"/>
                </a:lnTo>
                <a:lnTo>
                  <a:pt x="0" y="177800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40739" y="2830195"/>
            <a:ext cx="999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0" dirty="0">
                <a:latin typeface="Arial"/>
                <a:cs typeface="Arial"/>
              </a:rPr>
              <a:t>N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JEMEN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0739" y="3378834"/>
            <a:ext cx="9906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Pemilik</a:t>
            </a:r>
            <a:endParaRPr sz="12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Komisaris</a:t>
            </a:r>
            <a:endParaRPr sz="12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Direksi</a:t>
            </a:r>
            <a:endParaRPr sz="12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Manajer</a:t>
            </a:r>
            <a:endParaRPr sz="12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Head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Div</a:t>
            </a:r>
            <a:endParaRPr sz="12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200" spc="-5" dirty="0">
                <a:latin typeface="Arial"/>
                <a:cs typeface="Arial"/>
              </a:rPr>
              <a:t>supervisor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14448" y="2830195"/>
            <a:ext cx="999490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MITRA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USAHA  LANGSUNG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14448" y="3333114"/>
            <a:ext cx="69532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5"/>
              </a:spcBef>
              <a:buChar char="•"/>
              <a:tabLst>
                <a:tab pos="185420" algn="l"/>
              </a:tabLst>
            </a:pPr>
            <a:r>
              <a:rPr sz="1100" spc="-5" dirty="0">
                <a:latin typeface="Arial"/>
                <a:cs typeface="Arial"/>
              </a:rPr>
              <a:t>Investor</a:t>
            </a:r>
            <a:endParaRPr sz="11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100" spc="-5" dirty="0">
                <a:latin typeface="Arial"/>
                <a:cs typeface="Arial"/>
              </a:rPr>
              <a:t>kreditor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80508" y="2694559"/>
            <a:ext cx="2948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Mitra Usaha </a:t>
            </a:r>
            <a:r>
              <a:rPr sz="1800" b="1" dirty="0">
                <a:latin typeface="Arial"/>
                <a:cs typeface="Arial"/>
              </a:rPr>
              <a:t>Tdk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Langsung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94175" y="3213354"/>
            <a:ext cx="730250" cy="528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Arial"/>
                <a:cs typeface="Arial"/>
              </a:rPr>
              <a:t>L</a:t>
            </a:r>
            <a:r>
              <a:rPr sz="1100" b="1" spc="-10" dirty="0">
                <a:latin typeface="Arial"/>
                <a:cs typeface="Arial"/>
              </a:rPr>
              <a:t>E</a:t>
            </a:r>
            <a:r>
              <a:rPr sz="1100" b="1" dirty="0">
                <a:latin typeface="Arial"/>
                <a:cs typeface="Arial"/>
              </a:rPr>
              <a:t>M</a:t>
            </a:r>
            <a:r>
              <a:rPr sz="1100" b="1" spc="-10" dirty="0">
                <a:latin typeface="Arial"/>
                <a:cs typeface="Arial"/>
              </a:rPr>
              <a:t>B</a:t>
            </a:r>
            <a:r>
              <a:rPr sz="1100" b="1" spc="-45" dirty="0">
                <a:latin typeface="Arial"/>
                <a:cs typeface="Arial"/>
              </a:rPr>
              <a:t>A</a:t>
            </a:r>
            <a:r>
              <a:rPr sz="1100" b="1" spc="10" dirty="0">
                <a:latin typeface="Arial"/>
                <a:cs typeface="Arial"/>
              </a:rPr>
              <a:t>G</a:t>
            </a:r>
            <a:r>
              <a:rPr sz="1100" b="1" dirty="0">
                <a:latin typeface="Arial"/>
                <a:cs typeface="Arial"/>
              </a:rPr>
              <a:t>A  </a:t>
            </a:r>
            <a:r>
              <a:rPr sz="1100" b="1" spc="-10" dirty="0">
                <a:latin typeface="Arial"/>
                <a:cs typeface="Arial"/>
              </a:rPr>
              <a:t>PERPAJA  </a:t>
            </a:r>
            <a:r>
              <a:rPr sz="1100" b="1" spc="-20" dirty="0">
                <a:latin typeface="Arial"/>
                <a:cs typeface="Arial"/>
              </a:rPr>
              <a:t>KAN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94175" y="3884167"/>
            <a:ext cx="7188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100" spc="-5" dirty="0">
                <a:latin typeface="Arial"/>
                <a:cs typeface="Arial"/>
              </a:rPr>
              <a:t>Pusat</a:t>
            </a:r>
            <a:endParaRPr sz="11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100" spc="-5" dirty="0">
                <a:latin typeface="Arial"/>
                <a:cs typeface="Arial"/>
              </a:rPr>
              <a:t>Provinsi</a:t>
            </a:r>
            <a:endParaRPr sz="1100">
              <a:latin typeface="Arial"/>
              <a:cs typeface="Arial"/>
            </a:endParaRPr>
          </a:p>
          <a:p>
            <a:pPr marL="184785" marR="5080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100" spc="-5" dirty="0">
                <a:latin typeface="Arial"/>
                <a:cs typeface="Arial"/>
              </a:rPr>
              <a:t>Kabupat  en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37428" y="3259582"/>
            <a:ext cx="9067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latin typeface="Arial"/>
                <a:cs typeface="Arial"/>
              </a:rPr>
              <a:t>R</a:t>
            </a: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dirty="0">
                <a:latin typeface="Arial"/>
                <a:cs typeface="Arial"/>
              </a:rPr>
              <a:t>G</a:t>
            </a:r>
            <a:r>
              <a:rPr sz="1100" b="1" spc="-10" dirty="0">
                <a:latin typeface="Arial"/>
                <a:cs typeface="Arial"/>
              </a:rPr>
              <a:t>U</a:t>
            </a:r>
            <a:r>
              <a:rPr sz="1100" b="1" dirty="0">
                <a:latin typeface="Arial"/>
                <a:cs typeface="Arial"/>
              </a:rPr>
              <a:t>L</a:t>
            </a:r>
            <a:r>
              <a:rPr sz="1100" b="1" spc="-35" dirty="0">
                <a:latin typeface="Arial"/>
                <a:cs typeface="Arial"/>
              </a:rPr>
              <a:t>A</a:t>
            </a:r>
            <a:r>
              <a:rPr sz="1100" b="1" spc="-15" dirty="0">
                <a:latin typeface="Arial"/>
                <a:cs typeface="Arial"/>
              </a:rPr>
              <a:t>T</a:t>
            </a:r>
            <a:r>
              <a:rPr sz="1100" b="1" dirty="0">
                <a:latin typeface="Arial"/>
                <a:cs typeface="Arial"/>
              </a:rPr>
              <a:t>OR  </a:t>
            </a:r>
            <a:r>
              <a:rPr sz="1100" b="1" spc="-10" dirty="0">
                <a:latin typeface="Arial"/>
                <a:cs typeface="Arial"/>
              </a:rPr>
              <a:t>KEUANGAN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5"/>
              </a:spcBef>
              <a:buChar char="•"/>
              <a:tabLst>
                <a:tab pos="185420" algn="l"/>
              </a:tabLst>
            </a:pPr>
            <a:r>
              <a:rPr sz="1100" spc="-5" dirty="0">
                <a:latin typeface="Arial"/>
                <a:cs typeface="Arial"/>
              </a:rPr>
              <a:t>Bursa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Efek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60566" y="3259582"/>
            <a:ext cx="981710" cy="528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PERENCANA  PE</a:t>
            </a:r>
            <a:r>
              <a:rPr sz="1100" b="1" spc="-10" dirty="0">
                <a:latin typeface="Arial"/>
                <a:cs typeface="Arial"/>
              </a:rPr>
              <a:t>R</a:t>
            </a: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spc="-10" dirty="0">
                <a:latin typeface="Arial"/>
                <a:cs typeface="Arial"/>
              </a:rPr>
              <a:t>K</a:t>
            </a:r>
            <a:r>
              <a:rPr sz="1100" b="1" dirty="0">
                <a:latin typeface="Arial"/>
                <a:cs typeface="Arial"/>
              </a:rPr>
              <a:t>O</a:t>
            </a:r>
            <a:r>
              <a:rPr sz="1100" b="1" spc="-10" dirty="0">
                <a:latin typeface="Arial"/>
                <a:cs typeface="Arial"/>
              </a:rPr>
              <a:t>N</a:t>
            </a:r>
            <a:r>
              <a:rPr sz="1100" b="1" dirty="0">
                <a:latin typeface="Arial"/>
                <a:cs typeface="Arial"/>
              </a:rPr>
              <a:t>OMI  </a:t>
            </a:r>
            <a:r>
              <a:rPr sz="1100" b="1" spc="-45" dirty="0">
                <a:latin typeface="Arial"/>
                <a:cs typeface="Arial"/>
              </a:rPr>
              <a:t>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560566" y="3930522"/>
            <a:ext cx="82740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100" spc="-5" dirty="0">
                <a:latin typeface="Arial"/>
                <a:cs typeface="Arial"/>
              </a:rPr>
              <a:t>Bappenas</a:t>
            </a:r>
            <a:endParaRPr sz="11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100" dirty="0">
                <a:latin typeface="Arial"/>
                <a:cs typeface="Arial"/>
              </a:rPr>
              <a:t>OJK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04809" y="3305682"/>
            <a:ext cx="64325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latin typeface="Arial"/>
                <a:cs typeface="Arial"/>
              </a:rPr>
              <a:t>LAINNYA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04809" y="3808552"/>
            <a:ext cx="845819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5"/>
              </a:spcBef>
              <a:buChar char="•"/>
              <a:tabLst>
                <a:tab pos="185420" algn="l"/>
              </a:tabLst>
            </a:pPr>
            <a:r>
              <a:rPr sz="1100" spc="-10" dirty="0">
                <a:latin typeface="Arial"/>
                <a:cs typeface="Arial"/>
              </a:rPr>
              <a:t>Karyawan</a:t>
            </a:r>
            <a:endParaRPr sz="11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100" spc="-5" dirty="0">
                <a:latin typeface="Arial"/>
                <a:cs typeface="Arial"/>
              </a:rPr>
              <a:t>Publik</a:t>
            </a:r>
            <a:endParaRPr sz="11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100" spc="5" dirty="0">
                <a:latin typeface="Arial"/>
                <a:cs typeface="Arial"/>
              </a:rPr>
              <a:t>k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dirty="0">
                <a:latin typeface="Arial"/>
                <a:cs typeface="Arial"/>
              </a:rPr>
              <a:t>sumen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3682110" y="727709"/>
            <a:ext cx="2226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 Black"/>
                <a:cs typeface="Arial Black"/>
              </a:rPr>
              <a:t>Aktivitas</a:t>
            </a:r>
            <a:r>
              <a:rPr sz="2000" b="1" spc="-100" dirty="0">
                <a:latin typeface="Arial Black"/>
                <a:cs typeface="Arial Black"/>
              </a:rPr>
              <a:t> </a:t>
            </a:r>
            <a:r>
              <a:rPr sz="2000" b="1" spc="-5" dirty="0">
                <a:latin typeface="Arial Black"/>
                <a:cs typeface="Arial Black"/>
              </a:rPr>
              <a:t>Usaha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27753" y="1681352"/>
            <a:ext cx="14224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 Black"/>
                <a:cs typeface="Arial Black"/>
              </a:rPr>
              <a:t>Akuntansi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37510" y="5709310"/>
            <a:ext cx="4640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Aktivitas </a:t>
            </a:r>
            <a:r>
              <a:rPr sz="2000" b="1" spc="-10" dirty="0">
                <a:latin typeface="Arial"/>
                <a:cs typeface="Arial"/>
              </a:rPr>
              <a:t>yang </a:t>
            </a:r>
            <a:r>
              <a:rPr sz="2000" b="1" dirty="0">
                <a:latin typeface="Arial"/>
                <a:cs typeface="Arial"/>
              </a:rPr>
              <a:t>berdampak pada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usaha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15912" y="360425"/>
            <a:ext cx="4905375" cy="6169025"/>
          </a:xfrm>
          <a:custGeom>
            <a:avLst/>
            <a:gdLst/>
            <a:ahLst/>
            <a:cxnLst/>
            <a:rect l="l" t="t" r="r" b="b"/>
            <a:pathLst>
              <a:path w="4905375" h="6169025">
                <a:moveTo>
                  <a:pt x="4556061" y="0"/>
                </a:moveTo>
                <a:lnTo>
                  <a:pt x="6400" y="0"/>
                </a:lnTo>
                <a:lnTo>
                  <a:pt x="0" y="6350"/>
                </a:lnTo>
                <a:lnTo>
                  <a:pt x="0" y="6162548"/>
                </a:lnTo>
                <a:lnTo>
                  <a:pt x="6400" y="6168936"/>
                </a:lnTo>
                <a:lnTo>
                  <a:pt x="4898961" y="6168936"/>
                </a:lnTo>
                <a:lnTo>
                  <a:pt x="4905311" y="6162548"/>
                </a:lnTo>
                <a:lnTo>
                  <a:pt x="4905311" y="6154648"/>
                </a:lnTo>
                <a:lnTo>
                  <a:pt x="28575" y="6154648"/>
                </a:lnTo>
                <a:lnTo>
                  <a:pt x="14287" y="6140361"/>
                </a:lnTo>
                <a:lnTo>
                  <a:pt x="28575" y="6140361"/>
                </a:lnTo>
                <a:lnTo>
                  <a:pt x="28575" y="28575"/>
                </a:lnTo>
                <a:lnTo>
                  <a:pt x="14287" y="28575"/>
                </a:lnTo>
                <a:lnTo>
                  <a:pt x="28575" y="14224"/>
                </a:lnTo>
                <a:lnTo>
                  <a:pt x="4562411" y="14224"/>
                </a:lnTo>
                <a:lnTo>
                  <a:pt x="4562411" y="6350"/>
                </a:lnTo>
                <a:lnTo>
                  <a:pt x="4556061" y="0"/>
                </a:lnTo>
                <a:close/>
              </a:path>
              <a:path w="4905375" h="6169025">
                <a:moveTo>
                  <a:pt x="28575" y="6140361"/>
                </a:moveTo>
                <a:lnTo>
                  <a:pt x="14287" y="6140361"/>
                </a:lnTo>
                <a:lnTo>
                  <a:pt x="28575" y="6154648"/>
                </a:lnTo>
                <a:lnTo>
                  <a:pt x="28575" y="6140361"/>
                </a:lnTo>
                <a:close/>
              </a:path>
              <a:path w="4905375" h="6169025">
                <a:moveTo>
                  <a:pt x="4876736" y="6140361"/>
                </a:moveTo>
                <a:lnTo>
                  <a:pt x="28575" y="6140361"/>
                </a:lnTo>
                <a:lnTo>
                  <a:pt x="28575" y="6154648"/>
                </a:lnTo>
                <a:lnTo>
                  <a:pt x="4876736" y="6154648"/>
                </a:lnTo>
                <a:lnTo>
                  <a:pt x="4876736" y="6140361"/>
                </a:lnTo>
                <a:close/>
              </a:path>
              <a:path w="4905375" h="6169025">
                <a:moveTo>
                  <a:pt x="4905311" y="5926074"/>
                </a:moveTo>
                <a:lnTo>
                  <a:pt x="4876736" y="5926074"/>
                </a:lnTo>
                <a:lnTo>
                  <a:pt x="4876736" y="6154648"/>
                </a:lnTo>
                <a:lnTo>
                  <a:pt x="4891087" y="6140361"/>
                </a:lnTo>
                <a:lnTo>
                  <a:pt x="4905311" y="6140361"/>
                </a:lnTo>
                <a:lnTo>
                  <a:pt x="4905311" y="5926074"/>
                </a:lnTo>
                <a:close/>
              </a:path>
              <a:path w="4905375" h="6169025">
                <a:moveTo>
                  <a:pt x="4905311" y="6140361"/>
                </a:moveTo>
                <a:lnTo>
                  <a:pt x="4891087" y="6140361"/>
                </a:lnTo>
                <a:lnTo>
                  <a:pt x="4876736" y="6154648"/>
                </a:lnTo>
                <a:lnTo>
                  <a:pt x="4905311" y="6154648"/>
                </a:lnTo>
                <a:lnTo>
                  <a:pt x="4905311" y="6140361"/>
                </a:lnTo>
                <a:close/>
              </a:path>
              <a:path w="4905375" h="6169025">
                <a:moveTo>
                  <a:pt x="4497768" y="112522"/>
                </a:moveTo>
                <a:lnTo>
                  <a:pt x="4491037" y="116459"/>
                </a:lnTo>
                <a:lnTo>
                  <a:pt x="4484179" y="120396"/>
                </a:lnTo>
                <a:lnTo>
                  <a:pt x="4481893" y="129159"/>
                </a:lnTo>
                <a:lnTo>
                  <a:pt x="4485830" y="136016"/>
                </a:lnTo>
                <a:lnTo>
                  <a:pt x="4548187" y="242950"/>
                </a:lnTo>
                <a:lnTo>
                  <a:pt x="4564776" y="214502"/>
                </a:lnTo>
                <a:lnTo>
                  <a:pt x="4533836" y="214502"/>
                </a:lnTo>
                <a:lnTo>
                  <a:pt x="4533836" y="161700"/>
                </a:lnTo>
                <a:lnTo>
                  <a:pt x="4510468" y="121665"/>
                </a:lnTo>
                <a:lnTo>
                  <a:pt x="4506531" y="114808"/>
                </a:lnTo>
                <a:lnTo>
                  <a:pt x="4497768" y="112522"/>
                </a:lnTo>
                <a:close/>
              </a:path>
              <a:path w="4905375" h="6169025">
                <a:moveTo>
                  <a:pt x="4533836" y="161700"/>
                </a:moveTo>
                <a:lnTo>
                  <a:pt x="4533836" y="214502"/>
                </a:lnTo>
                <a:lnTo>
                  <a:pt x="4562411" y="214502"/>
                </a:lnTo>
                <a:lnTo>
                  <a:pt x="4562411" y="207390"/>
                </a:lnTo>
                <a:lnTo>
                  <a:pt x="4535868" y="207390"/>
                </a:lnTo>
                <a:lnTo>
                  <a:pt x="4548187" y="186286"/>
                </a:lnTo>
                <a:lnTo>
                  <a:pt x="4533836" y="161700"/>
                </a:lnTo>
                <a:close/>
              </a:path>
              <a:path w="4905375" h="6169025">
                <a:moveTo>
                  <a:pt x="4598606" y="112522"/>
                </a:moveTo>
                <a:lnTo>
                  <a:pt x="4589843" y="114808"/>
                </a:lnTo>
                <a:lnTo>
                  <a:pt x="4585906" y="121665"/>
                </a:lnTo>
                <a:lnTo>
                  <a:pt x="4562538" y="161700"/>
                </a:lnTo>
                <a:lnTo>
                  <a:pt x="4562411" y="214502"/>
                </a:lnTo>
                <a:lnTo>
                  <a:pt x="4564776" y="214502"/>
                </a:lnTo>
                <a:lnTo>
                  <a:pt x="4610544" y="136016"/>
                </a:lnTo>
                <a:lnTo>
                  <a:pt x="4614481" y="129159"/>
                </a:lnTo>
                <a:lnTo>
                  <a:pt x="4612195" y="120396"/>
                </a:lnTo>
                <a:lnTo>
                  <a:pt x="4605337" y="116459"/>
                </a:lnTo>
                <a:lnTo>
                  <a:pt x="4598606" y="112522"/>
                </a:lnTo>
                <a:close/>
              </a:path>
              <a:path w="4905375" h="6169025">
                <a:moveTo>
                  <a:pt x="4548187" y="186286"/>
                </a:moveTo>
                <a:lnTo>
                  <a:pt x="4535868" y="207390"/>
                </a:lnTo>
                <a:lnTo>
                  <a:pt x="4560506" y="207390"/>
                </a:lnTo>
                <a:lnTo>
                  <a:pt x="4548187" y="186286"/>
                </a:lnTo>
                <a:close/>
              </a:path>
              <a:path w="4905375" h="6169025">
                <a:moveTo>
                  <a:pt x="4562411" y="161917"/>
                </a:moveTo>
                <a:lnTo>
                  <a:pt x="4548187" y="186286"/>
                </a:lnTo>
                <a:lnTo>
                  <a:pt x="4560506" y="207390"/>
                </a:lnTo>
                <a:lnTo>
                  <a:pt x="4562411" y="207390"/>
                </a:lnTo>
                <a:lnTo>
                  <a:pt x="4562411" y="161917"/>
                </a:lnTo>
                <a:close/>
              </a:path>
              <a:path w="4905375" h="6169025">
                <a:moveTo>
                  <a:pt x="4533836" y="14224"/>
                </a:moveTo>
                <a:lnTo>
                  <a:pt x="4533963" y="161917"/>
                </a:lnTo>
                <a:lnTo>
                  <a:pt x="4548187" y="186286"/>
                </a:lnTo>
                <a:lnTo>
                  <a:pt x="4562411" y="161917"/>
                </a:lnTo>
                <a:lnTo>
                  <a:pt x="4562411" y="28575"/>
                </a:lnTo>
                <a:lnTo>
                  <a:pt x="4548187" y="28575"/>
                </a:lnTo>
                <a:lnTo>
                  <a:pt x="4533836" y="14224"/>
                </a:lnTo>
                <a:close/>
              </a:path>
              <a:path w="4905375" h="6169025">
                <a:moveTo>
                  <a:pt x="28575" y="14224"/>
                </a:moveTo>
                <a:lnTo>
                  <a:pt x="14287" y="28575"/>
                </a:lnTo>
                <a:lnTo>
                  <a:pt x="28575" y="28575"/>
                </a:lnTo>
                <a:lnTo>
                  <a:pt x="28575" y="14224"/>
                </a:lnTo>
                <a:close/>
              </a:path>
              <a:path w="4905375" h="6169025">
                <a:moveTo>
                  <a:pt x="4533836" y="14224"/>
                </a:moveTo>
                <a:lnTo>
                  <a:pt x="28575" y="14224"/>
                </a:lnTo>
                <a:lnTo>
                  <a:pt x="28575" y="28575"/>
                </a:lnTo>
                <a:lnTo>
                  <a:pt x="4533836" y="28575"/>
                </a:lnTo>
                <a:lnTo>
                  <a:pt x="4533836" y="14224"/>
                </a:lnTo>
                <a:close/>
              </a:path>
              <a:path w="4905375" h="6169025">
                <a:moveTo>
                  <a:pt x="4562411" y="14224"/>
                </a:moveTo>
                <a:lnTo>
                  <a:pt x="4533836" y="14224"/>
                </a:lnTo>
                <a:lnTo>
                  <a:pt x="4548187" y="28575"/>
                </a:lnTo>
                <a:lnTo>
                  <a:pt x="4562411" y="28575"/>
                </a:lnTo>
                <a:lnTo>
                  <a:pt x="4562411" y="14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17490" y="1218819"/>
            <a:ext cx="111125" cy="299720"/>
          </a:xfrm>
          <a:custGeom>
            <a:avLst/>
            <a:gdLst/>
            <a:ahLst/>
            <a:cxnLst/>
            <a:rect l="l" t="t" r="r" b="b"/>
            <a:pathLst>
              <a:path w="111125" h="299719">
                <a:moveTo>
                  <a:pt x="10160" y="195452"/>
                </a:moveTo>
                <a:lnTo>
                  <a:pt x="1270" y="201040"/>
                </a:lnTo>
                <a:lnTo>
                  <a:pt x="0" y="207009"/>
                </a:lnTo>
                <a:lnTo>
                  <a:pt x="2794" y="211454"/>
                </a:lnTo>
                <a:lnTo>
                  <a:pt x="59309" y="299338"/>
                </a:lnTo>
                <a:lnTo>
                  <a:pt x="69022" y="280923"/>
                </a:lnTo>
                <a:lnTo>
                  <a:pt x="49022" y="280923"/>
                </a:lnTo>
                <a:lnTo>
                  <a:pt x="47521" y="245705"/>
                </a:lnTo>
                <a:lnTo>
                  <a:pt x="18839" y="201040"/>
                </a:lnTo>
                <a:lnTo>
                  <a:pt x="16001" y="196722"/>
                </a:lnTo>
                <a:lnTo>
                  <a:pt x="10160" y="195452"/>
                </a:lnTo>
                <a:close/>
              </a:path>
              <a:path w="111125" h="299719">
                <a:moveTo>
                  <a:pt x="47521" y="245705"/>
                </a:moveTo>
                <a:lnTo>
                  <a:pt x="49022" y="280923"/>
                </a:lnTo>
                <a:lnTo>
                  <a:pt x="68072" y="280161"/>
                </a:lnTo>
                <a:lnTo>
                  <a:pt x="67898" y="276097"/>
                </a:lnTo>
                <a:lnTo>
                  <a:pt x="50037" y="276097"/>
                </a:lnTo>
                <a:lnTo>
                  <a:pt x="57711" y="261575"/>
                </a:lnTo>
                <a:lnTo>
                  <a:pt x="47521" y="245705"/>
                </a:lnTo>
                <a:close/>
              </a:path>
              <a:path w="111125" h="299719">
                <a:moveTo>
                  <a:pt x="99441" y="191642"/>
                </a:moveTo>
                <a:lnTo>
                  <a:pt x="93725" y="193420"/>
                </a:lnTo>
                <a:lnTo>
                  <a:pt x="66566" y="244819"/>
                </a:lnTo>
                <a:lnTo>
                  <a:pt x="68072" y="280161"/>
                </a:lnTo>
                <a:lnTo>
                  <a:pt x="49022" y="280923"/>
                </a:lnTo>
                <a:lnTo>
                  <a:pt x="69022" y="280923"/>
                </a:lnTo>
                <a:lnTo>
                  <a:pt x="108076" y="206882"/>
                </a:lnTo>
                <a:lnTo>
                  <a:pt x="110617" y="202310"/>
                </a:lnTo>
                <a:lnTo>
                  <a:pt x="108838" y="196468"/>
                </a:lnTo>
                <a:lnTo>
                  <a:pt x="99441" y="191642"/>
                </a:lnTo>
                <a:close/>
              </a:path>
              <a:path w="111125" h="299719">
                <a:moveTo>
                  <a:pt x="57711" y="261575"/>
                </a:moveTo>
                <a:lnTo>
                  <a:pt x="50037" y="276097"/>
                </a:lnTo>
                <a:lnTo>
                  <a:pt x="66548" y="275335"/>
                </a:lnTo>
                <a:lnTo>
                  <a:pt x="57711" y="261575"/>
                </a:lnTo>
                <a:close/>
              </a:path>
              <a:path w="111125" h="299719">
                <a:moveTo>
                  <a:pt x="66566" y="244819"/>
                </a:moveTo>
                <a:lnTo>
                  <a:pt x="57711" y="261575"/>
                </a:lnTo>
                <a:lnTo>
                  <a:pt x="66548" y="275335"/>
                </a:lnTo>
                <a:lnTo>
                  <a:pt x="50037" y="276097"/>
                </a:lnTo>
                <a:lnTo>
                  <a:pt x="67898" y="276097"/>
                </a:lnTo>
                <a:lnTo>
                  <a:pt x="66566" y="244819"/>
                </a:lnTo>
                <a:close/>
              </a:path>
              <a:path w="111125" h="299719">
                <a:moveTo>
                  <a:pt x="56134" y="0"/>
                </a:moveTo>
                <a:lnTo>
                  <a:pt x="37084" y="761"/>
                </a:lnTo>
                <a:lnTo>
                  <a:pt x="47521" y="245705"/>
                </a:lnTo>
                <a:lnTo>
                  <a:pt x="57711" y="261575"/>
                </a:lnTo>
                <a:lnTo>
                  <a:pt x="66566" y="244819"/>
                </a:lnTo>
                <a:lnTo>
                  <a:pt x="56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83328" y="2211577"/>
            <a:ext cx="110744" cy="209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6553"/>
            <a:ext cx="795083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 Black"/>
                <a:cs typeface="Arial Black"/>
              </a:rPr>
              <a:t>Posisi Finansial dan Persamaan  Akuntansi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441" y="1682623"/>
            <a:ext cx="30549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Arial Black"/>
                <a:cs typeface="Arial Black"/>
              </a:rPr>
              <a:t>Posisi</a:t>
            </a:r>
            <a:r>
              <a:rPr sz="2800" b="1" spc="-25" dirty="0">
                <a:latin typeface="Arial Black"/>
                <a:cs typeface="Arial Black"/>
              </a:rPr>
              <a:t> </a:t>
            </a:r>
            <a:r>
              <a:rPr sz="2800" b="1" spc="-10" dirty="0">
                <a:latin typeface="Arial Black"/>
                <a:cs typeface="Arial Black"/>
              </a:rPr>
              <a:t>Finansial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5605" y="1783207"/>
            <a:ext cx="56959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560" dirty="0">
                <a:latin typeface="MS UI Gothic"/>
                <a:cs typeface="MS UI Gothic"/>
              </a:rPr>
              <a:t>€</a:t>
            </a:r>
            <a:r>
              <a:rPr sz="1800" spc="-140" dirty="0">
                <a:latin typeface="MS UI Gothic"/>
                <a:cs typeface="MS UI Gothic"/>
              </a:rPr>
              <a:t> </a:t>
            </a:r>
            <a:r>
              <a:rPr sz="2000" dirty="0">
                <a:latin typeface="Arial"/>
                <a:cs typeface="Arial"/>
              </a:rPr>
              <a:t>Sumberdaya </a:t>
            </a:r>
            <a:r>
              <a:rPr sz="2000" spc="-5" dirty="0">
                <a:latin typeface="Arial"/>
                <a:cs typeface="Arial"/>
              </a:rPr>
              <a:t>ekonomi </a:t>
            </a:r>
            <a:r>
              <a:rPr sz="2000" dirty="0">
                <a:latin typeface="Arial"/>
                <a:cs typeface="Arial"/>
              </a:rPr>
              <a:t>yang </a:t>
            </a:r>
            <a:r>
              <a:rPr sz="2000" spc="-5" dirty="0">
                <a:latin typeface="Arial"/>
                <a:cs typeface="Arial"/>
              </a:rPr>
              <a:t>dimiliki oleh sebuah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441" y="2123058"/>
            <a:ext cx="873442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badan </a:t>
            </a:r>
            <a:r>
              <a:rPr sz="2000" spc="-5" dirty="0">
                <a:latin typeface="Arial"/>
                <a:cs typeface="Arial"/>
              </a:rPr>
              <a:t>usaha </a:t>
            </a:r>
            <a:r>
              <a:rPr sz="2000" dirty="0">
                <a:latin typeface="Arial"/>
                <a:cs typeface="Arial"/>
              </a:rPr>
              <a:t>dan </a:t>
            </a:r>
            <a:r>
              <a:rPr sz="2000" spc="-5" dirty="0">
                <a:latin typeface="Arial"/>
                <a:cs typeface="Arial"/>
              </a:rPr>
              <a:t>pengakuan akan sumberdaya </a:t>
            </a:r>
            <a:r>
              <a:rPr sz="2000" dirty="0">
                <a:latin typeface="Arial"/>
                <a:cs typeface="Arial"/>
              </a:rPr>
              <a:t>yang </a:t>
            </a:r>
            <a:r>
              <a:rPr sz="2000" spc="-5" dirty="0">
                <a:latin typeface="Arial"/>
                <a:cs typeface="Arial"/>
              </a:rPr>
              <a:t>dimaksud </a:t>
            </a:r>
            <a:r>
              <a:rPr sz="2000" dirty="0">
                <a:latin typeface="Arial"/>
                <a:cs typeface="Arial"/>
              </a:rPr>
              <a:t>pada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periode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tertentu. Pengakuan </a:t>
            </a:r>
            <a:r>
              <a:rPr sz="2000" dirty="0">
                <a:latin typeface="Arial"/>
                <a:cs typeface="Arial"/>
              </a:rPr>
              <a:t>tersebut </a:t>
            </a:r>
            <a:r>
              <a:rPr sz="2000" spc="-5" dirty="0">
                <a:latin typeface="Arial"/>
                <a:cs typeface="Arial"/>
              </a:rPr>
              <a:t>dinamakan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EQUITY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441" y="3952188"/>
            <a:ext cx="65487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68190" algn="l"/>
              </a:tabLst>
            </a:pPr>
            <a:r>
              <a:rPr sz="2000" spc="-5" dirty="0">
                <a:latin typeface="Arial"/>
                <a:cs typeface="Arial"/>
              </a:rPr>
              <a:t>Ada </a:t>
            </a:r>
            <a:r>
              <a:rPr sz="2000" dirty="0">
                <a:latin typeface="Arial"/>
                <a:cs typeface="Arial"/>
              </a:rPr>
              <a:t>2 </a:t>
            </a:r>
            <a:r>
              <a:rPr sz="2000" spc="-5" dirty="0">
                <a:latin typeface="Arial"/>
                <a:cs typeface="Arial"/>
              </a:rPr>
              <a:t>tipe Equity </a:t>
            </a:r>
            <a:r>
              <a:rPr sz="2000" dirty="0">
                <a:latin typeface="Arial"/>
                <a:cs typeface="Arial"/>
              </a:rPr>
              <a:t>: 1.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Creditor’s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Equity	</a:t>
            </a:r>
            <a:r>
              <a:rPr sz="2000" dirty="0">
                <a:latin typeface="Arial"/>
                <a:cs typeface="Arial"/>
              </a:rPr>
              <a:t>2. </a:t>
            </a:r>
            <a:r>
              <a:rPr sz="2000" spc="0" dirty="0">
                <a:latin typeface="Arial"/>
                <a:cs typeface="Arial"/>
              </a:rPr>
              <a:t>Owner’s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equity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5000" y="3048050"/>
            <a:ext cx="6553200" cy="520065"/>
          </a:xfrm>
          <a:prstGeom prst="rect">
            <a:avLst/>
          </a:prstGeom>
          <a:solidFill>
            <a:srgbClr val="BBE0E3"/>
          </a:solidFill>
          <a:ln w="12700">
            <a:solidFill>
              <a:srgbClr val="000000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1412240">
              <a:lnSpc>
                <a:spcPct val="100000"/>
              </a:lnSpc>
              <a:spcBef>
                <a:spcPts val="775"/>
              </a:spcBef>
            </a:pPr>
            <a:r>
              <a:rPr sz="2000" b="1" spc="-5" dirty="0">
                <a:latin typeface="Arial"/>
                <a:cs typeface="Arial"/>
              </a:rPr>
              <a:t>Sumberdaya </a:t>
            </a:r>
            <a:r>
              <a:rPr sz="2000" b="1" dirty="0">
                <a:latin typeface="Arial"/>
                <a:cs typeface="Arial"/>
              </a:rPr>
              <a:t>Ekonomi =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Equity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4457700"/>
            <a:ext cx="7772400" cy="685800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107950" rIns="0" bIns="0" rtlCol="0">
            <a:spAutoFit/>
          </a:bodyPr>
          <a:lstStyle/>
          <a:p>
            <a:pPr marL="281940">
              <a:lnSpc>
                <a:spcPct val="100000"/>
              </a:lnSpc>
              <a:spcBef>
                <a:spcPts val="850"/>
              </a:spcBef>
              <a:tabLst>
                <a:tab pos="3307079" algn="l"/>
              </a:tabLst>
            </a:pPr>
            <a:r>
              <a:rPr sz="2000" b="1" spc="-5" dirty="0">
                <a:latin typeface="Arial"/>
                <a:cs typeface="Arial"/>
              </a:rPr>
              <a:t>Sumberdaya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Ekonomi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	</a:t>
            </a:r>
            <a:r>
              <a:rPr sz="2000" b="1" spc="-5" dirty="0">
                <a:latin typeface="Arial"/>
                <a:cs typeface="Arial"/>
              </a:rPr>
              <a:t>Creditor’s </a:t>
            </a:r>
            <a:r>
              <a:rPr sz="2000" b="1" spc="-10" dirty="0">
                <a:latin typeface="Arial"/>
                <a:cs typeface="Arial"/>
              </a:rPr>
              <a:t>Equity+ </a:t>
            </a:r>
            <a:r>
              <a:rPr sz="2000" b="1" dirty="0">
                <a:latin typeface="Arial"/>
                <a:cs typeface="Arial"/>
              </a:rPr>
              <a:t>Owners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Equity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1700" y="5638800"/>
            <a:ext cx="6134100" cy="1066800"/>
          </a:xfrm>
          <a:prstGeom prst="rect">
            <a:avLst/>
          </a:prstGeom>
          <a:solidFill>
            <a:srgbClr val="333399"/>
          </a:solidFill>
          <a:ln w="76200">
            <a:solidFill>
              <a:srgbClr val="000000"/>
            </a:solidFill>
          </a:ln>
        </p:spPr>
        <p:txBody>
          <a:bodyPr vert="horz" wrap="square" lIns="0" tIns="309245" rIns="0" bIns="0" rtlCol="0">
            <a:spAutoFit/>
          </a:bodyPr>
          <a:lstStyle/>
          <a:p>
            <a:pPr marL="335915">
              <a:lnSpc>
                <a:spcPct val="100000"/>
              </a:lnSpc>
              <a:spcBef>
                <a:spcPts val="2435"/>
              </a:spcBef>
            </a:pPr>
            <a:r>
              <a:rPr sz="2800" b="1" spc="-50" dirty="0">
                <a:solidFill>
                  <a:srgbClr val="FFFFFF"/>
                </a:solidFill>
                <a:latin typeface="Arial"/>
                <a:cs typeface="Arial"/>
              </a:rPr>
              <a:t>HARTA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= LIABILITIES +</a:t>
            </a:r>
            <a:r>
              <a:rPr sz="28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MODAL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864600" y="3891279"/>
            <a:ext cx="610235" cy="590550"/>
          </a:xfrm>
          <a:custGeom>
            <a:avLst/>
            <a:gdLst/>
            <a:ahLst/>
            <a:cxnLst/>
            <a:rect l="l" t="t" r="r" b="b"/>
            <a:pathLst>
              <a:path w="610234" h="590550">
                <a:moveTo>
                  <a:pt x="152400" y="285369"/>
                </a:moveTo>
                <a:lnTo>
                  <a:pt x="0" y="452120"/>
                </a:lnTo>
                <a:lnTo>
                  <a:pt x="152400" y="590169"/>
                </a:lnTo>
                <a:lnTo>
                  <a:pt x="152400" y="513969"/>
                </a:lnTo>
                <a:lnTo>
                  <a:pt x="205378" y="501915"/>
                </a:lnTo>
                <a:lnTo>
                  <a:pt x="255865" y="486635"/>
                </a:lnTo>
                <a:lnTo>
                  <a:pt x="303693" y="468320"/>
                </a:lnTo>
                <a:lnTo>
                  <a:pt x="348695" y="447160"/>
                </a:lnTo>
                <a:lnTo>
                  <a:pt x="390706" y="423345"/>
                </a:lnTo>
                <a:lnTo>
                  <a:pt x="429558" y="397068"/>
                </a:lnTo>
                <a:lnTo>
                  <a:pt x="465086" y="368518"/>
                </a:lnTo>
                <a:lnTo>
                  <a:pt x="472354" y="361569"/>
                </a:lnTo>
                <a:lnTo>
                  <a:pt x="152400" y="361569"/>
                </a:lnTo>
                <a:lnTo>
                  <a:pt x="152400" y="285369"/>
                </a:lnTo>
                <a:close/>
              </a:path>
              <a:path w="610234" h="590550">
                <a:moveTo>
                  <a:pt x="600836" y="0"/>
                </a:moveTo>
                <a:lnTo>
                  <a:pt x="589151" y="39870"/>
                </a:lnTo>
                <a:lnTo>
                  <a:pt x="572879" y="78360"/>
                </a:lnTo>
                <a:lnTo>
                  <a:pt x="552233" y="115299"/>
                </a:lnTo>
                <a:lnTo>
                  <a:pt x="527428" y="150514"/>
                </a:lnTo>
                <a:lnTo>
                  <a:pt x="498678" y="183834"/>
                </a:lnTo>
                <a:lnTo>
                  <a:pt x="466199" y="215087"/>
                </a:lnTo>
                <a:lnTo>
                  <a:pt x="430203" y="244102"/>
                </a:lnTo>
                <a:lnTo>
                  <a:pt x="390906" y="270707"/>
                </a:lnTo>
                <a:lnTo>
                  <a:pt x="348522" y="294730"/>
                </a:lnTo>
                <a:lnTo>
                  <a:pt x="303265" y="315999"/>
                </a:lnTo>
                <a:lnTo>
                  <a:pt x="255349" y="334343"/>
                </a:lnTo>
                <a:lnTo>
                  <a:pt x="204989" y="349590"/>
                </a:lnTo>
                <a:lnTo>
                  <a:pt x="152400" y="361569"/>
                </a:lnTo>
                <a:lnTo>
                  <a:pt x="472354" y="361569"/>
                </a:lnTo>
                <a:lnTo>
                  <a:pt x="525499" y="305363"/>
                </a:lnTo>
                <a:lnTo>
                  <a:pt x="550052" y="271141"/>
                </a:lnTo>
                <a:lnTo>
                  <a:pt x="570613" y="235408"/>
                </a:lnTo>
                <a:lnTo>
                  <a:pt x="587017" y="198357"/>
                </a:lnTo>
                <a:lnTo>
                  <a:pt x="599096" y="160178"/>
                </a:lnTo>
                <a:lnTo>
                  <a:pt x="606684" y="121062"/>
                </a:lnTo>
                <a:lnTo>
                  <a:pt x="609615" y="81200"/>
                </a:lnTo>
                <a:lnTo>
                  <a:pt x="607721" y="40782"/>
                </a:lnTo>
                <a:lnTo>
                  <a:pt x="600836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64600" y="3362959"/>
            <a:ext cx="609600" cy="604520"/>
          </a:xfrm>
          <a:custGeom>
            <a:avLst/>
            <a:gdLst/>
            <a:ahLst/>
            <a:cxnLst/>
            <a:rect l="l" t="t" r="r" b="b"/>
            <a:pathLst>
              <a:path w="609600" h="604520">
                <a:moveTo>
                  <a:pt x="0" y="0"/>
                </a:moveTo>
                <a:lnTo>
                  <a:pt x="0" y="152400"/>
                </a:lnTo>
                <a:lnTo>
                  <a:pt x="55486" y="154247"/>
                </a:lnTo>
                <a:lnTo>
                  <a:pt x="109577" y="159684"/>
                </a:lnTo>
                <a:lnTo>
                  <a:pt x="162057" y="168551"/>
                </a:lnTo>
                <a:lnTo>
                  <a:pt x="212710" y="180687"/>
                </a:lnTo>
                <a:lnTo>
                  <a:pt x="261323" y="195934"/>
                </a:lnTo>
                <a:lnTo>
                  <a:pt x="307678" y="214131"/>
                </a:lnTo>
                <a:lnTo>
                  <a:pt x="351562" y="235119"/>
                </a:lnTo>
                <a:lnTo>
                  <a:pt x="392759" y="258738"/>
                </a:lnTo>
                <a:lnTo>
                  <a:pt x="431053" y="284829"/>
                </a:lnTo>
                <a:lnTo>
                  <a:pt x="466231" y="313231"/>
                </a:lnTo>
                <a:lnTo>
                  <a:pt x="498075" y="343786"/>
                </a:lnTo>
                <a:lnTo>
                  <a:pt x="526372" y="376333"/>
                </a:lnTo>
                <a:lnTo>
                  <a:pt x="550906" y="410714"/>
                </a:lnTo>
                <a:lnTo>
                  <a:pt x="571462" y="446767"/>
                </a:lnTo>
                <a:lnTo>
                  <a:pt x="587824" y="484334"/>
                </a:lnTo>
                <a:lnTo>
                  <a:pt x="599778" y="523255"/>
                </a:lnTo>
                <a:lnTo>
                  <a:pt x="607108" y="563370"/>
                </a:lnTo>
                <a:lnTo>
                  <a:pt x="609600" y="604519"/>
                </a:lnTo>
                <a:lnTo>
                  <a:pt x="609600" y="452119"/>
                </a:lnTo>
                <a:lnTo>
                  <a:pt x="607108" y="410970"/>
                </a:lnTo>
                <a:lnTo>
                  <a:pt x="599778" y="370855"/>
                </a:lnTo>
                <a:lnTo>
                  <a:pt x="587824" y="331934"/>
                </a:lnTo>
                <a:lnTo>
                  <a:pt x="571462" y="294367"/>
                </a:lnTo>
                <a:lnTo>
                  <a:pt x="550906" y="258314"/>
                </a:lnTo>
                <a:lnTo>
                  <a:pt x="526372" y="223933"/>
                </a:lnTo>
                <a:lnTo>
                  <a:pt x="498075" y="191386"/>
                </a:lnTo>
                <a:lnTo>
                  <a:pt x="466231" y="160831"/>
                </a:lnTo>
                <a:lnTo>
                  <a:pt x="431053" y="132429"/>
                </a:lnTo>
                <a:lnTo>
                  <a:pt x="392759" y="106338"/>
                </a:lnTo>
                <a:lnTo>
                  <a:pt x="351562" y="82719"/>
                </a:lnTo>
                <a:lnTo>
                  <a:pt x="307678" y="61731"/>
                </a:lnTo>
                <a:lnTo>
                  <a:pt x="261323" y="43534"/>
                </a:lnTo>
                <a:lnTo>
                  <a:pt x="212710" y="28287"/>
                </a:lnTo>
                <a:lnTo>
                  <a:pt x="162057" y="16151"/>
                </a:lnTo>
                <a:lnTo>
                  <a:pt x="109577" y="7284"/>
                </a:lnTo>
                <a:lnTo>
                  <a:pt x="55486" y="1847"/>
                </a:lnTo>
                <a:lnTo>
                  <a:pt x="0" y="0"/>
                </a:lnTo>
                <a:close/>
              </a:path>
            </a:pathLst>
          </a:custGeom>
          <a:solidFill>
            <a:srgbClr val="96B4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64600" y="3362959"/>
            <a:ext cx="609600" cy="1118870"/>
          </a:xfrm>
          <a:custGeom>
            <a:avLst/>
            <a:gdLst/>
            <a:ahLst/>
            <a:cxnLst/>
            <a:rect l="l" t="t" r="r" b="b"/>
            <a:pathLst>
              <a:path w="609600" h="1118870">
                <a:moveTo>
                  <a:pt x="609600" y="604519"/>
                </a:moveTo>
                <a:lnTo>
                  <a:pt x="607108" y="563370"/>
                </a:lnTo>
                <a:lnTo>
                  <a:pt x="599778" y="523255"/>
                </a:lnTo>
                <a:lnTo>
                  <a:pt x="587824" y="484334"/>
                </a:lnTo>
                <a:lnTo>
                  <a:pt x="571462" y="446767"/>
                </a:lnTo>
                <a:lnTo>
                  <a:pt x="550906" y="410714"/>
                </a:lnTo>
                <a:lnTo>
                  <a:pt x="526372" y="376333"/>
                </a:lnTo>
                <a:lnTo>
                  <a:pt x="498075" y="343786"/>
                </a:lnTo>
                <a:lnTo>
                  <a:pt x="466231" y="313231"/>
                </a:lnTo>
                <a:lnTo>
                  <a:pt x="431053" y="284829"/>
                </a:lnTo>
                <a:lnTo>
                  <a:pt x="392759" y="258738"/>
                </a:lnTo>
                <a:lnTo>
                  <a:pt x="351562" y="235119"/>
                </a:lnTo>
                <a:lnTo>
                  <a:pt x="307678" y="214131"/>
                </a:lnTo>
                <a:lnTo>
                  <a:pt x="261323" y="195934"/>
                </a:lnTo>
                <a:lnTo>
                  <a:pt x="212710" y="180687"/>
                </a:lnTo>
                <a:lnTo>
                  <a:pt x="162057" y="168551"/>
                </a:lnTo>
                <a:lnTo>
                  <a:pt x="109577" y="159684"/>
                </a:lnTo>
                <a:lnTo>
                  <a:pt x="55486" y="154247"/>
                </a:lnTo>
                <a:lnTo>
                  <a:pt x="0" y="152400"/>
                </a:lnTo>
                <a:lnTo>
                  <a:pt x="0" y="0"/>
                </a:lnTo>
                <a:lnTo>
                  <a:pt x="55486" y="1847"/>
                </a:lnTo>
                <a:lnTo>
                  <a:pt x="109577" y="7284"/>
                </a:lnTo>
                <a:lnTo>
                  <a:pt x="162057" y="16151"/>
                </a:lnTo>
                <a:lnTo>
                  <a:pt x="212710" y="28287"/>
                </a:lnTo>
                <a:lnTo>
                  <a:pt x="261323" y="43534"/>
                </a:lnTo>
                <a:lnTo>
                  <a:pt x="307678" y="61731"/>
                </a:lnTo>
                <a:lnTo>
                  <a:pt x="351562" y="82719"/>
                </a:lnTo>
                <a:lnTo>
                  <a:pt x="392759" y="106338"/>
                </a:lnTo>
                <a:lnTo>
                  <a:pt x="431053" y="132429"/>
                </a:lnTo>
                <a:lnTo>
                  <a:pt x="466231" y="160831"/>
                </a:lnTo>
                <a:lnTo>
                  <a:pt x="498075" y="191386"/>
                </a:lnTo>
                <a:lnTo>
                  <a:pt x="526372" y="223933"/>
                </a:lnTo>
                <a:lnTo>
                  <a:pt x="550906" y="258314"/>
                </a:lnTo>
                <a:lnTo>
                  <a:pt x="571462" y="294367"/>
                </a:lnTo>
                <a:lnTo>
                  <a:pt x="587824" y="331934"/>
                </a:lnTo>
                <a:lnTo>
                  <a:pt x="599778" y="370855"/>
                </a:lnTo>
                <a:lnTo>
                  <a:pt x="607108" y="410970"/>
                </a:lnTo>
                <a:lnTo>
                  <a:pt x="609600" y="452119"/>
                </a:lnTo>
                <a:lnTo>
                  <a:pt x="609600" y="604519"/>
                </a:lnTo>
                <a:lnTo>
                  <a:pt x="607123" y="645366"/>
                </a:lnTo>
                <a:lnTo>
                  <a:pt x="599822" y="685336"/>
                </a:lnTo>
                <a:lnTo>
                  <a:pt x="587886" y="724248"/>
                </a:lnTo>
                <a:lnTo>
                  <a:pt x="571504" y="761919"/>
                </a:lnTo>
                <a:lnTo>
                  <a:pt x="550869" y="798166"/>
                </a:lnTo>
                <a:lnTo>
                  <a:pt x="526170" y="832809"/>
                </a:lnTo>
                <a:lnTo>
                  <a:pt x="497597" y="865663"/>
                </a:lnTo>
                <a:lnTo>
                  <a:pt x="465340" y="896549"/>
                </a:lnTo>
                <a:lnTo>
                  <a:pt x="429591" y="925282"/>
                </a:lnTo>
                <a:lnTo>
                  <a:pt x="390539" y="951681"/>
                </a:lnTo>
                <a:lnTo>
                  <a:pt x="348374" y="975564"/>
                </a:lnTo>
                <a:lnTo>
                  <a:pt x="303288" y="996748"/>
                </a:lnTo>
                <a:lnTo>
                  <a:pt x="255470" y="1015052"/>
                </a:lnTo>
                <a:lnTo>
                  <a:pt x="205110" y="1030293"/>
                </a:lnTo>
                <a:lnTo>
                  <a:pt x="152400" y="1042288"/>
                </a:lnTo>
                <a:lnTo>
                  <a:pt x="152400" y="1118489"/>
                </a:lnTo>
                <a:lnTo>
                  <a:pt x="0" y="980439"/>
                </a:lnTo>
                <a:lnTo>
                  <a:pt x="152400" y="813688"/>
                </a:lnTo>
                <a:lnTo>
                  <a:pt x="152400" y="889888"/>
                </a:lnTo>
                <a:lnTo>
                  <a:pt x="204989" y="877910"/>
                </a:lnTo>
                <a:lnTo>
                  <a:pt x="255349" y="862663"/>
                </a:lnTo>
                <a:lnTo>
                  <a:pt x="303265" y="844319"/>
                </a:lnTo>
                <a:lnTo>
                  <a:pt x="348522" y="823050"/>
                </a:lnTo>
                <a:lnTo>
                  <a:pt x="390906" y="799027"/>
                </a:lnTo>
                <a:lnTo>
                  <a:pt x="430203" y="772422"/>
                </a:lnTo>
                <a:lnTo>
                  <a:pt x="466199" y="743407"/>
                </a:lnTo>
                <a:lnTo>
                  <a:pt x="498678" y="712154"/>
                </a:lnTo>
                <a:lnTo>
                  <a:pt x="527428" y="678834"/>
                </a:lnTo>
                <a:lnTo>
                  <a:pt x="552233" y="643619"/>
                </a:lnTo>
                <a:lnTo>
                  <a:pt x="572879" y="606680"/>
                </a:lnTo>
                <a:lnTo>
                  <a:pt x="589151" y="568190"/>
                </a:lnTo>
                <a:lnTo>
                  <a:pt x="600836" y="52831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55100" y="5872492"/>
            <a:ext cx="610235" cy="590550"/>
          </a:xfrm>
          <a:custGeom>
            <a:avLst/>
            <a:gdLst/>
            <a:ahLst/>
            <a:cxnLst/>
            <a:rect l="l" t="t" r="r" b="b"/>
            <a:pathLst>
              <a:path w="610234" h="590550">
                <a:moveTo>
                  <a:pt x="152400" y="285343"/>
                </a:moveTo>
                <a:lnTo>
                  <a:pt x="0" y="452094"/>
                </a:lnTo>
                <a:lnTo>
                  <a:pt x="152400" y="590143"/>
                </a:lnTo>
                <a:lnTo>
                  <a:pt x="152400" y="513943"/>
                </a:lnTo>
                <a:lnTo>
                  <a:pt x="205378" y="501894"/>
                </a:lnTo>
                <a:lnTo>
                  <a:pt x="255865" y="486616"/>
                </a:lnTo>
                <a:lnTo>
                  <a:pt x="303693" y="468303"/>
                </a:lnTo>
                <a:lnTo>
                  <a:pt x="348695" y="447144"/>
                </a:lnTo>
                <a:lnTo>
                  <a:pt x="390706" y="423330"/>
                </a:lnTo>
                <a:lnTo>
                  <a:pt x="429558" y="397052"/>
                </a:lnTo>
                <a:lnTo>
                  <a:pt x="465086" y="368501"/>
                </a:lnTo>
                <a:lnTo>
                  <a:pt x="472363" y="361543"/>
                </a:lnTo>
                <a:lnTo>
                  <a:pt x="152400" y="361543"/>
                </a:lnTo>
                <a:lnTo>
                  <a:pt x="152400" y="285343"/>
                </a:lnTo>
                <a:close/>
              </a:path>
              <a:path w="610234" h="590550">
                <a:moveTo>
                  <a:pt x="600836" y="0"/>
                </a:moveTo>
                <a:lnTo>
                  <a:pt x="589151" y="39866"/>
                </a:lnTo>
                <a:lnTo>
                  <a:pt x="572879" y="78354"/>
                </a:lnTo>
                <a:lnTo>
                  <a:pt x="552233" y="115293"/>
                </a:lnTo>
                <a:lnTo>
                  <a:pt x="527428" y="150510"/>
                </a:lnTo>
                <a:lnTo>
                  <a:pt x="498678" y="183832"/>
                </a:lnTo>
                <a:lnTo>
                  <a:pt x="466199" y="215088"/>
                </a:lnTo>
                <a:lnTo>
                  <a:pt x="430203" y="244105"/>
                </a:lnTo>
                <a:lnTo>
                  <a:pt x="390906" y="270711"/>
                </a:lnTo>
                <a:lnTo>
                  <a:pt x="348522" y="294733"/>
                </a:lnTo>
                <a:lnTo>
                  <a:pt x="303265" y="316000"/>
                </a:lnTo>
                <a:lnTo>
                  <a:pt x="255349" y="334339"/>
                </a:lnTo>
                <a:lnTo>
                  <a:pt x="204989" y="349577"/>
                </a:lnTo>
                <a:lnTo>
                  <a:pt x="152400" y="361543"/>
                </a:lnTo>
                <a:lnTo>
                  <a:pt x="472363" y="361543"/>
                </a:lnTo>
                <a:lnTo>
                  <a:pt x="525499" y="305346"/>
                </a:lnTo>
                <a:lnTo>
                  <a:pt x="550052" y="271122"/>
                </a:lnTo>
                <a:lnTo>
                  <a:pt x="570613" y="235390"/>
                </a:lnTo>
                <a:lnTo>
                  <a:pt x="587017" y="198340"/>
                </a:lnTo>
                <a:lnTo>
                  <a:pt x="599096" y="160162"/>
                </a:lnTo>
                <a:lnTo>
                  <a:pt x="606684" y="121049"/>
                </a:lnTo>
                <a:lnTo>
                  <a:pt x="609615" y="81190"/>
                </a:lnTo>
                <a:lnTo>
                  <a:pt x="607721" y="40776"/>
                </a:lnTo>
                <a:lnTo>
                  <a:pt x="600836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55100" y="5344159"/>
            <a:ext cx="609600" cy="605155"/>
          </a:xfrm>
          <a:custGeom>
            <a:avLst/>
            <a:gdLst/>
            <a:ahLst/>
            <a:cxnLst/>
            <a:rect l="l" t="t" r="r" b="b"/>
            <a:pathLst>
              <a:path w="609600" h="605154">
                <a:moveTo>
                  <a:pt x="0" y="0"/>
                </a:moveTo>
                <a:lnTo>
                  <a:pt x="0" y="152399"/>
                </a:lnTo>
                <a:lnTo>
                  <a:pt x="55486" y="154247"/>
                </a:lnTo>
                <a:lnTo>
                  <a:pt x="109577" y="159684"/>
                </a:lnTo>
                <a:lnTo>
                  <a:pt x="162057" y="168551"/>
                </a:lnTo>
                <a:lnTo>
                  <a:pt x="212710" y="180687"/>
                </a:lnTo>
                <a:lnTo>
                  <a:pt x="261323" y="195934"/>
                </a:lnTo>
                <a:lnTo>
                  <a:pt x="307678" y="214131"/>
                </a:lnTo>
                <a:lnTo>
                  <a:pt x="351562" y="235120"/>
                </a:lnTo>
                <a:lnTo>
                  <a:pt x="392759" y="258739"/>
                </a:lnTo>
                <a:lnTo>
                  <a:pt x="431053" y="284830"/>
                </a:lnTo>
                <a:lnTo>
                  <a:pt x="466231" y="313234"/>
                </a:lnTo>
                <a:lnTo>
                  <a:pt x="498075" y="343789"/>
                </a:lnTo>
                <a:lnTo>
                  <a:pt x="526372" y="376337"/>
                </a:lnTo>
                <a:lnTo>
                  <a:pt x="550906" y="410718"/>
                </a:lnTo>
                <a:lnTo>
                  <a:pt x="571462" y="446773"/>
                </a:lnTo>
                <a:lnTo>
                  <a:pt x="587824" y="484341"/>
                </a:lnTo>
                <a:lnTo>
                  <a:pt x="599778" y="523264"/>
                </a:lnTo>
                <a:lnTo>
                  <a:pt x="607108" y="563381"/>
                </a:lnTo>
                <a:lnTo>
                  <a:pt x="609600" y="604532"/>
                </a:lnTo>
                <a:lnTo>
                  <a:pt x="609600" y="452132"/>
                </a:lnTo>
                <a:lnTo>
                  <a:pt x="607108" y="410981"/>
                </a:lnTo>
                <a:lnTo>
                  <a:pt x="599778" y="370864"/>
                </a:lnTo>
                <a:lnTo>
                  <a:pt x="587824" y="331941"/>
                </a:lnTo>
                <a:lnTo>
                  <a:pt x="571462" y="294373"/>
                </a:lnTo>
                <a:lnTo>
                  <a:pt x="550906" y="258318"/>
                </a:lnTo>
                <a:lnTo>
                  <a:pt x="526372" y="223937"/>
                </a:lnTo>
                <a:lnTo>
                  <a:pt x="498075" y="191389"/>
                </a:lnTo>
                <a:lnTo>
                  <a:pt x="466231" y="160834"/>
                </a:lnTo>
                <a:lnTo>
                  <a:pt x="431053" y="132430"/>
                </a:lnTo>
                <a:lnTo>
                  <a:pt x="392759" y="106339"/>
                </a:lnTo>
                <a:lnTo>
                  <a:pt x="351562" y="82720"/>
                </a:lnTo>
                <a:lnTo>
                  <a:pt x="307678" y="61731"/>
                </a:lnTo>
                <a:lnTo>
                  <a:pt x="261323" y="43534"/>
                </a:lnTo>
                <a:lnTo>
                  <a:pt x="212710" y="28287"/>
                </a:lnTo>
                <a:lnTo>
                  <a:pt x="162057" y="16151"/>
                </a:lnTo>
                <a:lnTo>
                  <a:pt x="109577" y="7284"/>
                </a:lnTo>
                <a:lnTo>
                  <a:pt x="55486" y="1847"/>
                </a:lnTo>
                <a:lnTo>
                  <a:pt x="0" y="0"/>
                </a:lnTo>
                <a:close/>
              </a:path>
            </a:pathLst>
          </a:custGeom>
          <a:solidFill>
            <a:srgbClr val="96B4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55100" y="5344159"/>
            <a:ext cx="609600" cy="1118870"/>
          </a:xfrm>
          <a:custGeom>
            <a:avLst/>
            <a:gdLst/>
            <a:ahLst/>
            <a:cxnLst/>
            <a:rect l="l" t="t" r="r" b="b"/>
            <a:pathLst>
              <a:path w="609600" h="1118870">
                <a:moveTo>
                  <a:pt x="609600" y="604532"/>
                </a:moveTo>
                <a:lnTo>
                  <a:pt x="607108" y="563381"/>
                </a:lnTo>
                <a:lnTo>
                  <a:pt x="599778" y="523264"/>
                </a:lnTo>
                <a:lnTo>
                  <a:pt x="587824" y="484341"/>
                </a:lnTo>
                <a:lnTo>
                  <a:pt x="571462" y="446773"/>
                </a:lnTo>
                <a:lnTo>
                  <a:pt x="550906" y="410718"/>
                </a:lnTo>
                <a:lnTo>
                  <a:pt x="526372" y="376337"/>
                </a:lnTo>
                <a:lnTo>
                  <a:pt x="498075" y="343789"/>
                </a:lnTo>
                <a:lnTo>
                  <a:pt x="466231" y="313234"/>
                </a:lnTo>
                <a:lnTo>
                  <a:pt x="431053" y="284830"/>
                </a:lnTo>
                <a:lnTo>
                  <a:pt x="392759" y="258739"/>
                </a:lnTo>
                <a:lnTo>
                  <a:pt x="351562" y="235120"/>
                </a:lnTo>
                <a:lnTo>
                  <a:pt x="307678" y="214131"/>
                </a:lnTo>
                <a:lnTo>
                  <a:pt x="261323" y="195934"/>
                </a:lnTo>
                <a:lnTo>
                  <a:pt x="212710" y="180687"/>
                </a:lnTo>
                <a:lnTo>
                  <a:pt x="162057" y="168551"/>
                </a:lnTo>
                <a:lnTo>
                  <a:pt x="109577" y="159684"/>
                </a:lnTo>
                <a:lnTo>
                  <a:pt x="55486" y="154247"/>
                </a:lnTo>
                <a:lnTo>
                  <a:pt x="0" y="152399"/>
                </a:lnTo>
                <a:lnTo>
                  <a:pt x="0" y="0"/>
                </a:lnTo>
                <a:lnTo>
                  <a:pt x="55486" y="1847"/>
                </a:lnTo>
                <a:lnTo>
                  <a:pt x="109577" y="7284"/>
                </a:lnTo>
                <a:lnTo>
                  <a:pt x="162057" y="16151"/>
                </a:lnTo>
                <a:lnTo>
                  <a:pt x="212710" y="28287"/>
                </a:lnTo>
                <a:lnTo>
                  <a:pt x="261323" y="43534"/>
                </a:lnTo>
                <a:lnTo>
                  <a:pt x="307678" y="61731"/>
                </a:lnTo>
                <a:lnTo>
                  <a:pt x="351562" y="82720"/>
                </a:lnTo>
                <a:lnTo>
                  <a:pt x="392759" y="106339"/>
                </a:lnTo>
                <a:lnTo>
                  <a:pt x="431053" y="132430"/>
                </a:lnTo>
                <a:lnTo>
                  <a:pt x="466231" y="160834"/>
                </a:lnTo>
                <a:lnTo>
                  <a:pt x="498075" y="191389"/>
                </a:lnTo>
                <a:lnTo>
                  <a:pt x="526372" y="223937"/>
                </a:lnTo>
                <a:lnTo>
                  <a:pt x="550906" y="258318"/>
                </a:lnTo>
                <a:lnTo>
                  <a:pt x="571462" y="294373"/>
                </a:lnTo>
                <a:lnTo>
                  <a:pt x="587824" y="331941"/>
                </a:lnTo>
                <a:lnTo>
                  <a:pt x="599778" y="370864"/>
                </a:lnTo>
                <a:lnTo>
                  <a:pt x="607108" y="410981"/>
                </a:lnTo>
                <a:lnTo>
                  <a:pt x="609600" y="452132"/>
                </a:lnTo>
                <a:lnTo>
                  <a:pt x="609600" y="604532"/>
                </a:lnTo>
                <a:lnTo>
                  <a:pt x="607123" y="645386"/>
                </a:lnTo>
                <a:lnTo>
                  <a:pt x="599822" y="685361"/>
                </a:lnTo>
                <a:lnTo>
                  <a:pt x="587886" y="724275"/>
                </a:lnTo>
                <a:lnTo>
                  <a:pt x="571504" y="761947"/>
                </a:lnTo>
                <a:lnTo>
                  <a:pt x="550869" y="798195"/>
                </a:lnTo>
                <a:lnTo>
                  <a:pt x="526170" y="832836"/>
                </a:lnTo>
                <a:lnTo>
                  <a:pt x="497597" y="865689"/>
                </a:lnTo>
                <a:lnTo>
                  <a:pt x="465340" y="896571"/>
                </a:lnTo>
                <a:lnTo>
                  <a:pt x="429591" y="925300"/>
                </a:lnTo>
                <a:lnTo>
                  <a:pt x="390539" y="951695"/>
                </a:lnTo>
                <a:lnTo>
                  <a:pt x="348374" y="975573"/>
                </a:lnTo>
                <a:lnTo>
                  <a:pt x="303288" y="996752"/>
                </a:lnTo>
                <a:lnTo>
                  <a:pt x="255470" y="1015050"/>
                </a:lnTo>
                <a:lnTo>
                  <a:pt x="205110" y="1030285"/>
                </a:lnTo>
                <a:lnTo>
                  <a:pt x="152400" y="1042276"/>
                </a:lnTo>
                <a:lnTo>
                  <a:pt x="152400" y="1118476"/>
                </a:lnTo>
                <a:lnTo>
                  <a:pt x="0" y="980427"/>
                </a:lnTo>
                <a:lnTo>
                  <a:pt x="152400" y="813676"/>
                </a:lnTo>
                <a:lnTo>
                  <a:pt x="152400" y="889876"/>
                </a:lnTo>
                <a:lnTo>
                  <a:pt x="204989" y="877910"/>
                </a:lnTo>
                <a:lnTo>
                  <a:pt x="255349" y="862671"/>
                </a:lnTo>
                <a:lnTo>
                  <a:pt x="303265" y="844332"/>
                </a:lnTo>
                <a:lnTo>
                  <a:pt x="348522" y="823066"/>
                </a:lnTo>
                <a:lnTo>
                  <a:pt x="390906" y="799043"/>
                </a:lnTo>
                <a:lnTo>
                  <a:pt x="430203" y="772438"/>
                </a:lnTo>
                <a:lnTo>
                  <a:pt x="466199" y="743421"/>
                </a:lnTo>
                <a:lnTo>
                  <a:pt x="498678" y="712165"/>
                </a:lnTo>
                <a:lnTo>
                  <a:pt x="527428" y="678842"/>
                </a:lnTo>
                <a:lnTo>
                  <a:pt x="552233" y="643626"/>
                </a:lnTo>
                <a:lnTo>
                  <a:pt x="572879" y="606687"/>
                </a:lnTo>
                <a:lnTo>
                  <a:pt x="589151" y="568198"/>
                </a:lnTo>
                <a:lnTo>
                  <a:pt x="600836" y="528332"/>
                </a:lnTo>
              </a:path>
            </a:pathLst>
          </a:custGeom>
          <a:ln w="76200">
            <a:solidFill>
              <a:srgbClr val="BBE0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74637"/>
            <a:ext cx="9220200" cy="563880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4635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365"/>
              </a:spcBef>
            </a:pPr>
            <a:r>
              <a:rPr sz="2800" b="1" spc="-5" dirty="0">
                <a:latin typeface="Arial Black"/>
                <a:cs typeface="Arial Black"/>
              </a:rPr>
              <a:t>ASET/HARTA</a:t>
            </a:r>
            <a:endParaRPr sz="2800">
              <a:latin typeface="Arial Black"/>
              <a:cs typeface="Arial Black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1475" y="981075"/>
          <a:ext cx="9143364" cy="5777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6089"/>
                <a:gridCol w="7407275"/>
              </a:tblGrid>
              <a:tr h="633095">
                <a:tc gridSpan="2"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sz="1400" b="1" spc="-15" dirty="0">
                          <a:latin typeface="Arial Black"/>
                          <a:cs typeface="Arial Black"/>
                        </a:rPr>
                        <a:t>ASET/HARTA</a:t>
                      </a:r>
                      <a:r>
                        <a:rPr sz="1400" b="1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400" b="1" dirty="0">
                          <a:latin typeface="Arial Black"/>
                          <a:cs typeface="Arial Black"/>
                        </a:rPr>
                        <a:t>LANCAR</a:t>
                      </a:r>
                      <a:endParaRPr sz="1400">
                        <a:latin typeface="Arial Black"/>
                        <a:cs typeface="Arial Black"/>
                      </a:endParaRPr>
                    </a:p>
                  </a:txBody>
                  <a:tcPr marL="0" marR="0" marT="200660" marB="0">
                    <a:lnL w="19050">
                      <a:solidFill>
                        <a:srgbClr val="76923C"/>
                      </a:solidFill>
                      <a:prstDash val="solid"/>
                    </a:lnL>
                    <a:lnR w="19050">
                      <a:solidFill>
                        <a:srgbClr val="76923C"/>
                      </a:solidFill>
                      <a:prstDash val="solid"/>
                    </a:lnR>
                    <a:lnT w="19050">
                      <a:solidFill>
                        <a:srgbClr val="76923C"/>
                      </a:solidFill>
                      <a:prstDash val="solid"/>
                    </a:lnT>
                    <a:lnB w="19050">
                      <a:solidFill>
                        <a:srgbClr val="76923C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783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KAS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76923C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Aset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berupa uang tunai dan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dapat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digunakan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untuk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mendanai operasional</a:t>
                      </a:r>
                      <a:r>
                        <a:rPr sz="1400" spc="1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perush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76923C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400" b="1" spc="-20" dirty="0">
                          <a:latin typeface="Calibri"/>
                          <a:cs typeface="Calibri"/>
                        </a:rPr>
                        <a:t>PIUTANG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Aset berupa janji peminjam/pengguna jasa perush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untuk membayar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akibat penjualan</a:t>
                      </a:r>
                      <a:r>
                        <a:rPr sz="1400" spc="1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kredit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5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BAHAN HABIS</a:t>
                      </a:r>
                      <a:r>
                        <a:rPr sz="14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PAKAI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297180">
                        <a:lnSpc>
                          <a:spcPct val="114999"/>
                        </a:lnSpc>
                        <a:spcBef>
                          <a:spcPts val="116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Aset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dibeli dan digunakan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oleh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perush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untuk mendukung kegiatan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operasional perush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masa 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manfaatnya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kurang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dari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thn.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Mis. 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ATK,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BHP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(alkohol, kapas</a:t>
                      </a:r>
                      <a:r>
                        <a:rPr sz="14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dll)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7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5660">
                <a:tc>
                  <a:txBody>
                    <a:bodyPr/>
                    <a:lstStyle/>
                    <a:p>
                      <a:pPr marL="77470" marR="338455">
                        <a:lnSpc>
                          <a:spcPct val="114999"/>
                        </a:lnSpc>
                        <a:spcBef>
                          <a:spcPts val="1165"/>
                        </a:spcBef>
                      </a:pPr>
                      <a:r>
                        <a:rPr sz="1400" b="1" spc="-35" dirty="0">
                          <a:latin typeface="Calibri"/>
                          <a:cs typeface="Calibri"/>
                        </a:rPr>
                        <a:t>DIBAYAR</a:t>
                      </a:r>
                      <a:r>
                        <a:rPr sz="14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DIMUKA  (ASURANSI)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7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230504">
                        <a:lnSpc>
                          <a:spcPct val="114999"/>
                        </a:lnSpc>
                        <a:spcBef>
                          <a:spcPts val="1165"/>
                        </a:spcBef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Pembayaran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dimuka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ke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asuransiuntuk masa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manfaat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perioda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yg akan datang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(pada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tgl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transaksi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,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perush belum menerima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manfaat)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7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866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15" dirty="0">
                          <a:latin typeface="Arial Black"/>
                          <a:cs typeface="Arial Black"/>
                        </a:rPr>
                        <a:t>ASET/HARTA TIDAK</a:t>
                      </a:r>
                      <a:r>
                        <a:rPr sz="1400" b="1" spc="-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400" b="1" dirty="0">
                          <a:latin typeface="Arial Black"/>
                          <a:cs typeface="Arial Black"/>
                        </a:rPr>
                        <a:t>LANCAR</a:t>
                      </a:r>
                      <a:endParaRPr sz="1400">
                        <a:latin typeface="Arial Black"/>
                        <a:cs typeface="Arial Black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022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spc="-20" dirty="0">
                          <a:latin typeface="Calibri"/>
                          <a:cs typeface="Calibri"/>
                        </a:rPr>
                        <a:t>TANAH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0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Aset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tetap yg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berwujud, tidak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disusutkan yg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digunakan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untuk kegiatan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perush dan tidak</a:t>
                      </a:r>
                      <a:r>
                        <a:rPr sz="1400" spc="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untuk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diperdagangkan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022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BANGUNAN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0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Aset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tetap yg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berwujud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disusutkan yg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digunakan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untuk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operasional perush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dimaksudkan</a:t>
                      </a:r>
                      <a:r>
                        <a:rPr sz="140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untuk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diperdagangkan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400" b="1" spc="-30" dirty="0">
                          <a:latin typeface="Calibri"/>
                          <a:cs typeface="Calibri"/>
                        </a:rPr>
                        <a:t>PERALATAN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39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Aset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memberi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manfaat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lebih dari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perioda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39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022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MEREK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DAGANG/BRAND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Aset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tdk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berwujud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yg menunjukkan identitas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tertentu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atas prodk yg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dihasilkan. Dilinduningi</a:t>
                      </a:r>
                      <a:r>
                        <a:rPr sz="1400" spc="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secara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hukum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300" y="274637"/>
            <a:ext cx="8915400" cy="563880"/>
          </a:xfrm>
          <a:custGeom>
            <a:avLst/>
            <a:gdLst/>
            <a:ahLst/>
            <a:cxnLst/>
            <a:rect l="l" t="t" r="r" b="b"/>
            <a:pathLst>
              <a:path w="8915400" h="563880">
                <a:moveTo>
                  <a:pt x="0" y="563562"/>
                </a:moveTo>
                <a:lnTo>
                  <a:pt x="8915400" y="563562"/>
                </a:lnTo>
                <a:lnTo>
                  <a:pt x="8915400" y="0"/>
                </a:lnTo>
                <a:lnTo>
                  <a:pt x="0" y="0"/>
                </a:lnTo>
                <a:lnTo>
                  <a:pt x="0" y="563562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8948" y="240538"/>
            <a:ext cx="5388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 Black"/>
                <a:cs typeface="Arial Black"/>
              </a:rPr>
              <a:t>HUTANG/LIABILITIES</a:t>
            </a:r>
            <a:endParaRPr sz="3600">
              <a:latin typeface="Arial Black"/>
              <a:cs typeface="Arial Black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5275" y="1209675"/>
          <a:ext cx="9372598" cy="5459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1339"/>
                <a:gridCol w="7541259"/>
              </a:tblGrid>
              <a:tr h="7727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506345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Arial Black"/>
                          <a:cs typeface="Arial Black"/>
                        </a:rPr>
                        <a:t>HUTANG </a:t>
                      </a:r>
                      <a:r>
                        <a:rPr sz="1600" b="1" spc="-5" dirty="0">
                          <a:latin typeface="Arial Black"/>
                          <a:cs typeface="Arial Black"/>
                        </a:rPr>
                        <a:t>LANCAR/ </a:t>
                      </a:r>
                      <a:r>
                        <a:rPr sz="1600" b="1" spc="-20" dirty="0">
                          <a:latin typeface="Arial Black"/>
                          <a:cs typeface="Arial Black"/>
                        </a:rPr>
                        <a:t>HUTANGJK</a:t>
                      </a:r>
                      <a:r>
                        <a:rPr sz="1600" b="1" spc="1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600" b="1" spc="-10" dirty="0">
                          <a:latin typeface="Arial Black"/>
                          <a:cs typeface="Arial Black"/>
                        </a:rPr>
                        <a:t>PENDEK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070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1600" b="1" spc="-25" dirty="0">
                          <a:latin typeface="Calibri"/>
                          <a:cs typeface="Calibri"/>
                        </a:rPr>
                        <a:t>HUTANG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USAHA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7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Pinjaman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berasal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dari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transaksi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pembelian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kredit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berdasarkan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kepercayaan</a:t>
                      </a:r>
                      <a:r>
                        <a:rPr sz="16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tanpa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diserta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surat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perjanjian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070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600" b="1" spc="-25" dirty="0">
                          <a:latin typeface="Calibri"/>
                          <a:cs typeface="Calibri"/>
                        </a:rPr>
                        <a:t>HUTANG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WESEL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7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Pinjaman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berasal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dari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transaksi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pembelian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kredit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berdasarkan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kepercayaan</a:t>
                      </a:r>
                      <a:r>
                        <a:rPr sz="16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dengan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diserta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surat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perjanjian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-25" dirty="0">
                          <a:latin typeface="Calibri"/>
                          <a:cs typeface="Calibri"/>
                        </a:rPr>
                        <a:t>HUTANG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PAJAK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PPH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harus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dibayar atas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laba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perush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9810">
                <a:tc>
                  <a:txBody>
                    <a:bodyPr/>
                    <a:lstStyle/>
                    <a:p>
                      <a:pPr marL="77470" marR="125095">
                        <a:lnSpc>
                          <a:spcPct val="114999"/>
                        </a:lnSpc>
                        <a:spcBef>
                          <a:spcPts val="48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DITERIMA</a:t>
                      </a:r>
                      <a:r>
                        <a:rPr sz="16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DIMUKA  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(PENDAPATAN  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SEWA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8105" marR="475615">
                        <a:lnSpc>
                          <a:spcPct val="114999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Penerimaan dimuka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oleh pelanggan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atas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jasa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diberikan.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Mis.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Sewa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gedung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dibayar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dimuka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376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398395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Arial Black"/>
                          <a:cs typeface="Arial Black"/>
                        </a:rPr>
                        <a:t>HUTANG </a:t>
                      </a:r>
                      <a:r>
                        <a:rPr sz="1600" b="1" spc="-5" dirty="0">
                          <a:latin typeface="Arial Black"/>
                          <a:cs typeface="Arial Black"/>
                        </a:rPr>
                        <a:t>LANCAR/ </a:t>
                      </a:r>
                      <a:r>
                        <a:rPr sz="1600" b="1" spc="-25" dirty="0">
                          <a:latin typeface="Arial Black"/>
                          <a:cs typeface="Arial Black"/>
                        </a:rPr>
                        <a:t>HUTANG </a:t>
                      </a:r>
                      <a:r>
                        <a:rPr sz="1600" b="1" spc="-5" dirty="0">
                          <a:latin typeface="Arial Black"/>
                          <a:cs typeface="Arial Black"/>
                        </a:rPr>
                        <a:t>JK</a:t>
                      </a:r>
                      <a:r>
                        <a:rPr sz="1600" b="1" spc="1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600" b="1" spc="-35" dirty="0">
                          <a:latin typeface="Arial Black"/>
                          <a:cs typeface="Arial Black"/>
                        </a:rPr>
                        <a:t>PANJANG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070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600" b="1" spc="-25" dirty="0">
                          <a:latin typeface="Calibri"/>
                          <a:cs typeface="Calibri"/>
                        </a:rPr>
                        <a:t>HUTANG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OBLIGASI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7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Pinjaman dgn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menerbitkan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surat berharga yg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akan jatuh tempo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(dilunasi) lebih dari</a:t>
                      </a:r>
                      <a:r>
                        <a:rPr sz="16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perioda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akan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datang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070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600" b="1" spc="-25" dirty="0">
                          <a:latin typeface="Calibri"/>
                          <a:cs typeface="Calibri"/>
                        </a:rPr>
                        <a:t>HUTANG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HIPOTEK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8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Pinjaman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dengan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jaminan aset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tetap yg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akan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jatuh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tempo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lebih dari perioda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akan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datang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300" y="609600"/>
            <a:ext cx="8915400" cy="533400"/>
          </a:xfrm>
          <a:custGeom>
            <a:avLst/>
            <a:gdLst/>
            <a:ahLst/>
            <a:cxnLst/>
            <a:rect l="l" t="t" r="r" b="b"/>
            <a:pathLst>
              <a:path w="8915400" h="533400">
                <a:moveTo>
                  <a:pt x="0" y="533400"/>
                </a:moveTo>
                <a:lnTo>
                  <a:pt x="8915400" y="533400"/>
                </a:lnTo>
                <a:lnTo>
                  <a:pt x="89154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0161" y="560273"/>
            <a:ext cx="42691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 Black"/>
                <a:cs typeface="Arial Black"/>
              </a:rPr>
              <a:t>MODAL/EKUITAS</a:t>
            </a:r>
            <a:endParaRPr sz="3600">
              <a:latin typeface="Arial Black"/>
              <a:cs typeface="Arial Black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0075" y="1514475"/>
          <a:ext cx="8458200" cy="3884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2905"/>
                <a:gridCol w="6805295"/>
              </a:tblGrid>
              <a:tr h="10674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25" dirty="0">
                          <a:latin typeface="Arial Black"/>
                          <a:cs typeface="Arial Black"/>
                        </a:rPr>
                        <a:t>MODAL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Calibri"/>
                          <a:cs typeface="Calibri"/>
                        </a:rPr>
                        <a:t>MODAL </a:t>
                      </a:r>
                      <a:r>
                        <a:rPr sz="1600" b="1" spc="-55" dirty="0">
                          <a:latin typeface="Calibri"/>
                          <a:cs typeface="Calibri"/>
                        </a:rPr>
                        <a:t>Mr.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Setoran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modal dari pemilik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bernama 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Mr.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X.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Akun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ini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terdapat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perush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perorangan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93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Calibri"/>
                          <a:cs typeface="Calibri"/>
                        </a:rPr>
                        <a:t>MODAL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SAHAM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316865">
                        <a:lnSpc>
                          <a:spcPct val="114999"/>
                        </a:lnSpc>
                        <a:spcBef>
                          <a:spcPts val="34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Setoran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modal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pemegang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saham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(PT) sebesar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nilai nominal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tercantum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didalam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saham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AGIO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SAHAM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92405">
                        <a:lnSpc>
                          <a:spcPct val="114999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Bagian dari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setoran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modal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merupakan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selisih lebih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antara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dibayarkan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oleh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investor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dengan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nilai nominal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saham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LABA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DITAHAN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Akumulasi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laba/rugi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akan diditribusikan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kepada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pemilik/pemegang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saham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838200"/>
            <a:ext cx="4044950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33CCCC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501015">
              <a:lnSpc>
                <a:spcPct val="100000"/>
              </a:lnSpc>
              <a:spcBef>
                <a:spcPts val="275"/>
              </a:spcBef>
            </a:pPr>
            <a:r>
              <a:rPr sz="2400" b="0" spc="-15" dirty="0">
                <a:latin typeface="Times New Roman"/>
                <a:cs typeface="Times New Roman"/>
              </a:rPr>
              <a:t>CONTOH</a:t>
            </a:r>
            <a:r>
              <a:rPr sz="2400" b="0" spc="-30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Times New Roman"/>
                <a:cs typeface="Times New Roman"/>
              </a:rPr>
              <a:t>TRANSAKSI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9575" y="2895600"/>
            <a:ext cx="8464550" cy="3302000"/>
          </a:xfrm>
          <a:custGeom>
            <a:avLst/>
            <a:gdLst/>
            <a:ahLst/>
            <a:cxnLst/>
            <a:rect l="l" t="t" r="r" b="b"/>
            <a:pathLst>
              <a:path w="8464550" h="3302000">
                <a:moveTo>
                  <a:pt x="0" y="3302000"/>
                </a:moveTo>
                <a:lnTo>
                  <a:pt x="8464550" y="3302000"/>
                </a:lnTo>
                <a:lnTo>
                  <a:pt x="8464550" y="0"/>
                </a:lnTo>
                <a:lnTo>
                  <a:pt x="0" y="0"/>
                </a:lnTo>
                <a:lnTo>
                  <a:pt x="0" y="33020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9575" y="2895600"/>
            <a:ext cx="8464550" cy="3302000"/>
          </a:xfrm>
          <a:custGeom>
            <a:avLst/>
            <a:gdLst/>
            <a:ahLst/>
            <a:cxnLst/>
            <a:rect l="l" t="t" r="r" b="b"/>
            <a:pathLst>
              <a:path w="8464550" h="3302000">
                <a:moveTo>
                  <a:pt x="0" y="3302000"/>
                </a:moveTo>
                <a:lnTo>
                  <a:pt x="8464550" y="3302000"/>
                </a:lnTo>
                <a:lnTo>
                  <a:pt x="8464550" y="0"/>
                </a:lnTo>
                <a:lnTo>
                  <a:pt x="0" y="0"/>
                </a:lnTo>
                <a:lnTo>
                  <a:pt x="0" y="3302000"/>
                </a:lnTo>
                <a:close/>
              </a:path>
            </a:pathLst>
          </a:custGeom>
          <a:ln w="9525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8391" y="1886534"/>
            <a:ext cx="8383270" cy="4260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105"/>
              </a:spcBef>
              <a:tabLst>
                <a:tab pos="4976495" algn="l"/>
              </a:tabLst>
            </a:pPr>
            <a:r>
              <a:rPr sz="2000" b="1" spc="-35" dirty="0">
                <a:latin typeface="Arial"/>
                <a:cs typeface="Arial"/>
              </a:rPr>
              <a:t>Dr. </a:t>
            </a:r>
            <a:r>
              <a:rPr sz="2000" b="1" dirty="0">
                <a:latin typeface="Arial"/>
                <a:cs typeface="Arial"/>
              </a:rPr>
              <a:t>A. </a:t>
            </a:r>
            <a:r>
              <a:rPr sz="2000" b="1" spc="-5" dirty="0">
                <a:latin typeface="Arial"/>
                <a:cs typeface="Arial"/>
              </a:rPr>
              <a:t>mendirikan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sebuah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KLINIK	</a:t>
            </a:r>
            <a:r>
              <a:rPr sz="2000" b="1" spc="-30" dirty="0">
                <a:latin typeface="Arial"/>
                <a:cs typeface="Arial"/>
              </a:rPr>
              <a:t>SEHAT </a:t>
            </a:r>
            <a:r>
              <a:rPr sz="2000" b="1" dirty="0">
                <a:latin typeface="Arial"/>
                <a:cs typeface="Arial"/>
              </a:rPr>
              <a:t>dengan modal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dasar</a:t>
            </a:r>
            <a:endParaRPr sz="2000">
              <a:latin typeface="Arial"/>
              <a:cs typeface="Arial"/>
            </a:endParaRPr>
          </a:p>
          <a:p>
            <a:pPr marL="88265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sebesar </a:t>
            </a:r>
            <a:r>
              <a:rPr sz="2000" b="1" dirty="0">
                <a:latin typeface="Arial"/>
                <a:cs typeface="Arial"/>
              </a:rPr>
              <a:t>Rp 1 juta </a:t>
            </a:r>
            <a:r>
              <a:rPr sz="2000" b="1" spc="-5" dirty="0">
                <a:latin typeface="Arial"/>
                <a:cs typeface="Arial"/>
              </a:rPr>
              <a:t>(kas) </a:t>
            </a:r>
            <a:r>
              <a:rPr sz="2000" b="1" dirty="0">
                <a:latin typeface="Arial"/>
                <a:cs typeface="Arial"/>
              </a:rPr>
              <a:t>dan diberikan pada </a:t>
            </a:r>
            <a:r>
              <a:rPr sz="2000" b="1" spc="-5" dirty="0">
                <a:latin typeface="Arial"/>
                <a:cs typeface="Arial"/>
              </a:rPr>
              <a:t>tgl </a:t>
            </a:r>
            <a:r>
              <a:rPr sz="2000" b="1" dirty="0">
                <a:latin typeface="Arial"/>
                <a:cs typeface="Arial"/>
              </a:rPr>
              <a:t>1 </a:t>
            </a:r>
            <a:r>
              <a:rPr sz="2000" b="1" spc="-5" dirty="0">
                <a:latin typeface="Arial"/>
                <a:cs typeface="Arial"/>
              </a:rPr>
              <a:t>Januari,</a:t>
            </a:r>
            <a:r>
              <a:rPr sz="2000" b="1" spc="-16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2003.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Transaksi</a:t>
            </a:r>
            <a:r>
              <a:rPr sz="20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imes New Roman"/>
                <a:cs typeface="Times New Roman"/>
              </a:rPr>
              <a:t>Tgl 2/1/03 </a:t>
            </a:r>
            <a:r>
              <a:rPr sz="2000" spc="-5" dirty="0">
                <a:latin typeface="Times New Roman"/>
                <a:cs typeface="Times New Roman"/>
              </a:rPr>
              <a:t>Klinik </a:t>
            </a:r>
            <a:r>
              <a:rPr sz="2000" spc="-30" dirty="0">
                <a:latin typeface="Times New Roman"/>
                <a:cs typeface="Times New Roman"/>
              </a:rPr>
              <a:t>‘SEHAT’ </a:t>
            </a:r>
            <a:r>
              <a:rPr sz="2000" spc="-10" dirty="0">
                <a:latin typeface="Times New Roman"/>
                <a:cs typeface="Times New Roman"/>
              </a:rPr>
              <a:t>membeli </a:t>
            </a:r>
            <a:r>
              <a:rPr sz="2000" spc="-5" dirty="0">
                <a:latin typeface="Times New Roman"/>
                <a:cs typeface="Times New Roman"/>
              </a:rPr>
              <a:t>satu </a:t>
            </a:r>
            <a:r>
              <a:rPr sz="2000" dirty="0">
                <a:latin typeface="Times New Roman"/>
                <a:cs typeface="Times New Roman"/>
              </a:rPr>
              <a:t>unit </a:t>
            </a:r>
            <a:r>
              <a:rPr sz="2000" spc="-5" dirty="0">
                <a:latin typeface="Times New Roman"/>
                <a:cs typeface="Times New Roman"/>
              </a:rPr>
              <a:t>peralatan </a:t>
            </a:r>
            <a:r>
              <a:rPr sz="2000" spc="-10" dirty="0">
                <a:latin typeface="Times New Roman"/>
                <a:cs typeface="Times New Roman"/>
              </a:rPr>
              <a:t>seharga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Rp100.000.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/>
                <a:cs typeface="Times New Roman"/>
              </a:rPr>
              <a:t>Pembelian </a:t>
            </a:r>
            <a:r>
              <a:rPr sz="2000" dirty="0">
                <a:latin typeface="Times New Roman"/>
                <a:cs typeface="Times New Roman"/>
              </a:rPr>
              <a:t>dibiayai dengan hutang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bank.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Transaksi</a:t>
            </a:r>
            <a:r>
              <a:rPr sz="20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2:</a:t>
            </a:r>
            <a:endParaRPr sz="2000">
              <a:latin typeface="Times New Roman"/>
              <a:cs typeface="Times New Roman"/>
            </a:endParaRPr>
          </a:p>
          <a:p>
            <a:pPr marL="12700" marR="64897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imes New Roman"/>
                <a:cs typeface="Times New Roman"/>
              </a:rPr>
              <a:t>Tgl 3/1/03 </a:t>
            </a:r>
            <a:r>
              <a:rPr sz="2000" spc="-5" dirty="0">
                <a:latin typeface="Times New Roman"/>
                <a:cs typeface="Times New Roman"/>
              </a:rPr>
              <a:t>Klinik </a:t>
            </a:r>
            <a:r>
              <a:rPr sz="2000" spc="-10" dirty="0">
                <a:latin typeface="Times New Roman"/>
                <a:cs typeface="Times New Roman"/>
              </a:rPr>
              <a:t>membeli </a:t>
            </a:r>
            <a:r>
              <a:rPr sz="2000" dirty="0">
                <a:latin typeface="Times New Roman"/>
                <a:cs typeface="Times New Roman"/>
              </a:rPr>
              <a:t>gedung </a:t>
            </a:r>
            <a:r>
              <a:rPr sz="2000" spc="-5" dirty="0">
                <a:latin typeface="Times New Roman"/>
                <a:cs typeface="Times New Roman"/>
              </a:rPr>
              <a:t>senilai </a:t>
            </a:r>
            <a:r>
              <a:rPr sz="2000" dirty="0">
                <a:latin typeface="Times New Roman"/>
                <a:cs typeface="Times New Roman"/>
              </a:rPr>
              <a:t>Rp2.000.000, dibayar Rp500.000  dengan kas dan Rp1.500.000 dengan hutang </a:t>
            </a:r>
            <a:r>
              <a:rPr sz="2000" spc="-5" dirty="0">
                <a:latin typeface="Times New Roman"/>
                <a:cs typeface="Times New Roman"/>
              </a:rPr>
              <a:t>mortgage </a:t>
            </a:r>
            <a:r>
              <a:rPr sz="2000" dirty="0">
                <a:latin typeface="Times New Roman"/>
                <a:cs typeface="Times New Roman"/>
              </a:rPr>
              <a:t>20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tahun.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Transaksi</a:t>
            </a:r>
            <a:r>
              <a:rPr sz="2000" b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imes New Roman"/>
                <a:cs typeface="Times New Roman"/>
              </a:rPr>
              <a:t>Tgl 4/1/03 </a:t>
            </a:r>
            <a:r>
              <a:rPr sz="2000" spc="-5" dirty="0">
                <a:latin typeface="Times New Roman"/>
                <a:cs typeface="Times New Roman"/>
              </a:rPr>
              <a:t>Klinik </a:t>
            </a:r>
            <a:r>
              <a:rPr sz="2000" spc="-10" dirty="0">
                <a:latin typeface="Times New Roman"/>
                <a:cs typeface="Times New Roman"/>
              </a:rPr>
              <a:t>membeli </a:t>
            </a:r>
            <a:r>
              <a:rPr sz="2000" dirty="0">
                <a:latin typeface="Times New Roman"/>
                <a:cs typeface="Times New Roman"/>
              </a:rPr>
              <a:t>supplies </a:t>
            </a:r>
            <a:r>
              <a:rPr sz="2000" spc="-5" dirty="0">
                <a:latin typeface="Times New Roman"/>
                <a:cs typeface="Times New Roman"/>
              </a:rPr>
              <a:t>senilai </a:t>
            </a:r>
            <a:r>
              <a:rPr sz="2000" dirty="0">
                <a:latin typeface="Times New Roman"/>
                <a:cs typeface="Times New Roman"/>
              </a:rPr>
              <a:t>Rp200.000 dengan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kredit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1447800"/>
            <a:ext cx="3962400" cy="5105400"/>
          </a:xfrm>
          <a:custGeom>
            <a:avLst/>
            <a:gdLst/>
            <a:ahLst/>
            <a:cxnLst/>
            <a:rect l="l" t="t" r="r" b="b"/>
            <a:pathLst>
              <a:path w="3962400" h="5105400">
                <a:moveTo>
                  <a:pt x="0" y="5105400"/>
                </a:moveTo>
                <a:lnTo>
                  <a:pt x="3962400" y="5105400"/>
                </a:lnTo>
                <a:lnTo>
                  <a:pt x="3962400" y="0"/>
                </a:lnTo>
                <a:lnTo>
                  <a:pt x="0" y="0"/>
                </a:lnTo>
                <a:lnTo>
                  <a:pt x="0" y="51054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1447800"/>
            <a:ext cx="3962400" cy="5105400"/>
          </a:xfrm>
          <a:custGeom>
            <a:avLst/>
            <a:gdLst/>
            <a:ahLst/>
            <a:cxnLst/>
            <a:rect l="l" t="t" r="r" b="b"/>
            <a:pathLst>
              <a:path w="3962400" h="5105400">
                <a:moveTo>
                  <a:pt x="0" y="5105400"/>
                </a:moveTo>
                <a:lnTo>
                  <a:pt x="3962400" y="5105400"/>
                </a:lnTo>
                <a:lnTo>
                  <a:pt x="3962400" y="0"/>
                </a:lnTo>
                <a:lnTo>
                  <a:pt x="0" y="0"/>
                </a:lnTo>
                <a:lnTo>
                  <a:pt x="0" y="5105400"/>
                </a:lnTo>
                <a:close/>
              </a:path>
            </a:pathLst>
          </a:custGeom>
          <a:ln w="9525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81600" y="1524000"/>
            <a:ext cx="3797300" cy="5029200"/>
          </a:xfrm>
          <a:custGeom>
            <a:avLst/>
            <a:gdLst/>
            <a:ahLst/>
            <a:cxnLst/>
            <a:rect l="l" t="t" r="r" b="b"/>
            <a:pathLst>
              <a:path w="3797300" h="5029200">
                <a:moveTo>
                  <a:pt x="0" y="5029200"/>
                </a:moveTo>
                <a:lnTo>
                  <a:pt x="3797300" y="5029200"/>
                </a:lnTo>
                <a:lnTo>
                  <a:pt x="3797300" y="0"/>
                </a:lnTo>
                <a:lnTo>
                  <a:pt x="0" y="0"/>
                </a:lnTo>
                <a:lnTo>
                  <a:pt x="0" y="50292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81600" y="1524000"/>
            <a:ext cx="3797300" cy="5029200"/>
          </a:xfrm>
          <a:custGeom>
            <a:avLst/>
            <a:gdLst/>
            <a:ahLst/>
            <a:cxnLst/>
            <a:rect l="l" t="t" r="r" b="b"/>
            <a:pathLst>
              <a:path w="3797300" h="5029200">
                <a:moveTo>
                  <a:pt x="0" y="5029200"/>
                </a:moveTo>
                <a:lnTo>
                  <a:pt x="3797300" y="5029200"/>
                </a:lnTo>
                <a:lnTo>
                  <a:pt x="3797300" y="0"/>
                </a:lnTo>
                <a:lnTo>
                  <a:pt x="0" y="0"/>
                </a:lnTo>
                <a:lnTo>
                  <a:pt x="0" y="5029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3350" y="1600200"/>
            <a:ext cx="2971800" cy="466725"/>
          </a:xfrm>
          <a:prstGeom prst="rect">
            <a:avLst/>
          </a:prstGeom>
          <a:solidFill>
            <a:srgbClr val="00FFFF"/>
          </a:solidFill>
          <a:ln w="9525">
            <a:solidFill>
              <a:srgbClr val="00CC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83615">
              <a:lnSpc>
                <a:spcPct val="100000"/>
              </a:lnSpc>
              <a:spcBef>
                <a:spcPts val="275"/>
              </a:spcBef>
            </a:pPr>
            <a:r>
              <a:rPr sz="2400" spc="-75" dirty="0">
                <a:latin typeface="Times New Roman"/>
                <a:cs typeface="Times New Roman"/>
              </a:rPr>
              <a:t>HARTA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3400" y="1600200"/>
            <a:ext cx="3219450" cy="466725"/>
          </a:xfrm>
          <a:prstGeom prst="rect">
            <a:avLst/>
          </a:prstGeom>
          <a:solidFill>
            <a:srgbClr val="00FFFF"/>
          </a:solidFill>
          <a:ln w="9525">
            <a:solidFill>
              <a:srgbClr val="00CC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59079">
              <a:lnSpc>
                <a:spcPct val="100000"/>
              </a:lnSpc>
              <a:spcBef>
                <a:spcPts val="275"/>
              </a:spcBef>
            </a:pPr>
            <a:r>
              <a:rPr sz="2400" spc="-40" dirty="0">
                <a:latin typeface="Times New Roman"/>
                <a:cs typeface="Times New Roman"/>
              </a:rPr>
              <a:t>HUTANG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MODAL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5500" y="2438400"/>
            <a:ext cx="3962400" cy="0"/>
          </a:xfrm>
          <a:custGeom>
            <a:avLst/>
            <a:gdLst/>
            <a:ahLst/>
            <a:cxnLst/>
            <a:rect l="l" t="t" r="r" b="b"/>
            <a:pathLst>
              <a:path w="3962400">
                <a:moveTo>
                  <a:pt x="0" y="0"/>
                </a:moveTo>
                <a:lnTo>
                  <a:pt x="3962400" y="0"/>
                </a:lnTo>
              </a:path>
            </a:pathLst>
          </a:custGeom>
          <a:ln w="9525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0650" y="2438400"/>
            <a:ext cx="3797300" cy="0"/>
          </a:xfrm>
          <a:custGeom>
            <a:avLst/>
            <a:gdLst/>
            <a:ahLst/>
            <a:cxnLst/>
            <a:rect l="l" t="t" r="r" b="b"/>
            <a:pathLst>
              <a:path w="3797300">
                <a:moveTo>
                  <a:pt x="0" y="0"/>
                </a:moveTo>
                <a:lnTo>
                  <a:pt x="3797300" y="0"/>
                </a:lnTo>
              </a:path>
            </a:pathLst>
          </a:custGeom>
          <a:ln w="9525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9744" y="2583307"/>
            <a:ext cx="793115" cy="112268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40"/>
              </a:spcBef>
            </a:pPr>
            <a:r>
              <a:rPr sz="2400" dirty="0">
                <a:latin typeface="Times New Roman"/>
                <a:cs typeface="Times New Roman"/>
              </a:rPr>
              <a:t>1/1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03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latin typeface="Times New Roman"/>
                <a:cs typeface="Times New Roman"/>
              </a:rPr>
              <a:t>Kas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67330" y="3314827"/>
            <a:ext cx="1588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Rp1.000.000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25500" y="4038600"/>
            <a:ext cx="3962400" cy="0"/>
          </a:xfrm>
          <a:custGeom>
            <a:avLst/>
            <a:gdLst/>
            <a:ahLst/>
            <a:cxnLst/>
            <a:rect l="l" t="t" r="r" b="b"/>
            <a:pathLst>
              <a:path w="3962400">
                <a:moveTo>
                  <a:pt x="0" y="0"/>
                </a:moveTo>
                <a:lnTo>
                  <a:pt x="3962400" y="0"/>
                </a:lnTo>
              </a:path>
            </a:pathLst>
          </a:custGeom>
          <a:ln w="9525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58544" y="4138041"/>
            <a:ext cx="8775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2/1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03: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8257" y="4138041"/>
            <a:ext cx="1415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Transaksi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8544" y="5601411"/>
            <a:ext cx="635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62737" y="5601411"/>
            <a:ext cx="1588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Rp1.100.000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00650" y="4038600"/>
            <a:ext cx="3790950" cy="0"/>
          </a:xfrm>
          <a:custGeom>
            <a:avLst/>
            <a:gdLst/>
            <a:ahLst/>
            <a:cxnLst/>
            <a:rect l="l" t="t" r="r" b="b"/>
            <a:pathLst>
              <a:path w="3790950">
                <a:moveTo>
                  <a:pt x="0" y="0"/>
                </a:moveTo>
                <a:lnTo>
                  <a:pt x="3790950" y="0"/>
                </a:lnTo>
              </a:path>
            </a:pathLst>
          </a:custGeom>
          <a:ln w="9525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375402" y="3299586"/>
            <a:ext cx="808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Modal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22058" y="3299586"/>
            <a:ext cx="1588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Rp1.000.000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126794" y="4717329"/>
          <a:ext cx="7411083" cy="71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505"/>
                <a:gridCol w="2322830"/>
                <a:gridCol w="1893569"/>
                <a:gridCol w="697229"/>
                <a:gridCol w="1250950"/>
              </a:tblGrid>
              <a:tr h="358775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Kas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66103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Rp1.000.000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ts val="262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Hutang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262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Rp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Peralatan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645795" algn="r">
                        <a:lnSpc>
                          <a:spcPts val="2730"/>
                        </a:lnSpc>
                      </a:pP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100.000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ts val="267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Modal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670"/>
                        </a:lnSpc>
                      </a:pP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1.000.000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5350128" y="5586171"/>
            <a:ext cx="635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82921" y="5586171"/>
            <a:ext cx="1588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Rp1.100.000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67402" y="1689861"/>
            <a:ext cx="2266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 Black"/>
                <a:cs typeface="Arial Black"/>
              </a:rPr>
              <a:t>=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4310507"/>
            <a:ext cx="914400" cy="566420"/>
          </a:xfrm>
          <a:custGeom>
            <a:avLst/>
            <a:gdLst/>
            <a:ahLst/>
            <a:cxnLst/>
            <a:rect l="l" t="t" r="r" b="b"/>
            <a:pathLst>
              <a:path w="914400" h="566420">
                <a:moveTo>
                  <a:pt x="697751" y="483980"/>
                </a:moveTo>
                <a:lnTo>
                  <a:pt x="659345" y="549783"/>
                </a:lnTo>
                <a:lnTo>
                  <a:pt x="914400" y="566293"/>
                </a:lnTo>
                <a:lnTo>
                  <a:pt x="873121" y="503174"/>
                </a:lnTo>
                <a:lnTo>
                  <a:pt x="730656" y="503174"/>
                </a:lnTo>
                <a:lnTo>
                  <a:pt x="697751" y="483980"/>
                </a:lnTo>
                <a:close/>
              </a:path>
              <a:path w="914400" h="566420">
                <a:moveTo>
                  <a:pt x="736146" y="418196"/>
                </a:moveTo>
                <a:lnTo>
                  <a:pt x="697751" y="483980"/>
                </a:lnTo>
                <a:lnTo>
                  <a:pt x="730656" y="503174"/>
                </a:lnTo>
                <a:lnTo>
                  <a:pt x="769048" y="437388"/>
                </a:lnTo>
                <a:lnTo>
                  <a:pt x="736146" y="418196"/>
                </a:lnTo>
                <a:close/>
              </a:path>
              <a:path w="914400" h="566420">
                <a:moveTo>
                  <a:pt x="774534" y="352425"/>
                </a:moveTo>
                <a:lnTo>
                  <a:pt x="736146" y="418196"/>
                </a:lnTo>
                <a:lnTo>
                  <a:pt x="769048" y="437388"/>
                </a:lnTo>
                <a:lnTo>
                  <a:pt x="730656" y="503174"/>
                </a:lnTo>
                <a:lnTo>
                  <a:pt x="873121" y="503174"/>
                </a:lnTo>
                <a:lnTo>
                  <a:pt x="774534" y="352425"/>
                </a:lnTo>
                <a:close/>
              </a:path>
              <a:path w="914400" h="566420">
                <a:moveTo>
                  <a:pt x="19197" y="0"/>
                </a:moveTo>
                <a:lnTo>
                  <a:pt x="0" y="32893"/>
                </a:lnTo>
                <a:lnTo>
                  <a:pt x="0" y="76983"/>
                </a:lnTo>
                <a:lnTo>
                  <a:pt x="697751" y="483980"/>
                </a:lnTo>
                <a:lnTo>
                  <a:pt x="736146" y="418196"/>
                </a:lnTo>
                <a:lnTo>
                  <a:pt x="19197" y="0"/>
                </a:lnTo>
                <a:close/>
              </a:path>
            </a:pathLst>
          </a:custGeom>
          <a:solidFill>
            <a:srgbClr val="CC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39200" y="4312158"/>
            <a:ext cx="784225" cy="565150"/>
          </a:xfrm>
          <a:custGeom>
            <a:avLst/>
            <a:gdLst/>
            <a:ahLst/>
            <a:cxnLst/>
            <a:rect l="l" t="t" r="r" b="b"/>
            <a:pathLst>
              <a:path w="784225" h="565150">
                <a:moveTo>
                  <a:pt x="121666" y="339852"/>
                </a:moveTo>
                <a:lnTo>
                  <a:pt x="0" y="564642"/>
                </a:lnTo>
                <a:lnTo>
                  <a:pt x="252856" y="527177"/>
                </a:lnTo>
                <a:lnTo>
                  <a:pt x="224484" y="486664"/>
                </a:lnTo>
                <a:lnTo>
                  <a:pt x="177926" y="486664"/>
                </a:lnTo>
                <a:lnTo>
                  <a:pt x="134239" y="424180"/>
                </a:lnTo>
                <a:lnTo>
                  <a:pt x="165431" y="402343"/>
                </a:lnTo>
                <a:lnTo>
                  <a:pt x="121666" y="339852"/>
                </a:lnTo>
                <a:close/>
              </a:path>
              <a:path w="784225" h="565150">
                <a:moveTo>
                  <a:pt x="165431" y="402343"/>
                </a:moveTo>
                <a:lnTo>
                  <a:pt x="134239" y="424180"/>
                </a:lnTo>
                <a:lnTo>
                  <a:pt x="177926" y="486664"/>
                </a:lnTo>
                <a:lnTo>
                  <a:pt x="209167" y="464793"/>
                </a:lnTo>
                <a:lnTo>
                  <a:pt x="165431" y="402343"/>
                </a:lnTo>
                <a:close/>
              </a:path>
              <a:path w="784225" h="565150">
                <a:moveTo>
                  <a:pt x="209167" y="464793"/>
                </a:moveTo>
                <a:lnTo>
                  <a:pt x="177926" y="486664"/>
                </a:lnTo>
                <a:lnTo>
                  <a:pt x="224484" y="486664"/>
                </a:lnTo>
                <a:lnTo>
                  <a:pt x="209167" y="464793"/>
                </a:lnTo>
                <a:close/>
              </a:path>
              <a:path w="784225" h="565150">
                <a:moveTo>
                  <a:pt x="740155" y="0"/>
                </a:moveTo>
                <a:lnTo>
                  <a:pt x="165431" y="402343"/>
                </a:lnTo>
                <a:lnTo>
                  <a:pt x="209167" y="464793"/>
                </a:lnTo>
                <a:lnTo>
                  <a:pt x="783844" y="62484"/>
                </a:lnTo>
                <a:lnTo>
                  <a:pt x="740155" y="0"/>
                </a:lnTo>
                <a:close/>
              </a:path>
            </a:pathLst>
          </a:custGeom>
          <a:solidFill>
            <a:srgbClr val="CC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12140" y="330200"/>
            <a:ext cx="1233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Transaksi</a:t>
            </a:r>
            <a:r>
              <a:rPr sz="1800" b="1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612140" y="741629"/>
            <a:ext cx="80187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latin typeface="Times New Roman"/>
                <a:cs typeface="Times New Roman"/>
              </a:rPr>
              <a:t>Tgl 2/1/03 </a:t>
            </a:r>
            <a:r>
              <a:rPr sz="1800" b="0" spc="-5" dirty="0">
                <a:latin typeface="Times New Roman"/>
                <a:cs typeface="Times New Roman"/>
              </a:rPr>
              <a:t>Klinik </a:t>
            </a:r>
            <a:r>
              <a:rPr sz="1800" b="0" spc="-35" dirty="0">
                <a:latin typeface="Times New Roman"/>
                <a:cs typeface="Times New Roman"/>
              </a:rPr>
              <a:t>‘SEHAT’ </a:t>
            </a:r>
            <a:r>
              <a:rPr sz="1800" b="0" spc="-5" dirty="0">
                <a:latin typeface="Times New Roman"/>
                <a:cs typeface="Times New Roman"/>
              </a:rPr>
              <a:t>membeli satu </a:t>
            </a:r>
            <a:r>
              <a:rPr sz="1800" b="0" dirty="0">
                <a:latin typeface="Times New Roman"/>
                <a:cs typeface="Times New Roman"/>
              </a:rPr>
              <a:t>unit peralatan </a:t>
            </a:r>
            <a:r>
              <a:rPr sz="1800" b="0" spc="-10" dirty="0">
                <a:latin typeface="Times New Roman"/>
                <a:cs typeface="Times New Roman"/>
              </a:rPr>
              <a:t>seharga </a:t>
            </a:r>
            <a:r>
              <a:rPr sz="1800" b="0" dirty="0">
                <a:latin typeface="Times New Roman"/>
                <a:cs typeface="Times New Roman"/>
              </a:rPr>
              <a:t>Rp100.000.</a:t>
            </a:r>
            <a:r>
              <a:rPr sz="1800" b="0" spc="-70" dirty="0">
                <a:latin typeface="Times New Roman"/>
                <a:cs typeface="Times New Roman"/>
              </a:rPr>
              <a:t> </a:t>
            </a:r>
            <a:r>
              <a:rPr sz="1800" b="0" spc="-5" dirty="0">
                <a:latin typeface="Times New Roman"/>
                <a:cs typeface="Times New Roman"/>
              </a:rPr>
              <a:t>Pembelian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0" dirty="0">
                <a:latin typeface="Times New Roman"/>
                <a:cs typeface="Times New Roman"/>
              </a:rPr>
              <a:t>dibiayai dengan hutang</a:t>
            </a:r>
            <a:r>
              <a:rPr sz="1800" b="0" spc="-55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Times New Roman"/>
                <a:cs typeface="Times New Roman"/>
              </a:rPr>
              <a:t>bank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1905000"/>
            <a:ext cx="4375150" cy="4572000"/>
          </a:xfrm>
          <a:custGeom>
            <a:avLst/>
            <a:gdLst/>
            <a:ahLst/>
            <a:cxnLst/>
            <a:rect l="l" t="t" r="r" b="b"/>
            <a:pathLst>
              <a:path w="4375150" h="4572000">
                <a:moveTo>
                  <a:pt x="0" y="4572000"/>
                </a:moveTo>
                <a:lnTo>
                  <a:pt x="4375150" y="4572000"/>
                </a:lnTo>
                <a:lnTo>
                  <a:pt x="437515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000" y="1905000"/>
            <a:ext cx="4375150" cy="4572000"/>
          </a:xfrm>
          <a:custGeom>
            <a:avLst/>
            <a:gdLst/>
            <a:ahLst/>
            <a:cxnLst/>
            <a:rect l="l" t="t" r="r" b="b"/>
            <a:pathLst>
              <a:path w="4375150" h="4572000">
                <a:moveTo>
                  <a:pt x="0" y="4572000"/>
                </a:moveTo>
                <a:lnTo>
                  <a:pt x="4375150" y="4572000"/>
                </a:lnTo>
                <a:lnTo>
                  <a:pt x="437515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67300" y="1905000"/>
            <a:ext cx="4292600" cy="4648200"/>
          </a:xfrm>
          <a:custGeom>
            <a:avLst/>
            <a:gdLst/>
            <a:ahLst/>
            <a:cxnLst/>
            <a:rect l="l" t="t" r="r" b="b"/>
            <a:pathLst>
              <a:path w="4292600" h="4648200">
                <a:moveTo>
                  <a:pt x="0" y="4648200"/>
                </a:moveTo>
                <a:lnTo>
                  <a:pt x="4292600" y="4648200"/>
                </a:lnTo>
                <a:lnTo>
                  <a:pt x="4292600" y="0"/>
                </a:lnTo>
                <a:lnTo>
                  <a:pt x="0" y="0"/>
                </a:lnTo>
                <a:lnTo>
                  <a:pt x="0" y="46482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67300" y="1905000"/>
            <a:ext cx="4292600" cy="4648200"/>
          </a:xfrm>
          <a:custGeom>
            <a:avLst/>
            <a:gdLst/>
            <a:ahLst/>
            <a:cxnLst/>
            <a:rect l="l" t="t" r="r" b="b"/>
            <a:pathLst>
              <a:path w="4292600" h="4648200">
                <a:moveTo>
                  <a:pt x="0" y="4648200"/>
                </a:moveTo>
                <a:lnTo>
                  <a:pt x="4292600" y="4648200"/>
                </a:lnTo>
                <a:lnTo>
                  <a:pt x="4292600" y="0"/>
                </a:lnTo>
                <a:lnTo>
                  <a:pt x="0" y="0"/>
                </a:lnTo>
                <a:lnTo>
                  <a:pt x="0" y="4648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1000" y="2819400"/>
            <a:ext cx="4375150" cy="0"/>
          </a:xfrm>
          <a:custGeom>
            <a:avLst/>
            <a:gdLst/>
            <a:ahLst/>
            <a:cxnLst/>
            <a:rect l="l" t="t" r="r" b="b"/>
            <a:pathLst>
              <a:path w="4375150">
                <a:moveTo>
                  <a:pt x="0" y="0"/>
                </a:moveTo>
                <a:lnTo>
                  <a:pt x="43751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5400" y="2819400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>
                <a:moveTo>
                  <a:pt x="0" y="0"/>
                </a:moveTo>
                <a:lnTo>
                  <a:pt x="4292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35778" y="2218766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Stencil"/>
                <a:cs typeface="Stencil"/>
              </a:rPr>
              <a:t>=</a:t>
            </a:r>
            <a:endParaRPr sz="2400">
              <a:latin typeface="Stencil"/>
              <a:cs typeface="Stenci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1400" y="2209800"/>
            <a:ext cx="2971800" cy="466725"/>
          </a:xfrm>
          <a:prstGeom prst="rect">
            <a:avLst/>
          </a:prstGeom>
          <a:solidFill>
            <a:srgbClr val="00FF00"/>
          </a:solidFill>
          <a:ln w="9525">
            <a:solidFill>
              <a:srgbClr val="33996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83615">
              <a:lnSpc>
                <a:spcPct val="100000"/>
              </a:lnSpc>
              <a:spcBef>
                <a:spcPts val="280"/>
              </a:spcBef>
            </a:pPr>
            <a:r>
              <a:rPr sz="2400" spc="-75" dirty="0">
                <a:latin typeface="Times New Roman"/>
                <a:cs typeface="Times New Roman"/>
              </a:rPr>
              <a:t>HARTA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46750" y="2209800"/>
            <a:ext cx="3219450" cy="466725"/>
          </a:xfrm>
          <a:prstGeom prst="rect">
            <a:avLst/>
          </a:prstGeom>
          <a:solidFill>
            <a:srgbClr val="00FF00"/>
          </a:solidFill>
          <a:ln w="9525">
            <a:solidFill>
              <a:srgbClr val="33996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59079">
              <a:lnSpc>
                <a:spcPct val="100000"/>
              </a:lnSpc>
              <a:spcBef>
                <a:spcPts val="280"/>
              </a:spcBef>
            </a:pPr>
            <a:r>
              <a:rPr sz="2400" spc="-40" dirty="0">
                <a:latin typeface="Times New Roman"/>
                <a:cs typeface="Times New Roman"/>
              </a:rPr>
              <a:t>HUTANG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MODAL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2940" y="2994786"/>
            <a:ext cx="2651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35710" algn="l"/>
              </a:tabLst>
            </a:pPr>
            <a:r>
              <a:rPr sz="2400" dirty="0">
                <a:latin typeface="Times New Roman"/>
                <a:cs typeface="Times New Roman"/>
              </a:rPr>
              <a:t>3/1/03:	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Transaksi</a:t>
            </a:r>
            <a:r>
              <a:rPr sz="24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2940" y="4092320"/>
            <a:ext cx="114871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Kas  Per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  </a:t>
            </a:r>
            <a:r>
              <a:rPr sz="2400" spc="-5" dirty="0">
                <a:latin typeface="Times New Roman"/>
                <a:cs typeface="Times New Roman"/>
              </a:rPr>
              <a:t>Gedung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sz="2400" spc="-35" dirty="0">
                <a:latin typeface="Times New Roman"/>
                <a:cs typeface="Times New Roman"/>
              </a:rPr>
              <a:t>Total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0437" y="4092320"/>
            <a:ext cx="159448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9280" marR="5080" indent="-35433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Rp500.000  100.000</a:t>
            </a:r>
            <a:endParaRPr sz="2400">
              <a:latin typeface="Times New Roman"/>
              <a:cs typeface="Times New Roman"/>
            </a:endParaRPr>
          </a:p>
          <a:p>
            <a:pPr marL="345440">
              <a:lnSpc>
                <a:spcPct val="100000"/>
              </a:lnSpc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2.000.000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latin typeface="Times New Roman"/>
                <a:cs typeface="Times New Roman"/>
              </a:rPr>
              <a:t>Rp2.600.000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35828" y="4016120"/>
            <a:ext cx="355028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240">
              <a:lnSpc>
                <a:spcPct val="100000"/>
              </a:lnSpc>
              <a:spcBef>
                <a:spcPts val="100"/>
              </a:spcBef>
              <a:tabLst>
                <a:tab pos="2071370" algn="l"/>
                <a:tab pos="2307590" algn="l"/>
              </a:tabLst>
            </a:pPr>
            <a:r>
              <a:rPr sz="2400" spc="-5" dirty="0">
                <a:latin typeface="Times New Roman"/>
                <a:cs typeface="Times New Roman"/>
              </a:rPr>
              <a:t>Hutang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Bank	</a:t>
            </a:r>
            <a:r>
              <a:rPr sz="2400" spc="-5" dirty="0">
                <a:latin typeface="Times New Roman"/>
                <a:cs typeface="Times New Roman"/>
              </a:rPr>
              <a:t>Rp </a:t>
            </a:r>
            <a:r>
              <a:rPr sz="2400" dirty="0">
                <a:latin typeface="Times New Roman"/>
                <a:cs typeface="Times New Roman"/>
              </a:rPr>
              <a:t>100.000  </a:t>
            </a:r>
            <a:r>
              <a:rPr sz="2400" spc="-5" dirty="0">
                <a:latin typeface="Times New Roman"/>
                <a:cs typeface="Times New Roman"/>
              </a:rPr>
              <a:t>Hutan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</a:t>
            </a:r>
            <a:r>
              <a:rPr sz="2400" dirty="0">
                <a:latin typeface="Times New Roman"/>
                <a:cs typeface="Times New Roman"/>
              </a:rPr>
              <a:t>rtg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ge	1.500.000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tabLst>
                <a:tab pos="2317115" algn="l"/>
              </a:tabLst>
            </a:pPr>
            <a:r>
              <a:rPr sz="2400" spc="-5" dirty="0">
                <a:latin typeface="Times New Roman"/>
                <a:cs typeface="Times New Roman"/>
              </a:rPr>
              <a:t>Moda</a:t>
            </a:r>
            <a:r>
              <a:rPr sz="2400" dirty="0">
                <a:latin typeface="Times New Roman"/>
                <a:cs typeface="Times New Roman"/>
              </a:rPr>
              <a:t>l	</a:t>
            </a:r>
            <a:r>
              <a:rPr sz="2400" spc="0" dirty="0">
                <a:latin typeface="Times New Roman"/>
                <a:cs typeface="Times New Roman"/>
              </a:rPr>
              <a:t>1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.000.000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40"/>
              </a:spcBef>
              <a:tabLst>
                <a:tab pos="1837055" algn="l"/>
              </a:tabLst>
            </a:pPr>
            <a:r>
              <a:rPr sz="2400" spc="-35" dirty="0">
                <a:latin typeface="Times New Roman"/>
                <a:cs typeface="Times New Roman"/>
              </a:rPr>
              <a:t>Total	</a:t>
            </a:r>
            <a:r>
              <a:rPr sz="2400" spc="-5" dirty="0">
                <a:latin typeface="Times New Roman"/>
                <a:cs typeface="Times New Roman"/>
              </a:rPr>
              <a:t>Rp2.600.000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269473"/>
            <a:ext cx="8439785" cy="112331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Transaksi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latin typeface="Times New Roman"/>
                <a:cs typeface="Times New Roman"/>
              </a:rPr>
              <a:t>Tgl 3/1/03 </a:t>
            </a:r>
            <a:r>
              <a:rPr sz="1800" spc="-5" dirty="0">
                <a:latin typeface="Times New Roman"/>
                <a:cs typeface="Times New Roman"/>
              </a:rPr>
              <a:t>Klinik membeli </a:t>
            </a:r>
            <a:r>
              <a:rPr sz="1800" dirty="0">
                <a:latin typeface="Times New Roman"/>
                <a:cs typeface="Times New Roman"/>
              </a:rPr>
              <a:t>gedung </a:t>
            </a:r>
            <a:r>
              <a:rPr sz="1800" spc="-5" dirty="0">
                <a:latin typeface="Times New Roman"/>
                <a:cs typeface="Times New Roman"/>
              </a:rPr>
              <a:t>senilai </a:t>
            </a:r>
            <a:r>
              <a:rPr sz="1800" dirty="0">
                <a:latin typeface="Times New Roman"/>
                <a:cs typeface="Times New Roman"/>
              </a:rPr>
              <a:t>Rp2.000.000, dibayar Rp500.000 dengan kas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Rp1.500.000 dengan hutang </a:t>
            </a:r>
            <a:r>
              <a:rPr sz="1800" spc="-5" dirty="0">
                <a:latin typeface="Times New Roman"/>
                <a:cs typeface="Times New Roman"/>
              </a:rPr>
              <a:t>mortgage </a:t>
            </a:r>
            <a:r>
              <a:rPr sz="1800" dirty="0">
                <a:latin typeface="Times New Roman"/>
                <a:cs typeface="Times New Roman"/>
              </a:rPr>
              <a:t>20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tahun.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345694"/>
            <a:ext cx="43453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PENDAHULUAN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74040" y="1316482"/>
            <a:ext cx="8015605" cy="4883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Tingkat/level </a:t>
            </a:r>
            <a:r>
              <a:rPr sz="3200" spc="-10" dirty="0">
                <a:latin typeface="Arial"/>
                <a:cs typeface="Arial"/>
              </a:rPr>
              <a:t>penerapan </a:t>
            </a:r>
            <a:r>
              <a:rPr sz="3200" dirty="0">
                <a:latin typeface="Arial"/>
                <a:cs typeface="Arial"/>
              </a:rPr>
              <a:t>konsep </a:t>
            </a:r>
            <a:r>
              <a:rPr sz="3200" spc="-5" dirty="0">
                <a:latin typeface="Arial"/>
                <a:cs typeface="Arial"/>
              </a:rPr>
              <a:t>keuangan  untuk </a:t>
            </a:r>
            <a:r>
              <a:rPr sz="3200" spc="-10" dirty="0">
                <a:latin typeface="Arial"/>
                <a:cs typeface="Arial"/>
              </a:rPr>
              <a:t>pengambilan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keputusan: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Level individu (personal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finance)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Level perusahaan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**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Level negara (public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finance)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***. </a:t>
            </a:r>
            <a:r>
              <a:rPr sz="2800" spc="-10" dirty="0">
                <a:latin typeface="Arial"/>
                <a:cs typeface="Arial"/>
              </a:rPr>
              <a:t>Untuk </a:t>
            </a:r>
            <a:r>
              <a:rPr sz="2800" spc="-5" dirty="0">
                <a:latin typeface="Arial"/>
                <a:cs typeface="Arial"/>
              </a:rPr>
              <a:t>level perush ada kekhususan:</a:t>
            </a:r>
            <a:endParaRPr sz="2800">
              <a:latin typeface="Arial"/>
              <a:cs typeface="Arial"/>
            </a:endParaRPr>
          </a:p>
          <a:p>
            <a:pPr marL="984885" indent="-514984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400" spc="-5" dirty="0">
                <a:latin typeface="Arial"/>
                <a:cs typeface="Arial"/>
              </a:rPr>
              <a:t>Perush dimiliki lebih dari </a:t>
            </a:r>
            <a:r>
              <a:rPr sz="2400" dirty="0">
                <a:latin typeface="Arial"/>
                <a:cs typeface="Arial"/>
              </a:rPr>
              <a:t>1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orang</a:t>
            </a:r>
            <a:endParaRPr sz="2400">
              <a:latin typeface="Arial"/>
              <a:cs typeface="Arial"/>
            </a:endParaRPr>
          </a:p>
          <a:p>
            <a:pPr marL="984885" indent="-51498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984885" algn="l"/>
                <a:tab pos="985519" algn="l"/>
                <a:tab pos="2661920" algn="l"/>
              </a:tabLst>
            </a:pPr>
            <a:r>
              <a:rPr sz="2400" spc="-5" dirty="0">
                <a:latin typeface="Arial"/>
                <a:cs typeface="Arial"/>
              </a:rPr>
              <a:t>Peraturan2	berlaku untuk perush </a:t>
            </a:r>
            <a:r>
              <a:rPr sz="2400" dirty="0">
                <a:latin typeface="Arial"/>
                <a:cs typeface="Arial"/>
              </a:rPr>
              <a:t>tp tdk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perorangan</a:t>
            </a:r>
            <a:endParaRPr sz="2400">
              <a:latin typeface="Arial"/>
              <a:cs typeface="Arial"/>
            </a:endParaRPr>
          </a:p>
          <a:p>
            <a:pPr marL="984885" indent="-51498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400" b="1" i="1" spc="-5" dirty="0">
                <a:latin typeface="Arial"/>
                <a:cs typeface="Arial"/>
              </a:rPr>
              <a:t>Penggunaan </a:t>
            </a:r>
            <a:r>
              <a:rPr sz="2400" b="1" i="1" dirty="0">
                <a:latin typeface="Arial"/>
                <a:cs typeface="Arial"/>
              </a:rPr>
              <a:t>prinsip</a:t>
            </a:r>
            <a:r>
              <a:rPr sz="2400" b="1" i="1" spc="-30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akuntansi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1905000"/>
            <a:ext cx="4375150" cy="4495800"/>
          </a:xfrm>
          <a:custGeom>
            <a:avLst/>
            <a:gdLst/>
            <a:ahLst/>
            <a:cxnLst/>
            <a:rect l="l" t="t" r="r" b="b"/>
            <a:pathLst>
              <a:path w="4375150" h="4495800">
                <a:moveTo>
                  <a:pt x="0" y="4495800"/>
                </a:moveTo>
                <a:lnTo>
                  <a:pt x="4375150" y="4495800"/>
                </a:lnTo>
                <a:lnTo>
                  <a:pt x="4375150" y="0"/>
                </a:lnTo>
                <a:lnTo>
                  <a:pt x="0" y="0"/>
                </a:lnTo>
                <a:lnTo>
                  <a:pt x="0" y="44958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000" y="1905000"/>
            <a:ext cx="4375150" cy="4495800"/>
          </a:xfrm>
          <a:custGeom>
            <a:avLst/>
            <a:gdLst/>
            <a:ahLst/>
            <a:cxnLst/>
            <a:rect l="l" t="t" r="r" b="b"/>
            <a:pathLst>
              <a:path w="4375150" h="4495800">
                <a:moveTo>
                  <a:pt x="0" y="4495800"/>
                </a:moveTo>
                <a:lnTo>
                  <a:pt x="4375150" y="4495800"/>
                </a:lnTo>
                <a:lnTo>
                  <a:pt x="4375150" y="0"/>
                </a:lnTo>
                <a:lnTo>
                  <a:pt x="0" y="0"/>
                </a:lnTo>
                <a:lnTo>
                  <a:pt x="0" y="4495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68900" y="1905000"/>
            <a:ext cx="4292600" cy="4572000"/>
          </a:xfrm>
          <a:custGeom>
            <a:avLst/>
            <a:gdLst/>
            <a:ahLst/>
            <a:cxnLst/>
            <a:rect l="l" t="t" r="r" b="b"/>
            <a:pathLst>
              <a:path w="4292600" h="4572000">
                <a:moveTo>
                  <a:pt x="0" y="4572000"/>
                </a:moveTo>
                <a:lnTo>
                  <a:pt x="4292600" y="4572000"/>
                </a:lnTo>
                <a:lnTo>
                  <a:pt x="42926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68900" y="1905000"/>
            <a:ext cx="4292600" cy="4572000"/>
          </a:xfrm>
          <a:custGeom>
            <a:avLst/>
            <a:gdLst/>
            <a:ahLst/>
            <a:cxnLst/>
            <a:rect l="l" t="t" r="r" b="b"/>
            <a:pathLst>
              <a:path w="4292600" h="4572000">
                <a:moveTo>
                  <a:pt x="0" y="4572000"/>
                </a:moveTo>
                <a:lnTo>
                  <a:pt x="4292600" y="4572000"/>
                </a:lnTo>
                <a:lnTo>
                  <a:pt x="42926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1000" y="2819400"/>
            <a:ext cx="4375150" cy="0"/>
          </a:xfrm>
          <a:custGeom>
            <a:avLst/>
            <a:gdLst/>
            <a:ahLst/>
            <a:cxnLst/>
            <a:rect l="l" t="t" r="r" b="b"/>
            <a:pathLst>
              <a:path w="4375150">
                <a:moveTo>
                  <a:pt x="0" y="0"/>
                </a:moveTo>
                <a:lnTo>
                  <a:pt x="43751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68900" y="2819400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>
                <a:moveTo>
                  <a:pt x="0" y="0"/>
                </a:moveTo>
                <a:lnTo>
                  <a:pt x="4292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1400" y="2209800"/>
            <a:ext cx="2971800" cy="466725"/>
          </a:xfrm>
          <a:custGeom>
            <a:avLst/>
            <a:gdLst/>
            <a:ahLst/>
            <a:cxnLst/>
            <a:rect l="l" t="t" r="r" b="b"/>
            <a:pathLst>
              <a:path w="2971800" h="466725">
                <a:moveTo>
                  <a:pt x="0" y="466725"/>
                </a:moveTo>
                <a:lnTo>
                  <a:pt x="2971800" y="466725"/>
                </a:lnTo>
                <a:lnTo>
                  <a:pt x="2971800" y="0"/>
                </a:lnTo>
                <a:lnTo>
                  <a:pt x="0" y="0"/>
                </a:lnTo>
                <a:lnTo>
                  <a:pt x="0" y="46672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41400" y="2209800"/>
            <a:ext cx="2971800" cy="466725"/>
          </a:xfrm>
          <a:custGeom>
            <a:avLst/>
            <a:gdLst/>
            <a:ahLst/>
            <a:cxnLst/>
            <a:rect l="l" t="t" r="r" b="b"/>
            <a:pathLst>
              <a:path w="2971800" h="466725">
                <a:moveTo>
                  <a:pt x="0" y="466725"/>
                </a:moveTo>
                <a:lnTo>
                  <a:pt x="2971800" y="466725"/>
                </a:lnTo>
                <a:lnTo>
                  <a:pt x="2971800" y="0"/>
                </a:lnTo>
                <a:lnTo>
                  <a:pt x="0" y="0"/>
                </a:lnTo>
                <a:lnTo>
                  <a:pt x="0" y="466725"/>
                </a:lnTo>
                <a:close/>
              </a:path>
            </a:pathLst>
          </a:custGeom>
          <a:ln w="9525">
            <a:solidFill>
              <a:srgbClr val="339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6750" y="2209800"/>
            <a:ext cx="3219450" cy="466725"/>
          </a:xfrm>
          <a:custGeom>
            <a:avLst/>
            <a:gdLst/>
            <a:ahLst/>
            <a:cxnLst/>
            <a:rect l="l" t="t" r="r" b="b"/>
            <a:pathLst>
              <a:path w="3219450" h="466725">
                <a:moveTo>
                  <a:pt x="0" y="466725"/>
                </a:moveTo>
                <a:lnTo>
                  <a:pt x="3219450" y="466725"/>
                </a:lnTo>
                <a:lnTo>
                  <a:pt x="3219450" y="0"/>
                </a:lnTo>
                <a:lnTo>
                  <a:pt x="0" y="0"/>
                </a:lnTo>
                <a:lnTo>
                  <a:pt x="0" y="46672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46750" y="2209800"/>
            <a:ext cx="3219450" cy="466725"/>
          </a:xfrm>
          <a:custGeom>
            <a:avLst/>
            <a:gdLst/>
            <a:ahLst/>
            <a:cxnLst/>
            <a:rect l="l" t="t" r="r" b="b"/>
            <a:pathLst>
              <a:path w="3219450" h="466725">
                <a:moveTo>
                  <a:pt x="0" y="466725"/>
                </a:moveTo>
                <a:lnTo>
                  <a:pt x="3219450" y="466725"/>
                </a:lnTo>
                <a:lnTo>
                  <a:pt x="3219450" y="0"/>
                </a:lnTo>
                <a:lnTo>
                  <a:pt x="0" y="0"/>
                </a:lnTo>
                <a:lnTo>
                  <a:pt x="0" y="466725"/>
                </a:lnTo>
                <a:close/>
              </a:path>
            </a:pathLst>
          </a:custGeom>
          <a:ln w="9525">
            <a:solidFill>
              <a:srgbClr val="339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707390" y="1905000"/>
          <a:ext cx="8261349" cy="4631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6395"/>
                <a:gridCol w="2413000"/>
                <a:gridCol w="413385"/>
                <a:gridCol w="2334894"/>
                <a:gridCol w="1463675"/>
              </a:tblGrid>
              <a:tr h="25844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317625">
                        <a:lnSpc>
                          <a:spcPct val="100000"/>
                        </a:lnSpc>
                      </a:pPr>
                      <a:r>
                        <a:rPr sz="2400" spc="-75" dirty="0">
                          <a:latin typeface="Times New Roman"/>
                          <a:cs typeface="Times New Roman"/>
                        </a:rPr>
                        <a:t>HARTA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tabLst>
                          <a:tab pos="1267460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2/1/03:	</a:t>
                      </a:r>
                      <a:r>
                        <a:rPr sz="2400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Transaksi</a:t>
                      </a:r>
                      <a:r>
                        <a:rPr sz="2400" u="heavy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tabLst>
                          <a:tab pos="2104390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Kas	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Rp500.000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=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835660">
                        <a:lnSpc>
                          <a:spcPct val="100000"/>
                        </a:lnSpc>
                      </a:pP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HUTANG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+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Hutang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Dagang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MODAL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Rp200.000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solidFill>
                      <a:srgbClr val="CCFFCC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Supplies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99440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Hutang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Bank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Peralatan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Hutang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Mortgage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1.500.000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31750">
                        <a:lnSpc>
                          <a:spcPts val="267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Gedung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07695" algn="r">
                        <a:lnSpc>
                          <a:spcPts val="2670"/>
                        </a:lnSpc>
                      </a:pPr>
                      <a:r>
                        <a:rPr sz="24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2.000.000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267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Modal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267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1.000.000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</a:tr>
              <a:tr h="902969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00"/>
                        </a:spcBef>
                        <a:tabLst>
                          <a:tab pos="1868805" algn="l"/>
                        </a:tabLst>
                      </a:pP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Total	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Rp2.800.000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780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1400"/>
                        </a:spcBef>
                        <a:tabLst>
                          <a:tab pos="2131695" algn="l"/>
                        </a:tabLst>
                      </a:pPr>
                      <a:r>
                        <a:rPr sz="2400" spc="-17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otal	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780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p2.800.000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780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59740" y="345185"/>
            <a:ext cx="6922134" cy="848994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Transaksi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latin typeface="Times New Roman"/>
                <a:cs typeface="Times New Roman"/>
              </a:rPr>
              <a:t>Tgl 4/1/03 </a:t>
            </a:r>
            <a:r>
              <a:rPr sz="1800" spc="-5" dirty="0">
                <a:latin typeface="Times New Roman"/>
                <a:cs typeface="Times New Roman"/>
              </a:rPr>
              <a:t>Rumah Sakit membeli supplies senilai </a:t>
            </a:r>
            <a:r>
              <a:rPr sz="1800" dirty="0">
                <a:latin typeface="Times New Roman"/>
                <a:cs typeface="Times New Roman"/>
              </a:rPr>
              <a:t>Rp200.000 dengan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kredit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4550" y="612749"/>
            <a:ext cx="3557904" cy="64643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3600" b="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Cost</a:t>
            </a:r>
            <a:r>
              <a:rPr sz="36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40" dirty="0">
                <a:solidFill>
                  <a:srgbClr val="FFFFFF"/>
                </a:solidFill>
                <a:latin typeface="Times New Roman"/>
                <a:cs typeface="Times New Roman"/>
              </a:rPr>
              <a:t>Valuation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644" y="1927605"/>
            <a:ext cx="73247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Nilai </a:t>
            </a:r>
            <a:r>
              <a:rPr sz="2400" dirty="0">
                <a:latin typeface="Times New Roman"/>
                <a:cs typeface="Times New Roman"/>
              </a:rPr>
              <a:t>harta dan hutang yang </a:t>
            </a:r>
            <a:r>
              <a:rPr sz="2400" spc="-5" dirty="0">
                <a:latin typeface="Times New Roman"/>
                <a:cs typeface="Times New Roman"/>
              </a:rPr>
              <a:t>tercantum </a:t>
            </a:r>
            <a:r>
              <a:rPr sz="2400" dirty="0">
                <a:latin typeface="Times New Roman"/>
                <a:cs typeface="Times New Roman"/>
              </a:rPr>
              <a:t>dalam </a:t>
            </a:r>
            <a:r>
              <a:rPr sz="2400" spc="-5" dirty="0">
                <a:latin typeface="Times New Roman"/>
                <a:cs typeface="Times New Roman"/>
              </a:rPr>
              <a:t>Neraca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adalah  </a:t>
            </a:r>
            <a:r>
              <a:rPr sz="2400" spc="-5" dirty="0">
                <a:latin typeface="Times New Roman"/>
                <a:cs typeface="Times New Roman"/>
              </a:rPr>
              <a:t>berdasarkan: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1251" y="2860675"/>
            <a:ext cx="5118100" cy="8318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31470" indent="-240029">
              <a:lnSpc>
                <a:spcPct val="100000"/>
              </a:lnSpc>
              <a:spcBef>
                <a:spcPts val="280"/>
              </a:spcBef>
              <a:buSzPct val="95833"/>
              <a:buFont typeface="MS UI Gothic"/>
              <a:buChar char="✓"/>
              <a:tabLst>
                <a:tab pos="33210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Nilai historis (historical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cost)</a:t>
            </a:r>
            <a:endParaRPr sz="2400">
              <a:latin typeface="Times New Roman"/>
              <a:cs typeface="Times New Roman"/>
            </a:endParaRPr>
          </a:p>
          <a:p>
            <a:pPr marL="331470" indent="-240029">
              <a:lnSpc>
                <a:spcPct val="100000"/>
              </a:lnSpc>
              <a:buSzPct val="95833"/>
              <a:buFont typeface="MS UI Gothic"/>
              <a:buChar char="✓"/>
              <a:tabLst>
                <a:tab pos="33210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Nilai </a:t>
            </a:r>
            <a:r>
              <a:rPr sz="2400" b="1" spc="-10" dirty="0">
                <a:latin typeface="Times New Roman"/>
                <a:cs typeface="Times New Roman"/>
              </a:rPr>
              <a:t>perolehan </a:t>
            </a:r>
            <a:r>
              <a:rPr sz="2400" b="1" spc="-5" dirty="0">
                <a:latin typeface="Times New Roman"/>
                <a:cs typeface="Times New Roman"/>
              </a:rPr>
              <a:t>(acquisition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cost)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7044" y="3985641"/>
            <a:ext cx="4717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Times New Roman"/>
                <a:cs typeface="Times New Roman"/>
              </a:rPr>
              <a:t>Tetapi </a:t>
            </a:r>
            <a:r>
              <a:rPr sz="2400" dirty="0">
                <a:latin typeface="Times New Roman"/>
                <a:cs typeface="Times New Roman"/>
              </a:rPr>
              <a:t>bila tidak </a:t>
            </a:r>
            <a:r>
              <a:rPr sz="2400" spc="-5" dirty="0">
                <a:latin typeface="Times New Roman"/>
                <a:cs typeface="Times New Roman"/>
              </a:rPr>
              <a:t>tersedia, </a:t>
            </a:r>
            <a:r>
              <a:rPr sz="2400" dirty="0">
                <a:latin typeface="Times New Roman"/>
                <a:cs typeface="Times New Roman"/>
              </a:rPr>
              <a:t>bisa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dipakai: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81251" y="4460875"/>
            <a:ext cx="6485255" cy="8318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31470" indent="-240029">
              <a:lnSpc>
                <a:spcPct val="100000"/>
              </a:lnSpc>
              <a:spcBef>
                <a:spcPts val="285"/>
              </a:spcBef>
              <a:buSzPct val="95833"/>
              <a:buFont typeface="MS UI Gothic"/>
              <a:buChar char="✓"/>
              <a:tabLst>
                <a:tab pos="33210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Nilai </a:t>
            </a:r>
            <a:r>
              <a:rPr sz="2400" b="1" dirty="0">
                <a:latin typeface="Times New Roman"/>
                <a:cs typeface="Times New Roman"/>
              </a:rPr>
              <a:t>yang </a:t>
            </a:r>
            <a:r>
              <a:rPr sz="2400" b="1" spc="-5" dirty="0">
                <a:latin typeface="Times New Roman"/>
                <a:cs typeface="Times New Roman"/>
              </a:rPr>
              <a:t>berlaku di pasar (market</a:t>
            </a:r>
            <a:r>
              <a:rPr sz="2400" b="1" spc="-1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value)</a:t>
            </a:r>
            <a:endParaRPr sz="2400">
              <a:latin typeface="Times New Roman"/>
              <a:cs typeface="Times New Roman"/>
            </a:endParaRPr>
          </a:p>
          <a:p>
            <a:pPr marL="331470" indent="-240029">
              <a:lnSpc>
                <a:spcPct val="100000"/>
              </a:lnSpc>
              <a:buSzPct val="95833"/>
              <a:buFont typeface="MS UI Gothic"/>
              <a:buChar char="✓"/>
              <a:tabLst>
                <a:tab pos="33210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Nilai pengganti (replacement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cost)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36549"/>
            <a:ext cx="5417185" cy="64643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  <a:tabLst>
                <a:tab pos="635635" algn="l"/>
              </a:tabLst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6.	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Accrual dan Cash</a:t>
            </a:r>
            <a:r>
              <a:rPr sz="3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Basis</a:t>
            </a:r>
            <a:endParaRPr sz="36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44762" y="2652712"/>
          <a:ext cx="5778500" cy="325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0"/>
                <a:gridCol w="2889250"/>
              </a:tblGrid>
              <a:tr h="1625600">
                <a:tc>
                  <a:txBody>
                    <a:bodyPr/>
                    <a:lstStyle/>
                    <a:p>
                      <a:pPr marL="917575" marR="648970" indent="-23050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20" dirty="0">
                          <a:latin typeface="Arial"/>
                          <a:cs typeface="Arial"/>
                        </a:rPr>
                        <a:t>Waktu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KAS 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diterima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20" dirty="0">
                          <a:latin typeface="Arial"/>
                          <a:cs typeface="Arial"/>
                        </a:rPr>
                        <a:t>Waktu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KAS</a:t>
                      </a:r>
                      <a:r>
                        <a:rPr sz="2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dibayar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339725" marR="301625" indent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20" dirty="0">
                          <a:latin typeface="Arial"/>
                          <a:cs typeface="Arial"/>
                        </a:rPr>
                        <a:t>Waktu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transaksi  penjualan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terjadi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marR="260350" indent="850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20" dirty="0">
                          <a:latin typeface="Arial"/>
                          <a:cs typeface="Arial"/>
                        </a:rPr>
                        <a:t>Waktu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transaksi  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pembelian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terjadi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217167" y="3112084"/>
            <a:ext cx="499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Kas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644" y="4671441"/>
            <a:ext cx="990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Accru</a:t>
            </a:r>
            <a:r>
              <a:rPr sz="2400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3725" y="1699005"/>
            <a:ext cx="14312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Pengakuan  Pendapatan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23279" y="1664334"/>
            <a:ext cx="15335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Pengakuan  Pengelu</a:t>
            </a:r>
            <a:r>
              <a:rPr sz="2400" spc="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3150" y="4876800"/>
            <a:ext cx="2971800" cy="1143000"/>
          </a:xfrm>
          <a:custGeom>
            <a:avLst/>
            <a:gdLst/>
            <a:ahLst/>
            <a:cxnLst/>
            <a:rect l="l" t="t" r="r" b="b"/>
            <a:pathLst>
              <a:path w="2971800" h="1143000">
                <a:moveTo>
                  <a:pt x="0" y="571500"/>
                </a:moveTo>
                <a:lnTo>
                  <a:pt x="6072" y="519487"/>
                </a:lnTo>
                <a:lnTo>
                  <a:pt x="23938" y="468781"/>
                </a:lnTo>
                <a:lnTo>
                  <a:pt x="53075" y="419585"/>
                </a:lnTo>
                <a:lnTo>
                  <a:pt x="92957" y="372099"/>
                </a:lnTo>
                <a:lnTo>
                  <a:pt x="143061" y="326526"/>
                </a:lnTo>
                <a:lnTo>
                  <a:pt x="202861" y="283068"/>
                </a:lnTo>
                <a:lnTo>
                  <a:pt x="236233" y="262195"/>
                </a:lnTo>
                <a:lnTo>
                  <a:pt x="271833" y="241927"/>
                </a:lnTo>
                <a:lnTo>
                  <a:pt x="309595" y="222288"/>
                </a:lnTo>
                <a:lnTo>
                  <a:pt x="349453" y="203304"/>
                </a:lnTo>
                <a:lnTo>
                  <a:pt x="391342" y="185000"/>
                </a:lnTo>
                <a:lnTo>
                  <a:pt x="435197" y="167401"/>
                </a:lnTo>
                <a:lnTo>
                  <a:pt x="480951" y="150533"/>
                </a:lnTo>
                <a:lnTo>
                  <a:pt x="528539" y="134421"/>
                </a:lnTo>
                <a:lnTo>
                  <a:pt x="577896" y="119090"/>
                </a:lnTo>
                <a:lnTo>
                  <a:pt x="628956" y="104564"/>
                </a:lnTo>
                <a:lnTo>
                  <a:pt x="681653" y="90871"/>
                </a:lnTo>
                <a:lnTo>
                  <a:pt x="735922" y="78034"/>
                </a:lnTo>
                <a:lnTo>
                  <a:pt x="791698" y="66079"/>
                </a:lnTo>
                <a:lnTo>
                  <a:pt x="848914" y="55031"/>
                </a:lnTo>
                <a:lnTo>
                  <a:pt x="907506" y="44916"/>
                </a:lnTo>
                <a:lnTo>
                  <a:pt x="967407" y="35758"/>
                </a:lnTo>
                <a:lnTo>
                  <a:pt x="1028553" y="27583"/>
                </a:lnTo>
                <a:lnTo>
                  <a:pt x="1090877" y="20417"/>
                </a:lnTo>
                <a:lnTo>
                  <a:pt x="1154314" y="14283"/>
                </a:lnTo>
                <a:lnTo>
                  <a:pt x="1218798" y="9208"/>
                </a:lnTo>
                <a:lnTo>
                  <a:pt x="1284265" y="5217"/>
                </a:lnTo>
                <a:lnTo>
                  <a:pt x="1350647" y="2335"/>
                </a:lnTo>
                <a:lnTo>
                  <a:pt x="1417881" y="588"/>
                </a:lnTo>
                <a:lnTo>
                  <a:pt x="1485900" y="0"/>
                </a:lnTo>
                <a:lnTo>
                  <a:pt x="1553918" y="588"/>
                </a:lnTo>
                <a:lnTo>
                  <a:pt x="1621152" y="2335"/>
                </a:lnTo>
                <a:lnTo>
                  <a:pt x="1687534" y="5217"/>
                </a:lnTo>
                <a:lnTo>
                  <a:pt x="1753001" y="9208"/>
                </a:lnTo>
                <a:lnTo>
                  <a:pt x="1817485" y="14283"/>
                </a:lnTo>
                <a:lnTo>
                  <a:pt x="1880922" y="20417"/>
                </a:lnTo>
                <a:lnTo>
                  <a:pt x="1943246" y="27583"/>
                </a:lnTo>
                <a:lnTo>
                  <a:pt x="2004392" y="35758"/>
                </a:lnTo>
                <a:lnTo>
                  <a:pt x="2064293" y="44916"/>
                </a:lnTo>
                <a:lnTo>
                  <a:pt x="2122885" y="55031"/>
                </a:lnTo>
                <a:lnTo>
                  <a:pt x="2180101" y="66079"/>
                </a:lnTo>
                <a:lnTo>
                  <a:pt x="2235877" y="78034"/>
                </a:lnTo>
                <a:lnTo>
                  <a:pt x="2290146" y="90871"/>
                </a:lnTo>
                <a:lnTo>
                  <a:pt x="2342843" y="104564"/>
                </a:lnTo>
                <a:lnTo>
                  <a:pt x="2393903" y="119090"/>
                </a:lnTo>
                <a:lnTo>
                  <a:pt x="2443260" y="134421"/>
                </a:lnTo>
                <a:lnTo>
                  <a:pt x="2490848" y="150533"/>
                </a:lnTo>
                <a:lnTo>
                  <a:pt x="2536602" y="167401"/>
                </a:lnTo>
                <a:lnTo>
                  <a:pt x="2580457" y="185000"/>
                </a:lnTo>
                <a:lnTo>
                  <a:pt x="2622346" y="203304"/>
                </a:lnTo>
                <a:lnTo>
                  <a:pt x="2662204" y="222288"/>
                </a:lnTo>
                <a:lnTo>
                  <a:pt x="2699966" y="241927"/>
                </a:lnTo>
                <a:lnTo>
                  <a:pt x="2735566" y="262195"/>
                </a:lnTo>
                <a:lnTo>
                  <a:pt x="2768938" y="283068"/>
                </a:lnTo>
                <a:lnTo>
                  <a:pt x="2828738" y="326526"/>
                </a:lnTo>
                <a:lnTo>
                  <a:pt x="2878842" y="372099"/>
                </a:lnTo>
                <a:lnTo>
                  <a:pt x="2918724" y="419585"/>
                </a:lnTo>
                <a:lnTo>
                  <a:pt x="2947861" y="468781"/>
                </a:lnTo>
                <a:lnTo>
                  <a:pt x="2965727" y="519487"/>
                </a:lnTo>
                <a:lnTo>
                  <a:pt x="2971800" y="571500"/>
                </a:lnTo>
                <a:lnTo>
                  <a:pt x="2970271" y="597660"/>
                </a:lnTo>
                <a:lnTo>
                  <a:pt x="2965727" y="623518"/>
                </a:lnTo>
                <a:lnTo>
                  <a:pt x="2947861" y="674228"/>
                </a:lnTo>
                <a:lnTo>
                  <a:pt x="2918724" y="723428"/>
                </a:lnTo>
                <a:lnTo>
                  <a:pt x="2878842" y="770915"/>
                </a:lnTo>
                <a:lnTo>
                  <a:pt x="2828738" y="816489"/>
                </a:lnTo>
                <a:lnTo>
                  <a:pt x="2768938" y="859948"/>
                </a:lnTo>
                <a:lnTo>
                  <a:pt x="2735566" y="880820"/>
                </a:lnTo>
                <a:lnTo>
                  <a:pt x="2699966" y="901089"/>
                </a:lnTo>
                <a:lnTo>
                  <a:pt x="2662204" y="920727"/>
                </a:lnTo>
                <a:lnTo>
                  <a:pt x="2622346" y="939711"/>
                </a:lnTo>
                <a:lnTo>
                  <a:pt x="2580457" y="958014"/>
                </a:lnTo>
                <a:lnTo>
                  <a:pt x="2536602" y="975612"/>
                </a:lnTo>
                <a:lnTo>
                  <a:pt x="2490848" y="992479"/>
                </a:lnTo>
                <a:lnTo>
                  <a:pt x="2443260" y="1008591"/>
                </a:lnTo>
                <a:lnTo>
                  <a:pt x="2393903" y="1023921"/>
                </a:lnTo>
                <a:lnTo>
                  <a:pt x="2342843" y="1038445"/>
                </a:lnTo>
                <a:lnTo>
                  <a:pt x="2290146" y="1052138"/>
                </a:lnTo>
                <a:lnTo>
                  <a:pt x="2235877" y="1064974"/>
                </a:lnTo>
                <a:lnTo>
                  <a:pt x="2180101" y="1076927"/>
                </a:lnTo>
                <a:lnTo>
                  <a:pt x="2122885" y="1087974"/>
                </a:lnTo>
                <a:lnTo>
                  <a:pt x="2064293" y="1098089"/>
                </a:lnTo>
                <a:lnTo>
                  <a:pt x="2004392" y="1107245"/>
                </a:lnTo>
                <a:lnTo>
                  <a:pt x="1943246" y="1115419"/>
                </a:lnTo>
                <a:lnTo>
                  <a:pt x="1880922" y="1122585"/>
                </a:lnTo>
                <a:lnTo>
                  <a:pt x="1817485" y="1128718"/>
                </a:lnTo>
                <a:lnTo>
                  <a:pt x="1753001" y="1133792"/>
                </a:lnTo>
                <a:lnTo>
                  <a:pt x="1687534" y="1137782"/>
                </a:lnTo>
                <a:lnTo>
                  <a:pt x="1621152" y="1140664"/>
                </a:lnTo>
                <a:lnTo>
                  <a:pt x="1553918" y="1142411"/>
                </a:lnTo>
                <a:lnTo>
                  <a:pt x="1485900" y="1143000"/>
                </a:lnTo>
                <a:lnTo>
                  <a:pt x="1417881" y="1142411"/>
                </a:lnTo>
                <a:lnTo>
                  <a:pt x="1350647" y="1140664"/>
                </a:lnTo>
                <a:lnTo>
                  <a:pt x="1284265" y="1137782"/>
                </a:lnTo>
                <a:lnTo>
                  <a:pt x="1218798" y="1133792"/>
                </a:lnTo>
                <a:lnTo>
                  <a:pt x="1154314" y="1128718"/>
                </a:lnTo>
                <a:lnTo>
                  <a:pt x="1090877" y="1122585"/>
                </a:lnTo>
                <a:lnTo>
                  <a:pt x="1028553" y="1115419"/>
                </a:lnTo>
                <a:lnTo>
                  <a:pt x="967407" y="1107245"/>
                </a:lnTo>
                <a:lnTo>
                  <a:pt x="907506" y="1098089"/>
                </a:lnTo>
                <a:lnTo>
                  <a:pt x="848914" y="1087974"/>
                </a:lnTo>
                <a:lnTo>
                  <a:pt x="791698" y="1076927"/>
                </a:lnTo>
                <a:lnTo>
                  <a:pt x="735922" y="1064974"/>
                </a:lnTo>
                <a:lnTo>
                  <a:pt x="681653" y="1052138"/>
                </a:lnTo>
                <a:lnTo>
                  <a:pt x="628956" y="1038445"/>
                </a:lnTo>
                <a:lnTo>
                  <a:pt x="577896" y="1023921"/>
                </a:lnTo>
                <a:lnTo>
                  <a:pt x="528539" y="1008591"/>
                </a:lnTo>
                <a:lnTo>
                  <a:pt x="480951" y="992479"/>
                </a:lnTo>
                <a:lnTo>
                  <a:pt x="435197" y="975612"/>
                </a:lnTo>
                <a:lnTo>
                  <a:pt x="391342" y="958014"/>
                </a:lnTo>
                <a:lnTo>
                  <a:pt x="349453" y="939711"/>
                </a:lnTo>
                <a:lnTo>
                  <a:pt x="309595" y="920727"/>
                </a:lnTo>
                <a:lnTo>
                  <a:pt x="271833" y="901089"/>
                </a:lnTo>
                <a:lnTo>
                  <a:pt x="236233" y="880820"/>
                </a:lnTo>
                <a:lnTo>
                  <a:pt x="202861" y="859948"/>
                </a:lnTo>
                <a:lnTo>
                  <a:pt x="143061" y="816489"/>
                </a:lnTo>
                <a:lnTo>
                  <a:pt x="92957" y="770915"/>
                </a:lnTo>
                <a:lnTo>
                  <a:pt x="53075" y="723428"/>
                </a:lnTo>
                <a:lnTo>
                  <a:pt x="23938" y="674228"/>
                </a:lnTo>
                <a:lnTo>
                  <a:pt x="6072" y="623518"/>
                </a:lnTo>
                <a:lnTo>
                  <a:pt x="0" y="5715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94252" y="683132"/>
            <a:ext cx="22929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latin typeface="Times New Roman"/>
                <a:cs typeface="Times New Roman"/>
              </a:rPr>
              <a:t>Accrual</a:t>
            </a:r>
            <a:r>
              <a:rPr b="0" spc="-10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Basis</a:t>
            </a:r>
          </a:p>
        </p:txBody>
      </p:sp>
      <p:sp>
        <p:nvSpPr>
          <p:cNvPr id="4" name="object 4"/>
          <p:cNvSpPr/>
          <p:nvPr/>
        </p:nvSpPr>
        <p:spPr>
          <a:xfrm>
            <a:off x="1568450" y="3886200"/>
            <a:ext cx="7181850" cy="0"/>
          </a:xfrm>
          <a:custGeom>
            <a:avLst/>
            <a:gdLst/>
            <a:ahLst/>
            <a:cxnLst/>
            <a:rect l="l" t="t" r="r" b="b"/>
            <a:pathLst>
              <a:path w="7181850">
                <a:moveTo>
                  <a:pt x="0" y="0"/>
                </a:moveTo>
                <a:lnTo>
                  <a:pt x="71818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8450" y="35052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62400" y="35052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14900" y="3429000"/>
            <a:ext cx="76200" cy="1905000"/>
          </a:xfrm>
          <a:custGeom>
            <a:avLst/>
            <a:gdLst/>
            <a:ahLst/>
            <a:cxnLst/>
            <a:rect l="l" t="t" r="r" b="b"/>
            <a:pathLst>
              <a:path w="76200" h="1905000">
                <a:moveTo>
                  <a:pt x="31750" y="1828800"/>
                </a:moveTo>
                <a:lnTo>
                  <a:pt x="0" y="1828800"/>
                </a:lnTo>
                <a:lnTo>
                  <a:pt x="38100" y="1905000"/>
                </a:lnTo>
                <a:lnTo>
                  <a:pt x="69850" y="1841500"/>
                </a:lnTo>
                <a:lnTo>
                  <a:pt x="31750" y="1841500"/>
                </a:lnTo>
                <a:lnTo>
                  <a:pt x="31750" y="1828800"/>
                </a:lnTo>
                <a:close/>
              </a:path>
              <a:path w="76200" h="1905000">
                <a:moveTo>
                  <a:pt x="44450" y="0"/>
                </a:moveTo>
                <a:lnTo>
                  <a:pt x="31750" y="0"/>
                </a:lnTo>
                <a:lnTo>
                  <a:pt x="31750" y="1841500"/>
                </a:lnTo>
                <a:lnTo>
                  <a:pt x="44450" y="1841500"/>
                </a:lnTo>
                <a:lnTo>
                  <a:pt x="44450" y="0"/>
                </a:lnTo>
                <a:close/>
              </a:path>
              <a:path w="76200" h="1905000">
                <a:moveTo>
                  <a:pt x="76200" y="1828800"/>
                </a:moveTo>
                <a:lnTo>
                  <a:pt x="44450" y="1828800"/>
                </a:lnTo>
                <a:lnTo>
                  <a:pt x="44450" y="1841500"/>
                </a:lnTo>
                <a:lnTo>
                  <a:pt x="69850" y="1841500"/>
                </a:lnTo>
                <a:lnTo>
                  <a:pt x="76200" y="1828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83350" y="3429000"/>
            <a:ext cx="76200" cy="914400"/>
          </a:xfrm>
          <a:custGeom>
            <a:avLst/>
            <a:gdLst/>
            <a:ahLst/>
            <a:cxnLst/>
            <a:rect l="l" t="t" r="r" b="b"/>
            <a:pathLst>
              <a:path w="76200" h="914400">
                <a:moveTo>
                  <a:pt x="44450" y="63500"/>
                </a:moveTo>
                <a:lnTo>
                  <a:pt x="31750" y="63500"/>
                </a:lnTo>
                <a:lnTo>
                  <a:pt x="31750" y="914400"/>
                </a:lnTo>
                <a:lnTo>
                  <a:pt x="44450" y="914400"/>
                </a:lnTo>
                <a:lnTo>
                  <a:pt x="44450" y="63500"/>
                </a:lnTo>
                <a:close/>
              </a:path>
              <a:path w="76200" h="9144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9144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69644" y="4290441"/>
            <a:ext cx="958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12/1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29076" y="4255389"/>
            <a:ext cx="958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28/1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02226" y="5433771"/>
            <a:ext cx="958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31/1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71057" y="4331589"/>
            <a:ext cx="805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5/2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02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82344" y="5052441"/>
            <a:ext cx="20866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Pendapatan  </a:t>
            </a:r>
            <a:r>
              <a:rPr sz="2400" dirty="0">
                <a:latin typeface="Times New Roman"/>
                <a:cs typeface="Times New Roman"/>
              </a:rPr>
              <a:t>Bulan </a:t>
            </a:r>
            <a:r>
              <a:rPr sz="2400" spc="-5" dirty="0">
                <a:latin typeface="Times New Roman"/>
                <a:cs typeface="Times New Roman"/>
              </a:rPr>
              <a:t>Januari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10050" y="5295900"/>
            <a:ext cx="495300" cy="76200"/>
          </a:xfrm>
          <a:custGeom>
            <a:avLst/>
            <a:gdLst/>
            <a:ahLst/>
            <a:cxnLst/>
            <a:rect l="l" t="t" r="r" b="b"/>
            <a:pathLst>
              <a:path w="495300" h="76200">
                <a:moveTo>
                  <a:pt x="419100" y="0"/>
                </a:moveTo>
                <a:lnTo>
                  <a:pt x="419100" y="76200"/>
                </a:lnTo>
                <a:lnTo>
                  <a:pt x="482600" y="44450"/>
                </a:lnTo>
                <a:lnTo>
                  <a:pt x="431800" y="44450"/>
                </a:lnTo>
                <a:lnTo>
                  <a:pt x="431800" y="31750"/>
                </a:lnTo>
                <a:lnTo>
                  <a:pt x="482600" y="31750"/>
                </a:lnTo>
                <a:lnTo>
                  <a:pt x="419100" y="0"/>
                </a:lnTo>
                <a:close/>
              </a:path>
              <a:path w="495300" h="76200">
                <a:moveTo>
                  <a:pt x="4191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19100" y="44450"/>
                </a:lnTo>
                <a:lnTo>
                  <a:pt x="419100" y="31750"/>
                </a:lnTo>
                <a:close/>
              </a:path>
              <a:path w="495300" h="76200">
                <a:moveTo>
                  <a:pt x="482600" y="31750"/>
                </a:moveTo>
                <a:lnTo>
                  <a:pt x="431800" y="31750"/>
                </a:lnTo>
                <a:lnTo>
                  <a:pt x="431800" y="44450"/>
                </a:lnTo>
                <a:lnTo>
                  <a:pt x="482600" y="44450"/>
                </a:lnTo>
                <a:lnTo>
                  <a:pt x="495300" y="38100"/>
                </a:lnTo>
                <a:lnTo>
                  <a:pt x="4826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50" y="5295900"/>
            <a:ext cx="495300" cy="76200"/>
          </a:xfrm>
          <a:custGeom>
            <a:avLst/>
            <a:gdLst/>
            <a:ahLst/>
            <a:cxnLst/>
            <a:rect l="l" t="t" r="r" b="b"/>
            <a:pathLst>
              <a:path w="4953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4953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495300" h="76200">
                <a:moveTo>
                  <a:pt x="4953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495300" y="44450"/>
                </a:lnTo>
                <a:lnTo>
                  <a:pt x="495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82344" y="1927605"/>
            <a:ext cx="14192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Pasien </a:t>
            </a:r>
            <a:r>
              <a:rPr sz="2400" dirty="0">
                <a:latin typeface="Times New Roman"/>
                <a:cs typeface="Times New Roman"/>
              </a:rPr>
              <a:t>di  </a:t>
            </a:r>
            <a:r>
              <a:rPr sz="2400" spc="-5" dirty="0">
                <a:latin typeface="Times New Roman"/>
                <a:cs typeface="Times New Roman"/>
              </a:rPr>
              <a:t>Rawat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Inap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29076" y="1969134"/>
            <a:ext cx="16579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Pasien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keluar  </a:t>
            </a:r>
            <a:r>
              <a:rPr sz="2400" spc="-5" dirty="0">
                <a:latin typeface="Times New Roman"/>
                <a:cs typeface="Times New Roman"/>
              </a:rPr>
              <a:t>Rumah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Sakit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88507" y="1892934"/>
            <a:ext cx="23431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Pasien Membayar  </a:t>
            </a:r>
            <a:r>
              <a:rPr sz="2400" dirty="0">
                <a:latin typeface="Times New Roman"/>
                <a:cs typeface="Times New Roman"/>
              </a:rPr>
              <a:t>Biaya RS dgn </a:t>
            </a:r>
            <a:r>
              <a:rPr sz="2400" spc="-5" dirty="0">
                <a:latin typeface="Times New Roman"/>
                <a:cs typeface="Times New Roman"/>
              </a:rPr>
              <a:t>Kas  sebesar </a:t>
            </a:r>
            <a:r>
              <a:rPr sz="2400" dirty="0">
                <a:latin typeface="Times New Roman"/>
                <a:cs typeface="Times New Roman"/>
              </a:rPr>
              <a:t>Rp 1,5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51650" y="5029200"/>
            <a:ext cx="2724150" cy="15621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2075" marR="396875">
              <a:lnSpc>
                <a:spcPct val="100000"/>
              </a:lnSpc>
              <a:spcBef>
                <a:spcPts val="280"/>
              </a:spcBef>
            </a:pPr>
            <a:r>
              <a:rPr sz="2400" spc="-75" dirty="0">
                <a:latin typeface="Times New Roman"/>
                <a:cs typeface="Times New Roman"/>
              </a:rPr>
              <a:t>PENDAPATAN  </a:t>
            </a:r>
            <a:r>
              <a:rPr sz="2400" spc="-5" dirty="0">
                <a:latin typeface="Times New Roman"/>
                <a:cs typeface="Times New Roman"/>
              </a:rPr>
              <a:t>MASUK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BULAN  JANUARI </a:t>
            </a:r>
            <a:r>
              <a:rPr sz="2400" spc="-120" dirty="0">
                <a:latin typeface="Times New Roman"/>
                <a:cs typeface="Times New Roman"/>
              </a:rPr>
              <a:t>ATAU  </a:t>
            </a:r>
            <a:r>
              <a:rPr sz="2400" spc="-25" dirty="0">
                <a:latin typeface="Times New Roman"/>
                <a:cs typeface="Times New Roman"/>
              </a:rPr>
              <a:t>FEBRUARY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’02?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Siklus</a:t>
            </a:r>
            <a:r>
              <a:rPr spc="-75" dirty="0"/>
              <a:t> </a:t>
            </a:r>
            <a:r>
              <a:rPr spc="-5" dirty="0"/>
              <a:t>Akuntansi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68725" y="1143000"/>
            <a:ext cx="2257425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20014" marR="111125" algn="ctr">
              <a:lnSpc>
                <a:spcPct val="100000"/>
              </a:lnSpc>
              <a:spcBef>
                <a:spcPts val="355"/>
              </a:spcBef>
            </a:pPr>
            <a:r>
              <a:rPr sz="1400" spc="-5" dirty="0">
                <a:latin typeface="Tahoma"/>
                <a:cs typeface="Tahoma"/>
              </a:rPr>
              <a:t>Mengidentifikasi </a:t>
            </a:r>
            <a:r>
              <a:rPr sz="1400" dirty="0">
                <a:latin typeface="Tahoma"/>
                <a:cs typeface="Tahoma"/>
              </a:rPr>
              <a:t>dan  </a:t>
            </a:r>
            <a:r>
              <a:rPr sz="1400" spc="-10" dirty="0">
                <a:latin typeface="Tahoma"/>
                <a:cs typeface="Tahoma"/>
              </a:rPr>
              <a:t>Pengukuran transaksi</a:t>
            </a:r>
            <a:r>
              <a:rPr sz="1400" spc="-6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dan  </a:t>
            </a:r>
            <a:r>
              <a:rPr sz="1400" spc="-5" dirty="0">
                <a:latin typeface="Tahoma"/>
                <a:cs typeface="Tahoma"/>
              </a:rPr>
              <a:t>Even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lainnya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26150" y="1219200"/>
            <a:ext cx="1263650" cy="0"/>
          </a:xfrm>
          <a:custGeom>
            <a:avLst/>
            <a:gdLst/>
            <a:ahLst/>
            <a:cxnLst/>
            <a:rect l="l" t="t" r="r" b="b"/>
            <a:pathLst>
              <a:path w="1263650">
                <a:moveTo>
                  <a:pt x="0" y="0"/>
                </a:moveTo>
                <a:lnTo>
                  <a:pt x="12636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73800" y="1447800"/>
            <a:ext cx="239395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Jurnal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73800" y="2667000"/>
            <a:ext cx="2371725" cy="762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Posting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0" y="3810000"/>
            <a:ext cx="2371725" cy="762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9955" marR="230504" indent="-670560">
              <a:lnSpc>
                <a:spcPct val="100000"/>
              </a:lnSpc>
              <a:spcBef>
                <a:spcPts val="325"/>
              </a:spcBef>
            </a:pPr>
            <a:r>
              <a:rPr sz="1600" b="1" spc="-10" dirty="0">
                <a:latin typeface="Arial"/>
                <a:cs typeface="Arial"/>
              </a:rPr>
              <a:t>Menyiapkan Neraca  </a:t>
            </a:r>
            <a:r>
              <a:rPr sz="1600" b="1" spc="-5" dirty="0">
                <a:latin typeface="Arial"/>
                <a:cs typeface="Arial"/>
              </a:rPr>
              <a:t>Saldo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26300" y="4572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175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1750" y="317500"/>
                </a:lnTo>
                <a:lnTo>
                  <a:pt x="31750" y="304800"/>
                </a:lnTo>
                <a:close/>
              </a:path>
              <a:path w="76200" h="381000">
                <a:moveTo>
                  <a:pt x="44450" y="0"/>
                </a:moveTo>
                <a:lnTo>
                  <a:pt x="31750" y="0"/>
                </a:lnTo>
                <a:lnTo>
                  <a:pt x="31750" y="317500"/>
                </a:lnTo>
                <a:lnTo>
                  <a:pt x="44450" y="317500"/>
                </a:lnTo>
                <a:lnTo>
                  <a:pt x="4445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4450" y="304800"/>
                </a:lnTo>
                <a:lnTo>
                  <a:pt x="44450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96025" y="5029200"/>
            <a:ext cx="2371725" cy="1066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360"/>
              </a:spcBef>
            </a:pPr>
            <a:r>
              <a:rPr sz="1300" b="1" spc="-10" dirty="0">
                <a:latin typeface="Tahoma"/>
                <a:cs typeface="Tahoma"/>
              </a:rPr>
              <a:t>Jurnal</a:t>
            </a:r>
            <a:r>
              <a:rPr sz="1300" b="1" spc="-15" dirty="0">
                <a:latin typeface="Tahoma"/>
                <a:cs typeface="Tahoma"/>
              </a:rPr>
              <a:t> </a:t>
            </a:r>
            <a:r>
              <a:rPr sz="1300" b="1" spc="-5" dirty="0">
                <a:latin typeface="Tahoma"/>
                <a:cs typeface="Tahoma"/>
              </a:rPr>
              <a:t>Penyesuaian</a:t>
            </a:r>
            <a:endParaRPr sz="1300">
              <a:latin typeface="Tahoma"/>
              <a:cs typeface="Tahoma"/>
            </a:endParaRPr>
          </a:p>
          <a:p>
            <a:pPr marL="92075">
              <a:lnSpc>
                <a:spcPct val="100000"/>
              </a:lnSpc>
              <a:buChar char="*"/>
              <a:tabLst>
                <a:tab pos="234315" algn="l"/>
              </a:tabLst>
            </a:pPr>
            <a:r>
              <a:rPr sz="1300" spc="-5" dirty="0">
                <a:latin typeface="Tahoma"/>
                <a:cs typeface="Tahoma"/>
              </a:rPr>
              <a:t>Akrual</a:t>
            </a:r>
            <a:endParaRPr sz="1300">
              <a:latin typeface="Tahoma"/>
              <a:cs typeface="Tahoma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  <a:buChar char="*"/>
              <a:tabLst>
                <a:tab pos="234315" algn="l"/>
              </a:tabLst>
            </a:pPr>
            <a:r>
              <a:rPr sz="1300" spc="-10" dirty="0">
                <a:latin typeface="Tahoma"/>
                <a:cs typeface="Tahoma"/>
              </a:rPr>
              <a:t>Pembayaran</a:t>
            </a:r>
            <a:r>
              <a:rPr sz="1300" spc="-1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Dimuka</a:t>
            </a:r>
            <a:endParaRPr sz="1300">
              <a:latin typeface="Tahoma"/>
              <a:cs typeface="Tahoma"/>
            </a:endParaRPr>
          </a:p>
          <a:p>
            <a:pPr marL="92075" marR="1007744">
              <a:lnSpc>
                <a:spcPct val="100000"/>
              </a:lnSpc>
              <a:buChar char="*"/>
              <a:tabLst>
                <a:tab pos="234315" algn="l"/>
              </a:tabLst>
            </a:pPr>
            <a:r>
              <a:rPr sz="1300" spc="-5" dirty="0">
                <a:latin typeface="Tahoma"/>
                <a:cs typeface="Tahoma"/>
              </a:rPr>
              <a:t>Item-item</a:t>
            </a:r>
            <a:r>
              <a:rPr sz="1300" spc="-55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yang  </a:t>
            </a:r>
            <a:r>
              <a:rPr sz="1300" spc="-5" dirty="0">
                <a:latin typeface="Tahoma"/>
                <a:cs typeface="Tahoma"/>
              </a:rPr>
              <a:t>disesuaikan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64400" y="609600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876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08700" y="6286500"/>
            <a:ext cx="1155700" cy="76200"/>
          </a:xfrm>
          <a:custGeom>
            <a:avLst/>
            <a:gdLst/>
            <a:ahLst/>
            <a:cxnLst/>
            <a:rect l="l" t="t" r="r" b="b"/>
            <a:pathLst>
              <a:path w="11557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1557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155700" h="76200">
                <a:moveTo>
                  <a:pt x="11557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155700" y="44450"/>
                </a:lnTo>
                <a:lnTo>
                  <a:pt x="1155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32200" y="5935662"/>
            <a:ext cx="2505075" cy="5416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661035" marR="339090" indent="-312420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Arial"/>
                <a:cs typeface="Arial"/>
              </a:rPr>
              <a:t>Neraca </a:t>
            </a:r>
            <a:r>
              <a:rPr sz="1600" b="1" spc="-5" dirty="0">
                <a:latin typeface="Arial"/>
                <a:cs typeface="Arial"/>
              </a:rPr>
              <a:t>Saldo </a:t>
            </a:r>
            <a:r>
              <a:rPr sz="1600" b="1" spc="-20" dirty="0">
                <a:latin typeface="Arial"/>
                <a:cs typeface="Arial"/>
              </a:rPr>
              <a:t>yang  </a:t>
            </a:r>
            <a:r>
              <a:rPr sz="1600" b="1" spc="-10" dirty="0">
                <a:latin typeface="Arial"/>
                <a:cs typeface="Arial"/>
              </a:rPr>
              <a:t>Disesuaikan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62301" y="6194425"/>
            <a:ext cx="948055" cy="0"/>
          </a:xfrm>
          <a:custGeom>
            <a:avLst/>
            <a:gdLst/>
            <a:ahLst/>
            <a:cxnLst/>
            <a:rect l="l" t="t" r="r" b="b"/>
            <a:pathLst>
              <a:path w="948054">
                <a:moveTo>
                  <a:pt x="94767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68450" y="4419536"/>
            <a:ext cx="2146300" cy="13100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 marR="209550" indent="124460">
              <a:lnSpc>
                <a:spcPct val="100000"/>
              </a:lnSpc>
              <a:spcBef>
                <a:spcPts val="359"/>
              </a:spcBef>
            </a:pPr>
            <a:r>
              <a:rPr sz="1400" b="1" spc="-5" dirty="0">
                <a:latin typeface="Tahoma"/>
                <a:cs typeface="Tahoma"/>
              </a:rPr>
              <a:t>Penyiapan Laporan  </a:t>
            </a:r>
            <a:r>
              <a:rPr sz="1400" spc="-10" dirty="0">
                <a:latin typeface="Tahoma"/>
                <a:cs typeface="Tahoma"/>
              </a:rPr>
              <a:t>Laporan </a:t>
            </a:r>
            <a:r>
              <a:rPr sz="1400" spc="-5" dirty="0">
                <a:latin typeface="Tahoma"/>
                <a:cs typeface="Tahoma"/>
              </a:rPr>
              <a:t>Rugi Laba  </a:t>
            </a:r>
            <a:r>
              <a:rPr sz="1400" spc="-10" dirty="0">
                <a:latin typeface="Tahoma"/>
                <a:cs typeface="Tahoma"/>
              </a:rPr>
              <a:t>Laporan Neraca  Laporan </a:t>
            </a:r>
            <a:r>
              <a:rPr sz="1400" spc="-5" dirty="0">
                <a:latin typeface="Tahoma"/>
                <a:cs typeface="Tahoma"/>
              </a:rPr>
              <a:t>Arus </a:t>
            </a:r>
            <a:r>
              <a:rPr sz="1400" spc="-15" dirty="0">
                <a:latin typeface="Tahoma"/>
                <a:cs typeface="Tahoma"/>
              </a:rPr>
              <a:t>Kas  </a:t>
            </a:r>
            <a:r>
              <a:rPr sz="1400" spc="-5" dirty="0">
                <a:latin typeface="Tahoma"/>
                <a:cs typeface="Tahoma"/>
              </a:rPr>
              <a:t>Laporan Laba</a:t>
            </a:r>
            <a:r>
              <a:rPr sz="1400" spc="-4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Ditahan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68450" y="3346450"/>
            <a:ext cx="2146300" cy="692150"/>
          </a:xfrm>
          <a:custGeom>
            <a:avLst/>
            <a:gdLst/>
            <a:ahLst/>
            <a:cxnLst/>
            <a:rect l="l" t="t" r="r" b="b"/>
            <a:pathLst>
              <a:path w="2146300" h="692150">
                <a:moveTo>
                  <a:pt x="0" y="692150"/>
                </a:moveTo>
                <a:lnTo>
                  <a:pt x="2146300" y="692150"/>
                </a:lnTo>
                <a:lnTo>
                  <a:pt x="2146300" y="0"/>
                </a:lnTo>
                <a:lnTo>
                  <a:pt x="0" y="0"/>
                </a:lnTo>
                <a:lnTo>
                  <a:pt x="0" y="6921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32610" y="3378453"/>
            <a:ext cx="161988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ahoma"/>
                <a:cs typeface="Tahoma"/>
              </a:rPr>
              <a:t>Jurnal </a:t>
            </a:r>
            <a:r>
              <a:rPr sz="1400" b="1" spc="-5" dirty="0">
                <a:latin typeface="Tahoma"/>
                <a:cs typeface="Tahoma"/>
              </a:rPr>
              <a:t>Penutup  </a:t>
            </a:r>
            <a:r>
              <a:rPr sz="1400" spc="-10" dirty="0">
                <a:latin typeface="Tahoma"/>
                <a:cs typeface="Tahoma"/>
              </a:rPr>
              <a:t>(Perkiraan-perkiraan  </a:t>
            </a:r>
            <a:r>
              <a:rPr sz="1400" spc="-5" dirty="0">
                <a:latin typeface="Tahoma"/>
                <a:cs typeface="Tahoma"/>
              </a:rPr>
              <a:t>Nominal)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68450" y="2568575"/>
            <a:ext cx="2146300" cy="4794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236854" marR="230504" indent="15240">
              <a:lnSpc>
                <a:spcPct val="100000"/>
              </a:lnSpc>
              <a:spcBef>
                <a:spcPts val="355"/>
              </a:spcBef>
            </a:pPr>
            <a:r>
              <a:rPr sz="1400" spc="-10" dirty="0">
                <a:latin typeface="Tahoma"/>
                <a:cs typeface="Tahoma"/>
              </a:rPr>
              <a:t>Neraca </a:t>
            </a:r>
            <a:r>
              <a:rPr sz="1400" spc="-5" dirty="0">
                <a:latin typeface="Tahoma"/>
                <a:cs typeface="Tahoma"/>
              </a:rPr>
              <a:t>Saldo setelah  </a:t>
            </a:r>
            <a:r>
              <a:rPr sz="1400" spc="-10" dirty="0">
                <a:latin typeface="Tahoma"/>
                <a:cs typeface="Tahoma"/>
              </a:rPr>
              <a:t>Penutupan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(opsional)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8450" y="1920875"/>
            <a:ext cx="2146300" cy="3651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355"/>
              </a:spcBef>
            </a:pPr>
            <a:r>
              <a:rPr sz="1400" spc="-5" dirty="0">
                <a:latin typeface="Tahoma"/>
                <a:cs typeface="Tahoma"/>
              </a:rPr>
              <a:t>Jurnal </a:t>
            </a:r>
            <a:r>
              <a:rPr sz="1400" dirty="0">
                <a:latin typeface="Tahoma"/>
                <a:cs typeface="Tahoma"/>
              </a:rPr>
              <a:t>Balik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(opsional)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62301" y="1401825"/>
            <a:ext cx="0" cy="519430"/>
          </a:xfrm>
          <a:custGeom>
            <a:avLst/>
            <a:gdLst/>
            <a:ahLst/>
            <a:cxnLst/>
            <a:rect l="l" t="t" r="r" b="b"/>
            <a:pathLst>
              <a:path h="519430">
                <a:moveTo>
                  <a:pt x="0" y="51904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2173" y="1363599"/>
            <a:ext cx="1106805" cy="76200"/>
          </a:xfrm>
          <a:custGeom>
            <a:avLst/>
            <a:gdLst/>
            <a:ahLst/>
            <a:cxnLst/>
            <a:rect l="l" t="t" r="r" b="b"/>
            <a:pathLst>
              <a:path w="1106804" h="76200">
                <a:moveTo>
                  <a:pt x="1030351" y="0"/>
                </a:moveTo>
                <a:lnTo>
                  <a:pt x="1030351" y="76200"/>
                </a:lnTo>
                <a:lnTo>
                  <a:pt x="1093851" y="44450"/>
                </a:lnTo>
                <a:lnTo>
                  <a:pt x="1043051" y="44450"/>
                </a:lnTo>
                <a:lnTo>
                  <a:pt x="1043051" y="31750"/>
                </a:lnTo>
                <a:lnTo>
                  <a:pt x="1093851" y="31750"/>
                </a:lnTo>
                <a:lnTo>
                  <a:pt x="1030351" y="0"/>
                </a:lnTo>
                <a:close/>
              </a:path>
              <a:path w="1106804" h="76200">
                <a:moveTo>
                  <a:pt x="1030351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030351" y="44450"/>
                </a:lnTo>
                <a:lnTo>
                  <a:pt x="1030351" y="31750"/>
                </a:lnTo>
                <a:close/>
              </a:path>
              <a:path w="1106804" h="76200">
                <a:moveTo>
                  <a:pt x="1093851" y="31750"/>
                </a:moveTo>
                <a:lnTo>
                  <a:pt x="1043051" y="31750"/>
                </a:lnTo>
                <a:lnTo>
                  <a:pt x="1043051" y="44450"/>
                </a:lnTo>
                <a:lnTo>
                  <a:pt x="1093851" y="44450"/>
                </a:lnTo>
                <a:lnTo>
                  <a:pt x="1106551" y="38100"/>
                </a:lnTo>
                <a:lnTo>
                  <a:pt x="109385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03500" y="22860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03500" y="3048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44450" y="63500"/>
                </a:moveTo>
                <a:lnTo>
                  <a:pt x="31750" y="635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63500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810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03500" y="58674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44450" y="63500"/>
                </a:moveTo>
                <a:lnTo>
                  <a:pt x="31750" y="635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63500"/>
                </a:lnTo>
                <a:close/>
              </a:path>
              <a:path w="76200" h="304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04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03500" y="40386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44450" y="63500"/>
                </a:moveTo>
                <a:lnTo>
                  <a:pt x="31750" y="635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63500"/>
                </a:lnTo>
                <a:close/>
              </a:path>
              <a:path w="76200" h="304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04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1219200"/>
            <a:ext cx="762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26300" y="22098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175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1750" y="317500"/>
                </a:lnTo>
                <a:lnTo>
                  <a:pt x="31750" y="304800"/>
                </a:lnTo>
                <a:close/>
              </a:path>
              <a:path w="76200" h="381000">
                <a:moveTo>
                  <a:pt x="44450" y="0"/>
                </a:moveTo>
                <a:lnTo>
                  <a:pt x="31750" y="0"/>
                </a:lnTo>
                <a:lnTo>
                  <a:pt x="31750" y="317500"/>
                </a:lnTo>
                <a:lnTo>
                  <a:pt x="44450" y="317500"/>
                </a:lnTo>
                <a:lnTo>
                  <a:pt x="4445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4450" y="304800"/>
                </a:lnTo>
                <a:lnTo>
                  <a:pt x="44450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26300" y="3429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175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1750" y="317500"/>
                </a:lnTo>
                <a:lnTo>
                  <a:pt x="31750" y="304800"/>
                </a:lnTo>
                <a:close/>
              </a:path>
              <a:path w="76200" h="381000">
                <a:moveTo>
                  <a:pt x="44450" y="0"/>
                </a:moveTo>
                <a:lnTo>
                  <a:pt x="31750" y="0"/>
                </a:lnTo>
                <a:lnTo>
                  <a:pt x="31750" y="317500"/>
                </a:lnTo>
                <a:lnTo>
                  <a:pt x="44450" y="317500"/>
                </a:lnTo>
                <a:lnTo>
                  <a:pt x="4445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4450" y="304800"/>
                </a:lnTo>
                <a:lnTo>
                  <a:pt x="44450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00" y="4953000"/>
            <a:ext cx="8915400" cy="144780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36830" rIns="0" bIns="0" rtlCol="0">
            <a:spAutoFit/>
          </a:bodyPr>
          <a:lstStyle/>
          <a:p>
            <a:pPr marL="471805" marR="128270" indent="123189">
              <a:lnSpc>
                <a:spcPct val="100000"/>
              </a:lnSpc>
              <a:spcBef>
                <a:spcPts val="290"/>
              </a:spcBef>
            </a:pPr>
            <a:r>
              <a:rPr sz="2800" i="1" spc="-5" dirty="0">
                <a:solidFill>
                  <a:srgbClr val="FFC000"/>
                </a:solidFill>
                <a:latin typeface="Arial"/>
                <a:cs typeface="Arial"/>
              </a:rPr>
              <a:t>Kita , hanya sebagai pemakai laporan keuangan,  bukan penyusun lap keu. Akuntansi yg</a:t>
            </a:r>
            <a:r>
              <a:rPr sz="2800" i="1" spc="5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FFC000"/>
                </a:solidFill>
                <a:latin typeface="Arial"/>
                <a:cs typeface="Arial"/>
              </a:rPr>
              <a:t>menyediakan</a:t>
            </a:r>
            <a:endParaRPr sz="2800">
              <a:latin typeface="Arial"/>
              <a:cs typeface="Arial"/>
            </a:endParaRPr>
          </a:p>
          <a:p>
            <a:pPr marL="1727200">
              <a:lnSpc>
                <a:spcPct val="100000"/>
              </a:lnSpc>
            </a:pPr>
            <a:r>
              <a:rPr sz="2800" i="1" spc="-5" dirty="0">
                <a:solidFill>
                  <a:srgbClr val="FFC000"/>
                </a:solidFill>
                <a:latin typeface="Arial"/>
                <a:cs typeface="Arial"/>
              </a:rPr>
              <a:t>informasi keuangan </a:t>
            </a:r>
            <a:r>
              <a:rPr sz="2800" i="1" dirty="0">
                <a:solidFill>
                  <a:srgbClr val="FFC000"/>
                </a:solidFill>
                <a:latin typeface="Arial"/>
                <a:cs typeface="Arial"/>
              </a:rPr>
              <a:t>yg </a:t>
            </a:r>
            <a:r>
              <a:rPr sz="2800" i="1" spc="-5" dirty="0">
                <a:solidFill>
                  <a:srgbClr val="FFC000"/>
                </a:solidFill>
                <a:latin typeface="Arial"/>
                <a:cs typeface="Arial"/>
              </a:rPr>
              <a:t>kita butuhkan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3429000"/>
            <a:ext cx="5410200" cy="1295400"/>
          </a:xfrm>
          <a:custGeom>
            <a:avLst/>
            <a:gdLst/>
            <a:ahLst/>
            <a:cxnLst/>
            <a:rect l="l" t="t" r="r" b="b"/>
            <a:pathLst>
              <a:path w="5410200" h="1295400">
                <a:moveTo>
                  <a:pt x="5410200" y="647700"/>
                </a:moveTo>
                <a:lnTo>
                  <a:pt x="0" y="647700"/>
                </a:lnTo>
                <a:lnTo>
                  <a:pt x="2705100" y="1295400"/>
                </a:lnTo>
                <a:lnTo>
                  <a:pt x="5410200" y="647700"/>
                </a:lnTo>
                <a:close/>
              </a:path>
              <a:path w="5410200" h="1295400">
                <a:moveTo>
                  <a:pt x="4057650" y="0"/>
                </a:moveTo>
                <a:lnTo>
                  <a:pt x="1352550" y="0"/>
                </a:lnTo>
                <a:lnTo>
                  <a:pt x="1352550" y="647700"/>
                </a:lnTo>
                <a:lnTo>
                  <a:pt x="4057650" y="647700"/>
                </a:lnTo>
                <a:lnTo>
                  <a:pt x="405765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81200" y="3429000"/>
            <a:ext cx="5410200" cy="1295400"/>
          </a:xfrm>
          <a:custGeom>
            <a:avLst/>
            <a:gdLst/>
            <a:ahLst/>
            <a:cxnLst/>
            <a:rect l="l" t="t" r="r" b="b"/>
            <a:pathLst>
              <a:path w="5410200" h="1295400">
                <a:moveTo>
                  <a:pt x="0" y="647700"/>
                </a:moveTo>
                <a:lnTo>
                  <a:pt x="1352550" y="647700"/>
                </a:lnTo>
                <a:lnTo>
                  <a:pt x="1352550" y="0"/>
                </a:lnTo>
                <a:lnTo>
                  <a:pt x="4057650" y="0"/>
                </a:lnTo>
                <a:lnTo>
                  <a:pt x="4057650" y="647700"/>
                </a:lnTo>
                <a:lnTo>
                  <a:pt x="5410200" y="647700"/>
                </a:lnTo>
                <a:lnTo>
                  <a:pt x="2705100" y="1295400"/>
                </a:lnTo>
                <a:lnTo>
                  <a:pt x="0" y="64770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762000"/>
            <a:ext cx="8686800" cy="2057400"/>
          </a:xfrm>
          <a:custGeom>
            <a:avLst/>
            <a:gdLst/>
            <a:ahLst/>
            <a:cxnLst/>
            <a:rect l="l" t="t" r="r" b="b"/>
            <a:pathLst>
              <a:path w="8686800" h="2057400">
                <a:moveTo>
                  <a:pt x="8343900" y="0"/>
                </a:moveTo>
                <a:lnTo>
                  <a:pt x="342912" y="0"/>
                </a:lnTo>
                <a:lnTo>
                  <a:pt x="296382" y="3130"/>
                </a:lnTo>
                <a:lnTo>
                  <a:pt x="251753" y="12250"/>
                </a:lnTo>
                <a:lnTo>
                  <a:pt x="209436" y="26949"/>
                </a:lnTo>
                <a:lnTo>
                  <a:pt x="169839" y="46820"/>
                </a:lnTo>
                <a:lnTo>
                  <a:pt x="133370" y="71454"/>
                </a:lnTo>
                <a:lnTo>
                  <a:pt x="100437" y="100441"/>
                </a:lnTo>
                <a:lnTo>
                  <a:pt x="71451" y="133373"/>
                </a:lnTo>
                <a:lnTo>
                  <a:pt x="46818" y="169841"/>
                </a:lnTo>
                <a:lnTo>
                  <a:pt x="26948" y="209436"/>
                </a:lnTo>
                <a:lnTo>
                  <a:pt x="12249" y="251751"/>
                </a:lnTo>
                <a:lnTo>
                  <a:pt x="3130" y="296375"/>
                </a:lnTo>
                <a:lnTo>
                  <a:pt x="0" y="342900"/>
                </a:lnTo>
                <a:lnTo>
                  <a:pt x="0" y="1714500"/>
                </a:lnTo>
                <a:lnTo>
                  <a:pt x="3130" y="1761024"/>
                </a:lnTo>
                <a:lnTo>
                  <a:pt x="12249" y="1805648"/>
                </a:lnTo>
                <a:lnTo>
                  <a:pt x="26948" y="1847963"/>
                </a:lnTo>
                <a:lnTo>
                  <a:pt x="46818" y="1887558"/>
                </a:lnTo>
                <a:lnTo>
                  <a:pt x="71451" y="1924026"/>
                </a:lnTo>
                <a:lnTo>
                  <a:pt x="100437" y="1956958"/>
                </a:lnTo>
                <a:lnTo>
                  <a:pt x="133370" y="1985945"/>
                </a:lnTo>
                <a:lnTo>
                  <a:pt x="169839" y="2010579"/>
                </a:lnTo>
                <a:lnTo>
                  <a:pt x="209436" y="2030450"/>
                </a:lnTo>
                <a:lnTo>
                  <a:pt x="251753" y="2045149"/>
                </a:lnTo>
                <a:lnTo>
                  <a:pt x="296382" y="2054269"/>
                </a:lnTo>
                <a:lnTo>
                  <a:pt x="342912" y="2057400"/>
                </a:lnTo>
                <a:lnTo>
                  <a:pt x="8343900" y="2057400"/>
                </a:lnTo>
                <a:lnTo>
                  <a:pt x="8390424" y="2054269"/>
                </a:lnTo>
                <a:lnTo>
                  <a:pt x="8435048" y="2045149"/>
                </a:lnTo>
                <a:lnTo>
                  <a:pt x="8477363" y="2030450"/>
                </a:lnTo>
                <a:lnTo>
                  <a:pt x="8516958" y="2010579"/>
                </a:lnTo>
                <a:lnTo>
                  <a:pt x="8553426" y="1985945"/>
                </a:lnTo>
                <a:lnTo>
                  <a:pt x="8586358" y="1956958"/>
                </a:lnTo>
                <a:lnTo>
                  <a:pt x="8615345" y="1924026"/>
                </a:lnTo>
                <a:lnTo>
                  <a:pt x="8639979" y="1887558"/>
                </a:lnTo>
                <a:lnTo>
                  <a:pt x="8659850" y="1847963"/>
                </a:lnTo>
                <a:lnTo>
                  <a:pt x="8674549" y="1805648"/>
                </a:lnTo>
                <a:lnTo>
                  <a:pt x="8683669" y="1761024"/>
                </a:lnTo>
                <a:lnTo>
                  <a:pt x="8686800" y="1714500"/>
                </a:lnTo>
                <a:lnTo>
                  <a:pt x="8686800" y="342900"/>
                </a:lnTo>
                <a:lnTo>
                  <a:pt x="8683669" y="296375"/>
                </a:lnTo>
                <a:lnTo>
                  <a:pt x="8674549" y="251751"/>
                </a:lnTo>
                <a:lnTo>
                  <a:pt x="8659850" y="209436"/>
                </a:lnTo>
                <a:lnTo>
                  <a:pt x="8639979" y="169841"/>
                </a:lnTo>
                <a:lnTo>
                  <a:pt x="8615345" y="133373"/>
                </a:lnTo>
                <a:lnTo>
                  <a:pt x="8586358" y="100441"/>
                </a:lnTo>
                <a:lnTo>
                  <a:pt x="8553426" y="71454"/>
                </a:lnTo>
                <a:lnTo>
                  <a:pt x="8516958" y="46820"/>
                </a:lnTo>
                <a:lnTo>
                  <a:pt x="8477363" y="26949"/>
                </a:lnTo>
                <a:lnTo>
                  <a:pt x="8435048" y="12250"/>
                </a:lnTo>
                <a:lnTo>
                  <a:pt x="8390424" y="3130"/>
                </a:lnTo>
                <a:lnTo>
                  <a:pt x="83439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600" y="762000"/>
            <a:ext cx="8686800" cy="2057400"/>
          </a:xfrm>
          <a:custGeom>
            <a:avLst/>
            <a:gdLst/>
            <a:ahLst/>
            <a:cxnLst/>
            <a:rect l="l" t="t" r="r" b="b"/>
            <a:pathLst>
              <a:path w="8686800" h="2057400">
                <a:moveTo>
                  <a:pt x="0" y="342900"/>
                </a:moveTo>
                <a:lnTo>
                  <a:pt x="3130" y="296375"/>
                </a:lnTo>
                <a:lnTo>
                  <a:pt x="12249" y="251751"/>
                </a:lnTo>
                <a:lnTo>
                  <a:pt x="26948" y="209436"/>
                </a:lnTo>
                <a:lnTo>
                  <a:pt x="46818" y="169841"/>
                </a:lnTo>
                <a:lnTo>
                  <a:pt x="71451" y="133373"/>
                </a:lnTo>
                <a:lnTo>
                  <a:pt x="100437" y="100441"/>
                </a:lnTo>
                <a:lnTo>
                  <a:pt x="133370" y="71454"/>
                </a:lnTo>
                <a:lnTo>
                  <a:pt x="169839" y="46820"/>
                </a:lnTo>
                <a:lnTo>
                  <a:pt x="209436" y="26949"/>
                </a:lnTo>
                <a:lnTo>
                  <a:pt x="251753" y="12250"/>
                </a:lnTo>
                <a:lnTo>
                  <a:pt x="296382" y="3130"/>
                </a:lnTo>
                <a:lnTo>
                  <a:pt x="342912" y="0"/>
                </a:lnTo>
                <a:lnTo>
                  <a:pt x="8343900" y="0"/>
                </a:lnTo>
                <a:lnTo>
                  <a:pt x="8390424" y="3130"/>
                </a:lnTo>
                <a:lnTo>
                  <a:pt x="8435048" y="12250"/>
                </a:lnTo>
                <a:lnTo>
                  <a:pt x="8477363" y="26949"/>
                </a:lnTo>
                <a:lnTo>
                  <a:pt x="8516958" y="46820"/>
                </a:lnTo>
                <a:lnTo>
                  <a:pt x="8553426" y="71454"/>
                </a:lnTo>
                <a:lnTo>
                  <a:pt x="8586358" y="100441"/>
                </a:lnTo>
                <a:lnTo>
                  <a:pt x="8615345" y="133373"/>
                </a:lnTo>
                <a:lnTo>
                  <a:pt x="8639979" y="169841"/>
                </a:lnTo>
                <a:lnTo>
                  <a:pt x="8659850" y="209436"/>
                </a:lnTo>
                <a:lnTo>
                  <a:pt x="8674549" y="251751"/>
                </a:lnTo>
                <a:lnTo>
                  <a:pt x="8683669" y="296375"/>
                </a:lnTo>
                <a:lnTo>
                  <a:pt x="8686800" y="342900"/>
                </a:lnTo>
                <a:lnTo>
                  <a:pt x="8686800" y="1714500"/>
                </a:lnTo>
                <a:lnTo>
                  <a:pt x="8683669" y="1761024"/>
                </a:lnTo>
                <a:lnTo>
                  <a:pt x="8674549" y="1805648"/>
                </a:lnTo>
                <a:lnTo>
                  <a:pt x="8659850" y="1847963"/>
                </a:lnTo>
                <a:lnTo>
                  <a:pt x="8639979" y="1887558"/>
                </a:lnTo>
                <a:lnTo>
                  <a:pt x="8615345" y="1924026"/>
                </a:lnTo>
                <a:lnTo>
                  <a:pt x="8586358" y="1956958"/>
                </a:lnTo>
                <a:lnTo>
                  <a:pt x="8553426" y="1985945"/>
                </a:lnTo>
                <a:lnTo>
                  <a:pt x="8516958" y="2010579"/>
                </a:lnTo>
                <a:lnTo>
                  <a:pt x="8477363" y="2030450"/>
                </a:lnTo>
                <a:lnTo>
                  <a:pt x="8435048" y="2045149"/>
                </a:lnTo>
                <a:lnTo>
                  <a:pt x="8390424" y="2054269"/>
                </a:lnTo>
                <a:lnTo>
                  <a:pt x="8343900" y="2057400"/>
                </a:lnTo>
                <a:lnTo>
                  <a:pt x="342912" y="2057400"/>
                </a:lnTo>
                <a:lnTo>
                  <a:pt x="296382" y="2054269"/>
                </a:lnTo>
                <a:lnTo>
                  <a:pt x="251753" y="2045149"/>
                </a:lnTo>
                <a:lnTo>
                  <a:pt x="209436" y="2030450"/>
                </a:lnTo>
                <a:lnTo>
                  <a:pt x="169839" y="2010579"/>
                </a:lnTo>
                <a:lnTo>
                  <a:pt x="133370" y="1985945"/>
                </a:lnTo>
                <a:lnTo>
                  <a:pt x="100437" y="1956958"/>
                </a:lnTo>
                <a:lnTo>
                  <a:pt x="71451" y="1924026"/>
                </a:lnTo>
                <a:lnTo>
                  <a:pt x="46818" y="1887558"/>
                </a:lnTo>
                <a:lnTo>
                  <a:pt x="26948" y="1847963"/>
                </a:lnTo>
                <a:lnTo>
                  <a:pt x="12249" y="1805648"/>
                </a:lnTo>
                <a:lnTo>
                  <a:pt x="3130" y="1761024"/>
                </a:lnTo>
                <a:lnTo>
                  <a:pt x="0" y="1714500"/>
                </a:lnTo>
                <a:lnTo>
                  <a:pt x="0" y="34290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37310" y="825933"/>
            <a:ext cx="7785100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5"/>
              </a:spcBef>
              <a:tabLst>
                <a:tab pos="2446655" algn="l"/>
                <a:tab pos="3665220" algn="l"/>
              </a:tabLst>
            </a:pPr>
            <a:r>
              <a:rPr sz="3600" b="0" dirty="0">
                <a:latin typeface="Arial"/>
                <a:cs typeface="Arial"/>
              </a:rPr>
              <a:t>Masalah</a:t>
            </a:r>
            <a:r>
              <a:rPr sz="3600" b="0" spc="-35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keuangan	pada dasarnya hanya  menyangkut	kegiatan untuk</a:t>
            </a:r>
            <a:r>
              <a:rPr sz="3600" b="0" spc="-90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menggunakan  dan memperoleh</a:t>
            </a:r>
            <a:r>
              <a:rPr sz="3600" b="0" spc="-55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dana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77795" y="601980"/>
            <a:ext cx="5500115" cy="659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38416" y="601980"/>
            <a:ext cx="641603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18333" y="713164"/>
            <a:ext cx="498792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solidFill>
                  <a:srgbClr val="333399"/>
                </a:solidFill>
                <a:latin typeface="Times New Roman"/>
                <a:cs typeface="Times New Roman"/>
              </a:rPr>
              <a:t>MANAJEMEN</a:t>
            </a:r>
            <a:r>
              <a:rPr sz="3200" b="0" spc="-55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3200" b="0" dirty="0">
                <a:solidFill>
                  <a:srgbClr val="333399"/>
                </a:solidFill>
                <a:latin typeface="Times New Roman"/>
                <a:cs typeface="Times New Roman"/>
              </a:rPr>
              <a:t>KEUANGAN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0400" y="2057400"/>
            <a:ext cx="4044950" cy="3965575"/>
          </a:xfrm>
          <a:prstGeom prst="rect">
            <a:avLst/>
          </a:prstGeom>
          <a:solidFill>
            <a:srgbClr val="FFF5CD"/>
          </a:solidFill>
          <a:ln w="158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>
              <a:latin typeface="Times New Roman"/>
              <a:cs typeface="Times New Roman"/>
            </a:endParaRPr>
          </a:p>
          <a:p>
            <a:pPr marL="363855" indent="-27241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6449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The </a:t>
            </a:r>
            <a:r>
              <a:rPr sz="2200" b="1" spc="-10" dirty="0">
                <a:latin typeface="Times New Roman"/>
                <a:cs typeface="Times New Roman"/>
              </a:rPr>
              <a:t>Risk Return</a:t>
            </a:r>
            <a:r>
              <a:rPr sz="2200" b="1" spc="-30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Times New Roman"/>
                <a:cs typeface="Times New Roman"/>
              </a:rPr>
              <a:t>Trade-off</a:t>
            </a:r>
            <a:endParaRPr sz="2200">
              <a:latin typeface="Times New Roman"/>
              <a:cs typeface="Times New Roman"/>
            </a:endParaRPr>
          </a:p>
          <a:p>
            <a:pPr marL="368300" indent="-27686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6893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Nilai </a:t>
            </a:r>
            <a:r>
              <a:rPr sz="2200" b="1" spc="-10" dirty="0">
                <a:latin typeface="Times New Roman"/>
                <a:cs typeface="Times New Roman"/>
              </a:rPr>
              <a:t>waktu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uang</a:t>
            </a:r>
            <a:endParaRPr sz="2200">
              <a:latin typeface="Times New Roman"/>
              <a:cs typeface="Times New Roman"/>
            </a:endParaRPr>
          </a:p>
          <a:p>
            <a:pPr marL="368300" indent="-27686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68935" algn="l"/>
              </a:tabLst>
            </a:pPr>
            <a:r>
              <a:rPr sz="2200" b="1" i="1" spc="-5" dirty="0">
                <a:latin typeface="Times New Roman"/>
                <a:cs typeface="Times New Roman"/>
              </a:rPr>
              <a:t>Cash flow is a</a:t>
            </a:r>
            <a:r>
              <a:rPr sz="2200" b="1" i="1" spc="0" dirty="0">
                <a:latin typeface="Times New Roman"/>
                <a:cs typeface="Times New Roman"/>
              </a:rPr>
              <a:t> </a:t>
            </a:r>
            <a:r>
              <a:rPr sz="2200" b="1" i="1" spc="-5" dirty="0">
                <a:latin typeface="Times New Roman"/>
                <a:cs typeface="Times New Roman"/>
              </a:rPr>
              <a:t>king</a:t>
            </a:r>
            <a:endParaRPr sz="2200">
              <a:latin typeface="Times New Roman"/>
              <a:cs typeface="Times New Roman"/>
            </a:endParaRPr>
          </a:p>
          <a:p>
            <a:pPr marL="368300" indent="-27686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6893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Persaingan pasar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bebas</a:t>
            </a:r>
            <a:endParaRPr sz="2200">
              <a:latin typeface="Times New Roman"/>
              <a:cs typeface="Times New Roman"/>
            </a:endParaRPr>
          </a:p>
          <a:p>
            <a:pPr marL="368300" indent="-27686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6893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Pasar modal yang</a:t>
            </a:r>
            <a:r>
              <a:rPr sz="2200" b="1" spc="-8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efisien</a:t>
            </a:r>
            <a:endParaRPr sz="2200">
              <a:latin typeface="Times New Roman"/>
              <a:cs typeface="Times New Roman"/>
            </a:endParaRPr>
          </a:p>
          <a:p>
            <a:pPr marL="368300" indent="-276860">
              <a:lnSpc>
                <a:spcPct val="100000"/>
              </a:lnSpc>
              <a:spcBef>
                <a:spcPts val="1325"/>
              </a:spcBef>
              <a:buAutoNum type="arabicPeriod"/>
              <a:tabLst>
                <a:tab pos="368935" algn="l"/>
              </a:tabLst>
            </a:pPr>
            <a:r>
              <a:rPr sz="2200" b="1" spc="-10" dirty="0">
                <a:latin typeface="Times New Roman"/>
                <a:cs typeface="Times New Roman"/>
              </a:rPr>
              <a:t>Semua resiko </a:t>
            </a:r>
            <a:r>
              <a:rPr sz="2200" b="1" spc="-5" dirty="0">
                <a:latin typeface="Times New Roman"/>
                <a:cs typeface="Times New Roman"/>
              </a:rPr>
              <a:t>tidak</a:t>
            </a:r>
            <a:r>
              <a:rPr sz="2200" b="1" spc="-10" dirty="0">
                <a:latin typeface="Times New Roman"/>
                <a:cs typeface="Times New Roman"/>
              </a:rPr>
              <a:t> sama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68450" y="2286000"/>
            <a:ext cx="2228850" cy="568325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322580">
              <a:lnSpc>
                <a:spcPct val="100000"/>
              </a:lnSpc>
              <a:spcBef>
                <a:spcPts val="254"/>
              </a:spcBef>
              <a:tabLst>
                <a:tab pos="1799589" algn="l"/>
              </a:tabLst>
            </a:pPr>
            <a:r>
              <a:rPr sz="3000" spc="-5" dirty="0">
                <a:latin typeface="Times New Roman"/>
                <a:cs typeface="Times New Roman"/>
              </a:rPr>
              <a:t>AXIOM	</a:t>
            </a:r>
            <a:r>
              <a:rPr sz="3000" dirty="0"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3600" y="2971800"/>
            <a:ext cx="3302000" cy="2287905"/>
          </a:xfrm>
          <a:prstGeom prst="rect">
            <a:avLst/>
          </a:prstGeom>
          <a:solidFill>
            <a:srgbClr val="FFF5CD"/>
          </a:solidFill>
          <a:ln w="1587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0"/>
              </a:spcBef>
            </a:pPr>
            <a:r>
              <a:rPr sz="2200" b="1" spc="-10" dirty="0">
                <a:latin typeface="Times New Roman"/>
                <a:cs typeface="Times New Roman"/>
              </a:rPr>
              <a:t>DASAR</a:t>
            </a:r>
            <a:endParaRPr sz="2200">
              <a:latin typeface="Times New Roman"/>
              <a:cs typeface="Times New Roman"/>
            </a:endParaRPr>
          </a:p>
          <a:p>
            <a:pPr marL="92075" marR="1095375">
              <a:lnSpc>
                <a:spcPts val="3960"/>
              </a:lnSpc>
              <a:spcBef>
                <a:spcPts val="350"/>
              </a:spcBef>
            </a:pPr>
            <a:r>
              <a:rPr sz="2200" b="1" spc="-5" dirty="0">
                <a:latin typeface="Times New Roman"/>
                <a:cs typeface="Times New Roman"/>
              </a:rPr>
              <a:t>PEMAHAMAN  </a:t>
            </a:r>
            <a:r>
              <a:rPr sz="2200" b="1" spc="-10" dirty="0">
                <a:latin typeface="Times New Roman"/>
                <a:cs typeface="Times New Roman"/>
              </a:rPr>
              <a:t>DAN</a:t>
            </a:r>
            <a:r>
              <a:rPr sz="2200" b="1" spc="-14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ANALISA</a:t>
            </a:r>
            <a:endParaRPr sz="2200">
              <a:latin typeface="Times New Roman"/>
              <a:cs typeface="Times New Roman"/>
            </a:endParaRPr>
          </a:p>
          <a:p>
            <a:pPr marL="92075" marR="1095375">
              <a:lnSpc>
                <a:spcPct val="100000"/>
              </a:lnSpc>
              <a:spcBef>
                <a:spcPts val="969"/>
              </a:spcBef>
            </a:pPr>
            <a:r>
              <a:rPr sz="2200" b="1" spc="-5" dirty="0">
                <a:latin typeface="Times New Roman"/>
                <a:cs typeface="Times New Roman"/>
              </a:rPr>
              <a:t>MANAG</a:t>
            </a:r>
            <a:r>
              <a:rPr sz="2200" b="1" spc="-15" dirty="0">
                <a:latin typeface="Times New Roman"/>
                <a:cs typeface="Times New Roman"/>
              </a:rPr>
              <a:t>E</a:t>
            </a:r>
            <a:r>
              <a:rPr sz="2200" b="1" spc="-5" dirty="0">
                <a:latin typeface="Times New Roman"/>
                <a:cs typeface="Times New Roman"/>
              </a:rPr>
              <a:t>MENT  </a:t>
            </a:r>
            <a:r>
              <a:rPr sz="2200" b="1" spc="-10" dirty="0">
                <a:latin typeface="Times New Roman"/>
                <a:cs typeface="Times New Roman"/>
              </a:rPr>
              <a:t>KEUANGAN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05350" y="4071873"/>
            <a:ext cx="1238250" cy="85725"/>
          </a:xfrm>
          <a:custGeom>
            <a:avLst/>
            <a:gdLst/>
            <a:ahLst/>
            <a:cxnLst/>
            <a:rect l="l" t="t" r="r" b="b"/>
            <a:pathLst>
              <a:path w="1238250" h="85725">
                <a:moveTo>
                  <a:pt x="1152525" y="0"/>
                </a:moveTo>
                <a:lnTo>
                  <a:pt x="1152525" y="85725"/>
                </a:lnTo>
                <a:lnTo>
                  <a:pt x="1209759" y="57150"/>
                </a:lnTo>
                <a:lnTo>
                  <a:pt x="1166749" y="57150"/>
                </a:lnTo>
                <a:lnTo>
                  <a:pt x="1166749" y="28575"/>
                </a:lnTo>
                <a:lnTo>
                  <a:pt x="1209590" y="28575"/>
                </a:lnTo>
                <a:lnTo>
                  <a:pt x="1152525" y="0"/>
                </a:lnTo>
                <a:close/>
              </a:path>
              <a:path w="1238250" h="85725">
                <a:moveTo>
                  <a:pt x="11525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1152525" y="57150"/>
                </a:lnTo>
                <a:lnTo>
                  <a:pt x="1152525" y="28575"/>
                </a:lnTo>
                <a:close/>
              </a:path>
              <a:path w="1238250" h="85725">
                <a:moveTo>
                  <a:pt x="1209590" y="28575"/>
                </a:moveTo>
                <a:lnTo>
                  <a:pt x="1166749" y="28575"/>
                </a:lnTo>
                <a:lnTo>
                  <a:pt x="1166749" y="57150"/>
                </a:lnTo>
                <a:lnTo>
                  <a:pt x="1209759" y="57150"/>
                </a:lnTo>
                <a:lnTo>
                  <a:pt x="1238250" y="42925"/>
                </a:lnTo>
                <a:lnTo>
                  <a:pt x="120959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9154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05105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1615"/>
              </a:spcBef>
            </a:pPr>
            <a:r>
              <a:rPr sz="4400" b="1" dirty="0">
                <a:latin typeface="Arial Black"/>
                <a:cs typeface="Arial Black"/>
              </a:rPr>
              <a:t>1. </a:t>
            </a:r>
            <a:r>
              <a:rPr sz="4400" b="1" spc="-5" dirty="0">
                <a:latin typeface="Arial Black"/>
                <a:cs typeface="Arial Black"/>
              </a:rPr>
              <a:t>The </a:t>
            </a:r>
            <a:r>
              <a:rPr sz="4400" b="1" dirty="0">
                <a:latin typeface="Arial Black"/>
                <a:cs typeface="Arial Black"/>
              </a:rPr>
              <a:t>Risk Return</a:t>
            </a:r>
            <a:r>
              <a:rPr sz="4400" b="1" spc="-55" dirty="0">
                <a:latin typeface="Arial Black"/>
                <a:cs typeface="Arial Black"/>
              </a:rPr>
              <a:t> </a:t>
            </a:r>
            <a:r>
              <a:rPr sz="4400" b="1" spc="-5" dirty="0">
                <a:latin typeface="Arial Black"/>
                <a:cs typeface="Arial Black"/>
              </a:rPr>
              <a:t>Tradeoff</a:t>
            </a:r>
            <a:r>
              <a:rPr sz="4400" b="0" i="1" spc="-5" dirty="0">
                <a:latin typeface="Arial"/>
                <a:cs typeface="Arial"/>
              </a:rPr>
              <a:t>: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8821" y="2321178"/>
            <a:ext cx="1737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Kelebihan</a:t>
            </a:r>
            <a:r>
              <a:rPr sz="1800" b="1" spc="-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Dana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47850" y="2800350"/>
            <a:ext cx="114300" cy="552450"/>
          </a:xfrm>
          <a:custGeom>
            <a:avLst/>
            <a:gdLst/>
            <a:ahLst/>
            <a:cxnLst/>
            <a:rect l="l" t="t" r="r" b="b"/>
            <a:pathLst>
              <a:path w="114300" h="552450">
                <a:moveTo>
                  <a:pt x="57150" y="0"/>
                </a:moveTo>
                <a:lnTo>
                  <a:pt x="49726" y="1494"/>
                </a:lnTo>
                <a:lnTo>
                  <a:pt x="43672" y="5572"/>
                </a:lnTo>
                <a:lnTo>
                  <a:pt x="39594" y="11626"/>
                </a:lnTo>
                <a:lnTo>
                  <a:pt x="38100" y="19050"/>
                </a:lnTo>
                <a:lnTo>
                  <a:pt x="39594" y="26473"/>
                </a:lnTo>
                <a:lnTo>
                  <a:pt x="43672" y="32527"/>
                </a:lnTo>
                <a:lnTo>
                  <a:pt x="49726" y="36605"/>
                </a:lnTo>
                <a:lnTo>
                  <a:pt x="57150" y="38100"/>
                </a:lnTo>
                <a:lnTo>
                  <a:pt x="64573" y="36605"/>
                </a:lnTo>
                <a:lnTo>
                  <a:pt x="70627" y="32527"/>
                </a:lnTo>
                <a:lnTo>
                  <a:pt x="74705" y="26473"/>
                </a:lnTo>
                <a:lnTo>
                  <a:pt x="76200" y="19050"/>
                </a:lnTo>
                <a:lnTo>
                  <a:pt x="74705" y="11626"/>
                </a:lnTo>
                <a:lnTo>
                  <a:pt x="70627" y="5572"/>
                </a:lnTo>
                <a:lnTo>
                  <a:pt x="64573" y="1494"/>
                </a:lnTo>
                <a:lnTo>
                  <a:pt x="57150" y="0"/>
                </a:lnTo>
                <a:close/>
              </a:path>
              <a:path w="114300" h="552450">
                <a:moveTo>
                  <a:pt x="57150" y="76200"/>
                </a:moveTo>
                <a:lnTo>
                  <a:pt x="49726" y="77694"/>
                </a:lnTo>
                <a:lnTo>
                  <a:pt x="43672" y="81772"/>
                </a:lnTo>
                <a:lnTo>
                  <a:pt x="39594" y="87826"/>
                </a:lnTo>
                <a:lnTo>
                  <a:pt x="38100" y="95250"/>
                </a:lnTo>
                <a:lnTo>
                  <a:pt x="39594" y="102746"/>
                </a:lnTo>
                <a:lnTo>
                  <a:pt x="43672" y="108807"/>
                </a:lnTo>
                <a:lnTo>
                  <a:pt x="49726" y="112914"/>
                </a:lnTo>
                <a:lnTo>
                  <a:pt x="57150" y="114426"/>
                </a:lnTo>
                <a:lnTo>
                  <a:pt x="64573" y="112914"/>
                </a:lnTo>
                <a:lnTo>
                  <a:pt x="70627" y="108807"/>
                </a:lnTo>
                <a:lnTo>
                  <a:pt x="74705" y="102746"/>
                </a:lnTo>
                <a:lnTo>
                  <a:pt x="76200" y="95376"/>
                </a:lnTo>
                <a:lnTo>
                  <a:pt x="74705" y="87826"/>
                </a:lnTo>
                <a:lnTo>
                  <a:pt x="70627" y="81772"/>
                </a:lnTo>
                <a:lnTo>
                  <a:pt x="64573" y="77694"/>
                </a:lnTo>
                <a:lnTo>
                  <a:pt x="57150" y="76200"/>
                </a:lnTo>
                <a:close/>
              </a:path>
              <a:path w="114300" h="552450">
                <a:moveTo>
                  <a:pt x="57150" y="152526"/>
                </a:moveTo>
                <a:lnTo>
                  <a:pt x="49726" y="154021"/>
                </a:lnTo>
                <a:lnTo>
                  <a:pt x="43672" y="158099"/>
                </a:lnTo>
                <a:lnTo>
                  <a:pt x="39594" y="164153"/>
                </a:lnTo>
                <a:lnTo>
                  <a:pt x="38100" y="171576"/>
                </a:lnTo>
                <a:lnTo>
                  <a:pt x="39594" y="179000"/>
                </a:lnTo>
                <a:lnTo>
                  <a:pt x="43672" y="185054"/>
                </a:lnTo>
                <a:lnTo>
                  <a:pt x="49726" y="189132"/>
                </a:lnTo>
                <a:lnTo>
                  <a:pt x="57150" y="190626"/>
                </a:lnTo>
                <a:lnTo>
                  <a:pt x="64573" y="189132"/>
                </a:lnTo>
                <a:lnTo>
                  <a:pt x="70627" y="185054"/>
                </a:lnTo>
                <a:lnTo>
                  <a:pt x="74705" y="179000"/>
                </a:lnTo>
                <a:lnTo>
                  <a:pt x="76200" y="171576"/>
                </a:lnTo>
                <a:lnTo>
                  <a:pt x="74705" y="164153"/>
                </a:lnTo>
                <a:lnTo>
                  <a:pt x="70627" y="158099"/>
                </a:lnTo>
                <a:lnTo>
                  <a:pt x="64573" y="154021"/>
                </a:lnTo>
                <a:lnTo>
                  <a:pt x="57150" y="152526"/>
                </a:lnTo>
                <a:close/>
              </a:path>
              <a:path w="114300" h="552450">
                <a:moveTo>
                  <a:pt x="57150" y="228726"/>
                </a:moveTo>
                <a:lnTo>
                  <a:pt x="49726" y="230221"/>
                </a:lnTo>
                <a:lnTo>
                  <a:pt x="43672" y="234299"/>
                </a:lnTo>
                <a:lnTo>
                  <a:pt x="39594" y="240353"/>
                </a:lnTo>
                <a:lnTo>
                  <a:pt x="38100" y="247776"/>
                </a:lnTo>
                <a:lnTo>
                  <a:pt x="39594" y="255200"/>
                </a:lnTo>
                <a:lnTo>
                  <a:pt x="43672" y="261254"/>
                </a:lnTo>
                <a:lnTo>
                  <a:pt x="49726" y="265332"/>
                </a:lnTo>
                <a:lnTo>
                  <a:pt x="57150" y="266826"/>
                </a:lnTo>
                <a:lnTo>
                  <a:pt x="64573" y="265332"/>
                </a:lnTo>
                <a:lnTo>
                  <a:pt x="70627" y="261254"/>
                </a:lnTo>
                <a:lnTo>
                  <a:pt x="74705" y="255200"/>
                </a:lnTo>
                <a:lnTo>
                  <a:pt x="76200" y="247776"/>
                </a:lnTo>
                <a:lnTo>
                  <a:pt x="74705" y="240353"/>
                </a:lnTo>
                <a:lnTo>
                  <a:pt x="70627" y="234299"/>
                </a:lnTo>
                <a:lnTo>
                  <a:pt x="64573" y="230221"/>
                </a:lnTo>
                <a:lnTo>
                  <a:pt x="57150" y="228726"/>
                </a:lnTo>
                <a:close/>
              </a:path>
              <a:path w="114300" h="552450">
                <a:moveTo>
                  <a:pt x="57150" y="304926"/>
                </a:moveTo>
                <a:lnTo>
                  <a:pt x="49726" y="306421"/>
                </a:lnTo>
                <a:lnTo>
                  <a:pt x="43672" y="310499"/>
                </a:lnTo>
                <a:lnTo>
                  <a:pt x="39594" y="316553"/>
                </a:lnTo>
                <a:lnTo>
                  <a:pt x="38100" y="323976"/>
                </a:lnTo>
                <a:lnTo>
                  <a:pt x="39594" y="331400"/>
                </a:lnTo>
                <a:lnTo>
                  <a:pt x="43672" y="337454"/>
                </a:lnTo>
                <a:lnTo>
                  <a:pt x="49726" y="341532"/>
                </a:lnTo>
                <a:lnTo>
                  <a:pt x="57150" y="343026"/>
                </a:lnTo>
                <a:lnTo>
                  <a:pt x="64573" y="341532"/>
                </a:lnTo>
                <a:lnTo>
                  <a:pt x="70627" y="337454"/>
                </a:lnTo>
                <a:lnTo>
                  <a:pt x="74705" y="331400"/>
                </a:lnTo>
                <a:lnTo>
                  <a:pt x="76200" y="323976"/>
                </a:lnTo>
                <a:lnTo>
                  <a:pt x="74705" y="316553"/>
                </a:lnTo>
                <a:lnTo>
                  <a:pt x="70627" y="310499"/>
                </a:lnTo>
                <a:lnTo>
                  <a:pt x="64573" y="306421"/>
                </a:lnTo>
                <a:lnTo>
                  <a:pt x="57150" y="304926"/>
                </a:lnTo>
                <a:close/>
              </a:path>
              <a:path w="114300" h="552450">
                <a:moveTo>
                  <a:pt x="57150" y="381126"/>
                </a:moveTo>
                <a:lnTo>
                  <a:pt x="49726" y="382639"/>
                </a:lnTo>
                <a:lnTo>
                  <a:pt x="43672" y="386746"/>
                </a:lnTo>
                <a:lnTo>
                  <a:pt x="39594" y="392807"/>
                </a:lnTo>
                <a:lnTo>
                  <a:pt x="38100" y="400176"/>
                </a:lnTo>
                <a:lnTo>
                  <a:pt x="39594" y="407727"/>
                </a:lnTo>
                <a:lnTo>
                  <a:pt x="43672" y="413781"/>
                </a:lnTo>
                <a:lnTo>
                  <a:pt x="49726" y="417859"/>
                </a:lnTo>
                <a:lnTo>
                  <a:pt x="57150" y="419353"/>
                </a:lnTo>
                <a:lnTo>
                  <a:pt x="64573" y="417859"/>
                </a:lnTo>
                <a:lnTo>
                  <a:pt x="70627" y="413781"/>
                </a:lnTo>
                <a:lnTo>
                  <a:pt x="74705" y="407727"/>
                </a:lnTo>
                <a:lnTo>
                  <a:pt x="76200" y="400303"/>
                </a:lnTo>
                <a:lnTo>
                  <a:pt x="74705" y="392807"/>
                </a:lnTo>
                <a:lnTo>
                  <a:pt x="70627" y="386746"/>
                </a:lnTo>
                <a:lnTo>
                  <a:pt x="64573" y="382639"/>
                </a:lnTo>
                <a:lnTo>
                  <a:pt x="57150" y="381126"/>
                </a:lnTo>
                <a:close/>
              </a:path>
              <a:path w="114300" h="552450">
                <a:moveTo>
                  <a:pt x="114300" y="438150"/>
                </a:moveTo>
                <a:lnTo>
                  <a:pt x="0" y="438150"/>
                </a:lnTo>
                <a:lnTo>
                  <a:pt x="57150" y="552450"/>
                </a:lnTo>
                <a:lnTo>
                  <a:pt x="114300" y="438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4753" y="3479419"/>
            <a:ext cx="25203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66"/>
                </a:solidFill>
                <a:latin typeface="Arial"/>
                <a:cs typeface="Arial"/>
              </a:rPr>
              <a:t>Investasi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(Return </a:t>
            </a:r>
            <a:r>
              <a:rPr sz="1800" b="1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800" b="1" spc="-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66"/>
                </a:solidFill>
                <a:latin typeface="Arial"/>
                <a:cs typeface="Arial"/>
              </a:rPr>
              <a:t>Investment)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81400" y="2878073"/>
            <a:ext cx="228600" cy="1752600"/>
          </a:xfrm>
          <a:custGeom>
            <a:avLst/>
            <a:gdLst/>
            <a:ahLst/>
            <a:cxnLst/>
            <a:rect l="l" t="t" r="r" b="b"/>
            <a:pathLst>
              <a:path w="228600" h="1752600">
                <a:moveTo>
                  <a:pt x="228600" y="1752600"/>
                </a:moveTo>
                <a:lnTo>
                  <a:pt x="184112" y="1741138"/>
                </a:lnTo>
                <a:lnTo>
                  <a:pt x="147780" y="1709864"/>
                </a:lnTo>
                <a:lnTo>
                  <a:pt x="123283" y="1663445"/>
                </a:lnTo>
                <a:lnTo>
                  <a:pt x="114300" y="1606550"/>
                </a:lnTo>
                <a:lnTo>
                  <a:pt x="114300" y="987425"/>
                </a:lnTo>
                <a:lnTo>
                  <a:pt x="105316" y="930528"/>
                </a:lnTo>
                <a:lnTo>
                  <a:pt x="80819" y="884110"/>
                </a:lnTo>
                <a:lnTo>
                  <a:pt x="44487" y="852836"/>
                </a:lnTo>
                <a:lnTo>
                  <a:pt x="0" y="841375"/>
                </a:lnTo>
                <a:lnTo>
                  <a:pt x="44487" y="829895"/>
                </a:lnTo>
                <a:lnTo>
                  <a:pt x="80819" y="798591"/>
                </a:lnTo>
                <a:lnTo>
                  <a:pt x="105316" y="752167"/>
                </a:lnTo>
                <a:lnTo>
                  <a:pt x="114300" y="695325"/>
                </a:lnTo>
                <a:lnTo>
                  <a:pt x="114300" y="146050"/>
                </a:lnTo>
                <a:lnTo>
                  <a:pt x="123283" y="89209"/>
                </a:lnTo>
                <a:lnTo>
                  <a:pt x="147780" y="42798"/>
                </a:lnTo>
                <a:lnTo>
                  <a:pt x="184112" y="11533"/>
                </a:lnTo>
                <a:lnTo>
                  <a:pt x="228600" y="126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89070" y="2661087"/>
            <a:ext cx="5520055" cy="159766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800" b="1" i="1" spc="-5" dirty="0">
                <a:solidFill>
                  <a:srgbClr val="009999"/>
                </a:solidFill>
                <a:latin typeface="Arial"/>
                <a:cs typeface="Arial"/>
              </a:rPr>
              <a:t>Risk</a:t>
            </a:r>
            <a:r>
              <a:rPr sz="1800" b="1" i="1" spc="-2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009999"/>
                </a:solidFill>
                <a:latin typeface="Arial"/>
                <a:cs typeface="Arial"/>
              </a:rPr>
              <a:t>Lovers</a:t>
            </a:r>
            <a:endParaRPr sz="1800">
              <a:latin typeface="Arial"/>
              <a:cs typeface="Arial"/>
            </a:endParaRPr>
          </a:p>
          <a:p>
            <a:pPr marL="34925">
              <a:lnSpc>
                <a:spcPct val="100000"/>
              </a:lnSpc>
              <a:spcBef>
                <a:spcPts val="79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Contoh </a:t>
            </a:r>
            <a:r>
              <a:rPr sz="1800" dirty="0">
                <a:solidFill>
                  <a:srgbClr val="333399"/>
                </a:solidFill>
                <a:latin typeface="Arial"/>
                <a:cs typeface="Arial"/>
              </a:rPr>
              <a:t>: </a:t>
            </a: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Bermain saham di Pasar</a:t>
            </a:r>
            <a:r>
              <a:rPr sz="1800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99"/>
                </a:solidFill>
                <a:latin typeface="Arial"/>
                <a:cs typeface="Arial"/>
              </a:rPr>
              <a:t>Modal.</a:t>
            </a:r>
            <a:endParaRPr sz="1800">
              <a:latin typeface="Arial"/>
              <a:cs typeface="Arial"/>
            </a:endParaRPr>
          </a:p>
          <a:p>
            <a:pPr marL="34925" marR="5080">
              <a:lnSpc>
                <a:spcPct val="100000"/>
              </a:lnSpc>
            </a:pPr>
            <a:r>
              <a:rPr sz="1800" b="1" spc="-10" dirty="0">
                <a:solidFill>
                  <a:srgbClr val="333399"/>
                </a:solidFill>
                <a:latin typeface="Arial"/>
                <a:cs typeface="Arial"/>
              </a:rPr>
              <a:t>Resikonya </a:t>
            </a:r>
            <a:r>
              <a:rPr sz="1800" b="1" spc="-5" dirty="0">
                <a:solidFill>
                  <a:srgbClr val="333399"/>
                </a:solidFill>
                <a:latin typeface="Arial"/>
                <a:cs typeface="Arial"/>
              </a:rPr>
              <a:t>besar</a:t>
            </a: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, tetapi </a:t>
            </a:r>
            <a:r>
              <a:rPr sz="1800" b="1" spc="-5" dirty="0">
                <a:solidFill>
                  <a:srgbClr val="333399"/>
                </a:solidFill>
                <a:latin typeface="Arial"/>
                <a:cs typeface="Arial"/>
              </a:rPr>
              <a:t>keuntungannya </a:t>
            </a: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juga </a:t>
            </a:r>
            <a:r>
              <a:rPr sz="1800" b="1" spc="-20" dirty="0">
                <a:solidFill>
                  <a:srgbClr val="333399"/>
                </a:solidFill>
                <a:latin typeface="Arial"/>
                <a:cs typeface="Arial"/>
              </a:rPr>
              <a:t>besar.  </a:t>
            </a: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Dan </a:t>
            </a:r>
            <a:r>
              <a:rPr sz="1800" spc="-15" dirty="0">
                <a:solidFill>
                  <a:srgbClr val="333399"/>
                </a:solidFill>
                <a:latin typeface="Arial"/>
                <a:cs typeface="Arial"/>
              </a:rPr>
              <a:t>waktu </a:t>
            </a:r>
            <a:r>
              <a:rPr sz="1800" spc="-10" dirty="0">
                <a:solidFill>
                  <a:srgbClr val="333399"/>
                </a:solidFill>
                <a:latin typeface="Arial"/>
                <a:cs typeface="Arial"/>
              </a:rPr>
              <a:t>pengembaliannya (payback period)  </a:t>
            </a: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singkat.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97197" y="4413503"/>
            <a:ext cx="4293235" cy="159766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890"/>
              </a:spcBef>
            </a:pPr>
            <a:r>
              <a:rPr sz="1800" b="1" i="1" spc="-5" dirty="0">
                <a:solidFill>
                  <a:srgbClr val="009999"/>
                </a:solidFill>
                <a:latin typeface="Arial"/>
                <a:cs typeface="Arial"/>
              </a:rPr>
              <a:t>Risk</a:t>
            </a:r>
            <a:r>
              <a:rPr sz="1800" b="1" i="1" spc="-8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b="1" i="1" spc="-10" dirty="0">
                <a:solidFill>
                  <a:srgbClr val="009999"/>
                </a:solidFill>
                <a:latin typeface="Arial"/>
                <a:cs typeface="Arial"/>
              </a:rPr>
              <a:t>Averse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800" spc="-10" dirty="0">
                <a:solidFill>
                  <a:srgbClr val="333399"/>
                </a:solidFill>
                <a:latin typeface="Arial"/>
                <a:cs typeface="Arial"/>
              </a:rPr>
              <a:t>Contoh </a:t>
            </a:r>
            <a:r>
              <a:rPr sz="1800" dirty="0">
                <a:solidFill>
                  <a:srgbClr val="333399"/>
                </a:solidFill>
                <a:latin typeface="Arial"/>
                <a:cs typeface="Arial"/>
              </a:rPr>
              <a:t>: </a:t>
            </a:r>
            <a:r>
              <a:rPr sz="1800" spc="-10" dirty="0">
                <a:solidFill>
                  <a:srgbClr val="333399"/>
                </a:solidFill>
                <a:latin typeface="Arial"/>
                <a:cs typeface="Arial"/>
              </a:rPr>
              <a:t>Membeli</a:t>
            </a:r>
            <a:r>
              <a:rPr sz="1800" spc="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99"/>
                </a:solidFill>
                <a:latin typeface="Arial"/>
                <a:cs typeface="Arial"/>
              </a:rPr>
              <a:t>gedung.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10" dirty="0">
                <a:solidFill>
                  <a:srgbClr val="333399"/>
                </a:solidFill>
                <a:latin typeface="Arial"/>
                <a:cs typeface="Arial"/>
              </a:rPr>
              <a:t>Resiko </a:t>
            </a:r>
            <a:r>
              <a:rPr sz="1800" b="1" dirty="0">
                <a:solidFill>
                  <a:srgbClr val="333399"/>
                </a:solidFill>
                <a:latin typeface="Arial"/>
                <a:cs typeface="Arial"/>
              </a:rPr>
              <a:t>dan </a:t>
            </a:r>
            <a:r>
              <a:rPr sz="1800" b="1" spc="-5" dirty="0">
                <a:solidFill>
                  <a:srgbClr val="333399"/>
                </a:solidFill>
                <a:latin typeface="Arial"/>
                <a:cs typeface="Arial"/>
              </a:rPr>
              <a:t>keuntungannya kecil</a:t>
            </a: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.  </a:t>
            </a:r>
            <a:r>
              <a:rPr sz="1800" spc="-20" dirty="0">
                <a:solidFill>
                  <a:srgbClr val="333399"/>
                </a:solidFill>
                <a:latin typeface="Arial"/>
                <a:cs typeface="Arial"/>
              </a:rPr>
              <a:t>Waktu </a:t>
            </a:r>
            <a:r>
              <a:rPr sz="1800" spc="-10" dirty="0">
                <a:solidFill>
                  <a:srgbClr val="333399"/>
                </a:solidFill>
                <a:latin typeface="Arial"/>
                <a:cs typeface="Arial"/>
              </a:rPr>
              <a:t>pengembaliannya (payback </a:t>
            </a: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period</a:t>
            </a:r>
            <a:r>
              <a:rPr sz="1800" b="1" spc="-5" dirty="0">
                <a:solidFill>
                  <a:srgbClr val="333399"/>
                </a:solidFill>
                <a:latin typeface="Arial"/>
                <a:cs typeface="Arial"/>
              </a:rPr>
              <a:t>)  </a:t>
            </a:r>
            <a:r>
              <a:rPr sz="1800" spc="-10" dirty="0">
                <a:solidFill>
                  <a:srgbClr val="333399"/>
                </a:solidFill>
                <a:latin typeface="Arial"/>
                <a:cs typeface="Arial"/>
              </a:rPr>
              <a:t>panjang.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74637"/>
            <a:ext cx="8229600" cy="8686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62865" rIns="0" bIns="0" rtlCol="0">
            <a:spAutoFit/>
          </a:bodyPr>
          <a:lstStyle/>
          <a:p>
            <a:pPr marL="1304925">
              <a:lnSpc>
                <a:spcPct val="100000"/>
              </a:lnSpc>
              <a:spcBef>
                <a:spcPts val="495"/>
              </a:spcBef>
            </a:pPr>
            <a:r>
              <a:rPr sz="4400" b="1" dirty="0">
                <a:latin typeface="Arial Black"/>
                <a:cs typeface="Arial Black"/>
              </a:rPr>
              <a:t>2. Value of</a:t>
            </a:r>
            <a:r>
              <a:rPr sz="4400" b="1" spc="-65" dirty="0">
                <a:latin typeface="Arial Black"/>
                <a:cs typeface="Arial Black"/>
              </a:rPr>
              <a:t> </a:t>
            </a:r>
            <a:r>
              <a:rPr sz="4400" b="1" dirty="0">
                <a:latin typeface="Arial Black"/>
                <a:cs typeface="Arial Black"/>
              </a:rPr>
              <a:t>Money: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4567" y="2123059"/>
            <a:ext cx="44786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Rp 10 </a:t>
            </a:r>
            <a:r>
              <a:rPr sz="2400" b="1" dirty="0">
                <a:latin typeface="Arial"/>
                <a:cs typeface="Arial"/>
              </a:rPr>
              <a:t>juta – </a:t>
            </a:r>
            <a:r>
              <a:rPr sz="2400" b="1" spc="-5" dirty="0">
                <a:latin typeface="Arial"/>
                <a:cs typeface="Arial"/>
              </a:rPr>
              <a:t>29 Maret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2003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Rp 10 </a:t>
            </a:r>
            <a:r>
              <a:rPr sz="2400" b="1" dirty="0">
                <a:latin typeface="Arial"/>
                <a:cs typeface="Arial"/>
              </a:rPr>
              <a:t>juta – </a:t>
            </a:r>
            <a:r>
              <a:rPr sz="2400" b="1" spc="-5" dirty="0">
                <a:latin typeface="Arial"/>
                <a:cs typeface="Arial"/>
              </a:rPr>
              <a:t>31 Desember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2003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26150" y="2352675"/>
            <a:ext cx="577850" cy="171450"/>
          </a:xfrm>
          <a:custGeom>
            <a:avLst/>
            <a:gdLst/>
            <a:ahLst/>
            <a:cxnLst/>
            <a:rect l="l" t="t" r="r" b="b"/>
            <a:pathLst>
              <a:path w="577850" h="171450">
                <a:moveTo>
                  <a:pt x="406400" y="0"/>
                </a:moveTo>
                <a:lnTo>
                  <a:pt x="406400" y="171450"/>
                </a:lnTo>
                <a:lnTo>
                  <a:pt x="520700" y="114300"/>
                </a:lnTo>
                <a:lnTo>
                  <a:pt x="434975" y="114300"/>
                </a:lnTo>
                <a:lnTo>
                  <a:pt x="434975" y="57150"/>
                </a:lnTo>
                <a:lnTo>
                  <a:pt x="520700" y="57150"/>
                </a:lnTo>
                <a:lnTo>
                  <a:pt x="406400" y="0"/>
                </a:lnTo>
                <a:close/>
              </a:path>
              <a:path w="577850" h="171450">
                <a:moveTo>
                  <a:pt x="406400" y="57150"/>
                </a:moveTo>
                <a:lnTo>
                  <a:pt x="0" y="57150"/>
                </a:lnTo>
                <a:lnTo>
                  <a:pt x="0" y="114300"/>
                </a:lnTo>
                <a:lnTo>
                  <a:pt x="406400" y="114300"/>
                </a:lnTo>
                <a:lnTo>
                  <a:pt x="406400" y="57150"/>
                </a:lnTo>
                <a:close/>
              </a:path>
              <a:path w="577850" h="171450">
                <a:moveTo>
                  <a:pt x="520700" y="57150"/>
                </a:moveTo>
                <a:lnTo>
                  <a:pt x="434975" y="57150"/>
                </a:lnTo>
                <a:lnTo>
                  <a:pt x="434975" y="114300"/>
                </a:lnTo>
                <a:lnTo>
                  <a:pt x="520700" y="114300"/>
                </a:lnTo>
                <a:lnTo>
                  <a:pt x="577850" y="85725"/>
                </a:lnTo>
                <a:lnTo>
                  <a:pt x="520700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31583" y="2122678"/>
            <a:ext cx="2463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ahoma"/>
                <a:cs typeface="Tahoma"/>
              </a:rPr>
              <a:t>Apakah</a:t>
            </a:r>
            <a:r>
              <a:rPr sz="2400" b="1" spc="-10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nilainya  Sama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?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63750" y="33528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99300" y="33528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63750" y="3657600"/>
            <a:ext cx="5035550" cy="0"/>
          </a:xfrm>
          <a:custGeom>
            <a:avLst/>
            <a:gdLst/>
            <a:ahLst/>
            <a:cxnLst/>
            <a:rect l="l" t="t" r="r" b="b"/>
            <a:pathLst>
              <a:path w="5035550">
                <a:moveTo>
                  <a:pt x="0" y="0"/>
                </a:moveTo>
                <a:lnTo>
                  <a:pt x="5035550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51000" y="3962400"/>
            <a:ext cx="800100" cy="457200"/>
          </a:xfrm>
          <a:prstGeom prst="rect">
            <a:avLst/>
          </a:prstGeom>
          <a:solidFill>
            <a:srgbClr val="FFF2BB"/>
          </a:solidFill>
        </p:spPr>
        <p:txBody>
          <a:bodyPr vert="horz" wrap="square" lIns="0" tIns="450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5"/>
              </a:spcBef>
            </a:pPr>
            <a:r>
              <a:rPr sz="2400" spc="-5" dirty="0">
                <a:latin typeface="Tahoma"/>
                <a:cs typeface="Tahoma"/>
              </a:rPr>
              <a:t>29/3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4000" y="4038600"/>
            <a:ext cx="967105" cy="457200"/>
          </a:xfrm>
          <a:prstGeom prst="rect">
            <a:avLst/>
          </a:prstGeom>
          <a:solidFill>
            <a:srgbClr val="FFF2BB"/>
          </a:solidFill>
        </p:spPr>
        <p:txBody>
          <a:bodyPr vert="horz" wrap="square" lIns="0" tIns="4508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5"/>
              </a:spcBef>
            </a:pPr>
            <a:r>
              <a:rPr sz="2400" spc="-5" dirty="0">
                <a:latin typeface="Tahoma"/>
                <a:cs typeface="Tahoma"/>
              </a:rPr>
              <a:t>31/12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7400" y="4953000"/>
            <a:ext cx="6209030" cy="822325"/>
          </a:xfrm>
          <a:prstGeom prst="rect">
            <a:avLst/>
          </a:prstGeom>
          <a:solidFill>
            <a:srgbClr val="C9FFF1"/>
          </a:solidFill>
        </p:spPr>
        <p:txBody>
          <a:bodyPr vert="horz" wrap="square" lIns="0" tIns="38735" rIns="0" bIns="0" rtlCol="0">
            <a:spAutoFit/>
          </a:bodyPr>
          <a:lstStyle/>
          <a:p>
            <a:pPr marL="91440" marR="848994">
              <a:lnSpc>
                <a:spcPct val="100000"/>
              </a:lnSpc>
              <a:spcBef>
                <a:spcPts val="305"/>
              </a:spcBef>
            </a:pPr>
            <a:r>
              <a:rPr sz="2400" b="1" spc="-5" dirty="0">
                <a:latin typeface="Arial"/>
                <a:cs typeface="Arial"/>
              </a:rPr>
              <a:t>Konsep Present </a:t>
            </a:r>
            <a:r>
              <a:rPr sz="2400" b="1" spc="-30" dirty="0">
                <a:latin typeface="Arial"/>
                <a:cs typeface="Arial"/>
              </a:rPr>
              <a:t>Value/ </a:t>
            </a:r>
            <a:r>
              <a:rPr sz="2400" b="1" spc="-5" dirty="0">
                <a:latin typeface="Arial"/>
                <a:cs typeface="Arial"/>
              </a:rPr>
              <a:t>Discounting  Konsep </a:t>
            </a:r>
            <a:r>
              <a:rPr sz="2400" b="1" dirty="0">
                <a:latin typeface="Arial"/>
                <a:cs typeface="Arial"/>
              </a:rPr>
              <a:t>Future </a:t>
            </a:r>
            <a:r>
              <a:rPr sz="2400" b="1" spc="-30" dirty="0">
                <a:latin typeface="Arial"/>
                <a:cs typeface="Arial"/>
              </a:rPr>
              <a:t>Value/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Compounding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0178" y="593293"/>
            <a:ext cx="5899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10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40191" y="593293"/>
            <a:ext cx="5905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30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0132" y="593293"/>
            <a:ext cx="5899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10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7044" y="2435732"/>
            <a:ext cx="779780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Rumah </a:t>
            </a:r>
            <a:r>
              <a:rPr sz="2000" dirty="0">
                <a:latin typeface="Arial"/>
                <a:cs typeface="Arial"/>
              </a:rPr>
              <a:t>sakit </a:t>
            </a:r>
            <a:r>
              <a:rPr sz="2000" spc="-5" dirty="0">
                <a:latin typeface="Arial"/>
                <a:cs typeface="Arial"/>
              </a:rPr>
              <a:t>akan renovasi gedung dengan total biaya Konstruksi Rp  50 </a:t>
            </a:r>
            <a:r>
              <a:rPr sz="2000" spc="-20" dirty="0">
                <a:latin typeface="Arial"/>
                <a:cs typeface="Arial"/>
              </a:rPr>
              <a:t>milyar. </a:t>
            </a:r>
            <a:r>
              <a:rPr sz="2000" dirty="0">
                <a:latin typeface="Arial"/>
                <a:cs typeface="Arial"/>
              </a:rPr>
              <a:t>Pembayaran Rp </a:t>
            </a:r>
            <a:r>
              <a:rPr sz="2000" spc="-5" dirty="0">
                <a:latin typeface="Arial"/>
                <a:cs typeface="Arial"/>
              </a:rPr>
              <a:t>10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milyar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dibutuhkan pada </a:t>
            </a:r>
            <a:r>
              <a:rPr sz="2000" dirty="0">
                <a:latin typeface="Arial"/>
                <a:cs typeface="Arial"/>
              </a:rPr>
              <a:t>tahun </a:t>
            </a:r>
            <a:r>
              <a:rPr sz="2000" spc="-5" dirty="0">
                <a:latin typeface="Arial"/>
                <a:cs typeface="Arial"/>
              </a:rPr>
              <a:t>1, </a:t>
            </a:r>
            <a:r>
              <a:rPr sz="2000" dirty="0">
                <a:latin typeface="Arial"/>
                <a:cs typeface="Arial"/>
              </a:rPr>
              <a:t>Rp </a:t>
            </a:r>
            <a:r>
              <a:rPr sz="2000" spc="-5" dirty="0">
                <a:latin typeface="Arial"/>
                <a:cs typeface="Arial"/>
              </a:rPr>
              <a:t>30 milyar </a:t>
            </a:r>
            <a:r>
              <a:rPr sz="2000" dirty="0">
                <a:latin typeface="Arial"/>
                <a:cs typeface="Arial"/>
              </a:rPr>
              <a:t>tahun ke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2,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dan Rp </a:t>
            </a:r>
            <a:r>
              <a:rPr sz="2000" spc="-5" dirty="0">
                <a:latin typeface="Arial"/>
                <a:cs typeface="Arial"/>
              </a:rPr>
              <a:t>10milyar </a:t>
            </a:r>
            <a:r>
              <a:rPr sz="2000" dirty="0">
                <a:latin typeface="Arial"/>
                <a:cs typeface="Arial"/>
              </a:rPr>
              <a:t>tahun ke 3. </a:t>
            </a:r>
            <a:r>
              <a:rPr sz="2000" spc="-5" dirty="0">
                <a:latin typeface="Arial"/>
                <a:cs typeface="Arial"/>
              </a:rPr>
              <a:t>Berapa jumlah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uang</a:t>
            </a:r>
            <a:endParaRPr sz="2000">
              <a:latin typeface="Arial"/>
              <a:cs typeface="Arial"/>
            </a:endParaRPr>
          </a:p>
          <a:p>
            <a:pPr marL="12700" marR="151066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Kas yang </a:t>
            </a:r>
            <a:r>
              <a:rPr sz="2000" spc="-5" dirty="0">
                <a:latin typeface="Arial"/>
                <a:cs typeface="Arial"/>
              </a:rPr>
              <a:t>harus disiapkan </a:t>
            </a:r>
            <a:r>
              <a:rPr sz="2000" dirty="0">
                <a:latin typeface="Arial"/>
                <a:cs typeface="Arial"/>
              </a:rPr>
              <a:t>RS saat </a:t>
            </a:r>
            <a:r>
              <a:rPr sz="2000" spc="-5" dirty="0">
                <a:latin typeface="Arial"/>
                <a:cs typeface="Arial"/>
              </a:rPr>
              <a:t>ini bila </a:t>
            </a:r>
            <a:r>
              <a:rPr sz="2000" dirty="0">
                <a:latin typeface="Arial"/>
                <a:cs typeface="Arial"/>
              </a:rPr>
              <a:t>tingkat </a:t>
            </a:r>
            <a:r>
              <a:rPr sz="2000" spc="-5" dirty="0">
                <a:latin typeface="Arial"/>
                <a:cs typeface="Arial"/>
              </a:rPr>
              <a:t>bunga  8%?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81200" y="838200"/>
            <a:ext cx="6273800" cy="0"/>
          </a:xfrm>
          <a:custGeom>
            <a:avLst/>
            <a:gdLst/>
            <a:ahLst/>
            <a:cxnLst/>
            <a:rect l="l" t="t" r="r" b="b"/>
            <a:pathLst>
              <a:path w="6273800">
                <a:moveTo>
                  <a:pt x="0" y="0"/>
                </a:moveTo>
                <a:lnTo>
                  <a:pt x="6273800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1200" y="6858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0" y="6096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08700" y="6858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55000" y="6096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11451" y="341312"/>
            <a:ext cx="1022350" cy="367030"/>
          </a:xfrm>
          <a:prstGeom prst="rect">
            <a:avLst/>
          </a:prstGeom>
          <a:solidFill>
            <a:srgbClr val="C9FFF1"/>
          </a:solidFill>
        </p:spPr>
        <p:txBody>
          <a:bodyPr vert="horz" wrap="square" lIns="0" tIns="39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sz="1800" spc="-45" dirty="0">
                <a:latin typeface="Arial"/>
                <a:cs typeface="Arial"/>
              </a:rPr>
              <a:t>Tahun </a:t>
            </a: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6525" y="381063"/>
            <a:ext cx="1022350" cy="367030"/>
          </a:xfrm>
          <a:prstGeom prst="rect">
            <a:avLst/>
          </a:prstGeom>
          <a:solidFill>
            <a:srgbClr val="C9FFF1"/>
          </a:solidFill>
        </p:spPr>
        <p:txBody>
          <a:bodyPr vert="horz" wrap="square" lIns="0" tIns="393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0"/>
              </a:spcBef>
            </a:pPr>
            <a:r>
              <a:rPr sz="1800" spc="-45" dirty="0">
                <a:latin typeface="Arial"/>
                <a:cs typeface="Arial"/>
              </a:rPr>
              <a:t>Tahun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99026" y="381063"/>
            <a:ext cx="1022350" cy="367030"/>
          </a:xfrm>
          <a:prstGeom prst="rect">
            <a:avLst/>
          </a:prstGeom>
          <a:solidFill>
            <a:srgbClr val="C9FFF1"/>
          </a:solidFill>
        </p:spPr>
        <p:txBody>
          <a:bodyPr vert="horz" wrap="square" lIns="0" tIns="393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0"/>
              </a:spcBef>
            </a:pPr>
            <a:r>
              <a:rPr sz="1800" spc="-45" dirty="0">
                <a:latin typeface="Arial"/>
                <a:cs typeface="Arial"/>
              </a:rPr>
              <a:t>Tahun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81200" y="1466850"/>
            <a:ext cx="1981200" cy="114300"/>
          </a:xfrm>
          <a:custGeom>
            <a:avLst/>
            <a:gdLst/>
            <a:ahLst/>
            <a:cxnLst/>
            <a:rect l="l" t="t" r="r" b="b"/>
            <a:pathLst>
              <a:path w="1981200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1981200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1981200" h="114300">
                <a:moveTo>
                  <a:pt x="1981200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1981200" y="76200"/>
                </a:lnTo>
                <a:lnTo>
                  <a:pt x="19812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81200" y="1695450"/>
            <a:ext cx="4127500" cy="114300"/>
          </a:xfrm>
          <a:custGeom>
            <a:avLst/>
            <a:gdLst/>
            <a:ahLst/>
            <a:cxnLst/>
            <a:rect l="l" t="t" r="r" b="b"/>
            <a:pathLst>
              <a:path w="4127500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4127500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4127500" h="114300">
                <a:moveTo>
                  <a:pt x="4127500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4127500" y="76200"/>
                </a:lnTo>
                <a:lnTo>
                  <a:pt x="41275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81200" y="1924050"/>
            <a:ext cx="6356350" cy="114300"/>
          </a:xfrm>
          <a:custGeom>
            <a:avLst/>
            <a:gdLst/>
            <a:ahLst/>
            <a:cxnLst/>
            <a:rect l="l" t="t" r="r" b="b"/>
            <a:pathLst>
              <a:path w="6356350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6356350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6356350" h="114300">
                <a:moveTo>
                  <a:pt x="6356350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6356350" y="76200"/>
                </a:lnTo>
                <a:lnTo>
                  <a:pt x="63563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90600" y="4572000"/>
            <a:ext cx="8007350" cy="1752600"/>
          </a:xfrm>
          <a:custGeom>
            <a:avLst/>
            <a:gdLst/>
            <a:ahLst/>
            <a:cxnLst/>
            <a:rect l="l" t="t" r="r" b="b"/>
            <a:pathLst>
              <a:path w="8007350" h="1752600">
                <a:moveTo>
                  <a:pt x="0" y="1752600"/>
                </a:moveTo>
                <a:lnTo>
                  <a:pt x="8007350" y="1752600"/>
                </a:lnTo>
                <a:lnTo>
                  <a:pt x="8007350" y="0"/>
                </a:lnTo>
                <a:lnTo>
                  <a:pt x="0" y="0"/>
                </a:lnTo>
                <a:lnTo>
                  <a:pt x="0" y="1752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050594" y="4732297"/>
          <a:ext cx="7029450" cy="957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6375"/>
                <a:gridCol w="1743075"/>
              </a:tblGrid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Jumlah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yang harus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disiapkan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RS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: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31750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10 m x PV single sum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8%,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1 =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10.000.000.000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0.926</a:t>
                      </a:r>
                      <a:r>
                        <a:rPr sz="16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=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9.260.00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0.000</a:t>
                      </a:r>
                      <a:r>
                        <a:rPr sz="160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30 m x PV single sum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8%,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2 =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30.000.000.000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x 0.857</a:t>
                      </a:r>
                      <a:r>
                        <a:rPr sz="16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=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82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25.710.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00.000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10 m x PV single sum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8%,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3 =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10.000.000.000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0.794</a:t>
                      </a:r>
                      <a:r>
                        <a:rPr sz="16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=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7.940.00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0.000</a:t>
                      </a:r>
                      <a:r>
                        <a:rPr sz="160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6212204" y="5676087"/>
            <a:ext cx="18751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------------------------  </a:t>
            </a:r>
            <a:r>
              <a:rPr sz="1600" spc="-10" dirty="0">
                <a:latin typeface="Arial"/>
                <a:cs typeface="Arial"/>
              </a:rPr>
              <a:t>Rp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42.910.000.000,-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944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00965" rIns="0" bIns="0" rtlCol="0">
            <a:spAutoFit/>
          </a:bodyPr>
          <a:lstStyle/>
          <a:p>
            <a:pPr marL="965200">
              <a:lnSpc>
                <a:spcPct val="100000"/>
              </a:lnSpc>
              <a:spcBef>
                <a:spcPts val="795"/>
              </a:spcBef>
            </a:pPr>
            <a:r>
              <a:rPr sz="4400" b="1" dirty="0">
                <a:latin typeface="Arial Black"/>
                <a:cs typeface="Arial Black"/>
              </a:rPr>
              <a:t>3. </a:t>
            </a:r>
            <a:r>
              <a:rPr sz="4400" b="1" spc="-5" dirty="0">
                <a:latin typeface="Arial Black"/>
                <a:cs typeface="Arial Black"/>
              </a:rPr>
              <a:t>Cash </a:t>
            </a:r>
            <a:r>
              <a:rPr sz="4400" b="1" dirty="0">
                <a:latin typeface="Arial Black"/>
                <a:cs typeface="Arial Black"/>
              </a:rPr>
              <a:t>Flow </a:t>
            </a:r>
            <a:r>
              <a:rPr sz="4400" b="1" spc="-5" dirty="0">
                <a:latin typeface="Arial Black"/>
                <a:cs typeface="Arial Black"/>
              </a:rPr>
              <a:t>is </a:t>
            </a:r>
            <a:r>
              <a:rPr sz="4400" b="1" dirty="0">
                <a:latin typeface="Arial Black"/>
                <a:cs typeface="Arial Black"/>
              </a:rPr>
              <a:t>a</a:t>
            </a:r>
            <a:r>
              <a:rPr sz="4400" b="1" spc="-65" dirty="0">
                <a:latin typeface="Arial Black"/>
                <a:cs typeface="Arial Black"/>
              </a:rPr>
              <a:t> </a:t>
            </a:r>
            <a:r>
              <a:rPr sz="4400" b="1" dirty="0">
                <a:latin typeface="Arial Black"/>
                <a:cs typeface="Arial Black"/>
              </a:rPr>
              <a:t>KING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69922" y="2014550"/>
            <a:ext cx="57277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1437640" algn="l"/>
              </a:tabLst>
            </a:pPr>
            <a:r>
              <a:rPr sz="2400" b="1" spc="-10" dirty="0">
                <a:latin typeface="Arial"/>
                <a:cs typeface="Arial"/>
              </a:rPr>
              <a:t>Proyeksi	</a:t>
            </a:r>
            <a:r>
              <a:rPr sz="2400" b="1" spc="-5" dirty="0">
                <a:latin typeface="Arial"/>
                <a:cs typeface="Arial"/>
              </a:rPr>
              <a:t>Sumber </a:t>
            </a:r>
            <a:r>
              <a:rPr sz="2400" b="1" dirty="0">
                <a:latin typeface="Arial"/>
                <a:cs typeface="Arial"/>
              </a:rPr>
              <a:t>dan </a:t>
            </a:r>
            <a:r>
              <a:rPr sz="2400" b="1" spc="-5" dirty="0">
                <a:latin typeface="Arial"/>
                <a:cs typeface="Arial"/>
              </a:rPr>
              <a:t>Penggunaan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kas</a:t>
            </a:r>
            <a:endParaRPr sz="2400">
              <a:latin typeface="Arial"/>
              <a:cs typeface="Arial"/>
            </a:endParaRPr>
          </a:p>
          <a:p>
            <a:pPr marL="84455" algn="ctr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dalam </a:t>
            </a:r>
            <a:r>
              <a:rPr sz="2400" b="1" spc="-5" dirty="0">
                <a:latin typeface="Arial"/>
                <a:cs typeface="Arial"/>
              </a:rPr>
              <a:t>Aktivitas</a:t>
            </a:r>
            <a:r>
              <a:rPr sz="2400" b="1" spc="-1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Normal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16100" y="2895600"/>
            <a:ext cx="2559050" cy="914400"/>
          </a:xfrm>
          <a:custGeom>
            <a:avLst/>
            <a:gdLst/>
            <a:ahLst/>
            <a:cxnLst/>
            <a:rect l="l" t="t" r="r" b="b"/>
            <a:pathLst>
              <a:path w="2559050" h="914400">
                <a:moveTo>
                  <a:pt x="1279525" y="0"/>
                </a:moveTo>
                <a:lnTo>
                  <a:pt x="1211573" y="633"/>
                </a:lnTo>
                <a:lnTo>
                  <a:pt x="1144546" y="2514"/>
                </a:lnTo>
                <a:lnTo>
                  <a:pt x="1078530" y="5609"/>
                </a:lnTo>
                <a:lnTo>
                  <a:pt x="1013614" y="9888"/>
                </a:lnTo>
                <a:lnTo>
                  <a:pt x="949887" y="15318"/>
                </a:lnTo>
                <a:lnTo>
                  <a:pt x="887438" y="21869"/>
                </a:lnTo>
                <a:lnTo>
                  <a:pt x="826354" y="29508"/>
                </a:lnTo>
                <a:lnTo>
                  <a:pt x="766724" y="38204"/>
                </a:lnTo>
                <a:lnTo>
                  <a:pt x="708636" y="47925"/>
                </a:lnTo>
                <a:lnTo>
                  <a:pt x="652180" y="58640"/>
                </a:lnTo>
                <a:lnTo>
                  <a:pt x="597443" y="70317"/>
                </a:lnTo>
                <a:lnTo>
                  <a:pt x="544514" y="82924"/>
                </a:lnTo>
                <a:lnTo>
                  <a:pt x="493481" y="96431"/>
                </a:lnTo>
                <a:lnTo>
                  <a:pt x="444433" y="110804"/>
                </a:lnTo>
                <a:lnTo>
                  <a:pt x="397459" y="126013"/>
                </a:lnTo>
                <a:lnTo>
                  <a:pt x="352646" y="142026"/>
                </a:lnTo>
                <a:lnTo>
                  <a:pt x="310083" y="158811"/>
                </a:lnTo>
                <a:lnTo>
                  <a:pt x="269859" y="176337"/>
                </a:lnTo>
                <a:lnTo>
                  <a:pt x="232061" y="194573"/>
                </a:lnTo>
                <a:lnTo>
                  <a:pt x="196780" y="213485"/>
                </a:lnTo>
                <a:lnTo>
                  <a:pt x="134117" y="253217"/>
                </a:lnTo>
                <a:lnTo>
                  <a:pt x="82577" y="295279"/>
                </a:lnTo>
                <a:lnTo>
                  <a:pt x="42868" y="339419"/>
                </a:lnTo>
                <a:lnTo>
                  <a:pt x="15697" y="385384"/>
                </a:lnTo>
                <a:lnTo>
                  <a:pt x="1773" y="432921"/>
                </a:lnTo>
                <a:lnTo>
                  <a:pt x="0" y="457200"/>
                </a:lnTo>
                <a:lnTo>
                  <a:pt x="1773" y="481478"/>
                </a:lnTo>
                <a:lnTo>
                  <a:pt x="15697" y="529015"/>
                </a:lnTo>
                <a:lnTo>
                  <a:pt x="42868" y="574980"/>
                </a:lnTo>
                <a:lnTo>
                  <a:pt x="82577" y="619120"/>
                </a:lnTo>
                <a:lnTo>
                  <a:pt x="134117" y="661182"/>
                </a:lnTo>
                <a:lnTo>
                  <a:pt x="196780" y="700914"/>
                </a:lnTo>
                <a:lnTo>
                  <a:pt x="232061" y="719826"/>
                </a:lnTo>
                <a:lnTo>
                  <a:pt x="269859" y="738062"/>
                </a:lnTo>
                <a:lnTo>
                  <a:pt x="310083" y="755588"/>
                </a:lnTo>
                <a:lnTo>
                  <a:pt x="352646" y="772373"/>
                </a:lnTo>
                <a:lnTo>
                  <a:pt x="397459" y="788386"/>
                </a:lnTo>
                <a:lnTo>
                  <a:pt x="444433" y="803595"/>
                </a:lnTo>
                <a:lnTo>
                  <a:pt x="493481" y="817968"/>
                </a:lnTo>
                <a:lnTo>
                  <a:pt x="544514" y="831475"/>
                </a:lnTo>
                <a:lnTo>
                  <a:pt x="597443" y="844082"/>
                </a:lnTo>
                <a:lnTo>
                  <a:pt x="652180" y="855759"/>
                </a:lnTo>
                <a:lnTo>
                  <a:pt x="708636" y="866474"/>
                </a:lnTo>
                <a:lnTo>
                  <a:pt x="766724" y="876195"/>
                </a:lnTo>
                <a:lnTo>
                  <a:pt x="826354" y="884891"/>
                </a:lnTo>
                <a:lnTo>
                  <a:pt x="887438" y="892530"/>
                </a:lnTo>
                <a:lnTo>
                  <a:pt x="949887" y="899081"/>
                </a:lnTo>
                <a:lnTo>
                  <a:pt x="1013614" y="904511"/>
                </a:lnTo>
                <a:lnTo>
                  <a:pt x="1078530" y="908790"/>
                </a:lnTo>
                <a:lnTo>
                  <a:pt x="1144546" y="911885"/>
                </a:lnTo>
                <a:lnTo>
                  <a:pt x="1211573" y="913766"/>
                </a:lnTo>
                <a:lnTo>
                  <a:pt x="1279525" y="914400"/>
                </a:lnTo>
                <a:lnTo>
                  <a:pt x="1347476" y="913766"/>
                </a:lnTo>
                <a:lnTo>
                  <a:pt x="1414503" y="911885"/>
                </a:lnTo>
                <a:lnTo>
                  <a:pt x="1480519" y="908790"/>
                </a:lnTo>
                <a:lnTo>
                  <a:pt x="1545435" y="904511"/>
                </a:lnTo>
                <a:lnTo>
                  <a:pt x="1609162" y="899081"/>
                </a:lnTo>
                <a:lnTo>
                  <a:pt x="1671611" y="892530"/>
                </a:lnTo>
                <a:lnTo>
                  <a:pt x="1732695" y="884891"/>
                </a:lnTo>
                <a:lnTo>
                  <a:pt x="1792325" y="876195"/>
                </a:lnTo>
                <a:lnTo>
                  <a:pt x="1850413" y="866474"/>
                </a:lnTo>
                <a:lnTo>
                  <a:pt x="1906869" y="855759"/>
                </a:lnTo>
                <a:lnTo>
                  <a:pt x="1961606" y="844082"/>
                </a:lnTo>
                <a:lnTo>
                  <a:pt x="2014535" y="831475"/>
                </a:lnTo>
                <a:lnTo>
                  <a:pt x="2065568" y="817968"/>
                </a:lnTo>
                <a:lnTo>
                  <a:pt x="2114616" y="803595"/>
                </a:lnTo>
                <a:lnTo>
                  <a:pt x="2161590" y="788386"/>
                </a:lnTo>
                <a:lnTo>
                  <a:pt x="2206403" y="772373"/>
                </a:lnTo>
                <a:lnTo>
                  <a:pt x="2248966" y="755588"/>
                </a:lnTo>
                <a:lnTo>
                  <a:pt x="2289190" y="738062"/>
                </a:lnTo>
                <a:lnTo>
                  <a:pt x="2326988" y="719826"/>
                </a:lnTo>
                <a:lnTo>
                  <a:pt x="2362269" y="700914"/>
                </a:lnTo>
                <a:lnTo>
                  <a:pt x="2424932" y="661182"/>
                </a:lnTo>
                <a:lnTo>
                  <a:pt x="2476472" y="619120"/>
                </a:lnTo>
                <a:lnTo>
                  <a:pt x="2516181" y="574980"/>
                </a:lnTo>
                <a:lnTo>
                  <a:pt x="2543352" y="529015"/>
                </a:lnTo>
                <a:lnTo>
                  <a:pt x="2557276" y="481478"/>
                </a:lnTo>
                <a:lnTo>
                  <a:pt x="2559050" y="457200"/>
                </a:lnTo>
                <a:lnTo>
                  <a:pt x="2557276" y="432921"/>
                </a:lnTo>
                <a:lnTo>
                  <a:pt x="2543352" y="385384"/>
                </a:lnTo>
                <a:lnTo>
                  <a:pt x="2516181" y="339419"/>
                </a:lnTo>
                <a:lnTo>
                  <a:pt x="2476472" y="295279"/>
                </a:lnTo>
                <a:lnTo>
                  <a:pt x="2424932" y="253217"/>
                </a:lnTo>
                <a:lnTo>
                  <a:pt x="2362269" y="213485"/>
                </a:lnTo>
                <a:lnTo>
                  <a:pt x="2326988" y="194573"/>
                </a:lnTo>
                <a:lnTo>
                  <a:pt x="2289190" y="176337"/>
                </a:lnTo>
                <a:lnTo>
                  <a:pt x="2248966" y="158811"/>
                </a:lnTo>
                <a:lnTo>
                  <a:pt x="2206403" y="142026"/>
                </a:lnTo>
                <a:lnTo>
                  <a:pt x="2161590" y="126013"/>
                </a:lnTo>
                <a:lnTo>
                  <a:pt x="2114616" y="110804"/>
                </a:lnTo>
                <a:lnTo>
                  <a:pt x="2065568" y="96431"/>
                </a:lnTo>
                <a:lnTo>
                  <a:pt x="2014535" y="82924"/>
                </a:lnTo>
                <a:lnTo>
                  <a:pt x="1961606" y="70317"/>
                </a:lnTo>
                <a:lnTo>
                  <a:pt x="1906869" y="58640"/>
                </a:lnTo>
                <a:lnTo>
                  <a:pt x="1850413" y="47925"/>
                </a:lnTo>
                <a:lnTo>
                  <a:pt x="1792325" y="38204"/>
                </a:lnTo>
                <a:lnTo>
                  <a:pt x="1732695" y="29508"/>
                </a:lnTo>
                <a:lnTo>
                  <a:pt x="1671611" y="21869"/>
                </a:lnTo>
                <a:lnTo>
                  <a:pt x="1609162" y="15318"/>
                </a:lnTo>
                <a:lnTo>
                  <a:pt x="1545435" y="9888"/>
                </a:lnTo>
                <a:lnTo>
                  <a:pt x="1480519" y="5609"/>
                </a:lnTo>
                <a:lnTo>
                  <a:pt x="1414503" y="2514"/>
                </a:lnTo>
                <a:lnTo>
                  <a:pt x="1347476" y="633"/>
                </a:lnTo>
                <a:lnTo>
                  <a:pt x="1279525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16100" y="2895600"/>
            <a:ext cx="2559050" cy="914400"/>
          </a:xfrm>
          <a:custGeom>
            <a:avLst/>
            <a:gdLst/>
            <a:ahLst/>
            <a:cxnLst/>
            <a:rect l="l" t="t" r="r" b="b"/>
            <a:pathLst>
              <a:path w="2559050" h="914400">
                <a:moveTo>
                  <a:pt x="0" y="457200"/>
                </a:moveTo>
                <a:lnTo>
                  <a:pt x="7035" y="408972"/>
                </a:lnTo>
                <a:lnTo>
                  <a:pt x="27671" y="362189"/>
                </a:lnTo>
                <a:lnTo>
                  <a:pt x="61199" y="317105"/>
                </a:lnTo>
                <a:lnTo>
                  <a:pt x="106912" y="273972"/>
                </a:lnTo>
                <a:lnTo>
                  <a:pt x="164102" y="233044"/>
                </a:lnTo>
                <a:lnTo>
                  <a:pt x="232061" y="194573"/>
                </a:lnTo>
                <a:lnTo>
                  <a:pt x="269859" y="176337"/>
                </a:lnTo>
                <a:lnTo>
                  <a:pt x="310083" y="158811"/>
                </a:lnTo>
                <a:lnTo>
                  <a:pt x="352646" y="142026"/>
                </a:lnTo>
                <a:lnTo>
                  <a:pt x="397459" y="126013"/>
                </a:lnTo>
                <a:lnTo>
                  <a:pt x="444433" y="110804"/>
                </a:lnTo>
                <a:lnTo>
                  <a:pt x="493481" y="96431"/>
                </a:lnTo>
                <a:lnTo>
                  <a:pt x="544514" y="82924"/>
                </a:lnTo>
                <a:lnTo>
                  <a:pt x="597443" y="70317"/>
                </a:lnTo>
                <a:lnTo>
                  <a:pt x="652180" y="58640"/>
                </a:lnTo>
                <a:lnTo>
                  <a:pt x="708636" y="47925"/>
                </a:lnTo>
                <a:lnTo>
                  <a:pt x="766724" y="38204"/>
                </a:lnTo>
                <a:lnTo>
                  <a:pt x="826354" y="29508"/>
                </a:lnTo>
                <a:lnTo>
                  <a:pt x="887438" y="21869"/>
                </a:lnTo>
                <a:lnTo>
                  <a:pt x="949887" y="15318"/>
                </a:lnTo>
                <a:lnTo>
                  <a:pt x="1013614" y="9888"/>
                </a:lnTo>
                <a:lnTo>
                  <a:pt x="1078530" y="5609"/>
                </a:lnTo>
                <a:lnTo>
                  <a:pt x="1144546" y="2514"/>
                </a:lnTo>
                <a:lnTo>
                  <a:pt x="1211573" y="633"/>
                </a:lnTo>
                <a:lnTo>
                  <a:pt x="1279525" y="0"/>
                </a:lnTo>
                <a:lnTo>
                  <a:pt x="1347476" y="633"/>
                </a:lnTo>
                <a:lnTo>
                  <a:pt x="1414503" y="2514"/>
                </a:lnTo>
                <a:lnTo>
                  <a:pt x="1480519" y="5609"/>
                </a:lnTo>
                <a:lnTo>
                  <a:pt x="1545435" y="9888"/>
                </a:lnTo>
                <a:lnTo>
                  <a:pt x="1609162" y="15318"/>
                </a:lnTo>
                <a:lnTo>
                  <a:pt x="1671611" y="21869"/>
                </a:lnTo>
                <a:lnTo>
                  <a:pt x="1732695" y="29508"/>
                </a:lnTo>
                <a:lnTo>
                  <a:pt x="1792325" y="38204"/>
                </a:lnTo>
                <a:lnTo>
                  <a:pt x="1850413" y="47925"/>
                </a:lnTo>
                <a:lnTo>
                  <a:pt x="1906869" y="58640"/>
                </a:lnTo>
                <a:lnTo>
                  <a:pt x="1961606" y="70317"/>
                </a:lnTo>
                <a:lnTo>
                  <a:pt x="2014535" y="82924"/>
                </a:lnTo>
                <a:lnTo>
                  <a:pt x="2065568" y="96431"/>
                </a:lnTo>
                <a:lnTo>
                  <a:pt x="2114616" y="110804"/>
                </a:lnTo>
                <a:lnTo>
                  <a:pt x="2161590" y="126013"/>
                </a:lnTo>
                <a:lnTo>
                  <a:pt x="2206403" y="142026"/>
                </a:lnTo>
                <a:lnTo>
                  <a:pt x="2248966" y="158811"/>
                </a:lnTo>
                <a:lnTo>
                  <a:pt x="2289190" y="176337"/>
                </a:lnTo>
                <a:lnTo>
                  <a:pt x="2326988" y="194573"/>
                </a:lnTo>
                <a:lnTo>
                  <a:pt x="2362269" y="213485"/>
                </a:lnTo>
                <a:lnTo>
                  <a:pt x="2424932" y="253217"/>
                </a:lnTo>
                <a:lnTo>
                  <a:pt x="2476472" y="295279"/>
                </a:lnTo>
                <a:lnTo>
                  <a:pt x="2516181" y="339419"/>
                </a:lnTo>
                <a:lnTo>
                  <a:pt x="2543352" y="385384"/>
                </a:lnTo>
                <a:lnTo>
                  <a:pt x="2557276" y="432921"/>
                </a:lnTo>
                <a:lnTo>
                  <a:pt x="2559050" y="457200"/>
                </a:lnTo>
                <a:lnTo>
                  <a:pt x="2557276" y="481478"/>
                </a:lnTo>
                <a:lnTo>
                  <a:pt x="2552014" y="505427"/>
                </a:lnTo>
                <a:lnTo>
                  <a:pt x="2531378" y="552210"/>
                </a:lnTo>
                <a:lnTo>
                  <a:pt x="2497850" y="597294"/>
                </a:lnTo>
                <a:lnTo>
                  <a:pt x="2452137" y="640427"/>
                </a:lnTo>
                <a:lnTo>
                  <a:pt x="2394947" y="681355"/>
                </a:lnTo>
                <a:lnTo>
                  <a:pt x="2326988" y="719826"/>
                </a:lnTo>
                <a:lnTo>
                  <a:pt x="2289190" y="738062"/>
                </a:lnTo>
                <a:lnTo>
                  <a:pt x="2248966" y="755588"/>
                </a:lnTo>
                <a:lnTo>
                  <a:pt x="2206403" y="772373"/>
                </a:lnTo>
                <a:lnTo>
                  <a:pt x="2161590" y="788386"/>
                </a:lnTo>
                <a:lnTo>
                  <a:pt x="2114616" y="803595"/>
                </a:lnTo>
                <a:lnTo>
                  <a:pt x="2065568" y="817968"/>
                </a:lnTo>
                <a:lnTo>
                  <a:pt x="2014535" y="831475"/>
                </a:lnTo>
                <a:lnTo>
                  <a:pt x="1961606" y="844082"/>
                </a:lnTo>
                <a:lnTo>
                  <a:pt x="1906869" y="855759"/>
                </a:lnTo>
                <a:lnTo>
                  <a:pt x="1850413" y="866474"/>
                </a:lnTo>
                <a:lnTo>
                  <a:pt x="1792325" y="876195"/>
                </a:lnTo>
                <a:lnTo>
                  <a:pt x="1732695" y="884891"/>
                </a:lnTo>
                <a:lnTo>
                  <a:pt x="1671611" y="892530"/>
                </a:lnTo>
                <a:lnTo>
                  <a:pt x="1609162" y="899081"/>
                </a:lnTo>
                <a:lnTo>
                  <a:pt x="1545435" y="904511"/>
                </a:lnTo>
                <a:lnTo>
                  <a:pt x="1480519" y="908790"/>
                </a:lnTo>
                <a:lnTo>
                  <a:pt x="1414503" y="911885"/>
                </a:lnTo>
                <a:lnTo>
                  <a:pt x="1347476" y="913766"/>
                </a:lnTo>
                <a:lnTo>
                  <a:pt x="1279525" y="914400"/>
                </a:lnTo>
                <a:lnTo>
                  <a:pt x="1211573" y="913766"/>
                </a:lnTo>
                <a:lnTo>
                  <a:pt x="1144546" y="911885"/>
                </a:lnTo>
                <a:lnTo>
                  <a:pt x="1078530" y="908790"/>
                </a:lnTo>
                <a:lnTo>
                  <a:pt x="1013614" y="904511"/>
                </a:lnTo>
                <a:lnTo>
                  <a:pt x="949887" y="899081"/>
                </a:lnTo>
                <a:lnTo>
                  <a:pt x="887438" y="892530"/>
                </a:lnTo>
                <a:lnTo>
                  <a:pt x="826354" y="884891"/>
                </a:lnTo>
                <a:lnTo>
                  <a:pt x="766724" y="876195"/>
                </a:lnTo>
                <a:lnTo>
                  <a:pt x="708636" y="866474"/>
                </a:lnTo>
                <a:lnTo>
                  <a:pt x="652180" y="855759"/>
                </a:lnTo>
                <a:lnTo>
                  <a:pt x="597443" y="844082"/>
                </a:lnTo>
                <a:lnTo>
                  <a:pt x="544514" y="831475"/>
                </a:lnTo>
                <a:lnTo>
                  <a:pt x="493481" y="817968"/>
                </a:lnTo>
                <a:lnTo>
                  <a:pt x="444433" y="803595"/>
                </a:lnTo>
                <a:lnTo>
                  <a:pt x="397459" y="788386"/>
                </a:lnTo>
                <a:lnTo>
                  <a:pt x="352646" y="772373"/>
                </a:lnTo>
                <a:lnTo>
                  <a:pt x="310083" y="755588"/>
                </a:lnTo>
                <a:lnTo>
                  <a:pt x="269859" y="738062"/>
                </a:lnTo>
                <a:lnTo>
                  <a:pt x="232061" y="719826"/>
                </a:lnTo>
                <a:lnTo>
                  <a:pt x="196780" y="700914"/>
                </a:lnTo>
                <a:lnTo>
                  <a:pt x="134117" y="661182"/>
                </a:lnTo>
                <a:lnTo>
                  <a:pt x="82577" y="619120"/>
                </a:lnTo>
                <a:lnTo>
                  <a:pt x="42868" y="574980"/>
                </a:lnTo>
                <a:lnTo>
                  <a:pt x="15697" y="529015"/>
                </a:lnTo>
                <a:lnTo>
                  <a:pt x="1773" y="481478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95950" y="2895600"/>
            <a:ext cx="2393950" cy="914400"/>
          </a:xfrm>
          <a:custGeom>
            <a:avLst/>
            <a:gdLst/>
            <a:ahLst/>
            <a:cxnLst/>
            <a:rect l="l" t="t" r="r" b="b"/>
            <a:pathLst>
              <a:path w="2393950" h="914400">
                <a:moveTo>
                  <a:pt x="1196975" y="0"/>
                </a:moveTo>
                <a:lnTo>
                  <a:pt x="1129055" y="723"/>
                </a:lnTo>
                <a:lnTo>
                  <a:pt x="1062128" y="2869"/>
                </a:lnTo>
                <a:lnTo>
                  <a:pt x="996297" y="6398"/>
                </a:lnTo>
                <a:lnTo>
                  <a:pt x="931661" y="11272"/>
                </a:lnTo>
                <a:lnTo>
                  <a:pt x="868321" y="17452"/>
                </a:lnTo>
                <a:lnTo>
                  <a:pt x="806380" y="24900"/>
                </a:lnTo>
                <a:lnTo>
                  <a:pt x="745938" y="33576"/>
                </a:lnTo>
                <a:lnTo>
                  <a:pt x="687095" y="43443"/>
                </a:lnTo>
                <a:lnTo>
                  <a:pt x="629954" y="54461"/>
                </a:lnTo>
                <a:lnTo>
                  <a:pt x="574614" y="66592"/>
                </a:lnTo>
                <a:lnTo>
                  <a:pt x="521178" y="79798"/>
                </a:lnTo>
                <a:lnTo>
                  <a:pt x="469746" y="94039"/>
                </a:lnTo>
                <a:lnTo>
                  <a:pt x="420420" y="109278"/>
                </a:lnTo>
                <a:lnTo>
                  <a:pt x="373300" y="125475"/>
                </a:lnTo>
                <a:lnTo>
                  <a:pt x="328487" y="142592"/>
                </a:lnTo>
                <a:lnTo>
                  <a:pt x="286083" y="160591"/>
                </a:lnTo>
                <a:lnTo>
                  <a:pt x="246189" y="179432"/>
                </a:lnTo>
                <a:lnTo>
                  <a:pt x="208905" y="199077"/>
                </a:lnTo>
                <a:lnTo>
                  <a:pt x="174334" y="219488"/>
                </a:lnTo>
                <a:lnTo>
                  <a:pt x="142575" y="240625"/>
                </a:lnTo>
                <a:lnTo>
                  <a:pt x="87899" y="284926"/>
                </a:lnTo>
                <a:lnTo>
                  <a:pt x="45689" y="331671"/>
                </a:lnTo>
                <a:lnTo>
                  <a:pt x="16751" y="380552"/>
                </a:lnTo>
                <a:lnTo>
                  <a:pt x="1894" y="431258"/>
                </a:lnTo>
                <a:lnTo>
                  <a:pt x="0" y="457200"/>
                </a:lnTo>
                <a:lnTo>
                  <a:pt x="1894" y="483141"/>
                </a:lnTo>
                <a:lnTo>
                  <a:pt x="16751" y="533847"/>
                </a:lnTo>
                <a:lnTo>
                  <a:pt x="45689" y="582728"/>
                </a:lnTo>
                <a:lnTo>
                  <a:pt x="87899" y="629473"/>
                </a:lnTo>
                <a:lnTo>
                  <a:pt x="142575" y="673774"/>
                </a:lnTo>
                <a:lnTo>
                  <a:pt x="174334" y="694911"/>
                </a:lnTo>
                <a:lnTo>
                  <a:pt x="208905" y="715322"/>
                </a:lnTo>
                <a:lnTo>
                  <a:pt x="246189" y="734967"/>
                </a:lnTo>
                <a:lnTo>
                  <a:pt x="286083" y="753808"/>
                </a:lnTo>
                <a:lnTo>
                  <a:pt x="328487" y="771807"/>
                </a:lnTo>
                <a:lnTo>
                  <a:pt x="373300" y="788924"/>
                </a:lnTo>
                <a:lnTo>
                  <a:pt x="420420" y="805121"/>
                </a:lnTo>
                <a:lnTo>
                  <a:pt x="469746" y="820360"/>
                </a:lnTo>
                <a:lnTo>
                  <a:pt x="521178" y="834601"/>
                </a:lnTo>
                <a:lnTo>
                  <a:pt x="574614" y="847807"/>
                </a:lnTo>
                <a:lnTo>
                  <a:pt x="629954" y="859938"/>
                </a:lnTo>
                <a:lnTo>
                  <a:pt x="687095" y="870956"/>
                </a:lnTo>
                <a:lnTo>
                  <a:pt x="745938" y="880823"/>
                </a:lnTo>
                <a:lnTo>
                  <a:pt x="806380" y="889499"/>
                </a:lnTo>
                <a:lnTo>
                  <a:pt x="868321" y="896947"/>
                </a:lnTo>
                <a:lnTo>
                  <a:pt x="931661" y="903127"/>
                </a:lnTo>
                <a:lnTo>
                  <a:pt x="996297" y="908001"/>
                </a:lnTo>
                <a:lnTo>
                  <a:pt x="1062128" y="911530"/>
                </a:lnTo>
                <a:lnTo>
                  <a:pt x="1129055" y="913676"/>
                </a:lnTo>
                <a:lnTo>
                  <a:pt x="1196975" y="914400"/>
                </a:lnTo>
                <a:lnTo>
                  <a:pt x="1264894" y="913676"/>
                </a:lnTo>
                <a:lnTo>
                  <a:pt x="1331821" y="911530"/>
                </a:lnTo>
                <a:lnTo>
                  <a:pt x="1397652" y="908001"/>
                </a:lnTo>
                <a:lnTo>
                  <a:pt x="1462288" y="903127"/>
                </a:lnTo>
                <a:lnTo>
                  <a:pt x="1525628" y="896947"/>
                </a:lnTo>
                <a:lnTo>
                  <a:pt x="1587569" y="889499"/>
                </a:lnTo>
                <a:lnTo>
                  <a:pt x="1648011" y="880823"/>
                </a:lnTo>
                <a:lnTo>
                  <a:pt x="1706854" y="870956"/>
                </a:lnTo>
                <a:lnTo>
                  <a:pt x="1763995" y="859938"/>
                </a:lnTo>
                <a:lnTo>
                  <a:pt x="1819335" y="847807"/>
                </a:lnTo>
                <a:lnTo>
                  <a:pt x="1872771" y="834601"/>
                </a:lnTo>
                <a:lnTo>
                  <a:pt x="1924203" y="820360"/>
                </a:lnTo>
                <a:lnTo>
                  <a:pt x="1973529" y="805121"/>
                </a:lnTo>
                <a:lnTo>
                  <a:pt x="2020649" y="788924"/>
                </a:lnTo>
                <a:lnTo>
                  <a:pt x="2065462" y="771807"/>
                </a:lnTo>
                <a:lnTo>
                  <a:pt x="2107866" y="753808"/>
                </a:lnTo>
                <a:lnTo>
                  <a:pt x="2147760" y="734967"/>
                </a:lnTo>
                <a:lnTo>
                  <a:pt x="2185044" y="715322"/>
                </a:lnTo>
                <a:lnTo>
                  <a:pt x="2219615" y="694911"/>
                </a:lnTo>
                <a:lnTo>
                  <a:pt x="2251374" y="673774"/>
                </a:lnTo>
                <a:lnTo>
                  <a:pt x="2306050" y="629473"/>
                </a:lnTo>
                <a:lnTo>
                  <a:pt x="2348260" y="582728"/>
                </a:lnTo>
                <a:lnTo>
                  <a:pt x="2377198" y="533847"/>
                </a:lnTo>
                <a:lnTo>
                  <a:pt x="2392055" y="483141"/>
                </a:lnTo>
                <a:lnTo>
                  <a:pt x="2393950" y="457200"/>
                </a:lnTo>
                <a:lnTo>
                  <a:pt x="2392055" y="431258"/>
                </a:lnTo>
                <a:lnTo>
                  <a:pt x="2377198" y="380552"/>
                </a:lnTo>
                <a:lnTo>
                  <a:pt x="2348260" y="331671"/>
                </a:lnTo>
                <a:lnTo>
                  <a:pt x="2306050" y="284926"/>
                </a:lnTo>
                <a:lnTo>
                  <a:pt x="2251374" y="240625"/>
                </a:lnTo>
                <a:lnTo>
                  <a:pt x="2219615" y="219488"/>
                </a:lnTo>
                <a:lnTo>
                  <a:pt x="2185044" y="199077"/>
                </a:lnTo>
                <a:lnTo>
                  <a:pt x="2147760" y="179432"/>
                </a:lnTo>
                <a:lnTo>
                  <a:pt x="2107866" y="160591"/>
                </a:lnTo>
                <a:lnTo>
                  <a:pt x="2065462" y="142592"/>
                </a:lnTo>
                <a:lnTo>
                  <a:pt x="2020649" y="125475"/>
                </a:lnTo>
                <a:lnTo>
                  <a:pt x="1973529" y="109278"/>
                </a:lnTo>
                <a:lnTo>
                  <a:pt x="1924203" y="94039"/>
                </a:lnTo>
                <a:lnTo>
                  <a:pt x="1872771" y="79798"/>
                </a:lnTo>
                <a:lnTo>
                  <a:pt x="1819335" y="66592"/>
                </a:lnTo>
                <a:lnTo>
                  <a:pt x="1763995" y="54461"/>
                </a:lnTo>
                <a:lnTo>
                  <a:pt x="1706854" y="43443"/>
                </a:lnTo>
                <a:lnTo>
                  <a:pt x="1648011" y="33576"/>
                </a:lnTo>
                <a:lnTo>
                  <a:pt x="1587569" y="24900"/>
                </a:lnTo>
                <a:lnTo>
                  <a:pt x="1525628" y="17452"/>
                </a:lnTo>
                <a:lnTo>
                  <a:pt x="1462288" y="11272"/>
                </a:lnTo>
                <a:lnTo>
                  <a:pt x="1397652" y="6398"/>
                </a:lnTo>
                <a:lnTo>
                  <a:pt x="1331821" y="2869"/>
                </a:lnTo>
                <a:lnTo>
                  <a:pt x="1264894" y="723"/>
                </a:lnTo>
                <a:lnTo>
                  <a:pt x="1196975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95950" y="2895600"/>
            <a:ext cx="2393950" cy="914400"/>
          </a:xfrm>
          <a:custGeom>
            <a:avLst/>
            <a:gdLst/>
            <a:ahLst/>
            <a:cxnLst/>
            <a:rect l="l" t="t" r="r" b="b"/>
            <a:pathLst>
              <a:path w="2393950" h="914400">
                <a:moveTo>
                  <a:pt x="0" y="457200"/>
                </a:moveTo>
                <a:lnTo>
                  <a:pt x="7512" y="405696"/>
                </a:lnTo>
                <a:lnTo>
                  <a:pt x="29510" y="355864"/>
                </a:lnTo>
                <a:lnTo>
                  <a:pt x="65186" y="308013"/>
                </a:lnTo>
                <a:lnTo>
                  <a:pt x="113730" y="262451"/>
                </a:lnTo>
                <a:lnTo>
                  <a:pt x="174334" y="219488"/>
                </a:lnTo>
                <a:lnTo>
                  <a:pt x="208905" y="199077"/>
                </a:lnTo>
                <a:lnTo>
                  <a:pt x="246189" y="179432"/>
                </a:lnTo>
                <a:lnTo>
                  <a:pt x="286083" y="160591"/>
                </a:lnTo>
                <a:lnTo>
                  <a:pt x="328487" y="142592"/>
                </a:lnTo>
                <a:lnTo>
                  <a:pt x="373300" y="125475"/>
                </a:lnTo>
                <a:lnTo>
                  <a:pt x="420420" y="109278"/>
                </a:lnTo>
                <a:lnTo>
                  <a:pt x="469746" y="94039"/>
                </a:lnTo>
                <a:lnTo>
                  <a:pt x="521178" y="79798"/>
                </a:lnTo>
                <a:lnTo>
                  <a:pt x="574614" y="66592"/>
                </a:lnTo>
                <a:lnTo>
                  <a:pt x="629954" y="54461"/>
                </a:lnTo>
                <a:lnTo>
                  <a:pt x="687095" y="43443"/>
                </a:lnTo>
                <a:lnTo>
                  <a:pt x="745938" y="33576"/>
                </a:lnTo>
                <a:lnTo>
                  <a:pt x="806380" y="24900"/>
                </a:lnTo>
                <a:lnTo>
                  <a:pt x="868321" y="17452"/>
                </a:lnTo>
                <a:lnTo>
                  <a:pt x="931661" y="11272"/>
                </a:lnTo>
                <a:lnTo>
                  <a:pt x="996297" y="6398"/>
                </a:lnTo>
                <a:lnTo>
                  <a:pt x="1062128" y="2869"/>
                </a:lnTo>
                <a:lnTo>
                  <a:pt x="1129055" y="723"/>
                </a:lnTo>
                <a:lnTo>
                  <a:pt x="1196975" y="0"/>
                </a:lnTo>
                <a:lnTo>
                  <a:pt x="1264894" y="723"/>
                </a:lnTo>
                <a:lnTo>
                  <a:pt x="1331821" y="2869"/>
                </a:lnTo>
                <a:lnTo>
                  <a:pt x="1397652" y="6398"/>
                </a:lnTo>
                <a:lnTo>
                  <a:pt x="1462288" y="11272"/>
                </a:lnTo>
                <a:lnTo>
                  <a:pt x="1525628" y="17452"/>
                </a:lnTo>
                <a:lnTo>
                  <a:pt x="1587569" y="24900"/>
                </a:lnTo>
                <a:lnTo>
                  <a:pt x="1648011" y="33576"/>
                </a:lnTo>
                <a:lnTo>
                  <a:pt x="1706854" y="43443"/>
                </a:lnTo>
                <a:lnTo>
                  <a:pt x="1763995" y="54461"/>
                </a:lnTo>
                <a:lnTo>
                  <a:pt x="1819335" y="66592"/>
                </a:lnTo>
                <a:lnTo>
                  <a:pt x="1872771" y="79798"/>
                </a:lnTo>
                <a:lnTo>
                  <a:pt x="1924203" y="94039"/>
                </a:lnTo>
                <a:lnTo>
                  <a:pt x="1973529" y="109278"/>
                </a:lnTo>
                <a:lnTo>
                  <a:pt x="2020649" y="125475"/>
                </a:lnTo>
                <a:lnTo>
                  <a:pt x="2065462" y="142592"/>
                </a:lnTo>
                <a:lnTo>
                  <a:pt x="2107866" y="160591"/>
                </a:lnTo>
                <a:lnTo>
                  <a:pt x="2147760" y="179432"/>
                </a:lnTo>
                <a:lnTo>
                  <a:pt x="2185044" y="199077"/>
                </a:lnTo>
                <a:lnTo>
                  <a:pt x="2219615" y="219488"/>
                </a:lnTo>
                <a:lnTo>
                  <a:pt x="2251374" y="240625"/>
                </a:lnTo>
                <a:lnTo>
                  <a:pt x="2306050" y="284926"/>
                </a:lnTo>
                <a:lnTo>
                  <a:pt x="2348260" y="331671"/>
                </a:lnTo>
                <a:lnTo>
                  <a:pt x="2377198" y="380552"/>
                </a:lnTo>
                <a:lnTo>
                  <a:pt x="2392055" y="431258"/>
                </a:lnTo>
                <a:lnTo>
                  <a:pt x="2393950" y="457200"/>
                </a:lnTo>
                <a:lnTo>
                  <a:pt x="2392055" y="483141"/>
                </a:lnTo>
                <a:lnTo>
                  <a:pt x="2386437" y="508703"/>
                </a:lnTo>
                <a:lnTo>
                  <a:pt x="2364439" y="558535"/>
                </a:lnTo>
                <a:lnTo>
                  <a:pt x="2328763" y="606386"/>
                </a:lnTo>
                <a:lnTo>
                  <a:pt x="2280219" y="651948"/>
                </a:lnTo>
                <a:lnTo>
                  <a:pt x="2219615" y="694911"/>
                </a:lnTo>
                <a:lnTo>
                  <a:pt x="2185044" y="715322"/>
                </a:lnTo>
                <a:lnTo>
                  <a:pt x="2147760" y="734967"/>
                </a:lnTo>
                <a:lnTo>
                  <a:pt x="2107866" y="753808"/>
                </a:lnTo>
                <a:lnTo>
                  <a:pt x="2065462" y="771807"/>
                </a:lnTo>
                <a:lnTo>
                  <a:pt x="2020649" y="788924"/>
                </a:lnTo>
                <a:lnTo>
                  <a:pt x="1973529" y="805121"/>
                </a:lnTo>
                <a:lnTo>
                  <a:pt x="1924203" y="820360"/>
                </a:lnTo>
                <a:lnTo>
                  <a:pt x="1872771" y="834601"/>
                </a:lnTo>
                <a:lnTo>
                  <a:pt x="1819335" y="847807"/>
                </a:lnTo>
                <a:lnTo>
                  <a:pt x="1763995" y="859938"/>
                </a:lnTo>
                <a:lnTo>
                  <a:pt x="1706854" y="870956"/>
                </a:lnTo>
                <a:lnTo>
                  <a:pt x="1648011" y="880823"/>
                </a:lnTo>
                <a:lnTo>
                  <a:pt x="1587569" y="889499"/>
                </a:lnTo>
                <a:lnTo>
                  <a:pt x="1525628" y="896947"/>
                </a:lnTo>
                <a:lnTo>
                  <a:pt x="1462288" y="903127"/>
                </a:lnTo>
                <a:lnTo>
                  <a:pt x="1397652" y="908001"/>
                </a:lnTo>
                <a:lnTo>
                  <a:pt x="1331821" y="911530"/>
                </a:lnTo>
                <a:lnTo>
                  <a:pt x="1264894" y="913676"/>
                </a:lnTo>
                <a:lnTo>
                  <a:pt x="1196975" y="914400"/>
                </a:lnTo>
                <a:lnTo>
                  <a:pt x="1129055" y="913676"/>
                </a:lnTo>
                <a:lnTo>
                  <a:pt x="1062128" y="911530"/>
                </a:lnTo>
                <a:lnTo>
                  <a:pt x="996297" y="908001"/>
                </a:lnTo>
                <a:lnTo>
                  <a:pt x="931661" y="903127"/>
                </a:lnTo>
                <a:lnTo>
                  <a:pt x="868321" y="896947"/>
                </a:lnTo>
                <a:lnTo>
                  <a:pt x="806380" y="889499"/>
                </a:lnTo>
                <a:lnTo>
                  <a:pt x="745938" y="880823"/>
                </a:lnTo>
                <a:lnTo>
                  <a:pt x="687095" y="870956"/>
                </a:lnTo>
                <a:lnTo>
                  <a:pt x="629954" y="859938"/>
                </a:lnTo>
                <a:lnTo>
                  <a:pt x="574614" y="847807"/>
                </a:lnTo>
                <a:lnTo>
                  <a:pt x="521178" y="834601"/>
                </a:lnTo>
                <a:lnTo>
                  <a:pt x="469746" y="820360"/>
                </a:lnTo>
                <a:lnTo>
                  <a:pt x="420420" y="805121"/>
                </a:lnTo>
                <a:lnTo>
                  <a:pt x="373300" y="788924"/>
                </a:lnTo>
                <a:lnTo>
                  <a:pt x="328487" y="771807"/>
                </a:lnTo>
                <a:lnTo>
                  <a:pt x="286083" y="753808"/>
                </a:lnTo>
                <a:lnTo>
                  <a:pt x="246189" y="734967"/>
                </a:lnTo>
                <a:lnTo>
                  <a:pt x="208905" y="715322"/>
                </a:lnTo>
                <a:lnTo>
                  <a:pt x="174334" y="694911"/>
                </a:lnTo>
                <a:lnTo>
                  <a:pt x="142575" y="673774"/>
                </a:lnTo>
                <a:lnTo>
                  <a:pt x="87899" y="629473"/>
                </a:lnTo>
                <a:lnTo>
                  <a:pt x="45689" y="582728"/>
                </a:lnTo>
                <a:lnTo>
                  <a:pt x="16751" y="533847"/>
                </a:lnTo>
                <a:lnTo>
                  <a:pt x="1894" y="483141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79929" y="3159378"/>
            <a:ext cx="1307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Cash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Inflow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0953" y="3159378"/>
            <a:ext cx="1497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Cash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Outflow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7024" y="3944188"/>
            <a:ext cx="4432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66"/>
                </a:solidFill>
                <a:latin typeface="Arial"/>
                <a:cs typeface="Arial"/>
              </a:rPr>
              <a:t>Kas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5168" y="4630292"/>
            <a:ext cx="1188720" cy="1260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50100"/>
              </a:lnSpc>
              <a:spcBef>
                <a:spcPts val="95"/>
              </a:spcBef>
            </a:pP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Piutang  </a:t>
            </a:r>
            <a:r>
              <a:rPr sz="1800" b="1" spc="-30" dirty="0">
                <a:solidFill>
                  <a:srgbClr val="000066"/>
                </a:solidFill>
                <a:latin typeface="Arial"/>
                <a:cs typeface="Arial"/>
              </a:rPr>
              <a:t>Yang  </a:t>
            </a:r>
            <a:r>
              <a:rPr sz="1800" b="1" spc="-130" dirty="0">
                <a:solidFill>
                  <a:srgbClr val="000066"/>
                </a:solidFill>
                <a:latin typeface="Arial"/>
                <a:cs typeface="Arial"/>
              </a:rPr>
              <a:t>T</a:t>
            </a: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0066"/>
                </a:solidFill>
                <a:latin typeface="Arial"/>
                <a:cs typeface="Arial"/>
              </a:rPr>
              <a:t>r</a:t>
            </a: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66"/>
                </a:solidFill>
                <a:latin typeface="Arial"/>
                <a:cs typeface="Arial"/>
              </a:rPr>
              <a:t>l</a:t>
            </a:r>
            <a:r>
              <a:rPr sz="1800" b="1" spc="0" dirty="0">
                <a:solidFill>
                  <a:srgbClr val="000066"/>
                </a:solidFill>
                <a:latin typeface="Arial"/>
                <a:cs typeface="Arial"/>
              </a:rPr>
              <a:t>i</a:t>
            </a: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s</a:t>
            </a:r>
            <a:r>
              <a:rPr sz="1800" b="1" spc="-1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27897" y="3853053"/>
            <a:ext cx="1130300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Pinjaman  atau  ambil </a:t>
            </a:r>
            <a:r>
              <a:rPr sz="1800" b="1" dirty="0">
                <a:solidFill>
                  <a:srgbClr val="000066"/>
                </a:solidFill>
                <a:latin typeface="Arial"/>
                <a:cs typeface="Arial"/>
              </a:rPr>
              <a:t>dari  </a:t>
            </a: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66"/>
                </a:solidFill>
                <a:latin typeface="Arial"/>
                <a:cs typeface="Arial"/>
              </a:rPr>
              <a:t>dan</a:t>
            </a:r>
            <a:r>
              <a:rPr sz="1800" b="1" spc="0" dirty="0">
                <a:solidFill>
                  <a:srgbClr val="000066"/>
                </a:solidFill>
                <a:latin typeface="Arial"/>
                <a:cs typeface="Arial"/>
              </a:rPr>
              <a:t>g</a:t>
            </a: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an  Kas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68627" y="3657600"/>
            <a:ext cx="763905" cy="1608455"/>
          </a:xfrm>
          <a:custGeom>
            <a:avLst/>
            <a:gdLst/>
            <a:ahLst/>
            <a:cxnLst/>
            <a:rect l="l" t="t" r="r" b="b"/>
            <a:pathLst>
              <a:path w="763905" h="1608454">
                <a:moveTo>
                  <a:pt x="694786" y="95659"/>
                </a:moveTo>
                <a:lnTo>
                  <a:pt x="0" y="1592199"/>
                </a:lnTo>
                <a:lnTo>
                  <a:pt x="34543" y="1608201"/>
                </a:lnTo>
                <a:lnTo>
                  <a:pt x="729314" y="111695"/>
                </a:lnTo>
                <a:lnTo>
                  <a:pt x="694786" y="95659"/>
                </a:lnTo>
                <a:close/>
              </a:path>
              <a:path w="763905" h="1608454">
                <a:moveTo>
                  <a:pt x="762480" y="78358"/>
                </a:moveTo>
                <a:lnTo>
                  <a:pt x="702817" y="78358"/>
                </a:lnTo>
                <a:lnTo>
                  <a:pt x="737361" y="94361"/>
                </a:lnTo>
                <a:lnTo>
                  <a:pt x="729314" y="111695"/>
                </a:lnTo>
                <a:lnTo>
                  <a:pt x="763904" y="127762"/>
                </a:lnTo>
                <a:lnTo>
                  <a:pt x="762480" y="78358"/>
                </a:lnTo>
                <a:close/>
              </a:path>
              <a:path w="763905" h="1608454">
                <a:moveTo>
                  <a:pt x="702817" y="78358"/>
                </a:moveTo>
                <a:lnTo>
                  <a:pt x="694786" y="95659"/>
                </a:lnTo>
                <a:lnTo>
                  <a:pt x="729314" y="111695"/>
                </a:lnTo>
                <a:lnTo>
                  <a:pt x="737361" y="94361"/>
                </a:lnTo>
                <a:lnTo>
                  <a:pt x="702817" y="78358"/>
                </a:lnTo>
                <a:close/>
              </a:path>
              <a:path w="763905" h="1608454">
                <a:moveTo>
                  <a:pt x="760222" y="0"/>
                </a:moveTo>
                <a:lnTo>
                  <a:pt x="660272" y="79629"/>
                </a:lnTo>
                <a:lnTo>
                  <a:pt x="694786" y="95659"/>
                </a:lnTo>
                <a:lnTo>
                  <a:pt x="702817" y="78358"/>
                </a:lnTo>
                <a:lnTo>
                  <a:pt x="762480" y="78358"/>
                </a:lnTo>
                <a:lnTo>
                  <a:pt x="7602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90396" y="3581400"/>
            <a:ext cx="591185" cy="547370"/>
          </a:xfrm>
          <a:custGeom>
            <a:avLst/>
            <a:gdLst/>
            <a:ahLst/>
            <a:cxnLst/>
            <a:rect l="l" t="t" r="r" b="b"/>
            <a:pathLst>
              <a:path w="591185" h="547370">
                <a:moveTo>
                  <a:pt x="493830" y="63510"/>
                </a:moveTo>
                <a:lnTo>
                  <a:pt x="0" y="519430"/>
                </a:lnTo>
                <a:lnTo>
                  <a:pt x="25907" y="547369"/>
                </a:lnTo>
                <a:lnTo>
                  <a:pt x="519756" y="91557"/>
                </a:lnTo>
                <a:lnTo>
                  <a:pt x="493830" y="63510"/>
                </a:lnTo>
                <a:close/>
              </a:path>
              <a:path w="591185" h="547370">
                <a:moveTo>
                  <a:pt x="571681" y="50545"/>
                </a:moveTo>
                <a:lnTo>
                  <a:pt x="507872" y="50545"/>
                </a:lnTo>
                <a:lnTo>
                  <a:pt x="533780" y="78612"/>
                </a:lnTo>
                <a:lnTo>
                  <a:pt x="519756" y="91557"/>
                </a:lnTo>
                <a:lnTo>
                  <a:pt x="545591" y="119506"/>
                </a:lnTo>
                <a:lnTo>
                  <a:pt x="571681" y="50545"/>
                </a:lnTo>
                <a:close/>
              </a:path>
              <a:path w="591185" h="547370">
                <a:moveTo>
                  <a:pt x="507872" y="50545"/>
                </a:moveTo>
                <a:lnTo>
                  <a:pt x="493830" y="63510"/>
                </a:lnTo>
                <a:lnTo>
                  <a:pt x="519756" y="91557"/>
                </a:lnTo>
                <a:lnTo>
                  <a:pt x="533780" y="78612"/>
                </a:lnTo>
                <a:lnTo>
                  <a:pt x="507872" y="50545"/>
                </a:lnTo>
                <a:close/>
              </a:path>
              <a:path w="591185" h="547370">
                <a:moveTo>
                  <a:pt x="590804" y="0"/>
                </a:moveTo>
                <a:lnTo>
                  <a:pt x="467995" y="35560"/>
                </a:lnTo>
                <a:lnTo>
                  <a:pt x="493830" y="63510"/>
                </a:lnTo>
                <a:lnTo>
                  <a:pt x="507872" y="50545"/>
                </a:lnTo>
                <a:lnTo>
                  <a:pt x="571681" y="50545"/>
                </a:lnTo>
                <a:lnTo>
                  <a:pt x="590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7382" y="3046602"/>
            <a:ext cx="7391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&lt;&lt;&lt;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88132" y="4112132"/>
            <a:ext cx="1181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Rp. 50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juta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80784" y="4112132"/>
            <a:ext cx="1307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Rp. 100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juta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987156" y="2819400"/>
            <a:ext cx="1010919" cy="1153795"/>
          </a:xfrm>
          <a:custGeom>
            <a:avLst/>
            <a:gdLst/>
            <a:ahLst/>
            <a:cxnLst/>
            <a:rect l="l" t="t" r="r" b="b"/>
            <a:pathLst>
              <a:path w="1010920" h="1153795">
                <a:moveTo>
                  <a:pt x="894969" y="984757"/>
                </a:moveTo>
                <a:lnTo>
                  <a:pt x="906866" y="934244"/>
                </a:lnTo>
                <a:lnTo>
                  <a:pt x="916172" y="882676"/>
                </a:lnTo>
                <a:lnTo>
                  <a:pt x="922858" y="830279"/>
                </a:lnTo>
                <a:lnTo>
                  <a:pt x="926891" y="777278"/>
                </a:lnTo>
                <a:lnTo>
                  <a:pt x="928243" y="723900"/>
                </a:lnTo>
                <a:lnTo>
                  <a:pt x="926752" y="667328"/>
                </a:lnTo>
                <a:lnTo>
                  <a:pt x="922355" y="611946"/>
                </a:lnTo>
                <a:lnTo>
                  <a:pt x="915162" y="557917"/>
                </a:lnTo>
                <a:lnTo>
                  <a:pt x="905282" y="505400"/>
                </a:lnTo>
                <a:lnTo>
                  <a:pt x="892825" y="454557"/>
                </a:lnTo>
                <a:lnTo>
                  <a:pt x="877902" y="405548"/>
                </a:lnTo>
                <a:lnTo>
                  <a:pt x="860622" y="358535"/>
                </a:lnTo>
                <a:lnTo>
                  <a:pt x="841096" y="313678"/>
                </a:lnTo>
                <a:lnTo>
                  <a:pt x="819434" y="271138"/>
                </a:lnTo>
                <a:lnTo>
                  <a:pt x="795746" y="231077"/>
                </a:lnTo>
                <a:lnTo>
                  <a:pt x="770142" y="193655"/>
                </a:lnTo>
                <a:lnTo>
                  <a:pt x="742732" y="159033"/>
                </a:lnTo>
                <a:lnTo>
                  <a:pt x="713626" y="127372"/>
                </a:lnTo>
                <a:lnTo>
                  <a:pt x="682935" y="98834"/>
                </a:lnTo>
                <a:lnTo>
                  <a:pt x="650768" y="73578"/>
                </a:lnTo>
                <a:lnTo>
                  <a:pt x="617235" y="51766"/>
                </a:lnTo>
                <a:lnTo>
                  <a:pt x="582447" y="33559"/>
                </a:lnTo>
                <a:lnTo>
                  <a:pt x="546514" y="19118"/>
                </a:lnTo>
                <a:lnTo>
                  <a:pt x="509545" y="8604"/>
                </a:lnTo>
                <a:lnTo>
                  <a:pt x="471651" y="2177"/>
                </a:lnTo>
                <a:lnTo>
                  <a:pt x="432943" y="0"/>
                </a:lnTo>
                <a:lnTo>
                  <a:pt x="391695" y="2479"/>
                </a:lnTo>
                <a:lnTo>
                  <a:pt x="351128" y="9875"/>
                </a:lnTo>
                <a:lnTo>
                  <a:pt x="311418" y="22035"/>
                </a:lnTo>
                <a:lnTo>
                  <a:pt x="272738" y="38809"/>
                </a:lnTo>
                <a:lnTo>
                  <a:pt x="235266" y="60045"/>
                </a:lnTo>
                <a:lnTo>
                  <a:pt x="199176" y="85591"/>
                </a:lnTo>
                <a:lnTo>
                  <a:pt x="164645" y="115295"/>
                </a:lnTo>
                <a:lnTo>
                  <a:pt x="131846" y="149007"/>
                </a:lnTo>
                <a:lnTo>
                  <a:pt x="100957" y="186573"/>
                </a:lnTo>
                <a:lnTo>
                  <a:pt x="72152" y="227844"/>
                </a:lnTo>
                <a:lnTo>
                  <a:pt x="45607" y="272667"/>
                </a:lnTo>
                <a:lnTo>
                  <a:pt x="21498" y="320891"/>
                </a:lnTo>
                <a:lnTo>
                  <a:pt x="0" y="372363"/>
                </a:lnTo>
                <a:lnTo>
                  <a:pt x="21498" y="320891"/>
                </a:lnTo>
                <a:lnTo>
                  <a:pt x="45607" y="272667"/>
                </a:lnTo>
                <a:lnTo>
                  <a:pt x="72152" y="227844"/>
                </a:lnTo>
                <a:lnTo>
                  <a:pt x="100957" y="186573"/>
                </a:lnTo>
                <a:lnTo>
                  <a:pt x="131846" y="149007"/>
                </a:lnTo>
                <a:lnTo>
                  <a:pt x="164645" y="115295"/>
                </a:lnTo>
                <a:lnTo>
                  <a:pt x="199176" y="85591"/>
                </a:lnTo>
                <a:lnTo>
                  <a:pt x="235266" y="60045"/>
                </a:lnTo>
                <a:lnTo>
                  <a:pt x="272738" y="38809"/>
                </a:lnTo>
                <a:lnTo>
                  <a:pt x="311418" y="22035"/>
                </a:lnTo>
                <a:lnTo>
                  <a:pt x="351128" y="9875"/>
                </a:lnTo>
                <a:lnTo>
                  <a:pt x="391695" y="2479"/>
                </a:lnTo>
                <a:lnTo>
                  <a:pt x="432943" y="0"/>
                </a:lnTo>
                <a:lnTo>
                  <a:pt x="471651" y="2177"/>
                </a:lnTo>
                <a:lnTo>
                  <a:pt x="509545" y="8604"/>
                </a:lnTo>
                <a:lnTo>
                  <a:pt x="546514" y="19118"/>
                </a:lnTo>
                <a:lnTo>
                  <a:pt x="582447" y="33559"/>
                </a:lnTo>
                <a:lnTo>
                  <a:pt x="617235" y="51766"/>
                </a:lnTo>
                <a:lnTo>
                  <a:pt x="650768" y="73578"/>
                </a:lnTo>
                <a:lnTo>
                  <a:pt x="682935" y="98834"/>
                </a:lnTo>
                <a:lnTo>
                  <a:pt x="713626" y="127372"/>
                </a:lnTo>
                <a:lnTo>
                  <a:pt x="742732" y="159033"/>
                </a:lnTo>
                <a:lnTo>
                  <a:pt x="770142" y="193655"/>
                </a:lnTo>
                <a:lnTo>
                  <a:pt x="795746" y="231077"/>
                </a:lnTo>
                <a:lnTo>
                  <a:pt x="819434" y="271138"/>
                </a:lnTo>
                <a:lnTo>
                  <a:pt x="841096" y="313678"/>
                </a:lnTo>
                <a:lnTo>
                  <a:pt x="860622" y="358535"/>
                </a:lnTo>
                <a:lnTo>
                  <a:pt x="877902" y="405548"/>
                </a:lnTo>
                <a:lnTo>
                  <a:pt x="892825" y="454557"/>
                </a:lnTo>
                <a:lnTo>
                  <a:pt x="905282" y="505400"/>
                </a:lnTo>
                <a:lnTo>
                  <a:pt x="915162" y="557917"/>
                </a:lnTo>
                <a:lnTo>
                  <a:pt x="922355" y="611946"/>
                </a:lnTo>
                <a:lnTo>
                  <a:pt x="926752" y="667328"/>
                </a:lnTo>
                <a:lnTo>
                  <a:pt x="928243" y="723900"/>
                </a:lnTo>
                <a:lnTo>
                  <a:pt x="926891" y="777278"/>
                </a:lnTo>
                <a:lnTo>
                  <a:pt x="922858" y="830279"/>
                </a:lnTo>
                <a:lnTo>
                  <a:pt x="916172" y="882676"/>
                </a:lnTo>
                <a:lnTo>
                  <a:pt x="906866" y="934244"/>
                </a:lnTo>
                <a:lnTo>
                  <a:pt x="894969" y="984757"/>
                </a:lnTo>
                <a:lnTo>
                  <a:pt x="1010412" y="1050036"/>
                </a:lnTo>
                <a:lnTo>
                  <a:pt x="850265" y="1153668"/>
                </a:lnTo>
                <a:lnTo>
                  <a:pt x="779399" y="919607"/>
                </a:lnTo>
                <a:lnTo>
                  <a:pt x="894969" y="98475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30</TotalTime>
  <Words>1485</Words>
  <Application>Microsoft Macintosh PowerPoint</Application>
  <PresentationFormat>A4 Paper (210x297 mm)</PresentationFormat>
  <Paragraphs>388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Esa Unggul</vt:lpstr>
      <vt:lpstr>Equity</vt:lpstr>
      <vt:lpstr>PowerPoint Presentation</vt:lpstr>
      <vt:lpstr>PowerPoint Presentation</vt:lpstr>
      <vt:lpstr>PENDAHULUAN</vt:lpstr>
      <vt:lpstr>Masalah keuangan pada dasarnya hanya  menyangkut kegiatan untuk menggunakan  dan memperoleh dana</vt:lpstr>
      <vt:lpstr>MANAJEMEN KEUANGAN</vt:lpstr>
      <vt:lpstr>1. The Risk Return Tradeoff:</vt:lpstr>
      <vt:lpstr>2. Value of Money:</vt:lpstr>
      <vt:lpstr>PowerPoint Presentation</vt:lpstr>
      <vt:lpstr>3. Cash Flow is a KING</vt:lpstr>
      <vt:lpstr>Isu Utama</vt:lpstr>
      <vt:lpstr>4. Persaingan Pasar Bebas</vt:lpstr>
      <vt:lpstr>5. Pasar Modal yg Efisien</vt:lpstr>
      <vt:lpstr>Efisiensi</vt:lpstr>
      <vt:lpstr>6. Semua resiko tdk sama</vt:lpstr>
      <vt:lpstr>PRINSIP DASAR AKUNTANSI YANG MENDASARI  MANAJEMEN KEUANGAN</vt:lpstr>
      <vt:lpstr>1. Accounting Entity</vt:lpstr>
      <vt:lpstr>2. Periodicity</vt:lpstr>
      <vt:lpstr>3. Matcing Revenue and  Expenditure</vt:lpstr>
      <vt:lpstr>4. Money Measurement</vt:lpstr>
      <vt:lpstr>PowerPoint Presentation</vt:lpstr>
      <vt:lpstr>SISTEM INFORMASI AKUNTANSI</vt:lpstr>
      <vt:lpstr>Aktivitas Usaha</vt:lpstr>
      <vt:lpstr>Posisi Finansial dan Persamaan  Akuntansi</vt:lpstr>
      <vt:lpstr>ASET/HARTA</vt:lpstr>
      <vt:lpstr>HUTANG/LIABILITIES</vt:lpstr>
      <vt:lpstr>MODAL/EKUITAS</vt:lpstr>
      <vt:lpstr>CONTOH TRANSAKSI</vt:lpstr>
      <vt:lpstr>Tgl 2/1/03 Klinik ‘SEHAT’ membeli satu unit peralatan seharga Rp100.000. Pembelian dibiayai dengan hutang bank</vt:lpstr>
      <vt:lpstr>PowerPoint Presentation</vt:lpstr>
      <vt:lpstr>PowerPoint Presentation</vt:lpstr>
      <vt:lpstr>6. Cost Valuation</vt:lpstr>
      <vt:lpstr>6. Accrual dan Cash Basis</vt:lpstr>
      <vt:lpstr>Accrual Basis</vt:lpstr>
      <vt:lpstr>Siklus Akuntansi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anggun nabila</cp:lastModifiedBy>
  <cp:revision>3</cp:revision>
  <dcterms:created xsi:type="dcterms:W3CDTF">2017-10-09T05:43:13Z</dcterms:created>
  <dcterms:modified xsi:type="dcterms:W3CDTF">2017-10-09T13:14:20Z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2017-10-09T00:00:00Z</vt:filetime>
  </property>
</Properties>
</file>