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-11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F56B7F-1C83-4A44-9F80-7D2359C2F3F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7296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A08F-D976-4716-A217-518B17045A9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6565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2F4-A287-4452-B4E6-7CE9DDBB61B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3522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41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8ABACB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250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8ABACB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3871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8ABACB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661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8618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5745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9776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6081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6632-1CF0-4E9E-9381-F5CFC73F494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6081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0195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3179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8225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560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9815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78353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794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264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80B47F-59A5-4F0F-BEEF-C0DE4441F89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03040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1DC-60C4-4023-AEE2-F016D8F2F05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0564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CB35-6DE7-4DCD-AA16-EA14491AF86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849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DE38-2690-48BA-A8EF-CF5DA60C289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98548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D011-01D3-40B6-8303-5D1E9F9B1FC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4831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5AD-B52A-4C61-9290-E7913F5354A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206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DF8A60-FFDE-4804-813A-BFE6211258A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8343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0CF1BDF-C02E-44E3-9BDE-2621F66FBADF}" type="slidenum">
              <a:rPr lang="en-US" smtClean="0">
                <a:latin typeface="Franklin Gothic Book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704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3555"/>
          </a:xfrm>
          <a:custGeom>
            <a:avLst/>
            <a:gdLst/>
            <a:ahLst/>
            <a:cxnLst/>
            <a:rect l="l" t="t" r="r" b="b"/>
            <a:pathLst>
              <a:path w="9144000" h="6853555">
                <a:moveTo>
                  <a:pt x="0" y="6853428"/>
                </a:moveTo>
                <a:lnTo>
                  <a:pt x="9144000" y="6853428"/>
                </a:lnTo>
                <a:lnTo>
                  <a:pt x="9144000" y="0"/>
                </a:lnTo>
                <a:lnTo>
                  <a:pt x="0" y="0"/>
                </a:lnTo>
                <a:lnTo>
                  <a:pt x="0" y="6853428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31937" y="59207"/>
            <a:ext cx="6114415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8ABACB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2048" y="1374216"/>
            <a:ext cx="7879902" cy="4182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10/9/17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91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0CF1BDF-C02E-44E3-9BDE-2621F66FBADF}" type="slidenum">
              <a:rPr lang="en-US" smtClean="0">
                <a:latin typeface="Franklin Gothic Book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3324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584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81400"/>
            <a:ext cx="563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prstClr val="black"/>
                </a:solidFill>
              </a:rPr>
              <a:t>Manajemen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Keuangan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Pelayanan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Kesehatan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/>
            </a:r>
            <a:br>
              <a:rPr lang="en-US" sz="2000" b="1" dirty="0">
                <a:solidFill>
                  <a:prstClr val="black"/>
                </a:solidFill>
              </a:rPr>
            </a:br>
            <a:r>
              <a:rPr lang="en-US" sz="2000" b="1" dirty="0" smtClean="0">
                <a:solidFill>
                  <a:prstClr val="black"/>
                </a:solidFill>
              </a:rPr>
              <a:t>(</a:t>
            </a:r>
            <a:r>
              <a:rPr lang="en-US" sz="2000" b="1" dirty="0" err="1" smtClean="0">
                <a:solidFill>
                  <a:prstClr val="black"/>
                </a:solidFill>
              </a:rPr>
              <a:t>Sesi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4 </a:t>
            </a:r>
            <a:r>
              <a:rPr lang="en-US" sz="2000" b="1" dirty="0" smtClean="0">
                <a:solidFill>
                  <a:prstClr val="black"/>
                </a:solidFill>
              </a:rPr>
              <a:t>– </a:t>
            </a:r>
            <a:r>
              <a:rPr lang="en-US" sz="2000" b="1" dirty="0" err="1" smtClean="0">
                <a:solidFill>
                  <a:prstClr val="black"/>
                </a:solidFill>
              </a:rPr>
              <a:t>Analisis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Laporan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</a:rPr>
              <a:t>Keuangan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Anggun Nabila, SKM, MKM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739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415" y="114756"/>
            <a:ext cx="662787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FF0000"/>
                </a:solidFill>
              </a:rPr>
              <a:t>Struktur </a:t>
            </a:r>
            <a:r>
              <a:rPr spc="-5" dirty="0">
                <a:solidFill>
                  <a:srgbClr val="FF0000"/>
                </a:solidFill>
              </a:rPr>
              <a:t>Laporan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Neraca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9737" y="1665223"/>
            <a:ext cx="3343275" cy="26174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96240" marR="1746885" indent="-384175">
              <a:lnSpc>
                <a:spcPts val="1839"/>
              </a:lnSpc>
              <a:spcBef>
                <a:spcPts val="330"/>
              </a:spcBef>
            </a:pP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Jangka</a:t>
            </a:r>
            <a:r>
              <a:rPr sz="17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Pendek 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Kas</a:t>
            </a:r>
            <a:endParaRPr sz="17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>
              <a:lnSpc>
                <a:spcPts val="1700"/>
              </a:lnSpc>
            </a:pP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Surat</a:t>
            </a:r>
            <a:r>
              <a:rPr sz="17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Berharga</a:t>
            </a:r>
            <a:endParaRPr sz="17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 marR="1783714">
              <a:lnSpc>
                <a:spcPts val="1839"/>
              </a:lnSpc>
              <a:spcBef>
                <a:spcPts val="125"/>
              </a:spcBef>
            </a:pP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Piutang  Persediaan</a:t>
            </a:r>
            <a:endParaRPr sz="17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>
              <a:lnSpc>
                <a:spcPts val="1705"/>
              </a:lnSpc>
            </a:pP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Sewa dibayar</a:t>
            </a:r>
            <a:r>
              <a:rPr sz="17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dimuka</a:t>
            </a:r>
            <a:endParaRPr sz="17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 marR="1374140" indent="-384175">
              <a:lnSpc>
                <a:spcPts val="1839"/>
              </a:lnSpc>
              <a:spcBef>
                <a:spcPts val="130"/>
              </a:spcBef>
            </a:pP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Jangka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Panjang 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Nilai</a:t>
            </a:r>
            <a:r>
              <a:rPr sz="17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Perolehan</a:t>
            </a:r>
            <a:endParaRPr sz="17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>
              <a:lnSpc>
                <a:spcPts val="1700"/>
              </a:lnSpc>
            </a:pPr>
            <a:r>
              <a:rPr sz="1700" b="1" spc="-25" dirty="0">
                <a:solidFill>
                  <a:srgbClr val="FF0000"/>
                </a:solidFill>
                <a:latin typeface="Arial"/>
                <a:cs typeface="Arial"/>
              </a:rPr>
              <a:t>Tanah,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bangunan,</a:t>
            </a:r>
            <a:r>
              <a:rPr sz="17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dan</a:t>
            </a:r>
            <a:endParaRPr sz="17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 indent="383540">
              <a:lnSpc>
                <a:spcPts val="1839"/>
              </a:lnSpc>
              <a:spcBef>
                <a:spcPts val="125"/>
              </a:spcBef>
            </a:pP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mesin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dikurangi</a:t>
            </a:r>
            <a:r>
              <a:rPr sz="17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penyusutan 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Nilai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bersih harta</a:t>
            </a:r>
            <a:r>
              <a:rPr sz="17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tetap</a:t>
            </a:r>
            <a:endParaRPr sz="17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9737" y="5395884"/>
            <a:ext cx="13957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Jumlah</a:t>
            </a:r>
            <a:r>
              <a:rPr sz="17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Harta</a:t>
            </a:r>
            <a:endParaRPr sz="17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5924" y="1522475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5923" y="1522475"/>
            <a:ext cx="0" cy="4192904"/>
          </a:xfrm>
          <a:custGeom>
            <a:avLst/>
            <a:gdLst/>
            <a:ahLst/>
            <a:cxnLst/>
            <a:rect l="l" t="t" r="r" b="b"/>
            <a:pathLst>
              <a:path h="4192904">
                <a:moveTo>
                  <a:pt x="0" y="0"/>
                </a:moveTo>
                <a:lnTo>
                  <a:pt x="0" y="4192524"/>
                </a:lnTo>
              </a:path>
            </a:pathLst>
          </a:custGeom>
          <a:ln w="9144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6289" y="742492"/>
            <a:ext cx="2600960" cy="75755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spcBef>
                <a:spcPts val="106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PT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New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Sheraton</a:t>
            </a:r>
            <a:endParaRPr sz="160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spcBef>
                <a:spcPts val="960"/>
              </a:spcBef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Neraca per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akhir tahun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2005</a:t>
            </a:r>
            <a:endParaRPr sz="16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416" y="1168310"/>
            <a:ext cx="584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Harta</a:t>
            </a:r>
            <a:endParaRPr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22540" y="1092187"/>
            <a:ext cx="1073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Ke</a:t>
            </a:r>
            <a:r>
              <a:rPr spc="-45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aj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ban</a:t>
            </a:r>
            <a:endParaRPr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5590" y="1668259"/>
            <a:ext cx="2781300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4325" marR="861060" indent="-302260">
              <a:spcBef>
                <a:spcPts val="105"/>
              </a:spcBef>
            </a:pP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Jangka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Pendek 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Hutang</a:t>
            </a:r>
            <a:r>
              <a:rPr sz="17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Dagang  Hutang</a:t>
            </a:r>
            <a:r>
              <a:rPr sz="17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Bank</a:t>
            </a:r>
            <a:endParaRPr sz="1700">
              <a:solidFill>
                <a:srgbClr val="FF0000"/>
              </a:solidFill>
              <a:latin typeface="Arial"/>
              <a:cs typeface="Arial"/>
            </a:endParaRPr>
          </a:p>
          <a:p>
            <a:pPr marL="314325"/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Biaya-biaya yang masih</a:t>
            </a:r>
            <a:endParaRPr sz="17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92250" y="2445588"/>
            <a:ext cx="6153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harus</a:t>
            </a:r>
            <a:endParaRPr sz="17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5590" y="2704630"/>
            <a:ext cx="3875404" cy="2357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2235" indent="912494">
              <a:spcBef>
                <a:spcPts val="105"/>
              </a:spcBef>
            </a:pP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dibayar (pakajak,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gaji/upah)  Jangka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Panjang</a:t>
            </a:r>
            <a:endParaRPr sz="17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14325"/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Hutang</a:t>
            </a:r>
            <a:endParaRPr sz="17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14325" marR="1796414"/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Saham</a:t>
            </a:r>
            <a:r>
              <a:rPr sz="17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preferens 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Modal</a:t>
            </a:r>
            <a:r>
              <a:rPr sz="17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Sendiri</a:t>
            </a:r>
            <a:endParaRPr sz="17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25194" marR="5080"/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Saham biasa,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kelebihan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nilai 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saham (agio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saham)</a:t>
            </a:r>
            <a:endParaRPr sz="17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25194" marR="509270"/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Laba ditahan dikurangi  </a:t>
            </a: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saham</a:t>
            </a:r>
            <a:r>
              <a:rPr sz="17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perbendaharaan</a:t>
            </a:r>
            <a:endParaRPr sz="17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55590" y="5554510"/>
            <a:ext cx="188213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b="1" spc="-5" dirty="0">
                <a:solidFill>
                  <a:srgbClr val="FF0000"/>
                </a:solidFill>
                <a:latin typeface="Arial"/>
                <a:cs typeface="Arial"/>
              </a:rPr>
              <a:t>Jumlah</a:t>
            </a:r>
            <a:r>
              <a:rPr sz="17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0000"/>
                </a:solidFill>
                <a:latin typeface="Arial"/>
                <a:cs typeface="Arial"/>
              </a:rPr>
              <a:t>kewajiban</a:t>
            </a:r>
            <a:endParaRPr sz="17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901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148" y="1452371"/>
            <a:ext cx="8290559" cy="597535"/>
          </a:xfrm>
          <a:custGeom>
            <a:avLst/>
            <a:gdLst/>
            <a:ahLst/>
            <a:cxnLst/>
            <a:rect l="l" t="t" r="r" b="b"/>
            <a:pathLst>
              <a:path w="8290559" h="597535">
                <a:moveTo>
                  <a:pt x="0" y="597408"/>
                </a:moveTo>
                <a:lnTo>
                  <a:pt x="8290559" y="597408"/>
                </a:lnTo>
                <a:lnTo>
                  <a:pt x="8290559" y="0"/>
                </a:lnTo>
                <a:lnTo>
                  <a:pt x="0" y="0"/>
                </a:lnTo>
                <a:lnTo>
                  <a:pt x="0" y="597408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2148" y="2048255"/>
            <a:ext cx="8290559" cy="399415"/>
          </a:xfrm>
          <a:custGeom>
            <a:avLst/>
            <a:gdLst/>
            <a:ahLst/>
            <a:cxnLst/>
            <a:rect l="l" t="t" r="r" b="b"/>
            <a:pathLst>
              <a:path w="8290559" h="399414">
                <a:moveTo>
                  <a:pt x="0" y="399288"/>
                </a:moveTo>
                <a:lnTo>
                  <a:pt x="8290559" y="399288"/>
                </a:lnTo>
                <a:lnTo>
                  <a:pt x="8290559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2148" y="2446019"/>
            <a:ext cx="2352040" cy="201295"/>
          </a:xfrm>
          <a:custGeom>
            <a:avLst/>
            <a:gdLst/>
            <a:ahLst/>
            <a:cxnLst/>
            <a:rect l="l" t="t" r="r" b="b"/>
            <a:pathLst>
              <a:path w="2352040" h="201294">
                <a:moveTo>
                  <a:pt x="0" y="201167"/>
                </a:moveTo>
                <a:lnTo>
                  <a:pt x="2351532" y="201167"/>
                </a:lnTo>
                <a:lnTo>
                  <a:pt x="2351532" y="0"/>
                </a:lnTo>
                <a:lnTo>
                  <a:pt x="0" y="0"/>
                </a:lnTo>
                <a:lnTo>
                  <a:pt x="0" y="201167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50208" y="2446019"/>
            <a:ext cx="4762500" cy="201295"/>
          </a:xfrm>
          <a:custGeom>
            <a:avLst/>
            <a:gdLst/>
            <a:ahLst/>
            <a:cxnLst/>
            <a:rect l="l" t="t" r="r" b="b"/>
            <a:pathLst>
              <a:path w="4762500" h="201294">
                <a:moveTo>
                  <a:pt x="0" y="201167"/>
                </a:moveTo>
                <a:lnTo>
                  <a:pt x="4762499" y="201167"/>
                </a:lnTo>
                <a:lnTo>
                  <a:pt x="4762499" y="0"/>
                </a:lnTo>
                <a:lnTo>
                  <a:pt x="0" y="0"/>
                </a:lnTo>
                <a:lnTo>
                  <a:pt x="0" y="201167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2148" y="2645663"/>
            <a:ext cx="2352040" cy="198120"/>
          </a:xfrm>
          <a:custGeom>
            <a:avLst/>
            <a:gdLst/>
            <a:ahLst/>
            <a:cxnLst/>
            <a:rect l="l" t="t" r="r" b="b"/>
            <a:pathLst>
              <a:path w="2352040" h="198119">
                <a:moveTo>
                  <a:pt x="0" y="198120"/>
                </a:moveTo>
                <a:lnTo>
                  <a:pt x="2351532" y="198120"/>
                </a:lnTo>
                <a:lnTo>
                  <a:pt x="2351532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50208" y="2645663"/>
            <a:ext cx="4762500" cy="198120"/>
          </a:xfrm>
          <a:custGeom>
            <a:avLst/>
            <a:gdLst/>
            <a:ahLst/>
            <a:cxnLst/>
            <a:rect l="l" t="t" r="r" b="b"/>
            <a:pathLst>
              <a:path w="4762500" h="198119">
                <a:moveTo>
                  <a:pt x="0" y="198120"/>
                </a:moveTo>
                <a:lnTo>
                  <a:pt x="4762499" y="198120"/>
                </a:lnTo>
                <a:lnTo>
                  <a:pt x="4762499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2148" y="2843783"/>
            <a:ext cx="2352040" cy="201295"/>
          </a:xfrm>
          <a:custGeom>
            <a:avLst/>
            <a:gdLst/>
            <a:ahLst/>
            <a:cxnLst/>
            <a:rect l="l" t="t" r="r" b="b"/>
            <a:pathLst>
              <a:path w="2352040" h="201294">
                <a:moveTo>
                  <a:pt x="0" y="201167"/>
                </a:moveTo>
                <a:lnTo>
                  <a:pt x="2351532" y="201167"/>
                </a:lnTo>
                <a:lnTo>
                  <a:pt x="2351532" y="0"/>
                </a:lnTo>
                <a:lnTo>
                  <a:pt x="0" y="0"/>
                </a:lnTo>
                <a:lnTo>
                  <a:pt x="0" y="201167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50208" y="2843783"/>
            <a:ext cx="4762500" cy="201295"/>
          </a:xfrm>
          <a:custGeom>
            <a:avLst/>
            <a:gdLst/>
            <a:ahLst/>
            <a:cxnLst/>
            <a:rect l="l" t="t" r="r" b="b"/>
            <a:pathLst>
              <a:path w="4762500" h="201294">
                <a:moveTo>
                  <a:pt x="0" y="201167"/>
                </a:moveTo>
                <a:lnTo>
                  <a:pt x="4762499" y="201167"/>
                </a:lnTo>
                <a:lnTo>
                  <a:pt x="4762499" y="0"/>
                </a:lnTo>
                <a:lnTo>
                  <a:pt x="0" y="0"/>
                </a:lnTo>
                <a:lnTo>
                  <a:pt x="0" y="201167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2148" y="3043427"/>
            <a:ext cx="8290559" cy="2588260"/>
          </a:xfrm>
          <a:custGeom>
            <a:avLst/>
            <a:gdLst/>
            <a:ahLst/>
            <a:cxnLst/>
            <a:rect l="l" t="t" r="r" b="b"/>
            <a:pathLst>
              <a:path w="8290559" h="2588260">
                <a:moveTo>
                  <a:pt x="0" y="2587752"/>
                </a:moveTo>
                <a:lnTo>
                  <a:pt x="8290559" y="2587752"/>
                </a:lnTo>
                <a:lnTo>
                  <a:pt x="8290559" y="0"/>
                </a:lnTo>
                <a:lnTo>
                  <a:pt x="0" y="0"/>
                </a:lnTo>
                <a:lnTo>
                  <a:pt x="0" y="2587752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1519" y="1829701"/>
            <a:ext cx="413384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250" spc="-1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250" spc="-5" dirty="0">
                <a:solidFill>
                  <a:prstClr val="black"/>
                </a:solidFill>
                <a:latin typeface="Arial"/>
                <a:cs typeface="Arial"/>
              </a:rPr>
              <a:t>lti</a:t>
            </a:r>
            <a:r>
              <a:rPr sz="1250"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96601" y="1430426"/>
            <a:ext cx="1715770" cy="6159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3095">
              <a:spcBef>
                <a:spcPts val="110"/>
              </a:spcBef>
            </a:pPr>
            <a:r>
              <a:rPr sz="1250" b="1" spc="-5" dirty="0">
                <a:solidFill>
                  <a:prstClr val="black"/>
                </a:solidFill>
                <a:latin typeface="Arial"/>
                <a:cs typeface="Arial"/>
              </a:rPr>
              <a:t>NERACA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  <a:p>
            <a:pPr marL="2540" algn="ctr">
              <a:spcBef>
                <a:spcPts val="70"/>
              </a:spcBef>
            </a:pPr>
            <a:r>
              <a:rPr sz="1250" b="1" dirty="0">
                <a:solidFill>
                  <a:prstClr val="black"/>
                </a:solidFill>
                <a:latin typeface="Arial"/>
                <a:cs typeface="Arial"/>
              </a:rPr>
              <a:t>Castle</a:t>
            </a:r>
            <a:r>
              <a:rPr sz="1250"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50" b="1" dirty="0">
                <a:solidFill>
                  <a:prstClr val="black"/>
                </a:solidFill>
                <a:latin typeface="Arial"/>
                <a:cs typeface="Arial"/>
              </a:rPr>
              <a:t>Clinic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60"/>
              </a:spcBef>
            </a:pPr>
            <a:r>
              <a:rPr sz="1250" b="1" dirty="0">
                <a:solidFill>
                  <a:prstClr val="black"/>
                </a:solidFill>
                <a:latin typeface="Arial"/>
                <a:cs typeface="Arial"/>
              </a:rPr>
              <a:t>per 31 Desember</a:t>
            </a:r>
            <a:r>
              <a:rPr sz="1250" b="1" spc="-5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50" b="1" spc="-5" dirty="0">
                <a:solidFill>
                  <a:prstClr val="black"/>
                </a:solidFill>
                <a:latin typeface="Arial"/>
                <a:cs typeface="Arial"/>
              </a:rPr>
              <a:t>2002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08380" y="1829701"/>
            <a:ext cx="505459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250" spc="-5" dirty="0">
                <a:solidFill>
                  <a:prstClr val="black"/>
                </a:solidFill>
                <a:latin typeface="Arial"/>
                <a:cs typeface="Arial"/>
              </a:rPr>
              <a:t>Pasiva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663213" y="2253812"/>
          <a:ext cx="7833994" cy="2365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7565"/>
                <a:gridCol w="1183005"/>
                <a:gridCol w="1273810"/>
                <a:gridCol w="2039619"/>
                <a:gridCol w="1229995"/>
              </a:tblGrid>
              <a:tr h="191770">
                <a:tc>
                  <a:txBody>
                    <a:bodyPr/>
                    <a:lstStyle/>
                    <a:p>
                      <a:pPr marL="31750">
                        <a:lnSpc>
                          <a:spcPts val="1395"/>
                        </a:lnSpc>
                      </a:pPr>
                      <a:r>
                        <a:rPr sz="1250" b="1" dirty="0">
                          <a:latin typeface="Arial"/>
                          <a:cs typeface="Arial"/>
                        </a:rPr>
                        <a:t>Current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Assets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395"/>
                        </a:lnSpc>
                      </a:pPr>
                      <a:r>
                        <a:rPr sz="1250" b="1" dirty="0">
                          <a:latin typeface="Arial"/>
                          <a:cs typeface="Arial"/>
                        </a:rPr>
                        <a:t>Current</a:t>
                      </a:r>
                      <a:r>
                        <a:rPr sz="1250" b="1" spc="0" dirty="0">
                          <a:latin typeface="Arial"/>
                          <a:cs typeface="Arial"/>
                        </a:rPr>
                        <a:t> Liabilities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</a:tr>
              <a:tr h="199390">
                <a:tc>
                  <a:txBody>
                    <a:bodyPr/>
                    <a:lstStyle/>
                    <a:p>
                      <a:pPr marL="31750">
                        <a:lnSpc>
                          <a:spcPts val="1465"/>
                        </a:lnSpc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Cash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465"/>
                        </a:lnSpc>
                      </a:pPr>
                      <a:r>
                        <a:rPr sz="1250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4,000.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65"/>
                        </a:lnSpc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Account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payable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465"/>
                        </a:lnSpc>
                      </a:pPr>
                      <a:r>
                        <a:rPr sz="1250" spc="-5" dirty="0">
                          <a:latin typeface="Arial"/>
                          <a:cs typeface="Arial"/>
                        </a:rPr>
                        <a:t>$12,</a:t>
                      </a:r>
                      <a:r>
                        <a:rPr sz="1250" spc="-2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35.00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31750">
                        <a:lnSpc>
                          <a:spcPts val="1450"/>
                        </a:lnSpc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Account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 Receivable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450"/>
                        </a:lnSpc>
                      </a:pPr>
                      <a:r>
                        <a:rPr sz="1250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2,000.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marL="31750">
                        <a:lnSpc>
                          <a:spcPts val="1460"/>
                        </a:lnSpc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Allow </a:t>
                      </a:r>
                      <a:r>
                        <a:rPr sz="1250" spc="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Doubfull</a:t>
                      </a:r>
                      <a:r>
                        <a:rPr sz="12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0" dirty="0">
                          <a:latin typeface="Arial"/>
                          <a:cs typeface="Arial"/>
                        </a:rPr>
                        <a:t>Acc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60"/>
                        </a:lnSpc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-$335.00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50"/>
                        </a:lnSpc>
                      </a:pPr>
                      <a:r>
                        <a:rPr sz="1250" b="1" spc="0" dirty="0">
                          <a:latin typeface="Arial"/>
                          <a:cs typeface="Arial"/>
                        </a:rPr>
                        <a:t>Long </a:t>
                      </a:r>
                      <a:r>
                        <a:rPr sz="1250" b="1" spc="5" dirty="0">
                          <a:latin typeface="Arial"/>
                          <a:cs typeface="Arial"/>
                        </a:rPr>
                        <a:t>Term</a:t>
                      </a:r>
                      <a:r>
                        <a:rPr sz="12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0" dirty="0">
                          <a:latin typeface="Arial"/>
                          <a:cs typeface="Arial"/>
                        </a:rPr>
                        <a:t>Liabilities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marL="31750">
                        <a:lnSpc>
                          <a:spcPts val="1435"/>
                        </a:lnSpc>
                      </a:pPr>
                      <a:r>
                        <a:rPr sz="1250" spc="-5" dirty="0">
                          <a:latin typeface="Arial"/>
                          <a:cs typeface="Arial"/>
                        </a:rPr>
                        <a:t>Supplies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435"/>
                        </a:lnSpc>
                      </a:pPr>
                      <a:r>
                        <a:rPr sz="1250" spc="-5" dirty="0">
                          <a:latin typeface="Arial"/>
                          <a:cs typeface="Arial"/>
                        </a:rPr>
                        <a:t>$54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.00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ts val="1435"/>
                        </a:lnSpc>
                      </a:pPr>
                      <a:r>
                        <a:rPr sz="1250" spc="-5" dirty="0">
                          <a:latin typeface="Arial"/>
                          <a:cs typeface="Arial"/>
                        </a:rPr>
                        <a:t>Notes</a:t>
                      </a:r>
                      <a:r>
                        <a:rPr sz="12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" dirty="0">
                          <a:latin typeface="Arial"/>
                          <a:cs typeface="Arial"/>
                        </a:rPr>
                        <a:t>Payable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435"/>
                        </a:lnSpc>
                      </a:pPr>
                      <a:r>
                        <a:rPr sz="1250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22,775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</a:tr>
              <a:tr h="494665">
                <a:tc>
                  <a:txBody>
                    <a:bodyPr/>
                    <a:lstStyle/>
                    <a:p>
                      <a:pPr marL="31750">
                        <a:lnSpc>
                          <a:spcPts val="1475"/>
                        </a:lnSpc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Prepaid</a:t>
                      </a:r>
                      <a:r>
                        <a:rPr sz="12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Rent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5143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50" b="1" spc="0" dirty="0">
                          <a:latin typeface="Arial"/>
                          <a:cs typeface="Arial"/>
                        </a:rPr>
                        <a:t>Total </a:t>
                      </a:r>
                      <a:r>
                        <a:rPr sz="1250" b="1" dirty="0">
                          <a:latin typeface="Arial"/>
                          <a:cs typeface="Arial"/>
                        </a:rPr>
                        <a:t>Current</a:t>
                      </a:r>
                      <a:r>
                        <a:rPr sz="12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Asset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75"/>
                        </a:lnSpc>
                      </a:pPr>
                      <a:r>
                        <a:rPr sz="1250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,555.00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06045" algn="r">
                        <a:lnSpc>
                          <a:spcPct val="100000"/>
                        </a:lnSpc>
                      </a:pPr>
                      <a:r>
                        <a:rPr sz="1250" b="1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1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8,760.</a:t>
                      </a:r>
                      <a:r>
                        <a:rPr sz="1250" b="1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50" b="1" dirty="0"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</a:tr>
              <a:tr h="499109">
                <a:tc>
                  <a:txBody>
                    <a:bodyPr/>
                    <a:lstStyle/>
                    <a:p>
                      <a:pPr marL="31750" marR="1173480">
                        <a:lnSpc>
                          <a:spcPct val="105600"/>
                        </a:lnSpc>
                        <a:spcBef>
                          <a:spcPts val="670"/>
                        </a:spcBef>
                      </a:pPr>
                      <a:r>
                        <a:rPr sz="1250" b="1" spc="0" dirty="0">
                          <a:latin typeface="Arial"/>
                          <a:cs typeface="Arial"/>
                        </a:rPr>
                        <a:t>Fixed</a:t>
                      </a:r>
                      <a:r>
                        <a:rPr sz="125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Asset  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Equipments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R="24130" algn="r">
                        <a:lnSpc>
                          <a:spcPts val="1490"/>
                        </a:lnSpc>
                      </a:pPr>
                      <a:r>
                        <a:rPr sz="1250" spc="-5" dirty="0">
                          <a:latin typeface="Arial"/>
                          <a:cs typeface="Arial"/>
                        </a:rPr>
                        <a:t>$13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,235.00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50" b="1" spc="0" dirty="0">
                          <a:latin typeface="Arial"/>
                          <a:cs typeface="Arial"/>
                        </a:rPr>
                        <a:t>Owners'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0" dirty="0">
                          <a:latin typeface="Arial"/>
                          <a:cs typeface="Arial"/>
                        </a:rPr>
                        <a:t>Equity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50" b="1" spc="-5" dirty="0">
                          <a:latin typeface="Arial"/>
                          <a:cs typeface="Arial"/>
                        </a:rPr>
                        <a:t>$13,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40.00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solidFill>
                      <a:srgbClr val="99CCFF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marL="31750">
                        <a:lnSpc>
                          <a:spcPts val="1470"/>
                        </a:lnSpc>
                      </a:pPr>
                      <a:r>
                        <a:rPr sz="1250" spc="0" dirty="0">
                          <a:latin typeface="Arial"/>
                          <a:cs typeface="Arial"/>
                        </a:rPr>
                        <a:t>Accum</a:t>
                      </a:r>
                      <a:r>
                        <a:rPr sz="12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Depreciation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514350">
                        <a:lnSpc>
                          <a:spcPts val="1415"/>
                        </a:lnSpc>
                        <a:spcBef>
                          <a:spcPts val="60"/>
                        </a:spcBef>
                      </a:pPr>
                      <a:r>
                        <a:rPr sz="1250" b="1" spc="0" dirty="0">
                          <a:latin typeface="Arial"/>
                          <a:cs typeface="Arial"/>
                        </a:rPr>
                        <a:t>Total Fixed</a:t>
                      </a:r>
                      <a:r>
                        <a:rPr sz="125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50" b="1" spc="-10" dirty="0">
                          <a:latin typeface="Arial"/>
                          <a:cs typeface="Arial"/>
                        </a:rPr>
                        <a:t>Asset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470"/>
                        </a:lnSpc>
                      </a:pPr>
                      <a:r>
                        <a:rPr sz="1250" dirty="0">
                          <a:latin typeface="Arial"/>
                          <a:cs typeface="Arial"/>
                        </a:rPr>
                        <a:t>-$53,445.</a:t>
                      </a:r>
                      <a:r>
                        <a:rPr sz="1250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50" dirty="0"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06045" algn="r">
                        <a:lnSpc>
                          <a:spcPts val="1415"/>
                        </a:lnSpc>
                      </a:pPr>
                      <a:r>
                        <a:rPr sz="1250" b="1" spc="-5" dirty="0">
                          <a:latin typeface="Arial"/>
                          <a:cs typeface="Arial"/>
                        </a:rPr>
                        <a:t>$</a:t>
                      </a:r>
                      <a:r>
                        <a:rPr sz="1250" b="1" spc="-1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50" b="1" spc="-5" dirty="0">
                          <a:latin typeface="Arial"/>
                          <a:cs typeface="Arial"/>
                        </a:rPr>
                        <a:t>9,790.</a:t>
                      </a:r>
                      <a:r>
                        <a:rPr sz="1250" b="1" spc="-1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50" b="1" dirty="0"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1165352" y="5011711"/>
            <a:ext cx="88646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250" b="1" dirty="0">
                <a:solidFill>
                  <a:prstClr val="black"/>
                </a:solidFill>
                <a:latin typeface="Arial"/>
                <a:cs typeface="Arial"/>
              </a:rPr>
              <a:t>Total</a:t>
            </a:r>
            <a:r>
              <a:rPr sz="1250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50" b="1" spc="-10" dirty="0">
                <a:solidFill>
                  <a:prstClr val="black"/>
                </a:solidFill>
                <a:latin typeface="Arial"/>
                <a:cs typeface="Arial"/>
              </a:rPr>
              <a:t>Asset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1764" y="5011711"/>
            <a:ext cx="230441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250" b="1" dirty="0">
                <a:solidFill>
                  <a:prstClr val="black"/>
                </a:solidFill>
                <a:latin typeface="Arial"/>
                <a:cs typeface="Arial"/>
              </a:rPr>
              <a:t>$148,550.00 </a:t>
            </a: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Total </a:t>
            </a:r>
            <a:r>
              <a:rPr sz="1250" spc="-5" dirty="0">
                <a:solidFill>
                  <a:prstClr val="black"/>
                </a:solidFill>
                <a:latin typeface="Arial"/>
                <a:cs typeface="Arial"/>
              </a:rPr>
              <a:t>Liab </a:t>
            </a: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1250" spc="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Equity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62925" y="5011711"/>
            <a:ext cx="91440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250" b="1" spc="-5" dirty="0">
                <a:solidFill>
                  <a:prstClr val="black"/>
                </a:solidFill>
                <a:latin typeface="Arial"/>
                <a:cs typeface="Arial"/>
              </a:rPr>
              <a:t>$148,550.00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15101" y="1443989"/>
            <a:ext cx="0" cy="3994150"/>
          </a:xfrm>
          <a:custGeom>
            <a:avLst/>
            <a:gdLst/>
            <a:ahLst/>
            <a:cxnLst/>
            <a:rect l="l" t="t" r="r" b="b"/>
            <a:pathLst>
              <a:path h="3994150">
                <a:moveTo>
                  <a:pt x="0" y="0"/>
                </a:moveTo>
                <a:lnTo>
                  <a:pt x="0" y="399373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22909" y="1444751"/>
            <a:ext cx="0" cy="3992879"/>
          </a:xfrm>
          <a:custGeom>
            <a:avLst/>
            <a:gdLst/>
            <a:ahLst/>
            <a:cxnLst/>
            <a:rect l="l" t="t" r="r" b="b"/>
            <a:pathLst>
              <a:path h="3992879">
                <a:moveTo>
                  <a:pt x="0" y="0"/>
                </a:moveTo>
                <a:lnTo>
                  <a:pt x="0" y="3992879"/>
                </a:lnTo>
              </a:path>
            </a:pathLst>
          </a:custGeom>
          <a:ln w="16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03289" y="1459516"/>
            <a:ext cx="0" cy="3978275"/>
          </a:xfrm>
          <a:custGeom>
            <a:avLst/>
            <a:gdLst/>
            <a:ahLst/>
            <a:cxnLst/>
            <a:rect l="l" t="t" r="r" b="b"/>
            <a:pathLst>
              <a:path h="3978275">
                <a:moveTo>
                  <a:pt x="0" y="0"/>
                </a:moveTo>
                <a:lnTo>
                  <a:pt x="0" y="3978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711183" y="1459991"/>
            <a:ext cx="0" cy="3977640"/>
          </a:xfrm>
          <a:custGeom>
            <a:avLst/>
            <a:gdLst/>
            <a:ahLst/>
            <a:cxnLst/>
            <a:rect l="l" t="t" r="r" b="b"/>
            <a:pathLst>
              <a:path h="3977640">
                <a:moveTo>
                  <a:pt x="0" y="0"/>
                </a:moveTo>
                <a:lnTo>
                  <a:pt x="0" y="397764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36641" y="2056256"/>
            <a:ext cx="0" cy="3382010"/>
          </a:xfrm>
          <a:custGeom>
            <a:avLst/>
            <a:gdLst/>
            <a:ahLst/>
            <a:cxnLst/>
            <a:rect l="l" t="t" r="r" b="b"/>
            <a:pathLst>
              <a:path h="3382010">
                <a:moveTo>
                  <a:pt x="0" y="0"/>
                </a:moveTo>
                <a:lnTo>
                  <a:pt x="0" y="33814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45023" y="2055875"/>
            <a:ext cx="0" cy="3382010"/>
          </a:xfrm>
          <a:custGeom>
            <a:avLst/>
            <a:gdLst/>
            <a:ahLst/>
            <a:cxnLst/>
            <a:rect l="l" t="t" r="r" b="b"/>
            <a:pathLst>
              <a:path h="3382010">
                <a:moveTo>
                  <a:pt x="0" y="0"/>
                </a:moveTo>
                <a:lnTo>
                  <a:pt x="0" y="3381755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0529" y="1443989"/>
            <a:ext cx="8288655" cy="0"/>
          </a:xfrm>
          <a:custGeom>
            <a:avLst/>
            <a:gdLst/>
            <a:ahLst/>
            <a:cxnLst/>
            <a:rect l="l" t="t" r="r" b="b"/>
            <a:pathLst>
              <a:path w="8288655">
                <a:moveTo>
                  <a:pt x="0" y="0"/>
                </a:moveTo>
                <a:lnTo>
                  <a:pt x="828818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31291" y="1444751"/>
            <a:ext cx="8288020" cy="15240"/>
          </a:xfrm>
          <a:custGeom>
            <a:avLst/>
            <a:gdLst/>
            <a:ahLst/>
            <a:cxnLst/>
            <a:rect l="l" t="t" r="r" b="b"/>
            <a:pathLst>
              <a:path w="8288020" h="15240">
                <a:moveTo>
                  <a:pt x="0" y="15240"/>
                </a:moveTo>
                <a:lnTo>
                  <a:pt x="8287511" y="15240"/>
                </a:lnTo>
                <a:lnTo>
                  <a:pt x="828751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0529" y="2040730"/>
            <a:ext cx="8288655" cy="0"/>
          </a:xfrm>
          <a:custGeom>
            <a:avLst/>
            <a:gdLst/>
            <a:ahLst/>
            <a:cxnLst/>
            <a:rect l="l" t="t" r="r" b="b"/>
            <a:pathLst>
              <a:path w="8288655">
                <a:moveTo>
                  <a:pt x="0" y="0"/>
                </a:moveTo>
                <a:lnTo>
                  <a:pt x="828818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1291" y="2048255"/>
            <a:ext cx="8288020" cy="0"/>
          </a:xfrm>
          <a:custGeom>
            <a:avLst/>
            <a:gdLst/>
            <a:ahLst/>
            <a:cxnLst/>
            <a:rect l="l" t="t" r="r" b="b"/>
            <a:pathLst>
              <a:path w="8288020">
                <a:moveTo>
                  <a:pt x="0" y="0"/>
                </a:moveTo>
                <a:lnTo>
                  <a:pt x="8287511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0529" y="5024444"/>
            <a:ext cx="8288655" cy="0"/>
          </a:xfrm>
          <a:custGeom>
            <a:avLst/>
            <a:gdLst/>
            <a:ahLst/>
            <a:cxnLst/>
            <a:rect l="l" t="t" r="r" b="b"/>
            <a:pathLst>
              <a:path w="8288655">
                <a:moveTo>
                  <a:pt x="0" y="0"/>
                </a:moveTo>
                <a:lnTo>
                  <a:pt x="828818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1291" y="5032247"/>
            <a:ext cx="8288020" cy="0"/>
          </a:xfrm>
          <a:custGeom>
            <a:avLst/>
            <a:gdLst/>
            <a:ahLst/>
            <a:cxnLst/>
            <a:rect l="l" t="t" r="r" b="b"/>
            <a:pathLst>
              <a:path w="8288020">
                <a:moveTo>
                  <a:pt x="0" y="0"/>
                </a:moveTo>
                <a:lnTo>
                  <a:pt x="8287511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0529" y="5422300"/>
            <a:ext cx="8288655" cy="0"/>
          </a:xfrm>
          <a:custGeom>
            <a:avLst/>
            <a:gdLst/>
            <a:ahLst/>
            <a:cxnLst/>
            <a:rect l="l" t="t" r="r" b="b"/>
            <a:pathLst>
              <a:path w="8288655">
                <a:moveTo>
                  <a:pt x="0" y="0"/>
                </a:moveTo>
                <a:lnTo>
                  <a:pt x="828818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1291" y="5430011"/>
            <a:ext cx="8288020" cy="0"/>
          </a:xfrm>
          <a:custGeom>
            <a:avLst/>
            <a:gdLst/>
            <a:ahLst/>
            <a:cxnLst/>
            <a:rect l="l" t="t" r="r" b="b"/>
            <a:pathLst>
              <a:path w="8288020">
                <a:moveTo>
                  <a:pt x="0" y="0"/>
                </a:moveTo>
                <a:lnTo>
                  <a:pt x="8287511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45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8245" y="59207"/>
            <a:ext cx="7528559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FF0000"/>
                </a:solidFill>
              </a:rPr>
              <a:t>Klasifikasi </a:t>
            </a:r>
            <a:r>
              <a:rPr spc="-35" dirty="0">
                <a:solidFill>
                  <a:srgbClr val="FF0000"/>
                </a:solidFill>
              </a:rPr>
              <a:t>Akun </a:t>
            </a:r>
            <a:r>
              <a:rPr spc="-5" dirty="0">
                <a:solidFill>
                  <a:srgbClr val="FF0000"/>
                </a:solidFill>
              </a:rPr>
              <a:t>dalam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Neraca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4180" y="1156118"/>
            <a:ext cx="7740015" cy="4629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Aktiva</a:t>
            </a:r>
            <a:endParaRPr sz="19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20395" marR="5080">
              <a:lnSpc>
                <a:spcPts val="1820"/>
              </a:lnSpc>
              <a:spcBef>
                <a:spcPts val="445"/>
              </a:spcBef>
            </a:pP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Sumber-sumber </a:t>
            </a:r>
            <a:r>
              <a:rPr sz="1900" spc="-10" dirty="0">
                <a:solidFill>
                  <a:srgbClr val="FF0000"/>
                </a:solidFill>
                <a:latin typeface="Arial"/>
                <a:cs typeface="Arial"/>
              </a:rPr>
              <a:t>ekonomi 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yang </a:t>
            </a:r>
            <a:r>
              <a:rPr sz="1900" spc="-10" dirty="0">
                <a:solidFill>
                  <a:srgbClr val="FF0000"/>
                </a:solidFill>
                <a:latin typeface="Arial"/>
                <a:cs typeface="Arial"/>
              </a:rPr>
              <a:t>dimiliki perusahaan untuk  menjalankan 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kegiatan </a:t>
            </a:r>
            <a:r>
              <a:rPr sz="1900" spc="-10" dirty="0">
                <a:solidFill>
                  <a:srgbClr val="FF0000"/>
                </a:solidFill>
                <a:latin typeface="Arial"/>
                <a:cs typeface="Arial"/>
              </a:rPr>
              <a:t>usaha 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yang </a:t>
            </a:r>
            <a:r>
              <a:rPr sz="1900" spc="-10" dirty="0">
                <a:solidFill>
                  <a:srgbClr val="FF0000"/>
                </a:solidFill>
                <a:latin typeface="Arial"/>
                <a:cs typeface="Arial"/>
              </a:rPr>
              <a:t>dinyatakan dalam 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satuan</a:t>
            </a:r>
            <a:r>
              <a:rPr sz="1900" spc="3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uang.</a:t>
            </a:r>
            <a:endParaRPr sz="19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001394" indent="-532130">
              <a:lnSpc>
                <a:spcPts val="2280"/>
              </a:lnSpc>
              <a:spcBef>
                <a:spcPts val="20"/>
              </a:spcBef>
              <a:buClr>
                <a:srgbClr val="6EA0B0"/>
              </a:buClr>
              <a:buSzPct val="89473"/>
              <a:buFont typeface="Wingdings"/>
              <a:buChar char=""/>
              <a:tabLst>
                <a:tab pos="1001394" algn="l"/>
                <a:tab pos="1002030" algn="l"/>
              </a:tabLst>
            </a:pP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Aktiva </a:t>
            </a:r>
            <a:r>
              <a:rPr sz="1900" spc="-10" dirty="0">
                <a:solidFill>
                  <a:srgbClr val="FF0000"/>
                </a:solidFill>
                <a:latin typeface="Arial"/>
                <a:cs typeface="Arial"/>
              </a:rPr>
              <a:t>Lancar </a:t>
            </a: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(current</a:t>
            </a:r>
            <a:r>
              <a:rPr sz="190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Arial"/>
                <a:cs typeface="Arial"/>
              </a:rPr>
              <a:t>assets)</a:t>
            </a:r>
            <a:endParaRPr sz="19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001394" indent="-532130">
              <a:buClr>
                <a:srgbClr val="6EA0B0"/>
              </a:buClr>
              <a:buSzPct val="89473"/>
              <a:buFont typeface="Wingdings"/>
              <a:buChar char=""/>
              <a:tabLst>
                <a:tab pos="1001394" algn="l"/>
                <a:tab pos="1002030" algn="l"/>
              </a:tabLst>
            </a:pP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Investasi </a:t>
            </a:r>
            <a:r>
              <a:rPr sz="1900" spc="-10" dirty="0">
                <a:solidFill>
                  <a:srgbClr val="FF0000"/>
                </a:solidFill>
                <a:latin typeface="Arial"/>
                <a:cs typeface="Arial"/>
              </a:rPr>
              <a:t>jangka</a:t>
            </a:r>
            <a:r>
              <a:rPr sz="19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Arial"/>
                <a:cs typeface="Arial"/>
              </a:rPr>
              <a:t>panjang</a:t>
            </a:r>
            <a:endParaRPr sz="19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001394" indent="-532130">
              <a:buClr>
                <a:srgbClr val="6EA0B0"/>
              </a:buClr>
              <a:buSzPct val="89473"/>
              <a:buFont typeface="Wingdings"/>
              <a:buChar char=""/>
              <a:tabLst>
                <a:tab pos="1001394" algn="l"/>
                <a:tab pos="1002030" algn="l"/>
              </a:tabLst>
            </a:pP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Aktiva</a:t>
            </a:r>
            <a:r>
              <a:rPr sz="19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FF0000"/>
                </a:solidFill>
                <a:latin typeface="Arial"/>
                <a:cs typeface="Arial"/>
              </a:rPr>
              <a:t>Tetap</a:t>
            </a:r>
            <a:endParaRPr sz="19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001394" indent="-532130">
              <a:lnSpc>
                <a:spcPts val="2275"/>
              </a:lnSpc>
              <a:buClr>
                <a:srgbClr val="6EA0B0"/>
              </a:buClr>
              <a:buSzPct val="89473"/>
              <a:buFont typeface="Wingdings"/>
              <a:buChar char=""/>
              <a:tabLst>
                <a:tab pos="1001394" algn="l"/>
                <a:tab pos="1002030" algn="l"/>
              </a:tabLst>
            </a:pP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Aktiva tidak</a:t>
            </a:r>
            <a:r>
              <a:rPr sz="19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Arial"/>
                <a:cs typeface="Arial"/>
              </a:rPr>
              <a:t>berwujud</a:t>
            </a:r>
            <a:endParaRPr sz="19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381125" lvl="1" indent="-454659">
              <a:lnSpc>
                <a:spcPts val="2635"/>
              </a:lnSpc>
              <a:buClr>
                <a:srgbClr val="CCAF0A"/>
              </a:buClr>
              <a:buSzPct val="84090"/>
              <a:buFont typeface="Wingdings"/>
              <a:buChar char=""/>
              <a:tabLst>
                <a:tab pos="1380490" algn="l"/>
                <a:tab pos="1381760" algn="l"/>
              </a:tabLst>
            </a:pP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Hak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patent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381125" lvl="1" indent="-454659">
              <a:buClr>
                <a:srgbClr val="CCAF0A"/>
              </a:buClr>
              <a:buSzPct val="84090"/>
              <a:buFont typeface="Wingdings"/>
              <a:buChar char=""/>
              <a:tabLst>
                <a:tab pos="1380490" algn="l"/>
                <a:tab pos="1381760" algn="l"/>
              </a:tabLst>
            </a:pP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Hak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copyright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381125" lvl="1" indent="-454659">
              <a:buClr>
                <a:srgbClr val="CCAF0A"/>
              </a:buClr>
              <a:buSzPct val="84090"/>
              <a:buFont typeface="Wingdings"/>
              <a:buChar char=""/>
              <a:tabLst>
                <a:tab pos="1380490" algn="l"/>
                <a:tab pos="1381760" algn="l"/>
              </a:tabLst>
            </a:pP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Hak</a:t>
            </a:r>
            <a:r>
              <a:rPr sz="2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lisensi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001394" indent="-532130">
              <a:lnSpc>
                <a:spcPts val="2275"/>
              </a:lnSpc>
              <a:spcBef>
                <a:spcPts val="10"/>
              </a:spcBef>
              <a:buClr>
                <a:srgbClr val="6EA0B0"/>
              </a:buClr>
              <a:buSzPct val="89473"/>
              <a:buFont typeface="Wingdings"/>
              <a:buChar char=""/>
              <a:tabLst>
                <a:tab pos="1001394" algn="l"/>
                <a:tab pos="1002030" algn="l"/>
              </a:tabLst>
            </a:pPr>
            <a:r>
              <a:rPr sz="1900" spc="-5" dirty="0">
                <a:solidFill>
                  <a:srgbClr val="FF0000"/>
                </a:solidFill>
                <a:latin typeface="Arial"/>
                <a:cs typeface="Arial"/>
              </a:rPr>
              <a:t>Aktiva</a:t>
            </a:r>
            <a:r>
              <a:rPr sz="19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Arial"/>
                <a:cs typeface="Arial"/>
              </a:rPr>
              <a:t>lain-lain</a:t>
            </a:r>
            <a:endParaRPr sz="19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381125" lvl="1" indent="-454659">
              <a:lnSpc>
                <a:spcPts val="2635"/>
              </a:lnSpc>
              <a:buClr>
                <a:srgbClr val="CCAF0A"/>
              </a:buClr>
              <a:buSzPct val="84090"/>
              <a:buFont typeface="Wingdings"/>
              <a:buChar char=""/>
              <a:tabLst>
                <a:tab pos="1380490" algn="l"/>
                <a:tab pos="1381760" algn="l"/>
              </a:tabLst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Aktiva tetap yang tidak</a:t>
            </a:r>
            <a:r>
              <a:rPr sz="22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digunakan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381125" lvl="1" indent="-454659">
              <a:spcBef>
                <a:spcPts val="5"/>
              </a:spcBef>
              <a:buClr>
                <a:srgbClr val="CCAF0A"/>
              </a:buClr>
              <a:buSzPct val="84090"/>
              <a:buFont typeface="Wingdings"/>
              <a:buChar char=""/>
              <a:tabLst>
                <a:tab pos="1380490" algn="l"/>
                <a:tab pos="1381760" algn="l"/>
              </a:tabLst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Beban dibayar </a:t>
            </a: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dimuka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tidak</a:t>
            </a:r>
            <a:r>
              <a:rPr sz="22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lancar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381125" lvl="1" indent="-454659">
              <a:buClr>
                <a:srgbClr val="CCAF0A"/>
              </a:buClr>
              <a:buSzPct val="84090"/>
              <a:buFont typeface="Wingdings"/>
              <a:buChar char=""/>
              <a:tabLst>
                <a:tab pos="1380490" algn="l"/>
                <a:tab pos="1381760" algn="l"/>
              </a:tabLst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Proyek/bangunan dalam</a:t>
            </a:r>
            <a:r>
              <a:rPr sz="22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pelaksanaan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381125" lvl="1" indent="-454659">
              <a:buClr>
                <a:srgbClr val="CCAF0A"/>
              </a:buClr>
              <a:buSzPct val="84090"/>
              <a:buFont typeface="Wingdings"/>
              <a:buChar char=""/>
              <a:tabLst>
                <a:tab pos="1380490" algn="l"/>
                <a:tab pos="1381760" algn="l"/>
              </a:tabLst>
            </a:pPr>
            <a:r>
              <a:rPr sz="2200" spc="-10" dirty="0">
                <a:solidFill>
                  <a:srgbClr val="FF0000"/>
                </a:solidFill>
                <a:latin typeface="Arial"/>
                <a:cs typeface="Arial"/>
              </a:rPr>
              <a:t>Uang muka</a:t>
            </a:r>
            <a:r>
              <a:rPr sz="22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pajak</a:t>
            </a:r>
            <a:endParaRPr sz="22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41363"/>
            <a:ext cx="1088390" cy="512445"/>
          </a:xfrm>
          <a:custGeom>
            <a:avLst/>
            <a:gdLst/>
            <a:ahLst/>
            <a:cxnLst/>
            <a:rect l="l" t="t" r="r" b="b"/>
            <a:pathLst>
              <a:path w="1088390" h="512445">
                <a:moveTo>
                  <a:pt x="0" y="512063"/>
                </a:moveTo>
                <a:lnTo>
                  <a:pt x="1088136" y="512063"/>
                </a:lnTo>
                <a:lnTo>
                  <a:pt x="1088136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6EA0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988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6772" y="40461"/>
            <a:ext cx="2847975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10" dirty="0">
                <a:solidFill>
                  <a:srgbClr val="FF0000"/>
                </a:solidFill>
              </a:rPr>
              <a:t>Aktiva</a:t>
            </a:r>
            <a:r>
              <a:rPr sz="4100" spc="-80" dirty="0">
                <a:solidFill>
                  <a:srgbClr val="FF0000"/>
                </a:solidFill>
              </a:rPr>
              <a:t> </a:t>
            </a:r>
            <a:r>
              <a:rPr sz="4100" dirty="0">
                <a:solidFill>
                  <a:srgbClr val="FF0000"/>
                </a:solidFill>
              </a:rPr>
              <a:t>lancar</a:t>
            </a:r>
          </a:p>
        </p:txBody>
      </p:sp>
      <p:sp>
        <p:nvSpPr>
          <p:cNvPr id="5" name="object 5"/>
          <p:cNvSpPr/>
          <p:nvPr/>
        </p:nvSpPr>
        <p:spPr>
          <a:xfrm>
            <a:off x="8066531" y="6341363"/>
            <a:ext cx="1077595" cy="512445"/>
          </a:xfrm>
          <a:custGeom>
            <a:avLst/>
            <a:gdLst/>
            <a:ahLst/>
            <a:cxnLst/>
            <a:rect l="l" t="t" r="r" b="b"/>
            <a:pathLst>
              <a:path w="1077595" h="512445">
                <a:moveTo>
                  <a:pt x="0" y="512063"/>
                </a:moveTo>
                <a:lnTo>
                  <a:pt x="1077468" y="512063"/>
                </a:lnTo>
                <a:lnTo>
                  <a:pt x="1077468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6EA0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41363"/>
            <a:ext cx="1088390" cy="512445"/>
          </a:xfrm>
          <a:custGeom>
            <a:avLst/>
            <a:gdLst/>
            <a:ahLst/>
            <a:cxnLst/>
            <a:rect l="l" t="t" r="r" b="b"/>
            <a:pathLst>
              <a:path w="1088390" h="512445">
                <a:moveTo>
                  <a:pt x="0" y="512063"/>
                </a:moveTo>
                <a:lnTo>
                  <a:pt x="1088136" y="512063"/>
                </a:lnTo>
                <a:lnTo>
                  <a:pt x="1088136" y="0"/>
                </a:lnTo>
                <a:lnTo>
                  <a:pt x="0" y="0"/>
                </a:lnTo>
                <a:lnTo>
                  <a:pt x="0" y="512063"/>
                </a:lnTo>
                <a:close/>
              </a:path>
            </a:pathLst>
          </a:custGeom>
          <a:solidFill>
            <a:srgbClr val="6EA0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9750" y="1209585"/>
            <a:ext cx="7602220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0395" marR="1019810" indent="-608330">
              <a:spcBef>
                <a:spcPts val="95"/>
              </a:spcBef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Harta kekayaan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perusahaan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yang 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diharapkan dapat diuangkan dalam  jangka waktu pendek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(&gt;1</a:t>
            </a:r>
            <a:r>
              <a:rPr sz="2800" b="1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tahun).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20395" marR="5080" indent="-608330">
              <a:spcBef>
                <a:spcPts val="670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Aktiva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yang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dapat diubah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menjadi kas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dalam 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suatu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periode</a:t>
            </a:r>
            <a:r>
              <a:rPr sz="28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tertentu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620395" marR="188595" indent="-608330">
              <a:spcBef>
                <a:spcPts val="67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Pos-pos aktiva lancar disajikan dalam  neraca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menurut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urutan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tingkat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likuiditas  atau kecepatan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menjadi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uang</a:t>
            </a:r>
            <a:r>
              <a:rPr sz="2800" b="1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tunai.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755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0265" y="229666"/>
            <a:ext cx="346456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25" dirty="0">
                <a:solidFill>
                  <a:srgbClr val="FF0000"/>
                </a:solidFill>
              </a:rPr>
              <a:t>AKTIVA</a:t>
            </a:r>
            <a:r>
              <a:rPr sz="4100" spc="-75" dirty="0">
                <a:solidFill>
                  <a:srgbClr val="FF0000"/>
                </a:solidFill>
              </a:rPr>
              <a:t> </a:t>
            </a:r>
            <a:r>
              <a:rPr sz="4100" dirty="0">
                <a:solidFill>
                  <a:srgbClr val="FF0000"/>
                </a:solidFill>
              </a:rPr>
              <a:t>LANCAR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8675" y="1217294"/>
            <a:ext cx="6569075" cy="48539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46100" indent="-533400">
              <a:spcBef>
                <a:spcPts val="675"/>
              </a:spcBef>
              <a:buClr>
                <a:srgbClr val="6EA0B0"/>
              </a:buClr>
              <a:buSzPct val="79166"/>
              <a:buFont typeface="Wingdings"/>
              <a:buChar char=""/>
              <a:tabLst>
                <a:tab pos="545465" algn="l"/>
                <a:tab pos="546100" algn="l"/>
                <a:tab pos="2494915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Kas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ditangan	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(cash on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hand)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46100" indent="-533400">
              <a:spcBef>
                <a:spcPts val="575"/>
              </a:spcBef>
              <a:buClr>
                <a:srgbClr val="6EA0B0"/>
              </a:buClr>
              <a:buSzPct val="79166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Bank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(cash on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banks)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46100" indent="-533400">
              <a:spcBef>
                <a:spcPts val="575"/>
              </a:spcBef>
              <a:buClr>
                <a:srgbClr val="6EA0B0"/>
              </a:buClr>
              <a:buSzPct val="79166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Surat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berharga /Deposito (time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deposits)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46100" indent="-533400">
              <a:spcBef>
                <a:spcPts val="575"/>
              </a:spcBef>
              <a:buClr>
                <a:srgbClr val="6EA0B0"/>
              </a:buClr>
              <a:buSzPct val="79166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Piutang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Dagang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(account</a:t>
            </a:r>
            <a:r>
              <a:rPr sz="24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receivable)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46100" indent="-533400">
              <a:spcBef>
                <a:spcPts val="580"/>
              </a:spcBef>
              <a:buClr>
                <a:srgbClr val="6EA0B0"/>
              </a:buClr>
              <a:buSzPct val="79166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Piutang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wesel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/Wesel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tagih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(note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receivable)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46100" indent="-533400">
              <a:spcBef>
                <a:spcPts val="575"/>
              </a:spcBef>
              <a:buClr>
                <a:srgbClr val="6EA0B0"/>
              </a:buClr>
              <a:buSzPct val="79166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Perlengkapan</a:t>
            </a:r>
            <a:r>
              <a:rPr sz="24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(supplies)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46100" indent="-533400">
              <a:spcBef>
                <a:spcPts val="575"/>
              </a:spcBef>
              <a:buClr>
                <a:srgbClr val="6EA0B0"/>
              </a:buClr>
              <a:buSzPct val="79166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Pembayaran</a:t>
            </a:r>
            <a:r>
              <a:rPr sz="24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dimuka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08685" lvl="1" indent="-532130">
              <a:spcBef>
                <a:spcPts val="575"/>
              </a:spcBef>
              <a:buClr>
                <a:srgbClr val="6EA0B0"/>
              </a:buClr>
              <a:buSzPct val="89583"/>
              <a:buFont typeface="Wingdings"/>
              <a:buChar char=""/>
              <a:tabLst>
                <a:tab pos="908685" algn="l"/>
                <a:tab pos="909319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Biaya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dibayar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dimuka (prepaid</a:t>
            </a:r>
            <a:r>
              <a:rPr sz="2400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expense)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08685" lvl="1" indent="-532130">
              <a:spcBef>
                <a:spcPts val="575"/>
              </a:spcBef>
              <a:buClr>
                <a:srgbClr val="6EA0B0"/>
              </a:buClr>
              <a:buSzPct val="89583"/>
              <a:buFont typeface="Wingdings"/>
              <a:buChar char=""/>
              <a:tabLst>
                <a:tab pos="908685" algn="l"/>
                <a:tab pos="909319" algn="l"/>
              </a:tabLst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Pajak </a:t>
            </a: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dibayar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dimuka (prepaid</a:t>
            </a:r>
            <a:r>
              <a:rPr sz="24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tax)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46100" indent="-533400">
              <a:spcBef>
                <a:spcPts val="580"/>
              </a:spcBef>
              <a:buClr>
                <a:srgbClr val="6EA0B0"/>
              </a:buClr>
              <a:buSzPct val="79166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Persediaan barang</a:t>
            </a:r>
            <a:r>
              <a:rPr sz="24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(inventory)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546100" indent="-533400">
              <a:spcBef>
                <a:spcPts val="575"/>
              </a:spcBef>
              <a:buClr>
                <a:srgbClr val="6EA0B0"/>
              </a:buClr>
              <a:buSzPct val="79166"/>
              <a:buFont typeface="Wingdings"/>
              <a:buChar char=""/>
              <a:tabLst>
                <a:tab pos="545465" algn="l"/>
                <a:tab pos="546100" algn="l"/>
              </a:tabLst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Pos-pos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transitor &amp;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antisipasi</a:t>
            </a:r>
            <a:endParaRPr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6563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1937" y="59207"/>
            <a:ext cx="279844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>
                <a:solidFill>
                  <a:srgbClr val="FF0000"/>
                </a:solidFill>
              </a:rPr>
              <a:t>P</a:t>
            </a:r>
            <a:r>
              <a:rPr spc="-5" dirty="0">
                <a:solidFill>
                  <a:srgbClr val="FF0000"/>
                </a:solidFill>
              </a:rPr>
              <a:t>e</a:t>
            </a:r>
            <a:r>
              <a:rPr spc="5" dirty="0">
                <a:solidFill>
                  <a:srgbClr val="FF0000"/>
                </a:solidFill>
              </a:rPr>
              <a:t>r</a:t>
            </a:r>
            <a:r>
              <a:rPr spc="-5" dirty="0">
                <a:solidFill>
                  <a:srgbClr val="FF0000"/>
                </a:solidFill>
              </a:rPr>
              <a:t>sediaan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9680" y="1243202"/>
            <a:ext cx="8290559" cy="497649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94970" marR="5080" indent="-382270">
              <a:lnSpc>
                <a:spcPts val="3130"/>
              </a:lnSpc>
              <a:spcBef>
                <a:spcPts val="500"/>
              </a:spcBef>
              <a:buClr>
                <a:srgbClr val="6EA0B0"/>
              </a:buClr>
              <a:buSzPct val="79310"/>
              <a:buFont typeface="Wingdings"/>
              <a:buChar char=""/>
              <a:tabLst>
                <a:tab pos="395605" algn="l"/>
              </a:tabLst>
            </a:pP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Aktiva yang tersedia </a:t>
            </a:r>
            <a:r>
              <a:rPr sz="2900" spc="-5" dirty="0">
                <a:solidFill>
                  <a:srgbClr val="FF0000"/>
                </a:solidFill>
                <a:latin typeface="Arial"/>
                <a:cs typeface="Arial"/>
              </a:rPr>
              <a:t>untuk dijual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dalam</a:t>
            </a:r>
            <a:r>
              <a:rPr sz="29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kegiatan  usaha</a:t>
            </a:r>
            <a:r>
              <a:rPr sz="29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FF0000"/>
                </a:solidFill>
                <a:latin typeface="Arial"/>
                <a:cs typeface="Arial"/>
              </a:rPr>
              <a:t>normal</a:t>
            </a:r>
            <a:endParaRPr sz="29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4970" indent="-382270">
              <a:spcBef>
                <a:spcPts val="300"/>
              </a:spcBef>
              <a:buClr>
                <a:srgbClr val="6EA0B0"/>
              </a:buClr>
              <a:buSzPct val="79310"/>
              <a:buFont typeface="Wingdings"/>
              <a:buChar char=""/>
              <a:tabLst>
                <a:tab pos="395605" algn="l"/>
              </a:tabLst>
            </a:pP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Aktiva dalam proses </a:t>
            </a:r>
            <a:r>
              <a:rPr sz="2900" spc="-5" dirty="0">
                <a:solidFill>
                  <a:srgbClr val="FF0000"/>
                </a:solidFill>
                <a:latin typeface="Arial"/>
                <a:cs typeface="Arial"/>
              </a:rPr>
              <a:t>produksi /dalam</a:t>
            </a:r>
            <a:r>
              <a:rPr sz="29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FF0000"/>
                </a:solidFill>
                <a:latin typeface="Arial"/>
                <a:cs typeface="Arial"/>
              </a:rPr>
              <a:t>perjalanan</a:t>
            </a:r>
            <a:endParaRPr sz="29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4970" marR="619125" indent="-382270">
              <a:lnSpc>
                <a:spcPct val="90000"/>
              </a:lnSpc>
              <a:spcBef>
                <a:spcPts val="700"/>
              </a:spcBef>
              <a:buClr>
                <a:srgbClr val="6EA0B0"/>
              </a:buClr>
              <a:buSzPct val="79310"/>
              <a:buFont typeface="Wingdings"/>
              <a:buChar char=""/>
              <a:tabLst>
                <a:tab pos="395605" algn="l"/>
              </a:tabLst>
            </a:pP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Aktiva yang tersedia dalam bentuk  </a:t>
            </a:r>
            <a:r>
              <a:rPr sz="2900" spc="-5" dirty="0">
                <a:solidFill>
                  <a:srgbClr val="FF0000"/>
                </a:solidFill>
                <a:latin typeface="Arial"/>
                <a:cs typeface="Arial"/>
              </a:rPr>
              <a:t>bahan/perlengkapan untuk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digunakan </a:t>
            </a:r>
            <a:r>
              <a:rPr sz="2900" spc="-5" dirty="0">
                <a:solidFill>
                  <a:srgbClr val="FF0000"/>
                </a:solidFill>
                <a:latin typeface="Arial"/>
                <a:cs typeface="Arial"/>
              </a:rPr>
              <a:t>dalam  pemberian pelayanan,dan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proses</a:t>
            </a:r>
            <a:r>
              <a:rPr sz="29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FF0000"/>
                </a:solidFill>
                <a:latin typeface="Arial"/>
                <a:cs typeface="Arial"/>
              </a:rPr>
              <a:t>produksi.</a:t>
            </a:r>
            <a:endParaRPr sz="29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spcBef>
                <a:spcPts val="345"/>
              </a:spcBef>
            </a:pPr>
            <a:r>
              <a:rPr sz="2900" spc="-5" dirty="0">
                <a:solidFill>
                  <a:srgbClr val="FF0000"/>
                </a:solidFill>
                <a:latin typeface="Arial"/>
                <a:cs typeface="Arial"/>
              </a:rPr>
              <a:t>Nilai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</a:p>
          <a:p>
            <a:pPr marL="394970" marR="1049020" indent="-382270">
              <a:lnSpc>
                <a:spcPts val="3130"/>
              </a:lnSpc>
              <a:spcBef>
                <a:spcPts val="745"/>
              </a:spcBef>
              <a:buClr>
                <a:srgbClr val="6EA0B0"/>
              </a:buClr>
              <a:buSzPct val="79310"/>
              <a:buFont typeface="Wingdings"/>
              <a:buChar char=""/>
              <a:tabLst>
                <a:tab pos="395605" algn="l"/>
              </a:tabLst>
            </a:pPr>
            <a:r>
              <a:rPr sz="2900" spc="-45" dirty="0">
                <a:solidFill>
                  <a:srgbClr val="FF0000"/>
                </a:solidFill>
                <a:latin typeface="Arial"/>
                <a:cs typeface="Arial"/>
              </a:rPr>
              <a:t>Taksiran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harga perolehan – taksiran</a:t>
            </a:r>
            <a:r>
              <a:rPr sz="2900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biaya  </a:t>
            </a:r>
            <a:r>
              <a:rPr sz="2900" spc="-5" dirty="0">
                <a:solidFill>
                  <a:srgbClr val="FF0000"/>
                </a:solidFill>
                <a:latin typeface="Arial"/>
                <a:cs typeface="Arial"/>
              </a:rPr>
              <a:t>penjualan</a:t>
            </a:r>
            <a:endParaRPr sz="29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4970" indent="-382270">
              <a:spcBef>
                <a:spcPts val="305"/>
              </a:spcBef>
              <a:buClr>
                <a:srgbClr val="6EA0B0"/>
              </a:buClr>
              <a:buSzPct val="79310"/>
              <a:buFont typeface="Wingdings"/>
              <a:buChar char=""/>
              <a:tabLst>
                <a:tab pos="395605" algn="l"/>
              </a:tabLst>
            </a:pP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Biaya</a:t>
            </a:r>
            <a:r>
              <a:rPr sz="29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FF0000"/>
                </a:solidFill>
                <a:latin typeface="Arial"/>
                <a:cs typeface="Arial"/>
              </a:rPr>
              <a:t>perolehan</a:t>
            </a:r>
            <a:endParaRPr sz="29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spcBef>
                <a:spcPts val="345"/>
              </a:spcBef>
            </a:pPr>
            <a:r>
              <a:rPr sz="2900" spc="-5" dirty="0">
                <a:solidFill>
                  <a:srgbClr val="FF0000"/>
                </a:solidFill>
                <a:latin typeface="Arial"/>
                <a:cs typeface="Arial"/>
              </a:rPr>
              <a:t>Co: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persediaan barang</a:t>
            </a:r>
            <a:r>
              <a:rPr sz="29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farmasi</a:t>
            </a:r>
          </a:p>
        </p:txBody>
      </p:sp>
    </p:spTree>
    <p:extLst>
      <p:ext uri="{BB962C8B-B14F-4D97-AF65-F5344CB8AC3E}">
        <p14:creationId xmlns:p14="http://schemas.microsoft.com/office/powerpoint/2010/main" val="424239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1937" y="0"/>
            <a:ext cx="612013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solidFill>
                  <a:srgbClr val="FF0000"/>
                </a:solidFill>
              </a:rPr>
              <a:t>Investasi </a:t>
            </a:r>
            <a:r>
              <a:rPr spc="-15" dirty="0">
                <a:solidFill>
                  <a:srgbClr val="FF0000"/>
                </a:solidFill>
              </a:rPr>
              <a:t>jangka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panjang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819785" marR="5080" indent="-382270">
              <a:lnSpc>
                <a:spcPct val="80000"/>
              </a:lnSpc>
              <a:spcBef>
                <a:spcPts val="840"/>
              </a:spcBef>
              <a:buClr>
                <a:srgbClr val="6EA0B0"/>
              </a:buClr>
              <a:buSzPct val="79032"/>
              <a:buFont typeface="Wingdings"/>
              <a:buChar char=""/>
              <a:tabLst>
                <a:tab pos="820419" algn="l"/>
              </a:tabLst>
            </a:pPr>
            <a:r>
              <a:rPr spc="-5" dirty="0">
                <a:solidFill>
                  <a:srgbClr val="FF0000"/>
                </a:solidFill>
              </a:rPr>
              <a:t>Aktiva yang </a:t>
            </a:r>
            <a:r>
              <a:rPr spc="-10" dirty="0">
                <a:solidFill>
                  <a:srgbClr val="FF0000"/>
                </a:solidFill>
              </a:rPr>
              <a:t>dapat berbentuk  penanaman dalam </a:t>
            </a:r>
            <a:r>
              <a:rPr spc="-5" dirty="0">
                <a:solidFill>
                  <a:srgbClr val="FF0000"/>
                </a:solidFill>
              </a:rPr>
              <a:t>surat-surat </a:t>
            </a:r>
            <a:r>
              <a:rPr spc="-10" dirty="0">
                <a:solidFill>
                  <a:srgbClr val="FF0000"/>
                </a:solidFill>
              </a:rPr>
              <a:t>berharga,  penyisihan dana untuk tujuan khusus  atau dalam bentuk barang berujud </a:t>
            </a:r>
            <a:r>
              <a:rPr spc="-5" dirty="0">
                <a:solidFill>
                  <a:srgbClr val="FF0000"/>
                </a:solidFill>
              </a:rPr>
              <a:t>yang  </a:t>
            </a:r>
            <a:r>
              <a:rPr spc="-10" dirty="0">
                <a:solidFill>
                  <a:srgbClr val="FF0000"/>
                </a:solidFill>
              </a:rPr>
              <a:t>dimiliki untuk waktu lebih dari </a:t>
            </a:r>
            <a:r>
              <a:rPr spc="-5" dirty="0">
                <a:solidFill>
                  <a:srgbClr val="FF0000"/>
                </a:solidFill>
              </a:rPr>
              <a:t>satu  </a:t>
            </a:r>
            <a:r>
              <a:rPr spc="-10" dirty="0">
                <a:solidFill>
                  <a:srgbClr val="FF0000"/>
                </a:solidFill>
              </a:rPr>
              <a:t>periode akuntansi dan </a:t>
            </a:r>
            <a:r>
              <a:rPr spc="-5" dirty="0">
                <a:solidFill>
                  <a:srgbClr val="FF0000"/>
                </a:solidFill>
              </a:rPr>
              <a:t>tidak  dimaksudkan </a:t>
            </a:r>
            <a:r>
              <a:rPr spc="-10" dirty="0">
                <a:solidFill>
                  <a:srgbClr val="FF0000"/>
                </a:solidFill>
              </a:rPr>
              <a:t>untuk dijual</a:t>
            </a:r>
            <a:r>
              <a:rPr spc="9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kembali</a:t>
            </a:r>
          </a:p>
          <a:p>
            <a:pPr marL="911225">
              <a:lnSpc>
                <a:spcPct val="100000"/>
              </a:lnSpc>
            </a:pPr>
            <a:r>
              <a:rPr sz="2750" spc="10" dirty="0">
                <a:solidFill>
                  <a:srgbClr val="FF0000"/>
                </a:solidFill>
                <a:latin typeface="Verdana"/>
                <a:cs typeface="Verdana"/>
              </a:rPr>
              <a:t>› </a:t>
            </a:r>
            <a:r>
              <a:rPr spc="-5" dirty="0">
                <a:solidFill>
                  <a:srgbClr val="FF0000"/>
                </a:solidFill>
              </a:rPr>
              <a:t>Investasi </a:t>
            </a:r>
            <a:r>
              <a:rPr spc="-10" dirty="0">
                <a:solidFill>
                  <a:srgbClr val="FF0000"/>
                </a:solidFill>
              </a:rPr>
              <a:t>pada saham </a:t>
            </a:r>
            <a:r>
              <a:rPr spc="-5" dirty="0">
                <a:solidFill>
                  <a:srgbClr val="FF0000"/>
                </a:solidFill>
              </a:rPr>
              <a:t>PT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X</a:t>
            </a:r>
            <a:endParaRPr sz="275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911225">
              <a:lnSpc>
                <a:spcPct val="100000"/>
              </a:lnSpc>
            </a:pPr>
            <a:r>
              <a:rPr sz="2750" spc="10" dirty="0">
                <a:solidFill>
                  <a:srgbClr val="FF0000"/>
                </a:solidFill>
                <a:latin typeface="Verdana"/>
                <a:cs typeface="Verdana"/>
              </a:rPr>
              <a:t>› </a:t>
            </a:r>
            <a:r>
              <a:rPr spc="-5" dirty="0">
                <a:solidFill>
                  <a:srgbClr val="FF0000"/>
                </a:solidFill>
              </a:rPr>
              <a:t>Investasi </a:t>
            </a:r>
            <a:r>
              <a:rPr spc="-10" dirty="0">
                <a:solidFill>
                  <a:srgbClr val="FF0000"/>
                </a:solidFill>
              </a:rPr>
              <a:t>pada obligasi </a:t>
            </a:r>
            <a:r>
              <a:rPr spc="-5" dirty="0">
                <a:solidFill>
                  <a:srgbClr val="FF0000"/>
                </a:solidFill>
              </a:rPr>
              <a:t>PT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Z</a:t>
            </a:r>
            <a:endParaRPr sz="2750" dirty="0">
              <a:solidFill>
                <a:srgbClr val="FF0000"/>
              </a:solidFill>
              <a:latin typeface="Verdana"/>
              <a:cs typeface="Verdana"/>
            </a:endParaRPr>
          </a:p>
          <a:p>
            <a:pPr marL="911225">
              <a:lnSpc>
                <a:spcPct val="100000"/>
              </a:lnSpc>
            </a:pPr>
            <a:r>
              <a:rPr sz="2750" spc="10" dirty="0">
                <a:solidFill>
                  <a:srgbClr val="FF0000"/>
                </a:solidFill>
                <a:latin typeface="Verdana"/>
                <a:cs typeface="Verdana"/>
              </a:rPr>
              <a:t>› </a:t>
            </a:r>
            <a:r>
              <a:rPr spc="-5" dirty="0">
                <a:solidFill>
                  <a:srgbClr val="FF0000"/>
                </a:solidFill>
              </a:rPr>
              <a:t>Investasi </a:t>
            </a:r>
            <a:r>
              <a:rPr spc="-10" dirty="0">
                <a:solidFill>
                  <a:srgbClr val="FF0000"/>
                </a:solidFill>
              </a:rPr>
              <a:t>pada</a:t>
            </a:r>
            <a:r>
              <a:rPr spc="-5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tanah</a:t>
            </a:r>
            <a:endParaRPr sz="275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6268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7473" y="59207"/>
            <a:ext cx="21990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solidFill>
                  <a:srgbClr val="FF0000"/>
                </a:solidFill>
              </a:rPr>
              <a:t>Investasi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9716" y="1429092"/>
            <a:ext cx="7516495" cy="426505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96240" marR="5080" indent="-383540">
              <a:lnSpc>
                <a:spcPts val="2920"/>
              </a:lnSpc>
              <a:spcBef>
                <a:spcPts val="459"/>
              </a:spcBef>
              <a:buClr>
                <a:srgbClr val="6EA0B0"/>
              </a:buClr>
              <a:buSzPct val="79629"/>
              <a:buFont typeface="Wingdings"/>
              <a:buChar char=""/>
              <a:tabLst>
                <a:tab pos="396875" algn="l"/>
                <a:tab pos="1939925" algn="l"/>
              </a:tabLst>
            </a:pP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Saham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(stocks) adalah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surat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bukti pemilikan  atau andil dalam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suatu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perusahaan baik  perusahaan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yang sudah terdaftar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di bursa</a:t>
            </a:r>
            <a:r>
              <a:rPr sz="2700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efek 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sebagai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perusahaan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terbuka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atau belum  </a:t>
            </a:r>
            <a:r>
              <a:rPr sz="2700" spc="-15" dirty="0">
                <a:solidFill>
                  <a:srgbClr val="FF0000"/>
                </a:solidFill>
                <a:latin typeface="Arial"/>
                <a:cs typeface="Arial"/>
              </a:rPr>
              <a:t>terdaftar.	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Keuntungan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dari investasi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saham 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berasal dari pembagian</a:t>
            </a:r>
            <a:r>
              <a:rPr sz="27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deviden.</a:t>
            </a:r>
            <a:endParaRPr sz="27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 marR="138430" indent="-383540">
              <a:lnSpc>
                <a:spcPts val="2920"/>
              </a:lnSpc>
              <a:spcBef>
                <a:spcPts val="625"/>
              </a:spcBef>
              <a:buClr>
                <a:srgbClr val="6EA0B0"/>
              </a:buClr>
              <a:buSzPct val="79629"/>
              <a:buFont typeface="Wingdings"/>
              <a:buChar char=""/>
              <a:tabLst>
                <a:tab pos="396875" algn="l"/>
              </a:tabLst>
            </a:pP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Obligasi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(bonds)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: surat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bukti bahwa  perusahaan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telah </a:t>
            </a:r>
            <a:r>
              <a:rPr sz="2700" spc="-10" dirty="0">
                <a:solidFill>
                  <a:srgbClr val="FF0000"/>
                </a:solidFill>
                <a:latin typeface="Arial"/>
                <a:cs typeface="Arial"/>
              </a:rPr>
              <a:t>memberikan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pinjaman dana 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kepada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bank atau perusahaan penerbit  obligasi. </a:t>
            </a:r>
            <a:r>
              <a:rPr sz="2700" dirty="0">
                <a:solidFill>
                  <a:srgbClr val="FF0000"/>
                </a:solidFill>
                <a:latin typeface="Arial"/>
                <a:cs typeface="Arial"/>
              </a:rPr>
              <a:t>Keuntungan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dari investasi obligasi  berasal dari dibayarkannya</a:t>
            </a:r>
            <a:r>
              <a:rPr sz="27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bunga.</a:t>
            </a:r>
            <a:endParaRPr sz="27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511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0793" y="59207"/>
            <a:ext cx="681164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FF0000"/>
                </a:solidFill>
              </a:rPr>
              <a:t>Aktiva </a:t>
            </a:r>
            <a:r>
              <a:rPr spc="-70" dirty="0">
                <a:solidFill>
                  <a:srgbClr val="FF0000"/>
                </a:solidFill>
              </a:rPr>
              <a:t>Tetap </a:t>
            </a:r>
            <a:r>
              <a:rPr spc="-25" dirty="0">
                <a:solidFill>
                  <a:srgbClr val="FF0000"/>
                </a:solidFill>
              </a:rPr>
              <a:t>(Fixed</a:t>
            </a:r>
            <a:r>
              <a:rPr spc="15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Assests)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9886" y="1349628"/>
            <a:ext cx="7055484" cy="447738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396240" marR="27305" indent="-383540">
              <a:lnSpc>
                <a:spcPts val="3650"/>
              </a:lnSpc>
              <a:spcBef>
                <a:spcPts val="985"/>
              </a:spcBef>
              <a:buClr>
                <a:srgbClr val="6EA0B0"/>
              </a:buClr>
              <a:buSzPct val="78947"/>
              <a:buFont typeface="Wingdings"/>
              <a:buChar char=""/>
              <a:tabLst>
                <a:tab pos="396875" algn="l"/>
                <a:tab pos="5143500" algn="l"/>
              </a:tabLst>
            </a:pP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Harta Benda perusahaan </a:t>
            </a: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yang 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nampak </a:t>
            </a: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fisiknya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atau</a:t>
            </a:r>
            <a:r>
              <a:rPr sz="38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berwujud  </a:t>
            </a: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yang</a:t>
            </a:r>
            <a:r>
              <a:rPr sz="3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diperoleh</a:t>
            </a: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dalam	</a:t>
            </a: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keadaan  siap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digunakan atau dibangun  terlebih</a:t>
            </a:r>
            <a:r>
              <a:rPr sz="3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dahulu.</a:t>
            </a:r>
            <a:endParaRPr sz="3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 marR="5080" indent="-383540">
              <a:lnSpc>
                <a:spcPct val="80000"/>
              </a:lnSpc>
              <a:spcBef>
                <a:spcPts val="935"/>
              </a:spcBef>
              <a:buClr>
                <a:srgbClr val="6EA0B0"/>
              </a:buClr>
              <a:buSzPct val="78947"/>
              <a:buFont typeface="Wingdings"/>
              <a:buChar char=""/>
              <a:tabLst>
                <a:tab pos="396875" algn="l"/>
              </a:tabLst>
            </a:pPr>
            <a:r>
              <a:rPr sz="3800" spc="-75" dirty="0">
                <a:solidFill>
                  <a:srgbClr val="FF0000"/>
                </a:solidFill>
                <a:latin typeface="Arial"/>
                <a:cs typeface="Arial"/>
              </a:rPr>
              <a:t>Tanah,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bangunan, </a:t>
            </a: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kendaraan , 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peralatan </a:t>
            </a: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kantor </a:t>
            </a:r>
            <a:r>
              <a:rPr sz="3800" spc="-25" dirty="0">
                <a:solidFill>
                  <a:srgbClr val="FF0000"/>
                </a:solidFill>
                <a:latin typeface="Arial"/>
                <a:cs typeface="Arial"/>
              </a:rPr>
              <a:t>(komputer, 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mesin, dll) atau </a:t>
            </a: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furniture</a:t>
            </a:r>
            <a:r>
              <a:rPr sz="38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(meja,  </a:t>
            </a:r>
            <a:r>
              <a:rPr sz="3800" dirty="0">
                <a:solidFill>
                  <a:srgbClr val="FF0000"/>
                </a:solidFill>
                <a:latin typeface="Arial"/>
                <a:cs typeface="Arial"/>
              </a:rPr>
              <a:t>kursi,</a:t>
            </a:r>
            <a:r>
              <a:rPr sz="3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800" spc="-5" dirty="0">
                <a:solidFill>
                  <a:srgbClr val="FF0000"/>
                </a:solidFill>
                <a:latin typeface="Arial"/>
                <a:cs typeface="Arial"/>
              </a:rPr>
              <a:t>dll)</a:t>
            </a:r>
            <a:endParaRPr sz="3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2444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8863" y="174777"/>
            <a:ext cx="772604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54960" algn="l"/>
              </a:tabLst>
            </a:pPr>
            <a:r>
              <a:rPr b="1" spc="-30" dirty="0">
                <a:solidFill>
                  <a:srgbClr val="FF0000"/>
                </a:solidFill>
                <a:latin typeface="Franklin Gothic Book"/>
                <a:cs typeface="Franklin Gothic Book"/>
              </a:rPr>
              <a:t>Kewajiban	</a:t>
            </a:r>
            <a:r>
              <a:rPr b="1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(LIABILITIES)</a:t>
            </a:r>
            <a:r>
              <a:rPr b="1" spc="-65" dirty="0">
                <a:solidFill>
                  <a:srgbClr val="FF0000"/>
                </a:solidFill>
                <a:latin typeface="Franklin Gothic Book"/>
                <a:cs typeface="Franklin Gothic Book"/>
              </a:rPr>
              <a:t> </a:t>
            </a:r>
            <a:r>
              <a:rPr b="1" spc="-10" dirty="0">
                <a:solidFill>
                  <a:srgbClr val="FF0000"/>
                </a:solidFill>
                <a:latin typeface="Franklin Gothic Book"/>
                <a:cs typeface="Franklin Gothic Book"/>
              </a:rPr>
              <a:t>Pasiva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8076" y="1131887"/>
            <a:ext cx="8579485" cy="565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0395" marR="5080" indent="-608330">
              <a:spcBef>
                <a:spcPts val="100"/>
              </a:spcBef>
            </a:pPr>
            <a:r>
              <a:rPr sz="3300" dirty="0">
                <a:solidFill>
                  <a:srgbClr val="FF0000"/>
                </a:solidFill>
                <a:latin typeface="Arial"/>
                <a:cs typeface="Arial"/>
              </a:rPr>
              <a:t>Kewajiban </a:t>
            </a:r>
            <a:r>
              <a:rPr sz="3300" spc="-5" dirty="0">
                <a:solidFill>
                  <a:srgbClr val="FF0000"/>
                </a:solidFill>
                <a:latin typeface="Arial"/>
                <a:cs typeface="Arial"/>
              </a:rPr>
              <a:t>:Hutang </a:t>
            </a:r>
            <a:r>
              <a:rPr sz="3300" dirty="0">
                <a:solidFill>
                  <a:srgbClr val="FF0000"/>
                </a:solidFill>
                <a:latin typeface="Arial"/>
                <a:cs typeface="Arial"/>
              </a:rPr>
              <a:t>yang </a:t>
            </a:r>
            <a:r>
              <a:rPr sz="3300" spc="-5" dirty="0">
                <a:solidFill>
                  <a:srgbClr val="FF0000"/>
                </a:solidFill>
                <a:latin typeface="Arial"/>
                <a:cs typeface="Arial"/>
              </a:rPr>
              <a:t>harus dibayar entitas  dengan uang atau jasa pada </a:t>
            </a:r>
            <a:r>
              <a:rPr sz="3300" dirty="0">
                <a:solidFill>
                  <a:srgbClr val="FF0000"/>
                </a:solidFill>
                <a:latin typeface="Arial"/>
                <a:cs typeface="Arial"/>
              </a:rPr>
              <a:t>suatu saat  tertentu </a:t>
            </a:r>
            <a:r>
              <a:rPr sz="3300" spc="-5" dirty="0">
                <a:solidFill>
                  <a:srgbClr val="FF0000"/>
                </a:solidFill>
                <a:latin typeface="Arial"/>
                <a:cs typeface="Arial"/>
              </a:rPr>
              <a:t>sesuai dengan </a:t>
            </a:r>
            <a:r>
              <a:rPr sz="3300" dirty="0">
                <a:solidFill>
                  <a:srgbClr val="FF0000"/>
                </a:solidFill>
                <a:latin typeface="Arial"/>
                <a:cs typeface="Arial"/>
              </a:rPr>
              <a:t>tanggal </a:t>
            </a:r>
            <a:r>
              <a:rPr sz="3300" spc="-5" dirty="0">
                <a:solidFill>
                  <a:srgbClr val="FF0000"/>
                </a:solidFill>
                <a:latin typeface="Arial"/>
                <a:cs typeface="Arial"/>
              </a:rPr>
              <a:t>jatuh  </a:t>
            </a:r>
            <a:r>
              <a:rPr sz="3300" dirty="0">
                <a:solidFill>
                  <a:srgbClr val="FF0000"/>
                </a:solidFill>
                <a:latin typeface="Arial"/>
                <a:cs typeface="Arial"/>
              </a:rPr>
              <a:t>tempo </a:t>
            </a:r>
            <a:r>
              <a:rPr sz="3300" spc="-5" dirty="0">
                <a:solidFill>
                  <a:srgbClr val="FF0000"/>
                </a:solidFill>
                <a:latin typeface="Arial"/>
                <a:cs typeface="Arial"/>
              </a:rPr>
              <a:t>kewajiban tersebut.</a:t>
            </a:r>
            <a:endParaRPr sz="33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92810" indent="-607695">
              <a:spcBef>
                <a:spcPts val="790"/>
              </a:spcBef>
              <a:buClr>
                <a:srgbClr val="6EA0B0"/>
              </a:buClr>
              <a:buSzPct val="89393"/>
              <a:buFontTx/>
              <a:buAutoNum type="arabicPeriod"/>
              <a:tabLst>
                <a:tab pos="892810" algn="l"/>
                <a:tab pos="893444" algn="l"/>
              </a:tabLst>
            </a:pPr>
            <a:r>
              <a:rPr sz="3300" spc="-5" dirty="0">
                <a:solidFill>
                  <a:srgbClr val="FF0000"/>
                </a:solidFill>
                <a:latin typeface="Arial"/>
                <a:cs typeface="Arial"/>
              </a:rPr>
              <a:t>Hutang</a:t>
            </a:r>
            <a:r>
              <a:rPr sz="3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FF0000"/>
                </a:solidFill>
                <a:latin typeface="Arial"/>
                <a:cs typeface="Arial"/>
              </a:rPr>
              <a:t>Lancar</a:t>
            </a:r>
            <a:endParaRPr sz="33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167130" lvl="1" indent="-607695">
              <a:spcBef>
                <a:spcPts val="795"/>
              </a:spcBef>
              <a:buClr>
                <a:srgbClr val="CCAF0A"/>
              </a:buClr>
              <a:buSzPct val="84848"/>
              <a:buFontTx/>
              <a:buAutoNum type="alphaLcParenR"/>
              <a:tabLst>
                <a:tab pos="1167130" algn="l"/>
                <a:tab pos="1167765" algn="l"/>
              </a:tabLst>
            </a:pPr>
            <a:r>
              <a:rPr sz="3300" spc="-5" dirty="0">
                <a:solidFill>
                  <a:srgbClr val="FF0000"/>
                </a:solidFill>
                <a:latin typeface="Arial"/>
                <a:cs typeface="Arial"/>
              </a:rPr>
              <a:t>Hutang dagang (account</a:t>
            </a:r>
            <a:r>
              <a:rPr sz="3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FF0000"/>
                </a:solidFill>
                <a:latin typeface="Arial"/>
                <a:cs typeface="Arial"/>
              </a:rPr>
              <a:t>payable)</a:t>
            </a:r>
            <a:endParaRPr sz="33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167130" lvl="1" indent="-607695">
              <a:spcBef>
                <a:spcPts val="790"/>
              </a:spcBef>
              <a:buClr>
                <a:srgbClr val="CCAF0A"/>
              </a:buClr>
              <a:buSzPct val="84848"/>
              <a:buFontTx/>
              <a:buAutoNum type="alphaLcParenR"/>
              <a:tabLst>
                <a:tab pos="1167130" algn="l"/>
                <a:tab pos="1167765" algn="l"/>
              </a:tabLst>
            </a:pPr>
            <a:r>
              <a:rPr sz="3300" spc="-5" dirty="0">
                <a:solidFill>
                  <a:srgbClr val="FF0000"/>
                </a:solidFill>
                <a:latin typeface="Arial"/>
                <a:cs typeface="Arial"/>
              </a:rPr>
              <a:t>Hutang biaya (accrued expense)</a:t>
            </a:r>
            <a:endParaRPr sz="33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167130" lvl="1" indent="-607695">
              <a:spcBef>
                <a:spcPts val="790"/>
              </a:spcBef>
              <a:buClr>
                <a:srgbClr val="CCAF0A"/>
              </a:buClr>
              <a:buSzPct val="84848"/>
              <a:buFontTx/>
              <a:buAutoNum type="alphaLcParenR"/>
              <a:tabLst>
                <a:tab pos="1167130" algn="l"/>
                <a:tab pos="1167765" algn="l"/>
              </a:tabLst>
            </a:pPr>
            <a:r>
              <a:rPr sz="3300" spc="-5" dirty="0">
                <a:solidFill>
                  <a:srgbClr val="FF0000"/>
                </a:solidFill>
                <a:latin typeface="Arial"/>
                <a:cs typeface="Arial"/>
              </a:rPr>
              <a:t>Hutang pajak (accrued </a:t>
            </a:r>
            <a:r>
              <a:rPr sz="3300" dirty="0">
                <a:solidFill>
                  <a:srgbClr val="FF0000"/>
                </a:solidFill>
                <a:latin typeface="Arial"/>
                <a:cs typeface="Arial"/>
              </a:rPr>
              <a:t>tax)</a:t>
            </a:r>
          </a:p>
          <a:p>
            <a:pPr marL="1167130" lvl="1" indent="-607695">
              <a:spcBef>
                <a:spcPts val="795"/>
              </a:spcBef>
              <a:buClr>
                <a:srgbClr val="CCAF0A"/>
              </a:buClr>
              <a:buSzPct val="84848"/>
              <a:buFontTx/>
              <a:buAutoNum type="alphaLcParenR"/>
              <a:tabLst>
                <a:tab pos="1167130" algn="l"/>
                <a:tab pos="1167765" algn="l"/>
              </a:tabLst>
            </a:pPr>
            <a:r>
              <a:rPr sz="3300" spc="-5" dirty="0">
                <a:solidFill>
                  <a:srgbClr val="FF0000"/>
                </a:solidFill>
                <a:latin typeface="Arial"/>
                <a:cs typeface="Arial"/>
              </a:rPr>
              <a:t>Hutang bank (banks</a:t>
            </a:r>
            <a:r>
              <a:rPr sz="3300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FF0000"/>
                </a:solidFill>
                <a:latin typeface="Arial"/>
                <a:cs typeface="Arial"/>
              </a:rPr>
              <a:t>loan)</a:t>
            </a:r>
            <a:endParaRPr sz="33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892810" indent="-607695">
              <a:spcBef>
                <a:spcPts val="790"/>
              </a:spcBef>
              <a:buClr>
                <a:srgbClr val="6EA0B0"/>
              </a:buClr>
              <a:buSzPct val="89393"/>
              <a:buFontTx/>
              <a:buAutoNum type="arabicPeriod"/>
              <a:tabLst>
                <a:tab pos="892810" algn="l"/>
                <a:tab pos="893444" algn="l"/>
              </a:tabLst>
            </a:pPr>
            <a:r>
              <a:rPr sz="3300" spc="-5" dirty="0">
                <a:solidFill>
                  <a:srgbClr val="FF0000"/>
                </a:solidFill>
                <a:latin typeface="Arial"/>
                <a:cs typeface="Arial"/>
              </a:rPr>
              <a:t>Hutang </a:t>
            </a:r>
            <a:r>
              <a:rPr sz="3300" dirty="0">
                <a:solidFill>
                  <a:srgbClr val="FF0000"/>
                </a:solidFill>
                <a:latin typeface="Arial"/>
                <a:cs typeface="Arial"/>
              </a:rPr>
              <a:t>Jangka</a:t>
            </a:r>
            <a:r>
              <a:rPr sz="33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300" spc="-5" dirty="0">
                <a:solidFill>
                  <a:srgbClr val="FF0000"/>
                </a:solidFill>
                <a:latin typeface="Arial"/>
                <a:cs typeface="Arial"/>
              </a:rPr>
              <a:t>panjang</a:t>
            </a:r>
            <a:endParaRPr sz="33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43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Perpet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Perpet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5490" y="785647"/>
            <a:ext cx="180149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5" dirty="0">
                <a:solidFill>
                  <a:srgbClr val="FF0000"/>
                </a:solidFill>
                <a:latin typeface="Franklin Gothic Book"/>
                <a:cs typeface="Franklin Gothic Book"/>
              </a:rPr>
              <a:t>N</a:t>
            </a:r>
            <a:r>
              <a:rPr b="1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e</a:t>
            </a:r>
            <a:r>
              <a:rPr b="1" spc="5" dirty="0">
                <a:solidFill>
                  <a:srgbClr val="FF0000"/>
                </a:solidFill>
                <a:latin typeface="Franklin Gothic Book"/>
                <a:cs typeface="Franklin Gothic Book"/>
              </a:rPr>
              <a:t>ra</a:t>
            </a:r>
            <a:r>
              <a:rPr b="1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9716" y="1464119"/>
            <a:ext cx="736536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marR="5080" indent="-383540">
              <a:spcBef>
                <a:spcPts val="100"/>
              </a:spcBef>
              <a:buClr>
                <a:srgbClr val="6EA0B0"/>
              </a:buClr>
              <a:buSzPct val="77777"/>
              <a:buFont typeface="Wingdings"/>
              <a:buChar char=""/>
              <a:tabLst>
                <a:tab pos="421640" algn="l"/>
              </a:tabLst>
            </a:pPr>
            <a:r>
              <a:rPr sz="4500" spc="-5" dirty="0">
                <a:solidFill>
                  <a:srgbClr val="FF0000"/>
                </a:solidFill>
                <a:latin typeface="Arial"/>
                <a:cs typeface="Arial"/>
              </a:rPr>
              <a:t>Laporan </a:t>
            </a:r>
            <a:r>
              <a:rPr sz="4500" dirty="0">
                <a:solidFill>
                  <a:srgbClr val="FF0000"/>
                </a:solidFill>
                <a:latin typeface="Arial"/>
                <a:cs typeface="Arial"/>
              </a:rPr>
              <a:t>yang  </a:t>
            </a:r>
            <a:r>
              <a:rPr sz="4500" spc="-5" dirty="0">
                <a:solidFill>
                  <a:srgbClr val="FF0000"/>
                </a:solidFill>
                <a:latin typeface="Arial"/>
                <a:cs typeface="Arial"/>
              </a:rPr>
              <a:t>menggambarkan posisi  keuangan </a:t>
            </a:r>
            <a:r>
              <a:rPr sz="4500" dirty="0">
                <a:solidFill>
                  <a:srgbClr val="FF0000"/>
                </a:solidFill>
                <a:latin typeface="Arial"/>
                <a:cs typeface="Arial"/>
              </a:rPr>
              <a:t>terdiri </a:t>
            </a:r>
            <a:r>
              <a:rPr sz="4500" spc="-5" dirty="0">
                <a:solidFill>
                  <a:srgbClr val="FF0000"/>
                </a:solidFill>
                <a:latin typeface="Arial"/>
                <a:cs typeface="Arial"/>
              </a:rPr>
              <a:t>dari aktiva  (harta kekayaan),  kewajiban, dan modal pada  suatu </a:t>
            </a:r>
            <a:r>
              <a:rPr sz="4500" dirty="0">
                <a:solidFill>
                  <a:srgbClr val="FF0000"/>
                </a:solidFill>
                <a:latin typeface="Arial"/>
                <a:cs typeface="Arial"/>
              </a:rPr>
              <a:t>tanggal</a:t>
            </a:r>
            <a:r>
              <a:rPr sz="4500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500" dirty="0">
                <a:solidFill>
                  <a:srgbClr val="FF0000"/>
                </a:solidFill>
                <a:latin typeface="Arial"/>
                <a:cs typeface="Arial"/>
              </a:rPr>
              <a:t>tertentu.</a:t>
            </a:r>
          </a:p>
        </p:txBody>
      </p:sp>
    </p:spTree>
    <p:extLst>
      <p:ext uri="{BB962C8B-B14F-4D97-AF65-F5344CB8AC3E}">
        <p14:creationId xmlns:p14="http://schemas.microsoft.com/office/powerpoint/2010/main" val="2400954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7365" y="57657"/>
            <a:ext cx="753872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dirty="0">
                <a:solidFill>
                  <a:srgbClr val="FF0000"/>
                </a:solidFill>
              </a:rPr>
              <a:t>Hutang </a:t>
            </a:r>
            <a:r>
              <a:rPr sz="4100" spc="-5" dirty="0">
                <a:solidFill>
                  <a:srgbClr val="FF0000"/>
                </a:solidFill>
              </a:rPr>
              <a:t>Lancar (Current</a:t>
            </a:r>
            <a:r>
              <a:rPr sz="4100" spc="-65" dirty="0">
                <a:solidFill>
                  <a:srgbClr val="FF0000"/>
                </a:solidFill>
              </a:rPr>
              <a:t> </a:t>
            </a:r>
            <a:r>
              <a:rPr sz="4100" dirty="0">
                <a:solidFill>
                  <a:srgbClr val="FF0000"/>
                </a:solidFill>
              </a:rPr>
              <a:t>Liabilities)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9779" y="1249298"/>
            <a:ext cx="7489190" cy="529653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96240" marR="645795" indent="-383540" algn="just">
              <a:lnSpc>
                <a:spcPts val="2810"/>
              </a:lnSpc>
              <a:spcBef>
                <a:spcPts val="455"/>
              </a:spcBef>
              <a:buClr>
                <a:srgbClr val="6EA0B0"/>
              </a:buClr>
              <a:buSzPct val="78846"/>
              <a:buFont typeface="Wingdings"/>
              <a:buChar char=""/>
              <a:tabLst>
                <a:tab pos="396875" algn="l"/>
              </a:tabLst>
            </a:pP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Hutang dagang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hutang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yang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timbul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karena 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adanya pembelian barang atau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jasa secara  kredit kepada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pihak</a:t>
            </a:r>
            <a:r>
              <a:rPr sz="26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lain</a:t>
            </a:r>
            <a:endParaRPr sz="2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 marR="5080" indent="-383540">
              <a:lnSpc>
                <a:spcPct val="90000"/>
              </a:lnSpc>
              <a:spcBef>
                <a:spcPts val="575"/>
              </a:spcBef>
              <a:buClr>
                <a:srgbClr val="6EA0B0"/>
              </a:buClr>
              <a:buSzPct val="78846"/>
              <a:buFont typeface="Wingdings"/>
              <a:buChar char=""/>
              <a:tabLst>
                <a:tab pos="396875" algn="l"/>
              </a:tabLst>
            </a:pP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Hutang biaya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: Biaya-biaya yang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masih dibayar 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perusahaan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dalam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waktu segera, seperti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hutang  gaji, hutang bunga,hutang biaya telpon,</a:t>
            </a:r>
            <a:r>
              <a:rPr sz="26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dsb.</a:t>
            </a:r>
            <a:endParaRPr sz="2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 marR="206375" indent="-383540">
              <a:lnSpc>
                <a:spcPct val="9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"/>
              <a:buChar char=""/>
              <a:tabLst>
                <a:tab pos="396875" algn="l"/>
              </a:tabLst>
            </a:pP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Hutang pajak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pajak-pajak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yang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masih dibayar 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perusahaan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dalam periode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setelah tanggal 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neraca,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seperti PPN keluaran,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Hutang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PPH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psl  21, 23, 29</a:t>
            </a:r>
            <a:r>
              <a:rPr sz="26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,dsb.</a:t>
            </a:r>
          </a:p>
          <a:p>
            <a:pPr marL="396240" marR="43815" indent="-383540">
              <a:lnSpc>
                <a:spcPct val="90000"/>
              </a:lnSpc>
              <a:spcBef>
                <a:spcPts val="625"/>
              </a:spcBef>
              <a:buClr>
                <a:srgbClr val="6EA0B0"/>
              </a:buClr>
              <a:buSzPct val="78846"/>
              <a:buFont typeface="Wingdings"/>
              <a:buChar char=""/>
              <a:tabLst>
                <a:tab pos="396875" algn="l"/>
                <a:tab pos="5154295" algn="l"/>
              </a:tabLst>
            </a:pP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Hutang bank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: hutang kepada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pihak bank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yang  timbul karena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pinjaman, pemakaian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kartu kredit,  kredit tanpa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agunan</a:t>
            </a:r>
            <a:r>
              <a:rPr sz="26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spc="-40" dirty="0">
                <a:solidFill>
                  <a:srgbClr val="FF0000"/>
                </a:solidFill>
                <a:latin typeface="Arial"/>
                <a:cs typeface="Arial"/>
              </a:rPr>
              <a:t>(KTA)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dsb.	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Biasanya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untuk 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kebutuhan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dana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segar secara</a:t>
            </a:r>
            <a:r>
              <a:rPr sz="2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cepat.</a:t>
            </a:r>
          </a:p>
        </p:txBody>
      </p:sp>
    </p:spTree>
    <p:extLst>
      <p:ext uri="{BB962C8B-B14F-4D97-AF65-F5344CB8AC3E}">
        <p14:creationId xmlns:p14="http://schemas.microsoft.com/office/powerpoint/2010/main" val="3943424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0442" y="464286"/>
            <a:ext cx="198755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rgbClr val="FF0000"/>
                </a:solidFill>
              </a:rPr>
              <a:t>Rules??</a:t>
            </a:r>
          </a:p>
        </p:txBody>
      </p:sp>
      <p:sp>
        <p:nvSpPr>
          <p:cNvPr id="5" name="object 5"/>
          <p:cNvSpPr/>
          <p:nvPr/>
        </p:nvSpPr>
        <p:spPr>
          <a:xfrm>
            <a:off x="571500" y="2357627"/>
            <a:ext cx="7644765" cy="0"/>
          </a:xfrm>
          <a:custGeom>
            <a:avLst/>
            <a:gdLst/>
            <a:ahLst/>
            <a:cxnLst/>
            <a:rect l="l" t="t" r="r" b="b"/>
            <a:pathLst>
              <a:path w="7644765">
                <a:moveTo>
                  <a:pt x="0" y="0"/>
                </a:moveTo>
                <a:lnTo>
                  <a:pt x="7644383" y="0"/>
                </a:lnTo>
              </a:path>
            </a:pathLst>
          </a:custGeom>
          <a:ln w="30479">
            <a:solidFill>
              <a:srgbClr val="219AC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6447" y="2356103"/>
            <a:ext cx="97790" cy="3430904"/>
          </a:xfrm>
          <a:custGeom>
            <a:avLst/>
            <a:gdLst/>
            <a:ahLst/>
            <a:cxnLst/>
            <a:rect l="l" t="t" r="r" b="b"/>
            <a:pathLst>
              <a:path w="97789" h="3430904">
                <a:moveTo>
                  <a:pt x="27431" y="0"/>
                </a:moveTo>
                <a:lnTo>
                  <a:pt x="0" y="1524"/>
                </a:lnTo>
                <a:lnTo>
                  <a:pt x="68579" y="3430524"/>
                </a:lnTo>
                <a:lnTo>
                  <a:pt x="97536" y="3429000"/>
                </a:lnTo>
                <a:lnTo>
                  <a:pt x="27431" y="0"/>
                </a:lnTo>
                <a:close/>
              </a:path>
            </a:pathLst>
          </a:custGeom>
          <a:solidFill>
            <a:srgbClr val="219AC1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8011" y="3143249"/>
            <a:ext cx="3001010" cy="0"/>
          </a:xfrm>
          <a:custGeom>
            <a:avLst/>
            <a:gdLst/>
            <a:ahLst/>
            <a:cxnLst/>
            <a:rect l="l" t="t" r="r" b="b"/>
            <a:pathLst>
              <a:path w="3001010">
                <a:moveTo>
                  <a:pt x="0" y="0"/>
                </a:moveTo>
                <a:lnTo>
                  <a:pt x="3000755" y="0"/>
                </a:lnTo>
              </a:path>
            </a:pathLst>
          </a:custGeom>
          <a:ln w="10667">
            <a:solidFill>
              <a:srgbClr val="219AC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01767" y="3143249"/>
            <a:ext cx="3070860" cy="0"/>
          </a:xfrm>
          <a:custGeom>
            <a:avLst/>
            <a:gdLst/>
            <a:ahLst/>
            <a:cxnLst/>
            <a:rect l="l" t="t" r="r" b="b"/>
            <a:pathLst>
              <a:path w="3070859">
                <a:moveTo>
                  <a:pt x="0" y="0"/>
                </a:moveTo>
                <a:lnTo>
                  <a:pt x="3070860" y="0"/>
                </a:lnTo>
              </a:path>
            </a:pathLst>
          </a:custGeom>
          <a:ln w="10667">
            <a:solidFill>
              <a:srgbClr val="219AC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58389" y="3142487"/>
            <a:ext cx="0" cy="1001394"/>
          </a:xfrm>
          <a:custGeom>
            <a:avLst/>
            <a:gdLst/>
            <a:ahLst/>
            <a:cxnLst/>
            <a:rect l="l" t="t" r="r" b="b"/>
            <a:pathLst>
              <a:path h="1001395">
                <a:moveTo>
                  <a:pt x="0" y="0"/>
                </a:moveTo>
                <a:lnTo>
                  <a:pt x="0" y="1001267"/>
                </a:lnTo>
              </a:path>
            </a:pathLst>
          </a:custGeom>
          <a:ln w="10668">
            <a:solidFill>
              <a:srgbClr val="219AC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02146" y="3142487"/>
            <a:ext cx="0" cy="1214755"/>
          </a:xfrm>
          <a:custGeom>
            <a:avLst/>
            <a:gdLst/>
            <a:ahLst/>
            <a:cxnLst/>
            <a:rect l="l" t="t" r="r" b="b"/>
            <a:pathLst>
              <a:path h="1214754">
                <a:moveTo>
                  <a:pt x="0" y="0"/>
                </a:moveTo>
                <a:lnTo>
                  <a:pt x="0" y="1214627"/>
                </a:lnTo>
              </a:path>
            </a:pathLst>
          </a:custGeom>
          <a:ln w="10667">
            <a:solidFill>
              <a:srgbClr val="219AC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01767" y="4857749"/>
            <a:ext cx="3070860" cy="0"/>
          </a:xfrm>
          <a:custGeom>
            <a:avLst/>
            <a:gdLst/>
            <a:ahLst/>
            <a:cxnLst/>
            <a:rect l="l" t="t" r="r" b="b"/>
            <a:pathLst>
              <a:path w="3070859">
                <a:moveTo>
                  <a:pt x="0" y="0"/>
                </a:moveTo>
                <a:lnTo>
                  <a:pt x="3070860" y="0"/>
                </a:lnTo>
              </a:path>
            </a:pathLst>
          </a:custGeom>
          <a:ln w="10668">
            <a:solidFill>
              <a:srgbClr val="219AC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02146" y="4856987"/>
            <a:ext cx="0" cy="1214755"/>
          </a:xfrm>
          <a:custGeom>
            <a:avLst/>
            <a:gdLst/>
            <a:ahLst/>
            <a:cxnLst/>
            <a:rect l="l" t="t" r="r" b="b"/>
            <a:pathLst>
              <a:path h="1214754">
                <a:moveTo>
                  <a:pt x="0" y="0"/>
                </a:moveTo>
                <a:lnTo>
                  <a:pt x="0" y="1214627"/>
                </a:lnTo>
              </a:path>
            </a:pathLst>
          </a:custGeom>
          <a:ln w="10667">
            <a:solidFill>
              <a:srgbClr val="219AC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19220" y="1803818"/>
            <a:ext cx="1088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145" dirty="0">
                <a:solidFill>
                  <a:srgbClr val="FF0000"/>
                </a:solidFill>
                <a:latin typeface="Arial"/>
                <a:cs typeface="Arial"/>
              </a:rPr>
              <a:t>NER</a:t>
            </a:r>
            <a:r>
              <a:rPr spc="1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pc="140" dirty="0">
                <a:solidFill>
                  <a:srgbClr val="FF0000"/>
                </a:solidFill>
                <a:latin typeface="Arial"/>
                <a:cs typeface="Arial"/>
              </a:rPr>
              <a:t>CA</a:t>
            </a:r>
            <a:endParaRPr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1791" y="1883143"/>
            <a:ext cx="698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DEBIT</a:t>
            </a:r>
            <a:endParaRPr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93356" y="1954695"/>
            <a:ext cx="86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KREDIT</a:t>
            </a:r>
            <a:endParaRPr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30400" y="2811259"/>
            <a:ext cx="85534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35" dirty="0">
                <a:solidFill>
                  <a:srgbClr val="FF0000"/>
                </a:solidFill>
                <a:latin typeface="Arial"/>
                <a:cs typeface="Arial"/>
              </a:rPr>
              <a:t>AKTIVA</a:t>
            </a:r>
            <a:endParaRPr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46800" y="2811259"/>
            <a:ext cx="979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40" dirty="0">
                <a:solidFill>
                  <a:srgbClr val="FF0000"/>
                </a:solidFill>
                <a:latin typeface="Arial"/>
                <a:cs typeface="Arial"/>
              </a:rPr>
              <a:t>HUTANG</a:t>
            </a:r>
            <a:endParaRPr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16751" y="4454207"/>
            <a:ext cx="838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MODAL</a:t>
            </a:r>
            <a:endParaRPr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8483" y="3381311"/>
            <a:ext cx="406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(+)</a:t>
            </a:r>
            <a:endParaRPr sz="24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20003" y="5095811"/>
            <a:ext cx="331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(-)</a:t>
            </a:r>
            <a:endParaRPr sz="24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55695" y="3452939"/>
            <a:ext cx="331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(-)</a:t>
            </a:r>
            <a:endParaRPr sz="24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70067" y="3524567"/>
            <a:ext cx="331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(-)</a:t>
            </a:r>
            <a:endParaRPr sz="24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79995" y="5167439"/>
            <a:ext cx="406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(+)</a:t>
            </a:r>
            <a:endParaRPr sz="240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08368" y="3596195"/>
            <a:ext cx="406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(+)</a:t>
            </a:r>
            <a:endParaRPr sz="24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1763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0442" y="464286"/>
            <a:ext cx="2754488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smtClean="0">
                <a:solidFill>
                  <a:srgbClr val="FF0000"/>
                </a:solidFill>
              </a:rPr>
              <a:t>TUGAS</a:t>
            </a:r>
            <a:endParaRPr spc="-10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414" y="1220126"/>
            <a:ext cx="7752080" cy="41420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7015">
              <a:spcBef>
                <a:spcPts val="105"/>
              </a:spcBef>
            </a:pP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John </a:t>
            </a:r>
            <a:r>
              <a:rPr sz="2000" i="1" spc="-5" dirty="0">
                <a:solidFill>
                  <a:srgbClr val="FF0000"/>
                </a:solidFill>
                <a:latin typeface="Arial"/>
                <a:cs typeface="Arial"/>
              </a:rPr>
              <a:t>Miller ingin memulai usaha 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konsultan. </a:t>
            </a:r>
            <a:r>
              <a:rPr sz="2000" i="1" spc="-5" dirty="0">
                <a:solidFill>
                  <a:srgbClr val="FF0000"/>
                </a:solidFill>
                <a:latin typeface="Arial"/>
                <a:cs typeface="Arial"/>
              </a:rPr>
              <a:t>Selama bulan pertama  operasional perusahaan, 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John </a:t>
            </a:r>
            <a:r>
              <a:rPr sz="2000" i="1" spc="-5" dirty="0">
                <a:solidFill>
                  <a:srgbClr val="FF0000"/>
                </a:solidFill>
                <a:latin typeface="Arial"/>
                <a:cs typeface="Arial"/>
              </a:rPr>
              <a:t>melakukan 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transaksi</a:t>
            </a:r>
            <a:r>
              <a:rPr sz="2000" i="1" spc="-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0000"/>
                </a:solidFill>
                <a:latin typeface="Arial"/>
                <a:cs typeface="Arial"/>
              </a:rPr>
              <a:t>sbb:</a:t>
            </a:r>
            <a:endParaRPr sz="2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400"/>
              </a:spcBef>
              <a:buClr>
                <a:srgbClr val="6EA0B0"/>
              </a:buClr>
              <a:buSzPct val="78125"/>
              <a:buFontTx/>
              <a:buAutoNum type="alphaLcParenR"/>
              <a:tabLst>
                <a:tab pos="355600" algn="l"/>
                <a:tab pos="356235" algn="l"/>
              </a:tabLst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Memulai usaha dengan menaruh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deposito sebesar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Rp.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200</a:t>
            </a:r>
            <a:r>
              <a:rPr sz="1600" spc="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jt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380"/>
              </a:spcBef>
              <a:buClr>
                <a:srgbClr val="6EA0B0"/>
              </a:buClr>
              <a:buSzPct val="78125"/>
              <a:buFontTx/>
              <a:buAutoNum type="alphaLcParenR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Pembelian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bahan referensi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buku, dll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Rp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90 jt</a:t>
            </a:r>
            <a:r>
              <a:rPr sz="1600" spc="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tunai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385"/>
              </a:spcBef>
              <a:buClr>
                <a:srgbClr val="6EA0B0"/>
              </a:buClr>
              <a:buSzPct val="78125"/>
              <a:buFontTx/>
              <a:buAutoNum type="alphaLcParenR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Pembelian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ATK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Rp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40 jt</a:t>
            </a:r>
            <a:r>
              <a:rPr sz="16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kredit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385"/>
              </a:spcBef>
              <a:buClr>
                <a:srgbClr val="6EA0B0"/>
              </a:buClr>
              <a:buSzPct val="78125"/>
              <a:buFontTx/>
              <a:buAutoNum type="alphaLcParenR"/>
              <a:tabLst>
                <a:tab pos="355600" algn="l"/>
                <a:tab pos="356235" algn="l"/>
              </a:tabLst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Menerima dana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tunai senilai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Rp 50jt untuk penyelesain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kontrak</a:t>
            </a:r>
            <a:r>
              <a:rPr sz="1600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kerja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385"/>
              </a:spcBef>
              <a:buClr>
                <a:srgbClr val="6EA0B0"/>
              </a:buClr>
              <a:buSzPct val="78125"/>
              <a:buFontTx/>
              <a:buAutoNum type="alphaLcParenR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Kewajiban klien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atas layanan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konsultansi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yang belum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dilunasi sebesar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Rp 195</a:t>
            </a:r>
            <a:r>
              <a:rPr sz="1600" spc="1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jt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384"/>
              </a:spcBef>
              <a:buClr>
                <a:srgbClr val="6EA0B0"/>
              </a:buClr>
              <a:buSzPct val="78125"/>
              <a:buFontTx/>
              <a:buAutoNum type="alphaLcParenR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Pembayaran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atas pinjaman untuk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pembelian 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ATK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sebesar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20jt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marR="5080" indent="-342900">
              <a:spcBef>
                <a:spcPts val="380"/>
              </a:spcBef>
              <a:buClr>
                <a:srgbClr val="6EA0B0"/>
              </a:buClr>
              <a:buSzPct val="78125"/>
              <a:buFontTx/>
              <a:buAutoNum type="alphaLcParenR"/>
              <a:tabLst>
                <a:tab pos="355600" algn="l"/>
                <a:tab pos="356235" algn="l"/>
              </a:tabLst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Menerima pembayaran dari pelanggan yang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telah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mendapatkan layanan bantuan 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konsultansi sebesar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Rp 125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jt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385"/>
              </a:spcBef>
              <a:buClr>
                <a:srgbClr val="6EA0B0"/>
              </a:buClr>
              <a:buSzPct val="78125"/>
              <a:buFontTx/>
              <a:buAutoNum type="alphaLcParenR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Pembayaran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biaya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sewa sebesar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sz="1600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120jt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5600" indent="-342900">
              <a:spcBef>
                <a:spcPts val="385"/>
              </a:spcBef>
              <a:buClr>
                <a:srgbClr val="6EA0B0"/>
              </a:buClr>
              <a:buSzPct val="78125"/>
              <a:buFontTx/>
              <a:buAutoNum type="alphaLcParenR"/>
              <a:tabLst>
                <a:tab pos="355600" algn="l"/>
                <a:tab pos="356235" algn="l"/>
              </a:tabLst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Penarikan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dana untuk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kepentingan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pribadi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senilai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sz="16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40jt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spcBef>
                <a:spcPts val="40"/>
              </a:spcBef>
            </a:pPr>
            <a:endParaRPr sz="23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Buat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persamaan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akuntasi thp transaksi tersebut</a:t>
            </a:r>
            <a:r>
              <a:rPr sz="1600" spc="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diatas</a:t>
            </a:r>
            <a:endParaRPr sz="1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18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8646" y="321182"/>
            <a:ext cx="259270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dirty="0">
                <a:solidFill>
                  <a:srgbClr val="000000"/>
                </a:solidFill>
                <a:latin typeface="Franklin Gothic Book"/>
                <a:cs typeface="Franklin Gothic Book"/>
              </a:rPr>
              <a:t>Siklus</a:t>
            </a:r>
            <a:r>
              <a:rPr sz="2900" b="1" spc="-75" dirty="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2900" b="1" spc="-10" dirty="0">
                <a:solidFill>
                  <a:srgbClr val="000000"/>
                </a:solidFill>
                <a:latin typeface="Franklin Gothic Book"/>
                <a:cs typeface="Franklin Gothic Book"/>
              </a:rPr>
              <a:t>Akuntansi</a:t>
            </a:r>
            <a:endParaRPr sz="29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74720" y="1136903"/>
            <a:ext cx="2094230" cy="696595"/>
          </a:xfrm>
          <a:custGeom>
            <a:avLst/>
            <a:gdLst/>
            <a:ahLst/>
            <a:cxnLst/>
            <a:rect l="l" t="t" r="r" b="b"/>
            <a:pathLst>
              <a:path w="2094229" h="696594">
                <a:moveTo>
                  <a:pt x="2093976" y="0"/>
                </a:moveTo>
                <a:lnTo>
                  <a:pt x="0" y="0"/>
                </a:lnTo>
                <a:lnTo>
                  <a:pt x="0" y="696467"/>
                </a:lnTo>
                <a:lnTo>
                  <a:pt x="2093976" y="696467"/>
                </a:lnTo>
                <a:lnTo>
                  <a:pt x="2093976" y="690372"/>
                </a:lnTo>
                <a:lnTo>
                  <a:pt x="9143" y="690372"/>
                </a:lnTo>
                <a:lnTo>
                  <a:pt x="4571" y="685800"/>
                </a:lnTo>
                <a:lnTo>
                  <a:pt x="9143" y="685800"/>
                </a:lnTo>
                <a:lnTo>
                  <a:pt x="9143" y="10667"/>
                </a:lnTo>
                <a:lnTo>
                  <a:pt x="4571" y="10667"/>
                </a:lnTo>
                <a:lnTo>
                  <a:pt x="9143" y="4572"/>
                </a:lnTo>
                <a:lnTo>
                  <a:pt x="2093976" y="4572"/>
                </a:lnTo>
                <a:lnTo>
                  <a:pt x="2093976" y="0"/>
                </a:lnTo>
                <a:close/>
              </a:path>
              <a:path w="2094229" h="696594">
                <a:moveTo>
                  <a:pt x="9143" y="685800"/>
                </a:moveTo>
                <a:lnTo>
                  <a:pt x="4571" y="685800"/>
                </a:lnTo>
                <a:lnTo>
                  <a:pt x="9143" y="690372"/>
                </a:lnTo>
                <a:lnTo>
                  <a:pt x="9143" y="685800"/>
                </a:lnTo>
                <a:close/>
              </a:path>
              <a:path w="2094229" h="696594">
                <a:moveTo>
                  <a:pt x="2083307" y="685800"/>
                </a:moveTo>
                <a:lnTo>
                  <a:pt x="9143" y="685800"/>
                </a:lnTo>
                <a:lnTo>
                  <a:pt x="9143" y="690372"/>
                </a:lnTo>
                <a:lnTo>
                  <a:pt x="2083307" y="690372"/>
                </a:lnTo>
                <a:lnTo>
                  <a:pt x="2083307" y="685800"/>
                </a:lnTo>
                <a:close/>
              </a:path>
              <a:path w="2094229" h="696594">
                <a:moveTo>
                  <a:pt x="2083307" y="4572"/>
                </a:moveTo>
                <a:lnTo>
                  <a:pt x="2083307" y="690372"/>
                </a:lnTo>
                <a:lnTo>
                  <a:pt x="2087879" y="685800"/>
                </a:lnTo>
                <a:lnTo>
                  <a:pt x="2093976" y="685800"/>
                </a:lnTo>
                <a:lnTo>
                  <a:pt x="2093976" y="10667"/>
                </a:lnTo>
                <a:lnTo>
                  <a:pt x="2087879" y="10667"/>
                </a:lnTo>
                <a:lnTo>
                  <a:pt x="2083307" y="4572"/>
                </a:lnTo>
                <a:close/>
              </a:path>
              <a:path w="2094229" h="696594">
                <a:moveTo>
                  <a:pt x="2093976" y="685800"/>
                </a:moveTo>
                <a:lnTo>
                  <a:pt x="2087879" y="685800"/>
                </a:lnTo>
                <a:lnTo>
                  <a:pt x="2083307" y="690372"/>
                </a:lnTo>
                <a:lnTo>
                  <a:pt x="2093976" y="690372"/>
                </a:lnTo>
                <a:lnTo>
                  <a:pt x="2093976" y="685800"/>
                </a:lnTo>
                <a:close/>
              </a:path>
              <a:path w="2094229" h="696594">
                <a:moveTo>
                  <a:pt x="9143" y="4572"/>
                </a:moveTo>
                <a:lnTo>
                  <a:pt x="4571" y="10667"/>
                </a:lnTo>
                <a:lnTo>
                  <a:pt x="9143" y="10667"/>
                </a:lnTo>
                <a:lnTo>
                  <a:pt x="9143" y="4572"/>
                </a:lnTo>
                <a:close/>
              </a:path>
              <a:path w="2094229" h="696594">
                <a:moveTo>
                  <a:pt x="2083307" y="4572"/>
                </a:moveTo>
                <a:lnTo>
                  <a:pt x="9143" y="4572"/>
                </a:lnTo>
                <a:lnTo>
                  <a:pt x="9143" y="10667"/>
                </a:lnTo>
                <a:lnTo>
                  <a:pt x="2083307" y="10667"/>
                </a:lnTo>
                <a:lnTo>
                  <a:pt x="2083307" y="4572"/>
                </a:lnTo>
                <a:close/>
              </a:path>
              <a:path w="2094229" h="696594">
                <a:moveTo>
                  <a:pt x="2093976" y="4572"/>
                </a:moveTo>
                <a:lnTo>
                  <a:pt x="2083307" y="4572"/>
                </a:lnTo>
                <a:lnTo>
                  <a:pt x="2087879" y="10667"/>
                </a:lnTo>
                <a:lnTo>
                  <a:pt x="2093976" y="10667"/>
                </a:lnTo>
                <a:lnTo>
                  <a:pt x="2093976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2395" y="1172933"/>
            <a:ext cx="169735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Mengidentifikasi dan 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Pengukuran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transaksi 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dan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Even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lainnya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62600" y="1218437"/>
            <a:ext cx="1167765" cy="0"/>
          </a:xfrm>
          <a:custGeom>
            <a:avLst/>
            <a:gdLst/>
            <a:ahLst/>
            <a:cxnLst/>
            <a:rect l="l" t="t" r="r" b="b"/>
            <a:pathLst>
              <a:path w="1167765">
                <a:moveTo>
                  <a:pt x="0" y="0"/>
                </a:moveTo>
                <a:lnTo>
                  <a:pt x="1167383" y="0"/>
                </a:lnTo>
              </a:path>
            </a:pathLst>
          </a:custGeom>
          <a:ln w="106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86628" y="1441703"/>
            <a:ext cx="2220595" cy="696595"/>
          </a:xfrm>
          <a:custGeom>
            <a:avLst/>
            <a:gdLst/>
            <a:ahLst/>
            <a:cxnLst/>
            <a:rect l="l" t="t" r="r" b="b"/>
            <a:pathLst>
              <a:path w="2220595" h="696594">
                <a:moveTo>
                  <a:pt x="2220468" y="0"/>
                </a:moveTo>
                <a:lnTo>
                  <a:pt x="0" y="0"/>
                </a:lnTo>
                <a:lnTo>
                  <a:pt x="0" y="696467"/>
                </a:lnTo>
                <a:lnTo>
                  <a:pt x="2220468" y="696467"/>
                </a:lnTo>
                <a:lnTo>
                  <a:pt x="2220468" y="690372"/>
                </a:lnTo>
                <a:lnTo>
                  <a:pt x="10668" y="690372"/>
                </a:lnTo>
                <a:lnTo>
                  <a:pt x="4572" y="685800"/>
                </a:lnTo>
                <a:lnTo>
                  <a:pt x="10668" y="685800"/>
                </a:lnTo>
                <a:lnTo>
                  <a:pt x="10668" y="10667"/>
                </a:lnTo>
                <a:lnTo>
                  <a:pt x="4572" y="10667"/>
                </a:lnTo>
                <a:lnTo>
                  <a:pt x="10668" y="4572"/>
                </a:lnTo>
                <a:lnTo>
                  <a:pt x="2220468" y="4572"/>
                </a:lnTo>
                <a:lnTo>
                  <a:pt x="2220468" y="0"/>
                </a:lnTo>
                <a:close/>
              </a:path>
              <a:path w="2220595" h="696594">
                <a:moveTo>
                  <a:pt x="10668" y="685800"/>
                </a:moveTo>
                <a:lnTo>
                  <a:pt x="4572" y="685800"/>
                </a:lnTo>
                <a:lnTo>
                  <a:pt x="10668" y="690372"/>
                </a:lnTo>
                <a:lnTo>
                  <a:pt x="10668" y="685800"/>
                </a:lnTo>
                <a:close/>
              </a:path>
              <a:path w="2220595" h="696594">
                <a:moveTo>
                  <a:pt x="2209800" y="685800"/>
                </a:moveTo>
                <a:lnTo>
                  <a:pt x="10668" y="685800"/>
                </a:lnTo>
                <a:lnTo>
                  <a:pt x="10668" y="690372"/>
                </a:lnTo>
                <a:lnTo>
                  <a:pt x="2209800" y="690372"/>
                </a:lnTo>
                <a:lnTo>
                  <a:pt x="2209800" y="685800"/>
                </a:lnTo>
                <a:close/>
              </a:path>
              <a:path w="2220595" h="696594">
                <a:moveTo>
                  <a:pt x="2209800" y="4572"/>
                </a:moveTo>
                <a:lnTo>
                  <a:pt x="2209800" y="690372"/>
                </a:lnTo>
                <a:lnTo>
                  <a:pt x="2214372" y="685800"/>
                </a:lnTo>
                <a:lnTo>
                  <a:pt x="2220468" y="685800"/>
                </a:lnTo>
                <a:lnTo>
                  <a:pt x="2220468" y="10667"/>
                </a:lnTo>
                <a:lnTo>
                  <a:pt x="2214372" y="10667"/>
                </a:lnTo>
                <a:lnTo>
                  <a:pt x="2209800" y="4572"/>
                </a:lnTo>
                <a:close/>
              </a:path>
              <a:path w="2220595" h="696594">
                <a:moveTo>
                  <a:pt x="2220468" y="685800"/>
                </a:moveTo>
                <a:lnTo>
                  <a:pt x="2214372" y="685800"/>
                </a:lnTo>
                <a:lnTo>
                  <a:pt x="2209800" y="690372"/>
                </a:lnTo>
                <a:lnTo>
                  <a:pt x="2220468" y="690372"/>
                </a:lnTo>
                <a:lnTo>
                  <a:pt x="2220468" y="685800"/>
                </a:lnTo>
                <a:close/>
              </a:path>
              <a:path w="2220595" h="696594">
                <a:moveTo>
                  <a:pt x="10668" y="4572"/>
                </a:moveTo>
                <a:lnTo>
                  <a:pt x="4572" y="10667"/>
                </a:lnTo>
                <a:lnTo>
                  <a:pt x="10668" y="10667"/>
                </a:lnTo>
                <a:lnTo>
                  <a:pt x="10668" y="4572"/>
                </a:lnTo>
                <a:close/>
              </a:path>
              <a:path w="2220595" h="696594">
                <a:moveTo>
                  <a:pt x="2209800" y="4572"/>
                </a:moveTo>
                <a:lnTo>
                  <a:pt x="10668" y="4572"/>
                </a:lnTo>
                <a:lnTo>
                  <a:pt x="10668" y="10667"/>
                </a:lnTo>
                <a:lnTo>
                  <a:pt x="2209800" y="10667"/>
                </a:lnTo>
                <a:lnTo>
                  <a:pt x="2209800" y="4572"/>
                </a:lnTo>
                <a:close/>
              </a:path>
              <a:path w="2220595" h="696594">
                <a:moveTo>
                  <a:pt x="2220468" y="4572"/>
                </a:moveTo>
                <a:lnTo>
                  <a:pt x="2209800" y="4572"/>
                </a:lnTo>
                <a:lnTo>
                  <a:pt x="2214372" y="10667"/>
                </a:lnTo>
                <a:lnTo>
                  <a:pt x="2220468" y="10667"/>
                </a:lnTo>
                <a:lnTo>
                  <a:pt x="222046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66484" y="1723122"/>
            <a:ext cx="6565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Jurnal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86628" y="2660903"/>
            <a:ext cx="2199640" cy="772795"/>
          </a:xfrm>
          <a:custGeom>
            <a:avLst/>
            <a:gdLst/>
            <a:ahLst/>
            <a:cxnLst/>
            <a:rect l="l" t="t" r="r" b="b"/>
            <a:pathLst>
              <a:path w="2199640" h="772795">
                <a:moveTo>
                  <a:pt x="2199131" y="0"/>
                </a:moveTo>
                <a:lnTo>
                  <a:pt x="0" y="0"/>
                </a:lnTo>
                <a:lnTo>
                  <a:pt x="0" y="772667"/>
                </a:lnTo>
                <a:lnTo>
                  <a:pt x="2199131" y="772667"/>
                </a:lnTo>
                <a:lnTo>
                  <a:pt x="2199131" y="766572"/>
                </a:lnTo>
                <a:lnTo>
                  <a:pt x="10668" y="766572"/>
                </a:lnTo>
                <a:lnTo>
                  <a:pt x="4572" y="762000"/>
                </a:lnTo>
                <a:lnTo>
                  <a:pt x="10668" y="762000"/>
                </a:lnTo>
                <a:lnTo>
                  <a:pt x="10668" y="10667"/>
                </a:lnTo>
                <a:lnTo>
                  <a:pt x="4572" y="10667"/>
                </a:lnTo>
                <a:lnTo>
                  <a:pt x="10668" y="4572"/>
                </a:lnTo>
                <a:lnTo>
                  <a:pt x="2199131" y="4572"/>
                </a:lnTo>
                <a:lnTo>
                  <a:pt x="2199131" y="0"/>
                </a:lnTo>
                <a:close/>
              </a:path>
              <a:path w="2199640" h="772795">
                <a:moveTo>
                  <a:pt x="10668" y="762000"/>
                </a:moveTo>
                <a:lnTo>
                  <a:pt x="4572" y="762000"/>
                </a:lnTo>
                <a:lnTo>
                  <a:pt x="10668" y="766572"/>
                </a:lnTo>
                <a:lnTo>
                  <a:pt x="10668" y="762000"/>
                </a:lnTo>
                <a:close/>
              </a:path>
              <a:path w="2199640" h="772795">
                <a:moveTo>
                  <a:pt x="2189988" y="762000"/>
                </a:moveTo>
                <a:lnTo>
                  <a:pt x="10668" y="762000"/>
                </a:lnTo>
                <a:lnTo>
                  <a:pt x="10668" y="766572"/>
                </a:lnTo>
                <a:lnTo>
                  <a:pt x="2189988" y="766572"/>
                </a:lnTo>
                <a:lnTo>
                  <a:pt x="2189988" y="762000"/>
                </a:lnTo>
                <a:close/>
              </a:path>
              <a:path w="2199640" h="772795">
                <a:moveTo>
                  <a:pt x="2189988" y="4572"/>
                </a:moveTo>
                <a:lnTo>
                  <a:pt x="2189988" y="766572"/>
                </a:lnTo>
                <a:lnTo>
                  <a:pt x="2194560" y="762000"/>
                </a:lnTo>
                <a:lnTo>
                  <a:pt x="2199131" y="762000"/>
                </a:lnTo>
                <a:lnTo>
                  <a:pt x="2199131" y="10667"/>
                </a:lnTo>
                <a:lnTo>
                  <a:pt x="2194560" y="10667"/>
                </a:lnTo>
                <a:lnTo>
                  <a:pt x="2189988" y="4572"/>
                </a:lnTo>
                <a:close/>
              </a:path>
              <a:path w="2199640" h="772795">
                <a:moveTo>
                  <a:pt x="2199131" y="762000"/>
                </a:moveTo>
                <a:lnTo>
                  <a:pt x="2194560" y="762000"/>
                </a:lnTo>
                <a:lnTo>
                  <a:pt x="2189988" y="766572"/>
                </a:lnTo>
                <a:lnTo>
                  <a:pt x="2199131" y="766572"/>
                </a:lnTo>
                <a:lnTo>
                  <a:pt x="2199131" y="762000"/>
                </a:lnTo>
                <a:close/>
              </a:path>
              <a:path w="2199640" h="772795">
                <a:moveTo>
                  <a:pt x="10668" y="4572"/>
                </a:moveTo>
                <a:lnTo>
                  <a:pt x="4572" y="10667"/>
                </a:lnTo>
                <a:lnTo>
                  <a:pt x="10668" y="10667"/>
                </a:lnTo>
                <a:lnTo>
                  <a:pt x="10668" y="4572"/>
                </a:lnTo>
                <a:close/>
              </a:path>
              <a:path w="2199640" h="772795">
                <a:moveTo>
                  <a:pt x="2189988" y="4572"/>
                </a:moveTo>
                <a:lnTo>
                  <a:pt x="10668" y="4572"/>
                </a:lnTo>
                <a:lnTo>
                  <a:pt x="10668" y="10667"/>
                </a:lnTo>
                <a:lnTo>
                  <a:pt x="2189988" y="10667"/>
                </a:lnTo>
                <a:lnTo>
                  <a:pt x="2189988" y="4572"/>
                </a:lnTo>
                <a:close/>
              </a:path>
              <a:path w="2199640" h="772795">
                <a:moveTo>
                  <a:pt x="2199131" y="4572"/>
                </a:moveTo>
                <a:lnTo>
                  <a:pt x="2189988" y="4572"/>
                </a:lnTo>
                <a:lnTo>
                  <a:pt x="2194560" y="10667"/>
                </a:lnTo>
                <a:lnTo>
                  <a:pt x="2199131" y="10667"/>
                </a:lnTo>
                <a:lnTo>
                  <a:pt x="2199131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0271" y="2942322"/>
            <a:ext cx="7893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Posting</a:t>
            </a:r>
            <a:endParaRPr sz="16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86628" y="3803903"/>
            <a:ext cx="2199640" cy="772795"/>
          </a:xfrm>
          <a:custGeom>
            <a:avLst/>
            <a:gdLst/>
            <a:ahLst/>
            <a:cxnLst/>
            <a:rect l="l" t="t" r="r" b="b"/>
            <a:pathLst>
              <a:path w="2199640" h="772795">
                <a:moveTo>
                  <a:pt x="2199131" y="0"/>
                </a:moveTo>
                <a:lnTo>
                  <a:pt x="0" y="0"/>
                </a:lnTo>
                <a:lnTo>
                  <a:pt x="0" y="772668"/>
                </a:lnTo>
                <a:lnTo>
                  <a:pt x="2199131" y="772668"/>
                </a:lnTo>
                <a:lnTo>
                  <a:pt x="2199131" y="766572"/>
                </a:lnTo>
                <a:lnTo>
                  <a:pt x="10668" y="766572"/>
                </a:lnTo>
                <a:lnTo>
                  <a:pt x="4572" y="762000"/>
                </a:lnTo>
                <a:lnTo>
                  <a:pt x="10668" y="762000"/>
                </a:lnTo>
                <a:lnTo>
                  <a:pt x="10668" y="10668"/>
                </a:lnTo>
                <a:lnTo>
                  <a:pt x="4572" y="10668"/>
                </a:lnTo>
                <a:lnTo>
                  <a:pt x="10668" y="4572"/>
                </a:lnTo>
                <a:lnTo>
                  <a:pt x="2199131" y="4572"/>
                </a:lnTo>
                <a:lnTo>
                  <a:pt x="2199131" y="0"/>
                </a:lnTo>
                <a:close/>
              </a:path>
              <a:path w="2199640" h="772795">
                <a:moveTo>
                  <a:pt x="10668" y="762000"/>
                </a:moveTo>
                <a:lnTo>
                  <a:pt x="4572" y="762000"/>
                </a:lnTo>
                <a:lnTo>
                  <a:pt x="10668" y="766572"/>
                </a:lnTo>
                <a:lnTo>
                  <a:pt x="10668" y="762000"/>
                </a:lnTo>
                <a:close/>
              </a:path>
              <a:path w="2199640" h="772795">
                <a:moveTo>
                  <a:pt x="2189988" y="762000"/>
                </a:moveTo>
                <a:lnTo>
                  <a:pt x="10668" y="762000"/>
                </a:lnTo>
                <a:lnTo>
                  <a:pt x="10668" y="766572"/>
                </a:lnTo>
                <a:lnTo>
                  <a:pt x="2189988" y="766572"/>
                </a:lnTo>
                <a:lnTo>
                  <a:pt x="2189988" y="762000"/>
                </a:lnTo>
                <a:close/>
              </a:path>
              <a:path w="2199640" h="772795">
                <a:moveTo>
                  <a:pt x="2189988" y="4572"/>
                </a:moveTo>
                <a:lnTo>
                  <a:pt x="2189988" y="766572"/>
                </a:lnTo>
                <a:lnTo>
                  <a:pt x="2194560" y="762000"/>
                </a:lnTo>
                <a:lnTo>
                  <a:pt x="2199131" y="762000"/>
                </a:lnTo>
                <a:lnTo>
                  <a:pt x="2199131" y="10668"/>
                </a:lnTo>
                <a:lnTo>
                  <a:pt x="2194560" y="10668"/>
                </a:lnTo>
                <a:lnTo>
                  <a:pt x="2189988" y="4572"/>
                </a:lnTo>
                <a:close/>
              </a:path>
              <a:path w="2199640" h="772795">
                <a:moveTo>
                  <a:pt x="2199131" y="762000"/>
                </a:moveTo>
                <a:lnTo>
                  <a:pt x="2194560" y="762000"/>
                </a:lnTo>
                <a:lnTo>
                  <a:pt x="2189988" y="766572"/>
                </a:lnTo>
                <a:lnTo>
                  <a:pt x="2199131" y="766572"/>
                </a:lnTo>
                <a:lnTo>
                  <a:pt x="2199131" y="762000"/>
                </a:lnTo>
                <a:close/>
              </a:path>
              <a:path w="2199640" h="772795">
                <a:moveTo>
                  <a:pt x="10668" y="4572"/>
                </a:moveTo>
                <a:lnTo>
                  <a:pt x="4572" y="10668"/>
                </a:lnTo>
                <a:lnTo>
                  <a:pt x="10668" y="10668"/>
                </a:lnTo>
                <a:lnTo>
                  <a:pt x="10668" y="4572"/>
                </a:lnTo>
                <a:close/>
              </a:path>
              <a:path w="2199640" h="772795">
                <a:moveTo>
                  <a:pt x="2189988" y="4572"/>
                </a:moveTo>
                <a:lnTo>
                  <a:pt x="10668" y="4572"/>
                </a:lnTo>
                <a:lnTo>
                  <a:pt x="10668" y="10668"/>
                </a:lnTo>
                <a:lnTo>
                  <a:pt x="2189988" y="10668"/>
                </a:lnTo>
                <a:lnTo>
                  <a:pt x="2189988" y="4572"/>
                </a:lnTo>
                <a:close/>
              </a:path>
              <a:path w="2199640" h="772795">
                <a:moveTo>
                  <a:pt x="2199131" y="4572"/>
                </a:moveTo>
                <a:lnTo>
                  <a:pt x="2189988" y="4572"/>
                </a:lnTo>
                <a:lnTo>
                  <a:pt x="2194560" y="10668"/>
                </a:lnTo>
                <a:lnTo>
                  <a:pt x="2199131" y="10668"/>
                </a:lnTo>
                <a:lnTo>
                  <a:pt x="2199131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24753" y="3836999"/>
            <a:ext cx="19208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84530" marR="5080" indent="-672465"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Menyiapkan Neraca 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Saldo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67500" y="4570475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2003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342" y="318515"/>
                </a:lnTo>
                <a:lnTo>
                  <a:pt x="32003" y="318515"/>
                </a:lnTo>
                <a:lnTo>
                  <a:pt x="32003" y="304800"/>
                </a:lnTo>
                <a:close/>
              </a:path>
              <a:path w="76200" h="381000">
                <a:moveTo>
                  <a:pt x="45720" y="0"/>
                </a:moveTo>
                <a:lnTo>
                  <a:pt x="32003" y="0"/>
                </a:lnTo>
                <a:lnTo>
                  <a:pt x="32003" y="318515"/>
                </a:lnTo>
                <a:lnTo>
                  <a:pt x="45720" y="318515"/>
                </a:lnTo>
                <a:lnTo>
                  <a:pt x="4572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5720" y="304800"/>
                </a:lnTo>
                <a:lnTo>
                  <a:pt x="45720" y="318515"/>
                </a:lnTo>
                <a:lnTo>
                  <a:pt x="69342" y="318515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07964" y="5023103"/>
            <a:ext cx="2199640" cy="1077595"/>
          </a:xfrm>
          <a:custGeom>
            <a:avLst/>
            <a:gdLst/>
            <a:ahLst/>
            <a:cxnLst/>
            <a:rect l="l" t="t" r="r" b="b"/>
            <a:pathLst>
              <a:path w="2199640" h="1077595">
                <a:moveTo>
                  <a:pt x="2199132" y="0"/>
                </a:moveTo>
                <a:lnTo>
                  <a:pt x="0" y="0"/>
                </a:lnTo>
                <a:lnTo>
                  <a:pt x="0" y="1077468"/>
                </a:lnTo>
                <a:lnTo>
                  <a:pt x="2199132" y="1077468"/>
                </a:lnTo>
                <a:lnTo>
                  <a:pt x="2199132" y="1071372"/>
                </a:lnTo>
                <a:lnTo>
                  <a:pt x="9144" y="1071372"/>
                </a:lnTo>
                <a:lnTo>
                  <a:pt x="4572" y="1066800"/>
                </a:lnTo>
                <a:lnTo>
                  <a:pt x="9144" y="1066800"/>
                </a:lnTo>
                <a:lnTo>
                  <a:pt x="9144" y="10668"/>
                </a:lnTo>
                <a:lnTo>
                  <a:pt x="4572" y="10668"/>
                </a:lnTo>
                <a:lnTo>
                  <a:pt x="9144" y="4572"/>
                </a:lnTo>
                <a:lnTo>
                  <a:pt x="2199132" y="4572"/>
                </a:lnTo>
                <a:lnTo>
                  <a:pt x="2199132" y="0"/>
                </a:lnTo>
                <a:close/>
              </a:path>
              <a:path w="2199640" h="1077595">
                <a:moveTo>
                  <a:pt x="9144" y="1066800"/>
                </a:moveTo>
                <a:lnTo>
                  <a:pt x="4572" y="1066800"/>
                </a:lnTo>
                <a:lnTo>
                  <a:pt x="9144" y="1071372"/>
                </a:lnTo>
                <a:lnTo>
                  <a:pt x="9144" y="1066800"/>
                </a:lnTo>
                <a:close/>
              </a:path>
              <a:path w="2199640" h="1077595">
                <a:moveTo>
                  <a:pt x="2188464" y="1066800"/>
                </a:moveTo>
                <a:lnTo>
                  <a:pt x="9144" y="1066800"/>
                </a:lnTo>
                <a:lnTo>
                  <a:pt x="9144" y="1071372"/>
                </a:lnTo>
                <a:lnTo>
                  <a:pt x="2188464" y="1071372"/>
                </a:lnTo>
                <a:lnTo>
                  <a:pt x="2188464" y="1066800"/>
                </a:lnTo>
                <a:close/>
              </a:path>
              <a:path w="2199640" h="1077595">
                <a:moveTo>
                  <a:pt x="2188464" y="4572"/>
                </a:moveTo>
                <a:lnTo>
                  <a:pt x="2188464" y="1071372"/>
                </a:lnTo>
                <a:lnTo>
                  <a:pt x="2193036" y="1066800"/>
                </a:lnTo>
                <a:lnTo>
                  <a:pt x="2199132" y="1066800"/>
                </a:lnTo>
                <a:lnTo>
                  <a:pt x="2199132" y="10668"/>
                </a:lnTo>
                <a:lnTo>
                  <a:pt x="2193036" y="10668"/>
                </a:lnTo>
                <a:lnTo>
                  <a:pt x="2188464" y="4572"/>
                </a:lnTo>
                <a:close/>
              </a:path>
              <a:path w="2199640" h="1077595">
                <a:moveTo>
                  <a:pt x="2199132" y="1066800"/>
                </a:moveTo>
                <a:lnTo>
                  <a:pt x="2193036" y="1066800"/>
                </a:lnTo>
                <a:lnTo>
                  <a:pt x="2188464" y="1071372"/>
                </a:lnTo>
                <a:lnTo>
                  <a:pt x="2199132" y="1071372"/>
                </a:lnTo>
                <a:lnTo>
                  <a:pt x="2199132" y="1066800"/>
                </a:lnTo>
                <a:close/>
              </a:path>
              <a:path w="2199640" h="1077595">
                <a:moveTo>
                  <a:pt x="9144" y="4572"/>
                </a:moveTo>
                <a:lnTo>
                  <a:pt x="4572" y="10668"/>
                </a:lnTo>
                <a:lnTo>
                  <a:pt x="9144" y="10668"/>
                </a:lnTo>
                <a:lnTo>
                  <a:pt x="9144" y="4572"/>
                </a:lnTo>
                <a:close/>
              </a:path>
              <a:path w="2199640" h="1077595">
                <a:moveTo>
                  <a:pt x="2188464" y="4572"/>
                </a:moveTo>
                <a:lnTo>
                  <a:pt x="9144" y="4572"/>
                </a:lnTo>
                <a:lnTo>
                  <a:pt x="9144" y="10668"/>
                </a:lnTo>
                <a:lnTo>
                  <a:pt x="2188464" y="10668"/>
                </a:lnTo>
                <a:lnTo>
                  <a:pt x="2188464" y="4572"/>
                </a:lnTo>
                <a:close/>
              </a:path>
              <a:path w="2199640" h="1077595">
                <a:moveTo>
                  <a:pt x="2199132" y="4572"/>
                </a:moveTo>
                <a:lnTo>
                  <a:pt x="2188464" y="4572"/>
                </a:lnTo>
                <a:lnTo>
                  <a:pt x="2193036" y="10668"/>
                </a:lnTo>
                <a:lnTo>
                  <a:pt x="2199132" y="10668"/>
                </a:lnTo>
                <a:lnTo>
                  <a:pt x="2199132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89739" y="5060657"/>
            <a:ext cx="1831339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820"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Jurnal</a:t>
            </a:r>
            <a:r>
              <a:rPr sz="13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Tahoma"/>
                <a:cs typeface="Tahoma"/>
              </a:rPr>
              <a:t>Penyesuaian</a:t>
            </a:r>
            <a:endParaRPr sz="130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buFontTx/>
              <a:buChar char="*"/>
              <a:tabLst>
                <a:tab pos="156210" algn="l"/>
              </a:tabLst>
            </a:pP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Akrual</a:t>
            </a:r>
            <a:endParaRPr sz="1300">
              <a:solidFill>
                <a:prstClr val="black"/>
              </a:solidFill>
              <a:latin typeface="Tahoma"/>
              <a:cs typeface="Tahoma"/>
            </a:endParaRPr>
          </a:p>
          <a:p>
            <a:pPr marL="12700">
              <a:buFontTx/>
              <a:buChar char="*"/>
              <a:tabLst>
                <a:tab pos="156210" algn="l"/>
              </a:tabLst>
            </a:pPr>
            <a:r>
              <a:rPr sz="1300" spc="-15" dirty="0">
                <a:solidFill>
                  <a:srgbClr val="FFFFFF"/>
                </a:solidFill>
                <a:latin typeface="Tahoma"/>
                <a:cs typeface="Tahoma"/>
              </a:rPr>
              <a:t>Pembayaran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Dimuka</a:t>
            </a:r>
            <a:endParaRPr sz="1300">
              <a:solidFill>
                <a:prstClr val="black"/>
              </a:solidFill>
              <a:latin typeface="Tahoma"/>
              <a:cs typeface="Tahoma"/>
            </a:endParaRPr>
          </a:p>
          <a:p>
            <a:pPr marL="12700" marR="543560">
              <a:buFontTx/>
              <a:buChar char="*"/>
              <a:tabLst>
                <a:tab pos="156210" algn="l"/>
              </a:tabLst>
            </a:pP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Item-item</a:t>
            </a:r>
            <a:r>
              <a:rPr sz="13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yang  </a:t>
            </a: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disesuaikan</a:t>
            </a:r>
            <a:endParaRPr sz="13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706361" y="6094475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38800" y="6284975"/>
            <a:ext cx="1066800" cy="76200"/>
          </a:xfrm>
          <a:custGeom>
            <a:avLst/>
            <a:gdLst/>
            <a:ahLst/>
            <a:cxnLst/>
            <a:rect l="l" t="t" r="r" b="b"/>
            <a:pathLst>
              <a:path w="106680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5719"/>
                </a:lnTo>
                <a:lnTo>
                  <a:pt x="64008" y="45719"/>
                </a:lnTo>
                <a:lnTo>
                  <a:pt x="64008" y="32003"/>
                </a:lnTo>
                <a:lnTo>
                  <a:pt x="76200" y="32003"/>
                </a:lnTo>
                <a:lnTo>
                  <a:pt x="76200" y="0"/>
                </a:lnTo>
                <a:close/>
              </a:path>
              <a:path w="1066800" h="76200">
                <a:moveTo>
                  <a:pt x="76200" y="32003"/>
                </a:moveTo>
                <a:lnTo>
                  <a:pt x="64008" y="32003"/>
                </a:lnTo>
                <a:lnTo>
                  <a:pt x="64008" y="45719"/>
                </a:lnTo>
                <a:lnTo>
                  <a:pt x="76200" y="45719"/>
                </a:lnTo>
                <a:lnTo>
                  <a:pt x="76200" y="32003"/>
                </a:lnTo>
                <a:close/>
              </a:path>
              <a:path w="1066800" h="76200">
                <a:moveTo>
                  <a:pt x="1066800" y="32003"/>
                </a:moveTo>
                <a:lnTo>
                  <a:pt x="76200" y="32003"/>
                </a:lnTo>
                <a:lnTo>
                  <a:pt x="76200" y="45719"/>
                </a:lnTo>
                <a:lnTo>
                  <a:pt x="1066800" y="45719"/>
                </a:lnTo>
                <a:lnTo>
                  <a:pt x="1066800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48228" y="5929883"/>
            <a:ext cx="2322830" cy="551815"/>
          </a:xfrm>
          <a:custGeom>
            <a:avLst/>
            <a:gdLst/>
            <a:ahLst/>
            <a:cxnLst/>
            <a:rect l="l" t="t" r="r" b="b"/>
            <a:pathLst>
              <a:path w="2322829" h="551814">
                <a:moveTo>
                  <a:pt x="2322576" y="0"/>
                </a:moveTo>
                <a:lnTo>
                  <a:pt x="0" y="0"/>
                </a:lnTo>
                <a:lnTo>
                  <a:pt x="0" y="551688"/>
                </a:lnTo>
                <a:lnTo>
                  <a:pt x="2322576" y="551688"/>
                </a:lnTo>
                <a:lnTo>
                  <a:pt x="2322576" y="545592"/>
                </a:lnTo>
                <a:lnTo>
                  <a:pt x="10668" y="545592"/>
                </a:lnTo>
                <a:lnTo>
                  <a:pt x="4572" y="541020"/>
                </a:lnTo>
                <a:lnTo>
                  <a:pt x="10668" y="541020"/>
                </a:lnTo>
                <a:lnTo>
                  <a:pt x="10668" y="9144"/>
                </a:lnTo>
                <a:lnTo>
                  <a:pt x="4572" y="9144"/>
                </a:lnTo>
                <a:lnTo>
                  <a:pt x="10668" y="4572"/>
                </a:lnTo>
                <a:lnTo>
                  <a:pt x="2322576" y="4572"/>
                </a:lnTo>
                <a:lnTo>
                  <a:pt x="2322576" y="0"/>
                </a:lnTo>
                <a:close/>
              </a:path>
              <a:path w="2322829" h="551814">
                <a:moveTo>
                  <a:pt x="10668" y="541020"/>
                </a:moveTo>
                <a:lnTo>
                  <a:pt x="4572" y="541020"/>
                </a:lnTo>
                <a:lnTo>
                  <a:pt x="10668" y="545592"/>
                </a:lnTo>
                <a:lnTo>
                  <a:pt x="10668" y="541020"/>
                </a:lnTo>
                <a:close/>
              </a:path>
              <a:path w="2322829" h="551814">
                <a:moveTo>
                  <a:pt x="2313432" y="541020"/>
                </a:moveTo>
                <a:lnTo>
                  <a:pt x="10668" y="541020"/>
                </a:lnTo>
                <a:lnTo>
                  <a:pt x="10668" y="545592"/>
                </a:lnTo>
                <a:lnTo>
                  <a:pt x="2313432" y="545592"/>
                </a:lnTo>
                <a:lnTo>
                  <a:pt x="2313432" y="541020"/>
                </a:lnTo>
                <a:close/>
              </a:path>
              <a:path w="2322829" h="551814">
                <a:moveTo>
                  <a:pt x="2313432" y="4572"/>
                </a:moveTo>
                <a:lnTo>
                  <a:pt x="2313432" y="545592"/>
                </a:lnTo>
                <a:lnTo>
                  <a:pt x="2318004" y="541020"/>
                </a:lnTo>
                <a:lnTo>
                  <a:pt x="2322576" y="541020"/>
                </a:lnTo>
                <a:lnTo>
                  <a:pt x="2322576" y="9144"/>
                </a:lnTo>
                <a:lnTo>
                  <a:pt x="2318004" y="9144"/>
                </a:lnTo>
                <a:lnTo>
                  <a:pt x="2313432" y="4572"/>
                </a:lnTo>
                <a:close/>
              </a:path>
              <a:path w="2322829" h="551814">
                <a:moveTo>
                  <a:pt x="2322576" y="541020"/>
                </a:moveTo>
                <a:lnTo>
                  <a:pt x="2318004" y="541020"/>
                </a:lnTo>
                <a:lnTo>
                  <a:pt x="2313432" y="545592"/>
                </a:lnTo>
                <a:lnTo>
                  <a:pt x="2322576" y="545592"/>
                </a:lnTo>
                <a:lnTo>
                  <a:pt x="2322576" y="541020"/>
                </a:lnTo>
                <a:close/>
              </a:path>
              <a:path w="2322829" h="551814">
                <a:moveTo>
                  <a:pt x="10668" y="4572"/>
                </a:moveTo>
                <a:lnTo>
                  <a:pt x="4572" y="9144"/>
                </a:lnTo>
                <a:lnTo>
                  <a:pt x="10668" y="9144"/>
                </a:lnTo>
                <a:lnTo>
                  <a:pt x="10668" y="4572"/>
                </a:lnTo>
                <a:close/>
              </a:path>
              <a:path w="2322829" h="551814">
                <a:moveTo>
                  <a:pt x="2313432" y="4572"/>
                </a:moveTo>
                <a:lnTo>
                  <a:pt x="10668" y="4572"/>
                </a:lnTo>
                <a:lnTo>
                  <a:pt x="10668" y="9144"/>
                </a:lnTo>
                <a:lnTo>
                  <a:pt x="2313432" y="9144"/>
                </a:lnTo>
                <a:lnTo>
                  <a:pt x="2313432" y="4572"/>
                </a:lnTo>
                <a:close/>
              </a:path>
              <a:path w="2322829" h="551814">
                <a:moveTo>
                  <a:pt x="2322576" y="4572"/>
                </a:moveTo>
                <a:lnTo>
                  <a:pt x="2313432" y="4572"/>
                </a:lnTo>
                <a:lnTo>
                  <a:pt x="2318004" y="9144"/>
                </a:lnTo>
                <a:lnTo>
                  <a:pt x="2322576" y="9144"/>
                </a:lnTo>
                <a:lnTo>
                  <a:pt x="2322576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89947" y="5962832"/>
            <a:ext cx="183642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6390" marR="5080" indent="-314325"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Neraca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Saldo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yang 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Disesuaikan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458211" y="6193535"/>
            <a:ext cx="875030" cy="0"/>
          </a:xfrm>
          <a:custGeom>
            <a:avLst/>
            <a:gdLst/>
            <a:ahLst/>
            <a:cxnLst/>
            <a:rect l="l" t="t" r="r" b="b"/>
            <a:pathLst>
              <a:path w="875029">
                <a:moveTo>
                  <a:pt x="0" y="0"/>
                </a:moveTo>
                <a:lnTo>
                  <a:pt x="874776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43227" y="4413503"/>
            <a:ext cx="1991995" cy="1320165"/>
          </a:xfrm>
          <a:custGeom>
            <a:avLst/>
            <a:gdLst/>
            <a:ahLst/>
            <a:cxnLst/>
            <a:rect l="l" t="t" r="r" b="b"/>
            <a:pathLst>
              <a:path w="1991995" h="1320164">
                <a:moveTo>
                  <a:pt x="1991868" y="0"/>
                </a:moveTo>
                <a:lnTo>
                  <a:pt x="0" y="0"/>
                </a:lnTo>
                <a:lnTo>
                  <a:pt x="0" y="1319784"/>
                </a:lnTo>
                <a:lnTo>
                  <a:pt x="1991868" y="1319784"/>
                </a:lnTo>
                <a:lnTo>
                  <a:pt x="1991868" y="1315211"/>
                </a:lnTo>
                <a:lnTo>
                  <a:pt x="10668" y="1315212"/>
                </a:lnTo>
                <a:lnTo>
                  <a:pt x="4571" y="1310640"/>
                </a:lnTo>
                <a:lnTo>
                  <a:pt x="10668" y="1310640"/>
                </a:lnTo>
                <a:lnTo>
                  <a:pt x="10668" y="10668"/>
                </a:lnTo>
                <a:lnTo>
                  <a:pt x="4571" y="10668"/>
                </a:lnTo>
                <a:lnTo>
                  <a:pt x="10668" y="4572"/>
                </a:lnTo>
                <a:lnTo>
                  <a:pt x="1991868" y="4572"/>
                </a:lnTo>
                <a:lnTo>
                  <a:pt x="1991868" y="0"/>
                </a:lnTo>
                <a:close/>
              </a:path>
              <a:path w="1991995" h="1320164">
                <a:moveTo>
                  <a:pt x="10668" y="1310640"/>
                </a:moveTo>
                <a:lnTo>
                  <a:pt x="4571" y="1310640"/>
                </a:lnTo>
                <a:lnTo>
                  <a:pt x="10668" y="1315212"/>
                </a:lnTo>
                <a:lnTo>
                  <a:pt x="10668" y="1310640"/>
                </a:lnTo>
                <a:close/>
              </a:path>
              <a:path w="1991995" h="1320164">
                <a:moveTo>
                  <a:pt x="1981200" y="1310640"/>
                </a:moveTo>
                <a:lnTo>
                  <a:pt x="10668" y="1310640"/>
                </a:lnTo>
                <a:lnTo>
                  <a:pt x="10668" y="1315212"/>
                </a:lnTo>
                <a:lnTo>
                  <a:pt x="1981200" y="1315212"/>
                </a:lnTo>
                <a:lnTo>
                  <a:pt x="1981200" y="1310640"/>
                </a:lnTo>
                <a:close/>
              </a:path>
              <a:path w="1991995" h="1320164">
                <a:moveTo>
                  <a:pt x="1981200" y="4572"/>
                </a:moveTo>
                <a:lnTo>
                  <a:pt x="1981200" y="1315212"/>
                </a:lnTo>
                <a:lnTo>
                  <a:pt x="1985772" y="1310640"/>
                </a:lnTo>
                <a:lnTo>
                  <a:pt x="1991868" y="1310639"/>
                </a:lnTo>
                <a:lnTo>
                  <a:pt x="1991868" y="10668"/>
                </a:lnTo>
                <a:lnTo>
                  <a:pt x="1985772" y="10668"/>
                </a:lnTo>
                <a:lnTo>
                  <a:pt x="1981200" y="4572"/>
                </a:lnTo>
                <a:close/>
              </a:path>
              <a:path w="1991995" h="1320164">
                <a:moveTo>
                  <a:pt x="1991868" y="1310639"/>
                </a:moveTo>
                <a:lnTo>
                  <a:pt x="1985772" y="1310640"/>
                </a:lnTo>
                <a:lnTo>
                  <a:pt x="1981200" y="1315212"/>
                </a:lnTo>
                <a:lnTo>
                  <a:pt x="1991868" y="1315211"/>
                </a:lnTo>
                <a:lnTo>
                  <a:pt x="1991868" y="1310639"/>
                </a:lnTo>
                <a:close/>
              </a:path>
              <a:path w="1991995" h="1320164">
                <a:moveTo>
                  <a:pt x="10668" y="4572"/>
                </a:moveTo>
                <a:lnTo>
                  <a:pt x="4571" y="10668"/>
                </a:lnTo>
                <a:lnTo>
                  <a:pt x="10668" y="10668"/>
                </a:lnTo>
                <a:lnTo>
                  <a:pt x="10668" y="4572"/>
                </a:lnTo>
                <a:close/>
              </a:path>
              <a:path w="1991995" h="1320164">
                <a:moveTo>
                  <a:pt x="1981200" y="4572"/>
                </a:moveTo>
                <a:lnTo>
                  <a:pt x="10668" y="4572"/>
                </a:lnTo>
                <a:lnTo>
                  <a:pt x="10668" y="10668"/>
                </a:lnTo>
                <a:lnTo>
                  <a:pt x="1981200" y="10668"/>
                </a:lnTo>
                <a:lnTo>
                  <a:pt x="1981200" y="4572"/>
                </a:lnTo>
                <a:close/>
              </a:path>
              <a:path w="1991995" h="1320164">
                <a:moveTo>
                  <a:pt x="1991868" y="4572"/>
                </a:moveTo>
                <a:lnTo>
                  <a:pt x="1981200" y="4572"/>
                </a:lnTo>
                <a:lnTo>
                  <a:pt x="1985772" y="10668"/>
                </a:lnTo>
                <a:lnTo>
                  <a:pt x="1991868" y="10668"/>
                </a:lnTo>
                <a:lnTo>
                  <a:pt x="199186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26451" y="4449521"/>
            <a:ext cx="177927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640"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Penyiapan Laporan 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Laporan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Rugi Laba 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Laporan Neraca  Laporan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Arus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Kas 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Laporan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Laba</a:t>
            </a:r>
            <a:r>
              <a:rPr sz="14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Ditahan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43227" y="3340607"/>
            <a:ext cx="1991995" cy="702945"/>
          </a:xfrm>
          <a:custGeom>
            <a:avLst/>
            <a:gdLst/>
            <a:ahLst/>
            <a:cxnLst/>
            <a:rect l="l" t="t" r="r" b="b"/>
            <a:pathLst>
              <a:path w="1991995" h="702945">
                <a:moveTo>
                  <a:pt x="1991868" y="0"/>
                </a:moveTo>
                <a:lnTo>
                  <a:pt x="0" y="0"/>
                </a:lnTo>
                <a:lnTo>
                  <a:pt x="0" y="702564"/>
                </a:lnTo>
                <a:lnTo>
                  <a:pt x="1991868" y="702564"/>
                </a:lnTo>
                <a:lnTo>
                  <a:pt x="1991868" y="696468"/>
                </a:lnTo>
                <a:lnTo>
                  <a:pt x="10668" y="696468"/>
                </a:lnTo>
                <a:lnTo>
                  <a:pt x="4571" y="691896"/>
                </a:lnTo>
                <a:lnTo>
                  <a:pt x="10668" y="691896"/>
                </a:lnTo>
                <a:lnTo>
                  <a:pt x="10668" y="9144"/>
                </a:lnTo>
                <a:lnTo>
                  <a:pt x="4571" y="9144"/>
                </a:lnTo>
                <a:lnTo>
                  <a:pt x="10668" y="4572"/>
                </a:lnTo>
                <a:lnTo>
                  <a:pt x="1991868" y="4572"/>
                </a:lnTo>
                <a:lnTo>
                  <a:pt x="1991868" y="0"/>
                </a:lnTo>
                <a:close/>
              </a:path>
              <a:path w="1991995" h="702945">
                <a:moveTo>
                  <a:pt x="10668" y="691896"/>
                </a:moveTo>
                <a:lnTo>
                  <a:pt x="4571" y="691896"/>
                </a:lnTo>
                <a:lnTo>
                  <a:pt x="10668" y="696468"/>
                </a:lnTo>
                <a:lnTo>
                  <a:pt x="10668" y="691896"/>
                </a:lnTo>
                <a:close/>
              </a:path>
              <a:path w="1991995" h="702945">
                <a:moveTo>
                  <a:pt x="1981200" y="691896"/>
                </a:moveTo>
                <a:lnTo>
                  <a:pt x="10668" y="691896"/>
                </a:lnTo>
                <a:lnTo>
                  <a:pt x="10668" y="696468"/>
                </a:lnTo>
                <a:lnTo>
                  <a:pt x="1981200" y="696468"/>
                </a:lnTo>
                <a:lnTo>
                  <a:pt x="1981200" y="691896"/>
                </a:lnTo>
                <a:close/>
              </a:path>
              <a:path w="1991995" h="702945">
                <a:moveTo>
                  <a:pt x="1981200" y="4572"/>
                </a:moveTo>
                <a:lnTo>
                  <a:pt x="1981200" y="696468"/>
                </a:lnTo>
                <a:lnTo>
                  <a:pt x="1985772" y="691896"/>
                </a:lnTo>
                <a:lnTo>
                  <a:pt x="1991868" y="691896"/>
                </a:lnTo>
                <a:lnTo>
                  <a:pt x="1991868" y="9144"/>
                </a:lnTo>
                <a:lnTo>
                  <a:pt x="1985772" y="9144"/>
                </a:lnTo>
                <a:lnTo>
                  <a:pt x="1981200" y="4572"/>
                </a:lnTo>
                <a:close/>
              </a:path>
              <a:path w="1991995" h="702945">
                <a:moveTo>
                  <a:pt x="1991868" y="691896"/>
                </a:moveTo>
                <a:lnTo>
                  <a:pt x="1985772" y="691896"/>
                </a:lnTo>
                <a:lnTo>
                  <a:pt x="1981200" y="696468"/>
                </a:lnTo>
                <a:lnTo>
                  <a:pt x="1991868" y="696468"/>
                </a:lnTo>
                <a:lnTo>
                  <a:pt x="1991868" y="691896"/>
                </a:lnTo>
                <a:close/>
              </a:path>
              <a:path w="1991995" h="702945">
                <a:moveTo>
                  <a:pt x="10668" y="4572"/>
                </a:moveTo>
                <a:lnTo>
                  <a:pt x="4571" y="9144"/>
                </a:lnTo>
                <a:lnTo>
                  <a:pt x="10668" y="9144"/>
                </a:lnTo>
                <a:lnTo>
                  <a:pt x="10668" y="4572"/>
                </a:lnTo>
                <a:close/>
              </a:path>
              <a:path w="1991995" h="702945">
                <a:moveTo>
                  <a:pt x="1981200" y="4572"/>
                </a:moveTo>
                <a:lnTo>
                  <a:pt x="10668" y="4572"/>
                </a:lnTo>
                <a:lnTo>
                  <a:pt x="10668" y="9144"/>
                </a:lnTo>
                <a:lnTo>
                  <a:pt x="1981200" y="9144"/>
                </a:lnTo>
                <a:lnTo>
                  <a:pt x="1981200" y="4572"/>
                </a:lnTo>
                <a:close/>
              </a:path>
              <a:path w="1991995" h="702945">
                <a:moveTo>
                  <a:pt x="1991868" y="4572"/>
                </a:moveTo>
                <a:lnTo>
                  <a:pt x="1981200" y="4572"/>
                </a:lnTo>
                <a:lnTo>
                  <a:pt x="1985772" y="9144"/>
                </a:lnTo>
                <a:lnTo>
                  <a:pt x="1991868" y="9144"/>
                </a:lnTo>
                <a:lnTo>
                  <a:pt x="199186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27200" y="3376650"/>
            <a:ext cx="162179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810" algn="ctr"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Jurnal Penutup 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erki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aa</a:t>
            </a:r>
            <a:r>
              <a:rPr sz="1400" spc="-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-perki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aan 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Nominal)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43227" y="2563367"/>
            <a:ext cx="1991995" cy="489584"/>
          </a:xfrm>
          <a:custGeom>
            <a:avLst/>
            <a:gdLst/>
            <a:ahLst/>
            <a:cxnLst/>
            <a:rect l="l" t="t" r="r" b="b"/>
            <a:pathLst>
              <a:path w="1991995" h="489585">
                <a:moveTo>
                  <a:pt x="1991868" y="0"/>
                </a:moveTo>
                <a:lnTo>
                  <a:pt x="0" y="0"/>
                </a:lnTo>
                <a:lnTo>
                  <a:pt x="0" y="489203"/>
                </a:lnTo>
                <a:lnTo>
                  <a:pt x="1991868" y="489203"/>
                </a:lnTo>
                <a:lnTo>
                  <a:pt x="1991868" y="483108"/>
                </a:lnTo>
                <a:lnTo>
                  <a:pt x="10668" y="483108"/>
                </a:lnTo>
                <a:lnTo>
                  <a:pt x="4571" y="478536"/>
                </a:lnTo>
                <a:lnTo>
                  <a:pt x="10668" y="478536"/>
                </a:lnTo>
                <a:lnTo>
                  <a:pt x="10668" y="9144"/>
                </a:lnTo>
                <a:lnTo>
                  <a:pt x="4571" y="9144"/>
                </a:lnTo>
                <a:lnTo>
                  <a:pt x="10668" y="4572"/>
                </a:lnTo>
                <a:lnTo>
                  <a:pt x="1991868" y="4572"/>
                </a:lnTo>
                <a:lnTo>
                  <a:pt x="1991868" y="0"/>
                </a:lnTo>
                <a:close/>
              </a:path>
              <a:path w="1991995" h="489585">
                <a:moveTo>
                  <a:pt x="10668" y="478536"/>
                </a:moveTo>
                <a:lnTo>
                  <a:pt x="4571" y="478536"/>
                </a:lnTo>
                <a:lnTo>
                  <a:pt x="10668" y="483108"/>
                </a:lnTo>
                <a:lnTo>
                  <a:pt x="10668" y="478536"/>
                </a:lnTo>
                <a:close/>
              </a:path>
              <a:path w="1991995" h="489585">
                <a:moveTo>
                  <a:pt x="1981200" y="478536"/>
                </a:moveTo>
                <a:lnTo>
                  <a:pt x="10668" y="478536"/>
                </a:lnTo>
                <a:lnTo>
                  <a:pt x="10668" y="483108"/>
                </a:lnTo>
                <a:lnTo>
                  <a:pt x="1981200" y="483108"/>
                </a:lnTo>
                <a:lnTo>
                  <a:pt x="1981200" y="478536"/>
                </a:lnTo>
                <a:close/>
              </a:path>
              <a:path w="1991995" h="489585">
                <a:moveTo>
                  <a:pt x="1981200" y="4572"/>
                </a:moveTo>
                <a:lnTo>
                  <a:pt x="1981200" y="483108"/>
                </a:lnTo>
                <a:lnTo>
                  <a:pt x="1985772" y="478536"/>
                </a:lnTo>
                <a:lnTo>
                  <a:pt x="1991868" y="478536"/>
                </a:lnTo>
                <a:lnTo>
                  <a:pt x="1991868" y="9144"/>
                </a:lnTo>
                <a:lnTo>
                  <a:pt x="1985772" y="9144"/>
                </a:lnTo>
                <a:lnTo>
                  <a:pt x="1981200" y="4572"/>
                </a:lnTo>
                <a:close/>
              </a:path>
              <a:path w="1991995" h="489585">
                <a:moveTo>
                  <a:pt x="1991868" y="478536"/>
                </a:moveTo>
                <a:lnTo>
                  <a:pt x="1985772" y="478536"/>
                </a:lnTo>
                <a:lnTo>
                  <a:pt x="1981200" y="483108"/>
                </a:lnTo>
                <a:lnTo>
                  <a:pt x="1991868" y="483108"/>
                </a:lnTo>
                <a:lnTo>
                  <a:pt x="1991868" y="478536"/>
                </a:lnTo>
                <a:close/>
              </a:path>
              <a:path w="1991995" h="489585">
                <a:moveTo>
                  <a:pt x="10668" y="4572"/>
                </a:moveTo>
                <a:lnTo>
                  <a:pt x="4571" y="9144"/>
                </a:lnTo>
                <a:lnTo>
                  <a:pt x="10668" y="9144"/>
                </a:lnTo>
                <a:lnTo>
                  <a:pt x="10668" y="4572"/>
                </a:lnTo>
                <a:close/>
              </a:path>
              <a:path w="1991995" h="489585">
                <a:moveTo>
                  <a:pt x="1981200" y="4572"/>
                </a:moveTo>
                <a:lnTo>
                  <a:pt x="10668" y="4572"/>
                </a:lnTo>
                <a:lnTo>
                  <a:pt x="10668" y="9144"/>
                </a:lnTo>
                <a:lnTo>
                  <a:pt x="1981200" y="9144"/>
                </a:lnTo>
                <a:lnTo>
                  <a:pt x="1981200" y="4572"/>
                </a:lnTo>
                <a:close/>
              </a:path>
              <a:path w="1991995" h="489585">
                <a:moveTo>
                  <a:pt x="1991868" y="4572"/>
                </a:moveTo>
                <a:lnTo>
                  <a:pt x="1981200" y="4572"/>
                </a:lnTo>
                <a:lnTo>
                  <a:pt x="1985772" y="9144"/>
                </a:lnTo>
                <a:lnTo>
                  <a:pt x="1991868" y="9144"/>
                </a:lnTo>
                <a:lnTo>
                  <a:pt x="199186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87436" y="2597975"/>
            <a:ext cx="169862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5240"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Neraca Saldo setelah 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Penutupan</a:t>
            </a:r>
            <a:r>
              <a:rPr sz="14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(opsional)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43227" y="1915667"/>
            <a:ext cx="1991995" cy="375285"/>
          </a:xfrm>
          <a:custGeom>
            <a:avLst/>
            <a:gdLst/>
            <a:ahLst/>
            <a:cxnLst/>
            <a:rect l="l" t="t" r="r" b="b"/>
            <a:pathLst>
              <a:path w="1991995" h="375285">
                <a:moveTo>
                  <a:pt x="1991868" y="0"/>
                </a:moveTo>
                <a:lnTo>
                  <a:pt x="0" y="0"/>
                </a:lnTo>
                <a:lnTo>
                  <a:pt x="0" y="374903"/>
                </a:lnTo>
                <a:lnTo>
                  <a:pt x="1991868" y="374903"/>
                </a:lnTo>
                <a:lnTo>
                  <a:pt x="1991868" y="368808"/>
                </a:lnTo>
                <a:lnTo>
                  <a:pt x="10668" y="368808"/>
                </a:lnTo>
                <a:lnTo>
                  <a:pt x="4571" y="364236"/>
                </a:lnTo>
                <a:lnTo>
                  <a:pt x="10668" y="364236"/>
                </a:lnTo>
                <a:lnTo>
                  <a:pt x="10668" y="9144"/>
                </a:lnTo>
                <a:lnTo>
                  <a:pt x="4571" y="9144"/>
                </a:lnTo>
                <a:lnTo>
                  <a:pt x="10668" y="4572"/>
                </a:lnTo>
                <a:lnTo>
                  <a:pt x="1991868" y="4572"/>
                </a:lnTo>
                <a:lnTo>
                  <a:pt x="1991868" y="0"/>
                </a:lnTo>
                <a:close/>
              </a:path>
              <a:path w="1991995" h="375285">
                <a:moveTo>
                  <a:pt x="10668" y="364236"/>
                </a:moveTo>
                <a:lnTo>
                  <a:pt x="4571" y="364236"/>
                </a:lnTo>
                <a:lnTo>
                  <a:pt x="10668" y="368808"/>
                </a:lnTo>
                <a:lnTo>
                  <a:pt x="10668" y="364236"/>
                </a:lnTo>
                <a:close/>
              </a:path>
              <a:path w="1991995" h="375285">
                <a:moveTo>
                  <a:pt x="1981200" y="364236"/>
                </a:moveTo>
                <a:lnTo>
                  <a:pt x="10668" y="364236"/>
                </a:lnTo>
                <a:lnTo>
                  <a:pt x="10668" y="368808"/>
                </a:lnTo>
                <a:lnTo>
                  <a:pt x="1981200" y="368808"/>
                </a:lnTo>
                <a:lnTo>
                  <a:pt x="1981200" y="364236"/>
                </a:lnTo>
                <a:close/>
              </a:path>
              <a:path w="1991995" h="375285">
                <a:moveTo>
                  <a:pt x="1981200" y="4572"/>
                </a:moveTo>
                <a:lnTo>
                  <a:pt x="1981200" y="368808"/>
                </a:lnTo>
                <a:lnTo>
                  <a:pt x="1985772" y="364236"/>
                </a:lnTo>
                <a:lnTo>
                  <a:pt x="1991868" y="364236"/>
                </a:lnTo>
                <a:lnTo>
                  <a:pt x="1991868" y="9144"/>
                </a:lnTo>
                <a:lnTo>
                  <a:pt x="1985772" y="9144"/>
                </a:lnTo>
                <a:lnTo>
                  <a:pt x="1981200" y="4572"/>
                </a:lnTo>
                <a:close/>
              </a:path>
              <a:path w="1991995" h="375285">
                <a:moveTo>
                  <a:pt x="1991868" y="364236"/>
                </a:moveTo>
                <a:lnTo>
                  <a:pt x="1985772" y="364236"/>
                </a:lnTo>
                <a:lnTo>
                  <a:pt x="1981200" y="368808"/>
                </a:lnTo>
                <a:lnTo>
                  <a:pt x="1991868" y="368808"/>
                </a:lnTo>
                <a:lnTo>
                  <a:pt x="1991868" y="364236"/>
                </a:lnTo>
                <a:close/>
              </a:path>
              <a:path w="1991995" h="375285">
                <a:moveTo>
                  <a:pt x="10668" y="4572"/>
                </a:moveTo>
                <a:lnTo>
                  <a:pt x="4571" y="9144"/>
                </a:lnTo>
                <a:lnTo>
                  <a:pt x="10668" y="9144"/>
                </a:lnTo>
                <a:lnTo>
                  <a:pt x="10668" y="4572"/>
                </a:lnTo>
                <a:close/>
              </a:path>
              <a:path w="1991995" h="375285">
                <a:moveTo>
                  <a:pt x="1981200" y="4572"/>
                </a:moveTo>
                <a:lnTo>
                  <a:pt x="10668" y="4572"/>
                </a:lnTo>
                <a:lnTo>
                  <a:pt x="10668" y="9144"/>
                </a:lnTo>
                <a:lnTo>
                  <a:pt x="1981200" y="9144"/>
                </a:lnTo>
                <a:lnTo>
                  <a:pt x="1981200" y="4572"/>
                </a:lnTo>
                <a:close/>
              </a:path>
              <a:path w="1991995" h="375285">
                <a:moveTo>
                  <a:pt x="1991868" y="4572"/>
                </a:moveTo>
                <a:lnTo>
                  <a:pt x="1981200" y="4572"/>
                </a:lnTo>
                <a:lnTo>
                  <a:pt x="1985772" y="9144"/>
                </a:lnTo>
                <a:lnTo>
                  <a:pt x="1991868" y="9144"/>
                </a:lnTo>
                <a:lnTo>
                  <a:pt x="1991868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55521" y="1950186"/>
            <a:ext cx="1762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Jurnal Balik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Tahoma"/>
                <a:cs typeface="Tahoma"/>
              </a:rPr>
              <a:t>(opsional)</a:t>
            </a:r>
            <a:endParaRPr sz="14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58211" y="1400555"/>
            <a:ext cx="0" cy="520065"/>
          </a:xfrm>
          <a:custGeom>
            <a:avLst/>
            <a:gdLst/>
            <a:ahLst/>
            <a:cxnLst/>
            <a:rect l="l" t="t" r="r" b="b"/>
            <a:pathLst>
              <a:path h="520064">
                <a:moveTo>
                  <a:pt x="0" y="0"/>
                </a:moveTo>
                <a:lnTo>
                  <a:pt x="0" y="519684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458211" y="1362455"/>
            <a:ext cx="1021080" cy="76200"/>
          </a:xfrm>
          <a:custGeom>
            <a:avLst/>
            <a:gdLst/>
            <a:ahLst/>
            <a:cxnLst/>
            <a:rect l="l" t="t" r="r" b="b"/>
            <a:pathLst>
              <a:path w="1021079" h="76200">
                <a:moveTo>
                  <a:pt x="944879" y="0"/>
                </a:moveTo>
                <a:lnTo>
                  <a:pt x="944879" y="76200"/>
                </a:lnTo>
                <a:lnTo>
                  <a:pt x="1008887" y="44196"/>
                </a:lnTo>
                <a:lnTo>
                  <a:pt x="957072" y="44196"/>
                </a:lnTo>
                <a:lnTo>
                  <a:pt x="957072" y="32004"/>
                </a:lnTo>
                <a:lnTo>
                  <a:pt x="1008888" y="32004"/>
                </a:lnTo>
                <a:lnTo>
                  <a:pt x="944879" y="0"/>
                </a:lnTo>
                <a:close/>
              </a:path>
              <a:path w="1021079" h="76200">
                <a:moveTo>
                  <a:pt x="944879" y="32004"/>
                </a:moveTo>
                <a:lnTo>
                  <a:pt x="0" y="32004"/>
                </a:lnTo>
                <a:lnTo>
                  <a:pt x="0" y="44196"/>
                </a:lnTo>
                <a:lnTo>
                  <a:pt x="944879" y="44196"/>
                </a:lnTo>
                <a:lnTo>
                  <a:pt x="944879" y="32004"/>
                </a:lnTo>
                <a:close/>
              </a:path>
              <a:path w="1021079" h="76200">
                <a:moveTo>
                  <a:pt x="1008888" y="32004"/>
                </a:moveTo>
                <a:lnTo>
                  <a:pt x="957072" y="32004"/>
                </a:lnTo>
                <a:lnTo>
                  <a:pt x="957072" y="44196"/>
                </a:lnTo>
                <a:lnTo>
                  <a:pt x="1008887" y="44196"/>
                </a:lnTo>
                <a:lnTo>
                  <a:pt x="1021079" y="38100"/>
                </a:lnTo>
                <a:lnTo>
                  <a:pt x="1008888" y="32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00300" y="2284475"/>
            <a:ext cx="762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00300" y="3046475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45719" y="64007"/>
                </a:moveTo>
                <a:lnTo>
                  <a:pt x="32004" y="64007"/>
                </a:lnTo>
                <a:lnTo>
                  <a:pt x="32004" y="381000"/>
                </a:lnTo>
                <a:lnTo>
                  <a:pt x="45719" y="381000"/>
                </a:lnTo>
                <a:lnTo>
                  <a:pt x="45719" y="64007"/>
                </a:lnTo>
                <a:close/>
              </a:path>
              <a:path w="76200" h="381000">
                <a:moveTo>
                  <a:pt x="38100" y="0"/>
                </a:moveTo>
                <a:lnTo>
                  <a:pt x="0" y="76200"/>
                </a:lnTo>
                <a:lnTo>
                  <a:pt x="32004" y="76200"/>
                </a:lnTo>
                <a:lnTo>
                  <a:pt x="32004" y="64007"/>
                </a:lnTo>
                <a:lnTo>
                  <a:pt x="70103" y="64007"/>
                </a:lnTo>
                <a:lnTo>
                  <a:pt x="38100" y="0"/>
                </a:lnTo>
                <a:close/>
              </a:path>
              <a:path w="76200" h="381000">
                <a:moveTo>
                  <a:pt x="70103" y="64007"/>
                </a:moveTo>
                <a:lnTo>
                  <a:pt x="45719" y="64007"/>
                </a:lnTo>
                <a:lnTo>
                  <a:pt x="45719" y="76200"/>
                </a:lnTo>
                <a:lnTo>
                  <a:pt x="76200" y="76200"/>
                </a:lnTo>
                <a:lnTo>
                  <a:pt x="70103" y="64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00300" y="5865875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5719" y="64007"/>
                </a:moveTo>
                <a:lnTo>
                  <a:pt x="32004" y="64007"/>
                </a:lnTo>
                <a:lnTo>
                  <a:pt x="32004" y="304799"/>
                </a:lnTo>
                <a:lnTo>
                  <a:pt x="45719" y="304799"/>
                </a:lnTo>
                <a:lnTo>
                  <a:pt x="45719" y="64007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199"/>
                </a:lnTo>
                <a:lnTo>
                  <a:pt x="32004" y="76199"/>
                </a:lnTo>
                <a:lnTo>
                  <a:pt x="32004" y="64007"/>
                </a:lnTo>
                <a:lnTo>
                  <a:pt x="70104" y="64007"/>
                </a:lnTo>
                <a:lnTo>
                  <a:pt x="38100" y="0"/>
                </a:lnTo>
                <a:close/>
              </a:path>
              <a:path w="76200" h="304800">
                <a:moveTo>
                  <a:pt x="70104" y="64007"/>
                </a:moveTo>
                <a:lnTo>
                  <a:pt x="45719" y="64007"/>
                </a:lnTo>
                <a:lnTo>
                  <a:pt x="45719" y="76199"/>
                </a:lnTo>
                <a:lnTo>
                  <a:pt x="76200" y="76199"/>
                </a:lnTo>
                <a:lnTo>
                  <a:pt x="70104" y="64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00300" y="4037075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45719" y="64007"/>
                </a:moveTo>
                <a:lnTo>
                  <a:pt x="32004" y="64007"/>
                </a:lnTo>
                <a:lnTo>
                  <a:pt x="32004" y="304800"/>
                </a:lnTo>
                <a:lnTo>
                  <a:pt x="45719" y="304800"/>
                </a:lnTo>
                <a:lnTo>
                  <a:pt x="45719" y="64007"/>
                </a:lnTo>
                <a:close/>
              </a:path>
              <a:path w="76200" h="304800">
                <a:moveTo>
                  <a:pt x="38100" y="0"/>
                </a:moveTo>
                <a:lnTo>
                  <a:pt x="0" y="76200"/>
                </a:lnTo>
                <a:lnTo>
                  <a:pt x="32004" y="76200"/>
                </a:lnTo>
                <a:lnTo>
                  <a:pt x="32004" y="64007"/>
                </a:lnTo>
                <a:lnTo>
                  <a:pt x="70103" y="64007"/>
                </a:lnTo>
                <a:lnTo>
                  <a:pt x="38100" y="0"/>
                </a:lnTo>
                <a:close/>
              </a:path>
              <a:path w="76200" h="304800">
                <a:moveTo>
                  <a:pt x="70103" y="64007"/>
                </a:moveTo>
                <a:lnTo>
                  <a:pt x="45719" y="64007"/>
                </a:lnTo>
                <a:lnTo>
                  <a:pt x="45719" y="76200"/>
                </a:lnTo>
                <a:lnTo>
                  <a:pt x="76200" y="76200"/>
                </a:lnTo>
                <a:lnTo>
                  <a:pt x="70103" y="64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667500" y="1217675"/>
            <a:ext cx="762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67500" y="2208275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2003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342" y="318515"/>
                </a:lnTo>
                <a:lnTo>
                  <a:pt x="32003" y="318515"/>
                </a:lnTo>
                <a:lnTo>
                  <a:pt x="32003" y="304800"/>
                </a:lnTo>
                <a:close/>
              </a:path>
              <a:path w="76200" h="381000">
                <a:moveTo>
                  <a:pt x="45720" y="0"/>
                </a:moveTo>
                <a:lnTo>
                  <a:pt x="32003" y="0"/>
                </a:lnTo>
                <a:lnTo>
                  <a:pt x="32003" y="318515"/>
                </a:lnTo>
                <a:lnTo>
                  <a:pt x="45720" y="318515"/>
                </a:lnTo>
                <a:lnTo>
                  <a:pt x="4572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5720" y="304800"/>
                </a:lnTo>
                <a:lnTo>
                  <a:pt x="45720" y="318515"/>
                </a:lnTo>
                <a:lnTo>
                  <a:pt x="69342" y="318515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67500" y="3427475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2003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342" y="318515"/>
                </a:lnTo>
                <a:lnTo>
                  <a:pt x="32003" y="318515"/>
                </a:lnTo>
                <a:lnTo>
                  <a:pt x="32003" y="304800"/>
                </a:lnTo>
                <a:close/>
              </a:path>
              <a:path w="76200" h="381000">
                <a:moveTo>
                  <a:pt x="45720" y="0"/>
                </a:moveTo>
                <a:lnTo>
                  <a:pt x="32003" y="0"/>
                </a:lnTo>
                <a:lnTo>
                  <a:pt x="32003" y="318515"/>
                </a:lnTo>
                <a:lnTo>
                  <a:pt x="45720" y="318515"/>
                </a:lnTo>
                <a:lnTo>
                  <a:pt x="4572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5720" y="304800"/>
                </a:lnTo>
                <a:lnTo>
                  <a:pt x="45720" y="318515"/>
                </a:lnTo>
                <a:lnTo>
                  <a:pt x="69342" y="318515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76727" y="1100327"/>
            <a:ext cx="5793105" cy="5638800"/>
          </a:xfrm>
          <a:custGeom>
            <a:avLst/>
            <a:gdLst/>
            <a:ahLst/>
            <a:cxnLst/>
            <a:rect l="l" t="t" r="r" b="b"/>
            <a:pathLst>
              <a:path w="5793105" h="5638800">
                <a:moveTo>
                  <a:pt x="5065776" y="5613400"/>
                </a:moveTo>
                <a:lnTo>
                  <a:pt x="5017008" y="5613400"/>
                </a:lnTo>
                <a:lnTo>
                  <a:pt x="902208" y="5626100"/>
                </a:lnTo>
                <a:lnTo>
                  <a:pt x="736092" y="5626100"/>
                </a:lnTo>
                <a:lnTo>
                  <a:pt x="768096" y="5638800"/>
                </a:lnTo>
                <a:lnTo>
                  <a:pt x="902208" y="5638800"/>
                </a:lnTo>
                <a:lnTo>
                  <a:pt x="5020056" y="5626100"/>
                </a:lnTo>
                <a:lnTo>
                  <a:pt x="5065776" y="5613400"/>
                </a:lnTo>
                <a:close/>
              </a:path>
              <a:path w="5793105" h="5638800">
                <a:moveTo>
                  <a:pt x="774192" y="5613400"/>
                </a:moveTo>
                <a:lnTo>
                  <a:pt x="711708" y="5613400"/>
                </a:lnTo>
                <a:lnTo>
                  <a:pt x="723900" y="5626100"/>
                </a:lnTo>
                <a:lnTo>
                  <a:pt x="783336" y="5626100"/>
                </a:lnTo>
                <a:lnTo>
                  <a:pt x="774192" y="5613400"/>
                </a:lnTo>
                <a:close/>
              </a:path>
              <a:path w="5793105" h="5638800">
                <a:moveTo>
                  <a:pt x="731520" y="5600700"/>
                </a:moveTo>
                <a:lnTo>
                  <a:pt x="681227" y="5600700"/>
                </a:lnTo>
                <a:lnTo>
                  <a:pt x="697992" y="5613400"/>
                </a:lnTo>
                <a:lnTo>
                  <a:pt x="742188" y="5613400"/>
                </a:lnTo>
                <a:lnTo>
                  <a:pt x="731520" y="5600700"/>
                </a:lnTo>
                <a:close/>
              </a:path>
              <a:path w="5793105" h="5638800">
                <a:moveTo>
                  <a:pt x="5128260" y="5600700"/>
                </a:moveTo>
                <a:lnTo>
                  <a:pt x="5036820" y="5600700"/>
                </a:lnTo>
                <a:lnTo>
                  <a:pt x="5013960" y="5613400"/>
                </a:lnTo>
                <a:lnTo>
                  <a:pt x="5097780" y="5613400"/>
                </a:lnTo>
                <a:lnTo>
                  <a:pt x="5128260" y="5600700"/>
                </a:lnTo>
                <a:close/>
              </a:path>
              <a:path w="5793105" h="5638800">
                <a:moveTo>
                  <a:pt x="688848" y="5588000"/>
                </a:moveTo>
                <a:lnTo>
                  <a:pt x="589788" y="5588000"/>
                </a:lnTo>
                <a:lnTo>
                  <a:pt x="601980" y="5600700"/>
                </a:lnTo>
                <a:lnTo>
                  <a:pt x="704088" y="5600700"/>
                </a:lnTo>
                <a:lnTo>
                  <a:pt x="688848" y="5588000"/>
                </a:lnTo>
                <a:close/>
              </a:path>
              <a:path w="5793105" h="5638800">
                <a:moveTo>
                  <a:pt x="5166360" y="5588000"/>
                </a:moveTo>
                <a:lnTo>
                  <a:pt x="5076444" y="5588000"/>
                </a:lnTo>
                <a:lnTo>
                  <a:pt x="5061204" y="5600700"/>
                </a:lnTo>
                <a:lnTo>
                  <a:pt x="5146548" y="5600700"/>
                </a:lnTo>
                <a:lnTo>
                  <a:pt x="5166360" y="5588000"/>
                </a:lnTo>
                <a:close/>
              </a:path>
              <a:path w="5793105" h="5638800">
                <a:moveTo>
                  <a:pt x="670560" y="5575300"/>
                </a:moveTo>
                <a:lnTo>
                  <a:pt x="489204" y="5575300"/>
                </a:lnTo>
                <a:lnTo>
                  <a:pt x="502920" y="5588000"/>
                </a:lnTo>
                <a:lnTo>
                  <a:pt x="670560" y="5588000"/>
                </a:lnTo>
                <a:lnTo>
                  <a:pt x="670560" y="5575300"/>
                </a:lnTo>
                <a:close/>
              </a:path>
              <a:path w="5793105" h="5638800">
                <a:moveTo>
                  <a:pt x="5297424" y="5524500"/>
                </a:moveTo>
                <a:lnTo>
                  <a:pt x="5269992" y="5524500"/>
                </a:lnTo>
                <a:lnTo>
                  <a:pt x="5242560" y="5537200"/>
                </a:lnTo>
                <a:lnTo>
                  <a:pt x="5202936" y="5562600"/>
                </a:lnTo>
                <a:lnTo>
                  <a:pt x="5181600" y="5562600"/>
                </a:lnTo>
                <a:lnTo>
                  <a:pt x="5141976" y="5575300"/>
                </a:lnTo>
                <a:lnTo>
                  <a:pt x="5123688" y="5575300"/>
                </a:lnTo>
                <a:lnTo>
                  <a:pt x="5108448" y="5588000"/>
                </a:lnTo>
                <a:lnTo>
                  <a:pt x="5187696" y="5588000"/>
                </a:lnTo>
                <a:lnTo>
                  <a:pt x="5230368" y="5562600"/>
                </a:lnTo>
                <a:lnTo>
                  <a:pt x="5269992" y="5549900"/>
                </a:lnTo>
                <a:lnTo>
                  <a:pt x="5279136" y="5549900"/>
                </a:lnTo>
                <a:lnTo>
                  <a:pt x="5297424" y="5524500"/>
                </a:lnTo>
                <a:close/>
              </a:path>
              <a:path w="5793105" h="5638800">
                <a:moveTo>
                  <a:pt x="528827" y="5562600"/>
                </a:moveTo>
                <a:lnTo>
                  <a:pt x="451104" y="5562600"/>
                </a:lnTo>
                <a:lnTo>
                  <a:pt x="460248" y="5575300"/>
                </a:lnTo>
                <a:lnTo>
                  <a:pt x="536448" y="5575300"/>
                </a:lnTo>
                <a:lnTo>
                  <a:pt x="528827" y="5562600"/>
                </a:lnTo>
                <a:close/>
              </a:path>
              <a:path w="5793105" h="5638800">
                <a:moveTo>
                  <a:pt x="473964" y="5549900"/>
                </a:moveTo>
                <a:lnTo>
                  <a:pt x="399288" y="5549900"/>
                </a:lnTo>
                <a:lnTo>
                  <a:pt x="414528" y="5562600"/>
                </a:lnTo>
                <a:lnTo>
                  <a:pt x="481584" y="5562600"/>
                </a:lnTo>
                <a:lnTo>
                  <a:pt x="473964" y="5549900"/>
                </a:lnTo>
                <a:close/>
              </a:path>
              <a:path w="5793105" h="5638800">
                <a:moveTo>
                  <a:pt x="419100" y="5537200"/>
                </a:moveTo>
                <a:lnTo>
                  <a:pt x="342900" y="5537200"/>
                </a:lnTo>
                <a:lnTo>
                  <a:pt x="350520" y="5549900"/>
                </a:lnTo>
                <a:lnTo>
                  <a:pt x="432816" y="5549900"/>
                </a:lnTo>
                <a:lnTo>
                  <a:pt x="419100" y="5537200"/>
                </a:lnTo>
                <a:close/>
              </a:path>
              <a:path w="5793105" h="5638800">
                <a:moveTo>
                  <a:pt x="332232" y="5511800"/>
                </a:moveTo>
                <a:lnTo>
                  <a:pt x="294132" y="5511800"/>
                </a:lnTo>
                <a:lnTo>
                  <a:pt x="313944" y="5524500"/>
                </a:lnTo>
                <a:lnTo>
                  <a:pt x="324612" y="5537200"/>
                </a:lnTo>
                <a:lnTo>
                  <a:pt x="387096" y="5537200"/>
                </a:lnTo>
                <a:lnTo>
                  <a:pt x="371856" y="5524500"/>
                </a:lnTo>
                <a:lnTo>
                  <a:pt x="342900" y="5524500"/>
                </a:lnTo>
                <a:lnTo>
                  <a:pt x="332232" y="5511800"/>
                </a:lnTo>
                <a:close/>
              </a:path>
              <a:path w="5793105" h="5638800">
                <a:moveTo>
                  <a:pt x="5402580" y="5359400"/>
                </a:moveTo>
                <a:lnTo>
                  <a:pt x="5378196" y="5359400"/>
                </a:lnTo>
                <a:lnTo>
                  <a:pt x="5359908" y="5397500"/>
                </a:lnTo>
                <a:lnTo>
                  <a:pt x="5352288" y="5410200"/>
                </a:lnTo>
                <a:lnTo>
                  <a:pt x="5346192" y="5422900"/>
                </a:lnTo>
                <a:lnTo>
                  <a:pt x="5340096" y="5448300"/>
                </a:lnTo>
                <a:lnTo>
                  <a:pt x="5337048" y="5448300"/>
                </a:lnTo>
                <a:lnTo>
                  <a:pt x="5324856" y="5473700"/>
                </a:lnTo>
                <a:lnTo>
                  <a:pt x="5309616" y="5486400"/>
                </a:lnTo>
                <a:lnTo>
                  <a:pt x="5303520" y="5499100"/>
                </a:lnTo>
                <a:lnTo>
                  <a:pt x="5294376" y="5511800"/>
                </a:lnTo>
                <a:lnTo>
                  <a:pt x="5286756" y="5511800"/>
                </a:lnTo>
                <a:lnTo>
                  <a:pt x="5277612" y="5524500"/>
                </a:lnTo>
                <a:lnTo>
                  <a:pt x="5308092" y="5524500"/>
                </a:lnTo>
                <a:lnTo>
                  <a:pt x="5317236" y="5511800"/>
                </a:lnTo>
                <a:lnTo>
                  <a:pt x="5340096" y="5486400"/>
                </a:lnTo>
                <a:lnTo>
                  <a:pt x="5346192" y="5473700"/>
                </a:lnTo>
                <a:lnTo>
                  <a:pt x="5353812" y="5461000"/>
                </a:lnTo>
                <a:lnTo>
                  <a:pt x="5358383" y="5448300"/>
                </a:lnTo>
                <a:lnTo>
                  <a:pt x="5364480" y="5422900"/>
                </a:lnTo>
                <a:lnTo>
                  <a:pt x="5369052" y="5410200"/>
                </a:lnTo>
                <a:lnTo>
                  <a:pt x="5376672" y="5397500"/>
                </a:lnTo>
                <a:lnTo>
                  <a:pt x="5382768" y="5397500"/>
                </a:lnTo>
                <a:lnTo>
                  <a:pt x="5388864" y="5384800"/>
                </a:lnTo>
                <a:lnTo>
                  <a:pt x="5393436" y="5372100"/>
                </a:lnTo>
                <a:lnTo>
                  <a:pt x="5399532" y="5372100"/>
                </a:lnTo>
                <a:lnTo>
                  <a:pt x="5402580" y="5359400"/>
                </a:lnTo>
                <a:close/>
              </a:path>
              <a:path w="5793105" h="5638800">
                <a:moveTo>
                  <a:pt x="265176" y="5473700"/>
                </a:moveTo>
                <a:lnTo>
                  <a:pt x="190500" y="5473700"/>
                </a:lnTo>
                <a:lnTo>
                  <a:pt x="184404" y="5486400"/>
                </a:lnTo>
                <a:lnTo>
                  <a:pt x="243840" y="5486400"/>
                </a:lnTo>
                <a:lnTo>
                  <a:pt x="259080" y="5499100"/>
                </a:lnTo>
                <a:lnTo>
                  <a:pt x="256032" y="5499100"/>
                </a:lnTo>
                <a:lnTo>
                  <a:pt x="274320" y="5511800"/>
                </a:lnTo>
                <a:lnTo>
                  <a:pt x="323088" y="5511800"/>
                </a:lnTo>
                <a:lnTo>
                  <a:pt x="303276" y="5499100"/>
                </a:lnTo>
                <a:lnTo>
                  <a:pt x="284988" y="5486400"/>
                </a:lnTo>
                <a:lnTo>
                  <a:pt x="265176" y="5473700"/>
                </a:lnTo>
                <a:close/>
              </a:path>
              <a:path w="5793105" h="5638800">
                <a:moveTo>
                  <a:pt x="181356" y="5461000"/>
                </a:moveTo>
                <a:lnTo>
                  <a:pt x="179832" y="5461000"/>
                </a:lnTo>
                <a:lnTo>
                  <a:pt x="173736" y="5473700"/>
                </a:lnTo>
                <a:lnTo>
                  <a:pt x="172212" y="5473700"/>
                </a:lnTo>
                <a:lnTo>
                  <a:pt x="178308" y="5486400"/>
                </a:lnTo>
                <a:lnTo>
                  <a:pt x="181356" y="5461000"/>
                </a:lnTo>
                <a:close/>
              </a:path>
              <a:path w="5793105" h="5638800">
                <a:moveTo>
                  <a:pt x="190500" y="5461000"/>
                </a:moveTo>
                <a:lnTo>
                  <a:pt x="181356" y="5461000"/>
                </a:lnTo>
                <a:lnTo>
                  <a:pt x="178308" y="5486400"/>
                </a:lnTo>
                <a:lnTo>
                  <a:pt x="184404" y="5486400"/>
                </a:lnTo>
                <a:lnTo>
                  <a:pt x="190500" y="5473700"/>
                </a:lnTo>
                <a:lnTo>
                  <a:pt x="192024" y="5473700"/>
                </a:lnTo>
                <a:lnTo>
                  <a:pt x="190500" y="5461000"/>
                </a:lnTo>
                <a:close/>
              </a:path>
              <a:path w="5793105" h="5638800">
                <a:moveTo>
                  <a:pt x="170688" y="5461000"/>
                </a:moveTo>
                <a:lnTo>
                  <a:pt x="132588" y="5461000"/>
                </a:lnTo>
                <a:lnTo>
                  <a:pt x="143256" y="5473700"/>
                </a:lnTo>
                <a:lnTo>
                  <a:pt x="170688" y="5473700"/>
                </a:lnTo>
                <a:lnTo>
                  <a:pt x="170688" y="5461000"/>
                </a:lnTo>
                <a:close/>
              </a:path>
              <a:path w="5793105" h="5638800">
                <a:moveTo>
                  <a:pt x="179832" y="5461000"/>
                </a:moveTo>
                <a:lnTo>
                  <a:pt x="170688" y="5461000"/>
                </a:lnTo>
                <a:lnTo>
                  <a:pt x="170688" y="5473700"/>
                </a:lnTo>
                <a:lnTo>
                  <a:pt x="173736" y="5473700"/>
                </a:lnTo>
                <a:lnTo>
                  <a:pt x="179832" y="5461000"/>
                </a:lnTo>
                <a:close/>
              </a:path>
              <a:path w="5793105" h="5638800">
                <a:moveTo>
                  <a:pt x="207264" y="5461000"/>
                </a:moveTo>
                <a:lnTo>
                  <a:pt x="190500" y="5461000"/>
                </a:lnTo>
                <a:lnTo>
                  <a:pt x="192024" y="5473700"/>
                </a:lnTo>
                <a:lnTo>
                  <a:pt x="225552" y="5473700"/>
                </a:lnTo>
                <a:lnTo>
                  <a:pt x="207264" y="5461000"/>
                </a:lnTo>
                <a:close/>
              </a:path>
              <a:path w="5793105" h="5638800">
                <a:moveTo>
                  <a:pt x="163068" y="5448300"/>
                </a:moveTo>
                <a:lnTo>
                  <a:pt x="76200" y="5448300"/>
                </a:lnTo>
                <a:lnTo>
                  <a:pt x="85344" y="5461000"/>
                </a:lnTo>
                <a:lnTo>
                  <a:pt x="169164" y="5461000"/>
                </a:lnTo>
                <a:lnTo>
                  <a:pt x="163068" y="5448300"/>
                </a:lnTo>
                <a:close/>
              </a:path>
              <a:path w="5793105" h="5638800">
                <a:moveTo>
                  <a:pt x="68580" y="5422900"/>
                </a:moveTo>
                <a:lnTo>
                  <a:pt x="38100" y="5422900"/>
                </a:lnTo>
                <a:lnTo>
                  <a:pt x="56388" y="5448300"/>
                </a:lnTo>
                <a:lnTo>
                  <a:pt x="120396" y="5448300"/>
                </a:lnTo>
                <a:lnTo>
                  <a:pt x="105156" y="5435600"/>
                </a:lnTo>
                <a:lnTo>
                  <a:pt x="77724" y="5435600"/>
                </a:lnTo>
                <a:lnTo>
                  <a:pt x="68580" y="5422900"/>
                </a:lnTo>
                <a:close/>
              </a:path>
              <a:path w="5793105" h="5638800">
                <a:moveTo>
                  <a:pt x="83820" y="4953000"/>
                </a:moveTo>
                <a:lnTo>
                  <a:pt x="64008" y="4953000"/>
                </a:lnTo>
                <a:lnTo>
                  <a:pt x="59436" y="4978400"/>
                </a:lnTo>
                <a:lnTo>
                  <a:pt x="56388" y="4991100"/>
                </a:lnTo>
                <a:lnTo>
                  <a:pt x="47244" y="5016500"/>
                </a:lnTo>
                <a:lnTo>
                  <a:pt x="41148" y="5041900"/>
                </a:lnTo>
                <a:lnTo>
                  <a:pt x="33528" y="5054600"/>
                </a:lnTo>
                <a:lnTo>
                  <a:pt x="24384" y="5067300"/>
                </a:lnTo>
                <a:lnTo>
                  <a:pt x="1524" y="5143500"/>
                </a:lnTo>
                <a:lnTo>
                  <a:pt x="0" y="5143500"/>
                </a:lnTo>
                <a:lnTo>
                  <a:pt x="7620" y="5207000"/>
                </a:lnTo>
                <a:lnTo>
                  <a:pt x="13716" y="5283200"/>
                </a:lnTo>
                <a:lnTo>
                  <a:pt x="16764" y="5308600"/>
                </a:lnTo>
                <a:lnTo>
                  <a:pt x="25908" y="5372100"/>
                </a:lnTo>
                <a:lnTo>
                  <a:pt x="32004" y="5410200"/>
                </a:lnTo>
                <a:lnTo>
                  <a:pt x="33528" y="5422900"/>
                </a:lnTo>
                <a:lnTo>
                  <a:pt x="56388" y="5422900"/>
                </a:lnTo>
                <a:lnTo>
                  <a:pt x="53340" y="5410200"/>
                </a:lnTo>
                <a:lnTo>
                  <a:pt x="50292" y="5410200"/>
                </a:lnTo>
                <a:lnTo>
                  <a:pt x="44196" y="5372100"/>
                </a:lnTo>
                <a:lnTo>
                  <a:pt x="39624" y="5346700"/>
                </a:lnTo>
                <a:lnTo>
                  <a:pt x="35052" y="5308600"/>
                </a:lnTo>
                <a:lnTo>
                  <a:pt x="32004" y="5270500"/>
                </a:lnTo>
                <a:lnTo>
                  <a:pt x="19812" y="5143500"/>
                </a:lnTo>
                <a:lnTo>
                  <a:pt x="25908" y="5118100"/>
                </a:lnTo>
                <a:lnTo>
                  <a:pt x="35052" y="5105400"/>
                </a:lnTo>
                <a:lnTo>
                  <a:pt x="65532" y="5029200"/>
                </a:lnTo>
                <a:lnTo>
                  <a:pt x="77724" y="4978400"/>
                </a:lnTo>
                <a:lnTo>
                  <a:pt x="82296" y="4965700"/>
                </a:lnTo>
                <a:lnTo>
                  <a:pt x="83820" y="4953000"/>
                </a:lnTo>
                <a:close/>
              </a:path>
              <a:path w="5793105" h="5638800">
                <a:moveTo>
                  <a:pt x="5431536" y="5321300"/>
                </a:moveTo>
                <a:lnTo>
                  <a:pt x="5405628" y="5321300"/>
                </a:lnTo>
                <a:lnTo>
                  <a:pt x="5401056" y="5334000"/>
                </a:lnTo>
                <a:lnTo>
                  <a:pt x="5382768" y="5359400"/>
                </a:lnTo>
                <a:lnTo>
                  <a:pt x="5407152" y="5359400"/>
                </a:lnTo>
                <a:lnTo>
                  <a:pt x="5413248" y="5346700"/>
                </a:lnTo>
                <a:lnTo>
                  <a:pt x="5416296" y="5346700"/>
                </a:lnTo>
                <a:lnTo>
                  <a:pt x="5420868" y="5334000"/>
                </a:lnTo>
                <a:lnTo>
                  <a:pt x="5428488" y="5334000"/>
                </a:lnTo>
                <a:lnTo>
                  <a:pt x="5431536" y="5321300"/>
                </a:lnTo>
                <a:close/>
              </a:path>
              <a:path w="5793105" h="5638800">
                <a:moveTo>
                  <a:pt x="5486400" y="5257800"/>
                </a:moveTo>
                <a:lnTo>
                  <a:pt x="5463540" y="5257800"/>
                </a:lnTo>
                <a:lnTo>
                  <a:pt x="5457444" y="5270500"/>
                </a:lnTo>
                <a:lnTo>
                  <a:pt x="5451348" y="5270500"/>
                </a:lnTo>
                <a:lnTo>
                  <a:pt x="5446776" y="5283200"/>
                </a:lnTo>
                <a:lnTo>
                  <a:pt x="5437632" y="5295900"/>
                </a:lnTo>
                <a:lnTo>
                  <a:pt x="5434583" y="5295900"/>
                </a:lnTo>
                <a:lnTo>
                  <a:pt x="5423916" y="5308600"/>
                </a:lnTo>
                <a:lnTo>
                  <a:pt x="5419344" y="5308600"/>
                </a:lnTo>
                <a:lnTo>
                  <a:pt x="5411724" y="5321300"/>
                </a:lnTo>
                <a:lnTo>
                  <a:pt x="5436108" y="5321300"/>
                </a:lnTo>
                <a:lnTo>
                  <a:pt x="5452872" y="5308600"/>
                </a:lnTo>
                <a:lnTo>
                  <a:pt x="5466588" y="5283200"/>
                </a:lnTo>
                <a:lnTo>
                  <a:pt x="5472683" y="5283200"/>
                </a:lnTo>
                <a:lnTo>
                  <a:pt x="5478780" y="5270500"/>
                </a:lnTo>
                <a:lnTo>
                  <a:pt x="5486400" y="5257800"/>
                </a:lnTo>
                <a:close/>
              </a:path>
              <a:path w="5793105" h="5638800">
                <a:moveTo>
                  <a:pt x="5675376" y="381000"/>
                </a:moveTo>
                <a:lnTo>
                  <a:pt x="5652516" y="381000"/>
                </a:lnTo>
                <a:lnTo>
                  <a:pt x="5670804" y="419100"/>
                </a:lnTo>
                <a:lnTo>
                  <a:pt x="5673852" y="431800"/>
                </a:lnTo>
                <a:lnTo>
                  <a:pt x="5678424" y="444500"/>
                </a:lnTo>
                <a:lnTo>
                  <a:pt x="5687568" y="482600"/>
                </a:lnTo>
                <a:lnTo>
                  <a:pt x="5705856" y="533400"/>
                </a:lnTo>
                <a:lnTo>
                  <a:pt x="5715000" y="546100"/>
                </a:lnTo>
                <a:lnTo>
                  <a:pt x="5725668" y="571500"/>
                </a:lnTo>
                <a:lnTo>
                  <a:pt x="5743956" y="596900"/>
                </a:lnTo>
                <a:lnTo>
                  <a:pt x="5751576" y="622300"/>
                </a:lnTo>
                <a:lnTo>
                  <a:pt x="5753100" y="635000"/>
                </a:lnTo>
                <a:lnTo>
                  <a:pt x="5756148" y="635000"/>
                </a:lnTo>
                <a:lnTo>
                  <a:pt x="5757672" y="647700"/>
                </a:lnTo>
                <a:lnTo>
                  <a:pt x="5757672" y="660400"/>
                </a:lnTo>
                <a:lnTo>
                  <a:pt x="5762244" y="863600"/>
                </a:lnTo>
                <a:lnTo>
                  <a:pt x="5766816" y="1079500"/>
                </a:lnTo>
                <a:lnTo>
                  <a:pt x="5769864" y="1485900"/>
                </a:lnTo>
                <a:lnTo>
                  <a:pt x="5771388" y="1905000"/>
                </a:lnTo>
                <a:lnTo>
                  <a:pt x="5774436" y="2324100"/>
                </a:lnTo>
                <a:lnTo>
                  <a:pt x="5766816" y="2514600"/>
                </a:lnTo>
                <a:lnTo>
                  <a:pt x="5762244" y="2616200"/>
                </a:lnTo>
                <a:lnTo>
                  <a:pt x="5757672" y="2705100"/>
                </a:lnTo>
                <a:lnTo>
                  <a:pt x="5756148" y="2743200"/>
                </a:lnTo>
                <a:lnTo>
                  <a:pt x="5754624" y="2768600"/>
                </a:lnTo>
                <a:lnTo>
                  <a:pt x="5745480" y="2882900"/>
                </a:lnTo>
                <a:lnTo>
                  <a:pt x="5742432" y="2933700"/>
                </a:lnTo>
                <a:lnTo>
                  <a:pt x="5736336" y="3302000"/>
                </a:lnTo>
                <a:lnTo>
                  <a:pt x="5730240" y="4013200"/>
                </a:lnTo>
                <a:lnTo>
                  <a:pt x="5727192" y="4381500"/>
                </a:lnTo>
                <a:lnTo>
                  <a:pt x="5721096" y="4457700"/>
                </a:lnTo>
                <a:lnTo>
                  <a:pt x="5718048" y="4495800"/>
                </a:lnTo>
                <a:lnTo>
                  <a:pt x="5711952" y="4533900"/>
                </a:lnTo>
                <a:lnTo>
                  <a:pt x="5687568" y="4597400"/>
                </a:lnTo>
                <a:lnTo>
                  <a:pt x="5682996" y="4610100"/>
                </a:lnTo>
                <a:lnTo>
                  <a:pt x="5679948" y="4610100"/>
                </a:lnTo>
                <a:lnTo>
                  <a:pt x="5673852" y="4648200"/>
                </a:lnTo>
                <a:lnTo>
                  <a:pt x="5670804" y="4686300"/>
                </a:lnTo>
                <a:lnTo>
                  <a:pt x="5664708" y="4749800"/>
                </a:lnTo>
                <a:lnTo>
                  <a:pt x="5632704" y="4864100"/>
                </a:lnTo>
                <a:lnTo>
                  <a:pt x="5626608" y="4889500"/>
                </a:lnTo>
                <a:lnTo>
                  <a:pt x="5612892" y="4927600"/>
                </a:lnTo>
                <a:lnTo>
                  <a:pt x="5606796" y="4965700"/>
                </a:lnTo>
                <a:lnTo>
                  <a:pt x="5602224" y="4991100"/>
                </a:lnTo>
                <a:lnTo>
                  <a:pt x="5599176" y="5003800"/>
                </a:lnTo>
                <a:lnTo>
                  <a:pt x="5594604" y="5016500"/>
                </a:lnTo>
                <a:lnTo>
                  <a:pt x="5590032" y="5016500"/>
                </a:lnTo>
                <a:lnTo>
                  <a:pt x="5577840" y="5067300"/>
                </a:lnTo>
                <a:lnTo>
                  <a:pt x="5570220" y="5092700"/>
                </a:lnTo>
                <a:lnTo>
                  <a:pt x="5571744" y="5092700"/>
                </a:lnTo>
                <a:lnTo>
                  <a:pt x="5539740" y="5130800"/>
                </a:lnTo>
                <a:lnTo>
                  <a:pt x="5509260" y="5181600"/>
                </a:lnTo>
                <a:lnTo>
                  <a:pt x="5500116" y="5194300"/>
                </a:lnTo>
                <a:lnTo>
                  <a:pt x="5494020" y="5207000"/>
                </a:lnTo>
                <a:lnTo>
                  <a:pt x="5483352" y="5232400"/>
                </a:lnTo>
                <a:lnTo>
                  <a:pt x="5478780" y="5245100"/>
                </a:lnTo>
                <a:lnTo>
                  <a:pt x="5471160" y="5257800"/>
                </a:lnTo>
                <a:lnTo>
                  <a:pt x="5494020" y="5257800"/>
                </a:lnTo>
                <a:lnTo>
                  <a:pt x="5503164" y="5232400"/>
                </a:lnTo>
                <a:lnTo>
                  <a:pt x="5526024" y="5194300"/>
                </a:lnTo>
                <a:lnTo>
                  <a:pt x="5539740" y="5168900"/>
                </a:lnTo>
                <a:lnTo>
                  <a:pt x="5556504" y="5143500"/>
                </a:lnTo>
                <a:lnTo>
                  <a:pt x="5586983" y="5105400"/>
                </a:lnTo>
                <a:lnTo>
                  <a:pt x="5588508" y="5105400"/>
                </a:lnTo>
                <a:lnTo>
                  <a:pt x="5588508" y="5092700"/>
                </a:lnTo>
                <a:lnTo>
                  <a:pt x="5596128" y="5067300"/>
                </a:lnTo>
                <a:lnTo>
                  <a:pt x="5605272" y="5041900"/>
                </a:lnTo>
                <a:lnTo>
                  <a:pt x="5608320" y="5029200"/>
                </a:lnTo>
                <a:lnTo>
                  <a:pt x="5617464" y="5003800"/>
                </a:lnTo>
                <a:lnTo>
                  <a:pt x="5620512" y="4991100"/>
                </a:lnTo>
                <a:lnTo>
                  <a:pt x="5625083" y="4978400"/>
                </a:lnTo>
                <a:lnTo>
                  <a:pt x="5628132" y="4953000"/>
                </a:lnTo>
                <a:lnTo>
                  <a:pt x="5632704" y="4940300"/>
                </a:lnTo>
                <a:lnTo>
                  <a:pt x="5635752" y="4914900"/>
                </a:lnTo>
                <a:lnTo>
                  <a:pt x="5638800" y="4902200"/>
                </a:lnTo>
                <a:lnTo>
                  <a:pt x="5647944" y="4889500"/>
                </a:lnTo>
                <a:lnTo>
                  <a:pt x="5650992" y="4876800"/>
                </a:lnTo>
                <a:lnTo>
                  <a:pt x="5682996" y="4749800"/>
                </a:lnTo>
                <a:lnTo>
                  <a:pt x="5689092" y="4686300"/>
                </a:lnTo>
                <a:lnTo>
                  <a:pt x="5695188" y="4635500"/>
                </a:lnTo>
                <a:lnTo>
                  <a:pt x="5704332" y="4597400"/>
                </a:lnTo>
                <a:lnTo>
                  <a:pt x="5727192" y="4559300"/>
                </a:lnTo>
                <a:lnTo>
                  <a:pt x="5730240" y="4546600"/>
                </a:lnTo>
                <a:lnTo>
                  <a:pt x="5740908" y="4457700"/>
                </a:lnTo>
                <a:lnTo>
                  <a:pt x="5742432" y="4419600"/>
                </a:lnTo>
                <a:lnTo>
                  <a:pt x="5745480" y="4381500"/>
                </a:lnTo>
                <a:lnTo>
                  <a:pt x="5750052" y="4013200"/>
                </a:lnTo>
                <a:lnTo>
                  <a:pt x="5756148" y="3302000"/>
                </a:lnTo>
                <a:lnTo>
                  <a:pt x="5759196" y="3111500"/>
                </a:lnTo>
                <a:lnTo>
                  <a:pt x="5762244" y="2933700"/>
                </a:lnTo>
                <a:lnTo>
                  <a:pt x="5762244" y="2908300"/>
                </a:lnTo>
                <a:lnTo>
                  <a:pt x="5763768" y="2882900"/>
                </a:lnTo>
                <a:lnTo>
                  <a:pt x="5772912" y="2768600"/>
                </a:lnTo>
                <a:lnTo>
                  <a:pt x="5775960" y="2743200"/>
                </a:lnTo>
                <a:lnTo>
                  <a:pt x="5777483" y="2717800"/>
                </a:lnTo>
                <a:lnTo>
                  <a:pt x="5782056" y="2616200"/>
                </a:lnTo>
                <a:lnTo>
                  <a:pt x="5785104" y="2514600"/>
                </a:lnTo>
                <a:lnTo>
                  <a:pt x="5792724" y="2324100"/>
                </a:lnTo>
                <a:lnTo>
                  <a:pt x="5789676" y="1905000"/>
                </a:lnTo>
                <a:lnTo>
                  <a:pt x="5788152" y="1485900"/>
                </a:lnTo>
                <a:lnTo>
                  <a:pt x="5785104" y="1079500"/>
                </a:lnTo>
                <a:lnTo>
                  <a:pt x="5782056" y="863600"/>
                </a:lnTo>
                <a:lnTo>
                  <a:pt x="5777483" y="660400"/>
                </a:lnTo>
                <a:lnTo>
                  <a:pt x="5772912" y="622300"/>
                </a:lnTo>
                <a:lnTo>
                  <a:pt x="5760720" y="596900"/>
                </a:lnTo>
                <a:lnTo>
                  <a:pt x="5751576" y="571500"/>
                </a:lnTo>
                <a:lnTo>
                  <a:pt x="5740908" y="558800"/>
                </a:lnTo>
                <a:lnTo>
                  <a:pt x="5713476" y="508000"/>
                </a:lnTo>
                <a:lnTo>
                  <a:pt x="5710428" y="495300"/>
                </a:lnTo>
                <a:lnTo>
                  <a:pt x="5705856" y="482600"/>
                </a:lnTo>
                <a:lnTo>
                  <a:pt x="5696712" y="444500"/>
                </a:lnTo>
                <a:lnTo>
                  <a:pt x="5682996" y="406400"/>
                </a:lnTo>
                <a:lnTo>
                  <a:pt x="5675376" y="381000"/>
                </a:lnTo>
                <a:close/>
              </a:path>
              <a:path w="5793105" h="5638800">
                <a:moveTo>
                  <a:pt x="79248" y="4914900"/>
                </a:moveTo>
                <a:lnTo>
                  <a:pt x="76200" y="4914900"/>
                </a:lnTo>
                <a:lnTo>
                  <a:pt x="71628" y="4927600"/>
                </a:lnTo>
                <a:lnTo>
                  <a:pt x="65532" y="4953000"/>
                </a:lnTo>
                <a:lnTo>
                  <a:pt x="86868" y="4953000"/>
                </a:lnTo>
                <a:lnTo>
                  <a:pt x="88392" y="4940300"/>
                </a:lnTo>
                <a:lnTo>
                  <a:pt x="91440" y="4940300"/>
                </a:lnTo>
                <a:lnTo>
                  <a:pt x="92964" y="4927600"/>
                </a:lnTo>
                <a:lnTo>
                  <a:pt x="77724" y="4927600"/>
                </a:lnTo>
                <a:lnTo>
                  <a:pt x="79248" y="4914900"/>
                </a:lnTo>
                <a:close/>
              </a:path>
              <a:path w="5793105" h="5638800">
                <a:moveTo>
                  <a:pt x="79248" y="4914900"/>
                </a:moveTo>
                <a:lnTo>
                  <a:pt x="77724" y="4927600"/>
                </a:lnTo>
                <a:lnTo>
                  <a:pt x="91440" y="4927600"/>
                </a:lnTo>
                <a:lnTo>
                  <a:pt x="91821" y="4926541"/>
                </a:lnTo>
                <a:lnTo>
                  <a:pt x="79248" y="4914900"/>
                </a:lnTo>
                <a:close/>
              </a:path>
              <a:path w="5793105" h="5638800">
                <a:moveTo>
                  <a:pt x="91821" y="4926541"/>
                </a:moveTo>
                <a:lnTo>
                  <a:pt x="91440" y="4927600"/>
                </a:lnTo>
                <a:lnTo>
                  <a:pt x="92964" y="4927600"/>
                </a:lnTo>
                <a:lnTo>
                  <a:pt x="91821" y="4926541"/>
                </a:lnTo>
                <a:close/>
              </a:path>
              <a:path w="5793105" h="5638800">
                <a:moveTo>
                  <a:pt x="96012" y="4914900"/>
                </a:moveTo>
                <a:lnTo>
                  <a:pt x="91821" y="4926541"/>
                </a:lnTo>
                <a:lnTo>
                  <a:pt x="92964" y="4927600"/>
                </a:lnTo>
                <a:lnTo>
                  <a:pt x="96012" y="4927600"/>
                </a:lnTo>
                <a:lnTo>
                  <a:pt x="96012" y="4914900"/>
                </a:lnTo>
                <a:close/>
              </a:path>
              <a:path w="5793105" h="5638800">
                <a:moveTo>
                  <a:pt x="97536" y="4914900"/>
                </a:moveTo>
                <a:lnTo>
                  <a:pt x="96012" y="4914900"/>
                </a:lnTo>
                <a:lnTo>
                  <a:pt x="96012" y="4927600"/>
                </a:lnTo>
                <a:lnTo>
                  <a:pt x="97536" y="4914900"/>
                </a:lnTo>
                <a:close/>
              </a:path>
              <a:path w="5793105" h="5638800">
                <a:moveTo>
                  <a:pt x="96012" y="4914900"/>
                </a:moveTo>
                <a:lnTo>
                  <a:pt x="79248" y="4914900"/>
                </a:lnTo>
                <a:lnTo>
                  <a:pt x="91821" y="4926541"/>
                </a:lnTo>
                <a:lnTo>
                  <a:pt x="96012" y="4914900"/>
                </a:lnTo>
                <a:close/>
              </a:path>
              <a:path w="5793105" h="5638800">
                <a:moveTo>
                  <a:pt x="80772" y="4908550"/>
                </a:moveTo>
                <a:lnTo>
                  <a:pt x="77724" y="4914900"/>
                </a:lnTo>
                <a:lnTo>
                  <a:pt x="80772" y="4914900"/>
                </a:lnTo>
                <a:lnTo>
                  <a:pt x="80772" y="4908550"/>
                </a:lnTo>
                <a:close/>
              </a:path>
              <a:path w="5793105" h="5638800">
                <a:moveTo>
                  <a:pt x="92964" y="4902200"/>
                </a:moveTo>
                <a:lnTo>
                  <a:pt x="83820" y="4902200"/>
                </a:lnTo>
                <a:lnTo>
                  <a:pt x="80772" y="4908550"/>
                </a:lnTo>
                <a:lnTo>
                  <a:pt x="80772" y="4914900"/>
                </a:lnTo>
                <a:lnTo>
                  <a:pt x="94488" y="4914900"/>
                </a:lnTo>
                <a:lnTo>
                  <a:pt x="92964" y="4902200"/>
                </a:lnTo>
                <a:close/>
              </a:path>
              <a:path w="5793105" h="5638800">
                <a:moveTo>
                  <a:pt x="102108" y="4889500"/>
                </a:moveTo>
                <a:lnTo>
                  <a:pt x="83820" y="4889500"/>
                </a:lnTo>
                <a:lnTo>
                  <a:pt x="82296" y="4902200"/>
                </a:lnTo>
                <a:lnTo>
                  <a:pt x="92964" y="4902200"/>
                </a:lnTo>
                <a:lnTo>
                  <a:pt x="94488" y="4914900"/>
                </a:lnTo>
                <a:lnTo>
                  <a:pt x="99060" y="4914900"/>
                </a:lnTo>
                <a:lnTo>
                  <a:pt x="102108" y="4889500"/>
                </a:lnTo>
                <a:close/>
              </a:path>
              <a:path w="5793105" h="5638800">
                <a:moveTo>
                  <a:pt x="83820" y="4902200"/>
                </a:moveTo>
                <a:lnTo>
                  <a:pt x="80772" y="4902200"/>
                </a:lnTo>
                <a:lnTo>
                  <a:pt x="80772" y="4908550"/>
                </a:lnTo>
                <a:lnTo>
                  <a:pt x="83820" y="4902200"/>
                </a:lnTo>
                <a:close/>
              </a:path>
              <a:path w="5793105" h="5638800">
                <a:moveTo>
                  <a:pt x="135636" y="4826000"/>
                </a:moveTo>
                <a:lnTo>
                  <a:pt x="100584" y="4826000"/>
                </a:lnTo>
                <a:lnTo>
                  <a:pt x="94488" y="4838700"/>
                </a:lnTo>
                <a:lnTo>
                  <a:pt x="91440" y="4851400"/>
                </a:lnTo>
                <a:lnTo>
                  <a:pt x="89916" y="4864100"/>
                </a:lnTo>
                <a:lnTo>
                  <a:pt x="86868" y="4876800"/>
                </a:lnTo>
                <a:lnTo>
                  <a:pt x="85344" y="4889500"/>
                </a:lnTo>
                <a:lnTo>
                  <a:pt x="103632" y="4889500"/>
                </a:lnTo>
                <a:lnTo>
                  <a:pt x="106680" y="4876800"/>
                </a:lnTo>
                <a:lnTo>
                  <a:pt x="108204" y="4864100"/>
                </a:lnTo>
                <a:lnTo>
                  <a:pt x="111252" y="4851400"/>
                </a:lnTo>
                <a:lnTo>
                  <a:pt x="112776" y="4838700"/>
                </a:lnTo>
                <a:lnTo>
                  <a:pt x="124968" y="4838700"/>
                </a:lnTo>
                <a:lnTo>
                  <a:pt x="135636" y="4826000"/>
                </a:lnTo>
                <a:close/>
              </a:path>
              <a:path w="5793105" h="5638800">
                <a:moveTo>
                  <a:pt x="120396" y="4838700"/>
                </a:moveTo>
                <a:lnTo>
                  <a:pt x="112776" y="4838700"/>
                </a:lnTo>
                <a:lnTo>
                  <a:pt x="111252" y="4851400"/>
                </a:lnTo>
                <a:lnTo>
                  <a:pt x="120396" y="4838700"/>
                </a:lnTo>
                <a:close/>
              </a:path>
              <a:path w="5793105" h="5638800">
                <a:moveTo>
                  <a:pt x="192024" y="4787900"/>
                </a:moveTo>
                <a:lnTo>
                  <a:pt x="146304" y="4787900"/>
                </a:lnTo>
                <a:lnTo>
                  <a:pt x="131064" y="4800600"/>
                </a:lnTo>
                <a:lnTo>
                  <a:pt x="123444" y="4813300"/>
                </a:lnTo>
                <a:lnTo>
                  <a:pt x="117348" y="4813300"/>
                </a:lnTo>
                <a:lnTo>
                  <a:pt x="111252" y="4826000"/>
                </a:lnTo>
                <a:lnTo>
                  <a:pt x="141732" y="4826000"/>
                </a:lnTo>
                <a:lnTo>
                  <a:pt x="172212" y="4800600"/>
                </a:lnTo>
                <a:lnTo>
                  <a:pt x="185928" y="4800600"/>
                </a:lnTo>
                <a:lnTo>
                  <a:pt x="192024" y="4787900"/>
                </a:lnTo>
                <a:close/>
              </a:path>
              <a:path w="5793105" h="5638800">
                <a:moveTo>
                  <a:pt x="332232" y="4775200"/>
                </a:moveTo>
                <a:lnTo>
                  <a:pt x="172212" y="4775200"/>
                </a:lnTo>
                <a:lnTo>
                  <a:pt x="153924" y="4787900"/>
                </a:lnTo>
                <a:lnTo>
                  <a:pt x="243840" y="4787900"/>
                </a:lnTo>
                <a:lnTo>
                  <a:pt x="332232" y="4775200"/>
                </a:lnTo>
                <a:close/>
              </a:path>
              <a:path w="5793105" h="5638800">
                <a:moveTo>
                  <a:pt x="1618488" y="4775200"/>
                </a:moveTo>
                <a:lnTo>
                  <a:pt x="1214627" y="4775200"/>
                </a:lnTo>
                <a:lnTo>
                  <a:pt x="1362456" y="4787900"/>
                </a:lnTo>
                <a:lnTo>
                  <a:pt x="1513332" y="4787900"/>
                </a:lnTo>
                <a:lnTo>
                  <a:pt x="1618488" y="4775200"/>
                </a:lnTo>
                <a:close/>
              </a:path>
              <a:path w="5793105" h="5638800">
                <a:moveTo>
                  <a:pt x="1363980" y="4762500"/>
                </a:moveTo>
                <a:lnTo>
                  <a:pt x="242316" y="4762500"/>
                </a:lnTo>
                <a:lnTo>
                  <a:pt x="196596" y="4775200"/>
                </a:lnTo>
                <a:lnTo>
                  <a:pt x="1511808" y="4775200"/>
                </a:lnTo>
                <a:lnTo>
                  <a:pt x="1363980" y="4762500"/>
                </a:lnTo>
                <a:close/>
              </a:path>
              <a:path w="5793105" h="5638800">
                <a:moveTo>
                  <a:pt x="1687068" y="4762500"/>
                </a:moveTo>
                <a:lnTo>
                  <a:pt x="1581912" y="4762500"/>
                </a:lnTo>
                <a:lnTo>
                  <a:pt x="1511808" y="4775200"/>
                </a:lnTo>
                <a:lnTo>
                  <a:pt x="1671827" y="4775200"/>
                </a:lnTo>
                <a:lnTo>
                  <a:pt x="1687068" y="4762500"/>
                </a:lnTo>
                <a:close/>
              </a:path>
              <a:path w="5793105" h="5638800">
                <a:moveTo>
                  <a:pt x="647700" y="4749800"/>
                </a:moveTo>
                <a:lnTo>
                  <a:pt x="467868" y="4762500"/>
                </a:lnTo>
                <a:lnTo>
                  <a:pt x="737616" y="4762500"/>
                </a:lnTo>
                <a:lnTo>
                  <a:pt x="647700" y="4749800"/>
                </a:lnTo>
                <a:close/>
              </a:path>
              <a:path w="5793105" h="5638800">
                <a:moveTo>
                  <a:pt x="1763268" y="4749800"/>
                </a:moveTo>
                <a:lnTo>
                  <a:pt x="1665732" y="4749800"/>
                </a:lnTo>
                <a:lnTo>
                  <a:pt x="1650492" y="4762500"/>
                </a:lnTo>
                <a:lnTo>
                  <a:pt x="1740408" y="4762500"/>
                </a:lnTo>
                <a:lnTo>
                  <a:pt x="1763268" y="4749800"/>
                </a:lnTo>
                <a:close/>
              </a:path>
              <a:path w="5793105" h="5638800">
                <a:moveTo>
                  <a:pt x="1935480" y="4737100"/>
                </a:moveTo>
                <a:lnTo>
                  <a:pt x="1714500" y="4737100"/>
                </a:lnTo>
                <a:lnTo>
                  <a:pt x="1697736" y="4749800"/>
                </a:lnTo>
                <a:lnTo>
                  <a:pt x="1808988" y="4749800"/>
                </a:lnTo>
                <a:lnTo>
                  <a:pt x="1935480" y="4737100"/>
                </a:lnTo>
                <a:close/>
              </a:path>
              <a:path w="5793105" h="5638800">
                <a:moveTo>
                  <a:pt x="2543556" y="4711700"/>
                </a:moveTo>
                <a:lnTo>
                  <a:pt x="2183892" y="4711700"/>
                </a:lnTo>
                <a:lnTo>
                  <a:pt x="1808988" y="4724400"/>
                </a:lnTo>
                <a:lnTo>
                  <a:pt x="1760220" y="4737100"/>
                </a:lnTo>
                <a:lnTo>
                  <a:pt x="2060448" y="4737100"/>
                </a:lnTo>
                <a:lnTo>
                  <a:pt x="2310384" y="4724400"/>
                </a:lnTo>
                <a:lnTo>
                  <a:pt x="2474976" y="4724400"/>
                </a:lnTo>
                <a:lnTo>
                  <a:pt x="2543556" y="4711700"/>
                </a:lnTo>
                <a:close/>
              </a:path>
              <a:path w="5793105" h="5638800">
                <a:moveTo>
                  <a:pt x="2590800" y="4699000"/>
                </a:moveTo>
                <a:lnTo>
                  <a:pt x="2528316" y="4699000"/>
                </a:lnTo>
                <a:lnTo>
                  <a:pt x="2418588" y="4711700"/>
                </a:lnTo>
                <a:lnTo>
                  <a:pt x="2575560" y="4711700"/>
                </a:lnTo>
                <a:lnTo>
                  <a:pt x="2590800" y="4699000"/>
                </a:lnTo>
                <a:close/>
              </a:path>
              <a:path w="5793105" h="5638800">
                <a:moveTo>
                  <a:pt x="2645664" y="4660900"/>
                </a:moveTo>
                <a:lnTo>
                  <a:pt x="2622804" y="4660900"/>
                </a:lnTo>
                <a:lnTo>
                  <a:pt x="2598420" y="4673600"/>
                </a:lnTo>
                <a:lnTo>
                  <a:pt x="2584704" y="4686300"/>
                </a:lnTo>
                <a:lnTo>
                  <a:pt x="2554224" y="4686300"/>
                </a:lnTo>
                <a:lnTo>
                  <a:pt x="2540508" y="4699000"/>
                </a:lnTo>
                <a:lnTo>
                  <a:pt x="2607564" y="4699000"/>
                </a:lnTo>
                <a:lnTo>
                  <a:pt x="2634996" y="4673600"/>
                </a:lnTo>
                <a:lnTo>
                  <a:pt x="2641092" y="4673600"/>
                </a:lnTo>
                <a:lnTo>
                  <a:pt x="2645664" y="4660900"/>
                </a:lnTo>
                <a:close/>
              </a:path>
              <a:path w="5793105" h="5638800">
                <a:moveTo>
                  <a:pt x="2743200" y="3314700"/>
                </a:moveTo>
                <a:lnTo>
                  <a:pt x="2724912" y="3314700"/>
                </a:lnTo>
                <a:lnTo>
                  <a:pt x="2723388" y="3327400"/>
                </a:lnTo>
                <a:lnTo>
                  <a:pt x="2718816" y="3390900"/>
                </a:lnTo>
                <a:lnTo>
                  <a:pt x="2715768" y="3441700"/>
                </a:lnTo>
                <a:lnTo>
                  <a:pt x="2712720" y="3505200"/>
                </a:lnTo>
                <a:lnTo>
                  <a:pt x="2706624" y="3568700"/>
                </a:lnTo>
                <a:lnTo>
                  <a:pt x="2706624" y="3581400"/>
                </a:lnTo>
                <a:lnTo>
                  <a:pt x="2703576" y="3581400"/>
                </a:lnTo>
                <a:lnTo>
                  <a:pt x="2694432" y="3632200"/>
                </a:lnTo>
                <a:lnTo>
                  <a:pt x="2691384" y="3657600"/>
                </a:lnTo>
                <a:lnTo>
                  <a:pt x="2688336" y="3721100"/>
                </a:lnTo>
                <a:lnTo>
                  <a:pt x="2679192" y="4102100"/>
                </a:lnTo>
                <a:lnTo>
                  <a:pt x="2676144" y="4165600"/>
                </a:lnTo>
                <a:lnTo>
                  <a:pt x="2670048" y="4279900"/>
                </a:lnTo>
                <a:lnTo>
                  <a:pt x="2654808" y="4508500"/>
                </a:lnTo>
                <a:lnTo>
                  <a:pt x="2644140" y="4610100"/>
                </a:lnTo>
                <a:lnTo>
                  <a:pt x="2636520" y="4648200"/>
                </a:lnTo>
                <a:lnTo>
                  <a:pt x="2627376" y="4660900"/>
                </a:lnTo>
                <a:lnTo>
                  <a:pt x="2653284" y="4660900"/>
                </a:lnTo>
                <a:lnTo>
                  <a:pt x="2653284" y="4648200"/>
                </a:lnTo>
                <a:lnTo>
                  <a:pt x="2659380" y="4648200"/>
                </a:lnTo>
                <a:lnTo>
                  <a:pt x="2662428" y="4635500"/>
                </a:lnTo>
                <a:lnTo>
                  <a:pt x="2682240" y="4394200"/>
                </a:lnTo>
                <a:lnTo>
                  <a:pt x="2694432" y="4165600"/>
                </a:lnTo>
                <a:lnTo>
                  <a:pt x="2697480" y="4102100"/>
                </a:lnTo>
                <a:lnTo>
                  <a:pt x="2705100" y="3784600"/>
                </a:lnTo>
                <a:lnTo>
                  <a:pt x="2711196" y="3657600"/>
                </a:lnTo>
                <a:lnTo>
                  <a:pt x="2711196" y="3644900"/>
                </a:lnTo>
                <a:lnTo>
                  <a:pt x="2712720" y="3632200"/>
                </a:lnTo>
                <a:lnTo>
                  <a:pt x="2717292" y="3619500"/>
                </a:lnTo>
                <a:lnTo>
                  <a:pt x="2723388" y="3594100"/>
                </a:lnTo>
                <a:lnTo>
                  <a:pt x="2726436" y="3568700"/>
                </a:lnTo>
                <a:lnTo>
                  <a:pt x="2735580" y="3441700"/>
                </a:lnTo>
                <a:lnTo>
                  <a:pt x="2741676" y="3327400"/>
                </a:lnTo>
                <a:lnTo>
                  <a:pt x="2743200" y="3327400"/>
                </a:lnTo>
                <a:lnTo>
                  <a:pt x="2743200" y="3314700"/>
                </a:lnTo>
                <a:close/>
              </a:path>
              <a:path w="5793105" h="5638800">
                <a:moveTo>
                  <a:pt x="2791358" y="327659"/>
                </a:moveTo>
                <a:lnTo>
                  <a:pt x="2779282" y="361202"/>
                </a:lnTo>
                <a:lnTo>
                  <a:pt x="2795016" y="431800"/>
                </a:lnTo>
                <a:lnTo>
                  <a:pt x="2810256" y="520700"/>
                </a:lnTo>
                <a:lnTo>
                  <a:pt x="2823972" y="609600"/>
                </a:lnTo>
                <a:lnTo>
                  <a:pt x="2836164" y="698500"/>
                </a:lnTo>
                <a:lnTo>
                  <a:pt x="2845308" y="787400"/>
                </a:lnTo>
                <a:lnTo>
                  <a:pt x="2852928" y="876300"/>
                </a:lnTo>
                <a:lnTo>
                  <a:pt x="2862072" y="1054100"/>
                </a:lnTo>
                <a:lnTo>
                  <a:pt x="2863596" y="1143000"/>
                </a:lnTo>
                <a:lnTo>
                  <a:pt x="2863596" y="1320800"/>
                </a:lnTo>
                <a:lnTo>
                  <a:pt x="2859024" y="1498600"/>
                </a:lnTo>
                <a:lnTo>
                  <a:pt x="2849880" y="1676400"/>
                </a:lnTo>
                <a:lnTo>
                  <a:pt x="2822448" y="2044700"/>
                </a:lnTo>
                <a:lnTo>
                  <a:pt x="2791968" y="2413000"/>
                </a:lnTo>
                <a:lnTo>
                  <a:pt x="2778252" y="2590800"/>
                </a:lnTo>
                <a:lnTo>
                  <a:pt x="2767584" y="2768600"/>
                </a:lnTo>
                <a:lnTo>
                  <a:pt x="2758440" y="2946400"/>
                </a:lnTo>
                <a:lnTo>
                  <a:pt x="2753868" y="3136900"/>
                </a:lnTo>
                <a:lnTo>
                  <a:pt x="2752344" y="3149600"/>
                </a:lnTo>
                <a:lnTo>
                  <a:pt x="2749296" y="3162300"/>
                </a:lnTo>
                <a:lnTo>
                  <a:pt x="2747772" y="3175000"/>
                </a:lnTo>
                <a:lnTo>
                  <a:pt x="2746248" y="3200400"/>
                </a:lnTo>
                <a:lnTo>
                  <a:pt x="2737104" y="3238500"/>
                </a:lnTo>
                <a:lnTo>
                  <a:pt x="2735580" y="3263900"/>
                </a:lnTo>
                <a:lnTo>
                  <a:pt x="2729484" y="3289300"/>
                </a:lnTo>
                <a:lnTo>
                  <a:pt x="2726436" y="3314700"/>
                </a:lnTo>
                <a:lnTo>
                  <a:pt x="2744724" y="3314700"/>
                </a:lnTo>
                <a:lnTo>
                  <a:pt x="2746248" y="3302000"/>
                </a:lnTo>
                <a:lnTo>
                  <a:pt x="2749296" y="3289300"/>
                </a:lnTo>
                <a:lnTo>
                  <a:pt x="2750820" y="3276600"/>
                </a:lnTo>
                <a:lnTo>
                  <a:pt x="2753868" y="3263900"/>
                </a:lnTo>
                <a:lnTo>
                  <a:pt x="2758440" y="3225800"/>
                </a:lnTo>
                <a:lnTo>
                  <a:pt x="2764536" y="3200400"/>
                </a:lnTo>
                <a:lnTo>
                  <a:pt x="2769108" y="3162300"/>
                </a:lnTo>
                <a:lnTo>
                  <a:pt x="2770632" y="3162300"/>
                </a:lnTo>
                <a:lnTo>
                  <a:pt x="2772156" y="3149600"/>
                </a:lnTo>
                <a:lnTo>
                  <a:pt x="2772156" y="3136900"/>
                </a:lnTo>
                <a:lnTo>
                  <a:pt x="2773680" y="3136900"/>
                </a:lnTo>
                <a:lnTo>
                  <a:pt x="2778252" y="2946400"/>
                </a:lnTo>
                <a:lnTo>
                  <a:pt x="2785872" y="2768600"/>
                </a:lnTo>
                <a:lnTo>
                  <a:pt x="2798064" y="2590800"/>
                </a:lnTo>
                <a:lnTo>
                  <a:pt x="2811780" y="2413000"/>
                </a:lnTo>
                <a:lnTo>
                  <a:pt x="2842260" y="2044700"/>
                </a:lnTo>
                <a:lnTo>
                  <a:pt x="2855976" y="1866900"/>
                </a:lnTo>
                <a:lnTo>
                  <a:pt x="2868168" y="1676400"/>
                </a:lnTo>
                <a:lnTo>
                  <a:pt x="2877312" y="1498600"/>
                </a:lnTo>
                <a:lnTo>
                  <a:pt x="2883408" y="1320800"/>
                </a:lnTo>
                <a:lnTo>
                  <a:pt x="2883408" y="1143000"/>
                </a:lnTo>
                <a:lnTo>
                  <a:pt x="2877312" y="965200"/>
                </a:lnTo>
                <a:lnTo>
                  <a:pt x="2871216" y="876300"/>
                </a:lnTo>
                <a:lnTo>
                  <a:pt x="2863596" y="787400"/>
                </a:lnTo>
                <a:lnTo>
                  <a:pt x="2854452" y="698500"/>
                </a:lnTo>
                <a:lnTo>
                  <a:pt x="2843784" y="609600"/>
                </a:lnTo>
                <a:lnTo>
                  <a:pt x="2830068" y="520700"/>
                </a:lnTo>
                <a:lnTo>
                  <a:pt x="2813304" y="431800"/>
                </a:lnTo>
                <a:lnTo>
                  <a:pt x="2795016" y="342900"/>
                </a:lnTo>
                <a:lnTo>
                  <a:pt x="2791358" y="327659"/>
                </a:lnTo>
                <a:close/>
              </a:path>
              <a:path w="5793105" h="5638800">
                <a:moveTo>
                  <a:pt x="2764885" y="340609"/>
                </a:moveTo>
                <a:lnTo>
                  <a:pt x="2755392" y="368300"/>
                </a:lnTo>
                <a:lnTo>
                  <a:pt x="2738628" y="419100"/>
                </a:lnTo>
                <a:lnTo>
                  <a:pt x="2741676" y="431800"/>
                </a:lnTo>
                <a:lnTo>
                  <a:pt x="2755392" y="431800"/>
                </a:lnTo>
                <a:lnTo>
                  <a:pt x="2759583" y="419100"/>
                </a:lnTo>
                <a:lnTo>
                  <a:pt x="2756916" y="419100"/>
                </a:lnTo>
                <a:lnTo>
                  <a:pt x="2764885" y="340609"/>
                </a:lnTo>
                <a:close/>
              </a:path>
              <a:path w="5793105" h="5638800">
                <a:moveTo>
                  <a:pt x="2753868" y="254000"/>
                </a:moveTo>
                <a:lnTo>
                  <a:pt x="2738628" y="419100"/>
                </a:lnTo>
                <a:lnTo>
                  <a:pt x="2755392" y="368300"/>
                </a:lnTo>
                <a:lnTo>
                  <a:pt x="2764885" y="340609"/>
                </a:lnTo>
                <a:lnTo>
                  <a:pt x="2767789" y="312008"/>
                </a:lnTo>
                <a:lnTo>
                  <a:pt x="2753868" y="254000"/>
                </a:lnTo>
                <a:close/>
              </a:path>
              <a:path w="5793105" h="5638800">
                <a:moveTo>
                  <a:pt x="2770632" y="323850"/>
                </a:moveTo>
                <a:lnTo>
                  <a:pt x="2764885" y="340609"/>
                </a:lnTo>
                <a:lnTo>
                  <a:pt x="2756916" y="419100"/>
                </a:lnTo>
                <a:lnTo>
                  <a:pt x="2759583" y="419100"/>
                </a:lnTo>
                <a:lnTo>
                  <a:pt x="2772156" y="381000"/>
                </a:lnTo>
                <a:lnTo>
                  <a:pt x="2779282" y="361202"/>
                </a:lnTo>
                <a:lnTo>
                  <a:pt x="2775204" y="342900"/>
                </a:lnTo>
                <a:lnTo>
                  <a:pt x="2770632" y="323850"/>
                </a:lnTo>
                <a:close/>
              </a:path>
              <a:path w="5793105" h="5638800">
                <a:moveTo>
                  <a:pt x="5423916" y="101600"/>
                </a:moveTo>
                <a:lnTo>
                  <a:pt x="5388864" y="101600"/>
                </a:lnTo>
                <a:lnTo>
                  <a:pt x="5402580" y="114300"/>
                </a:lnTo>
                <a:lnTo>
                  <a:pt x="5413248" y="114300"/>
                </a:lnTo>
                <a:lnTo>
                  <a:pt x="5425440" y="127000"/>
                </a:lnTo>
                <a:lnTo>
                  <a:pt x="5436108" y="139700"/>
                </a:lnTo>
                <a:lnTo>
                  <a:pt x="5448300" y="139700"/>
                </a:lnTo>
                <a:lnTo>
                  <a:pt x="5471160" y="165100"/>
                </a:lnTo>
                <a:lnTo>
                  <a:pt x="5495544" y="177800"/>
                </a:lnTo>
                <a:lnTo>
                  <a:pt x="5518404" y="203200"/>
                </a:lnTo>
                <a:lnTo>
                  <a:pt x="5529072" y="215900"/>
                </a:lnTo>
                <a:lnTo>
                  <a:pt x="5538216" y="228600"/>
                </a:lnTo>
                <a:lnTo>
                  <a:pt x="5548883" y="228600"/>
                </a:lnTo>
                <a:lnTo>
                  <a:pt x="5556504" y="241300"/>
                </a:lnTo>
                <a:lnTo>
                  <a:pt x="5565648" y="254000"/>
                </a:lnTo>
                <a:lnTo>
                  <a:pt x="5571744" y="266700"/>
                </a:lnTo>
                <a:lnTo>
                  <a:pt x="5580888" y="266700"/>
                </a:lnTo>
                <a:lnTo>
                  <a:pt x="5588508" y="292100"/>
                </a:lnTo>
                <a:lnTo>
                  <a:pt x="5596128" y="304800"/>
                </a:lnTo>
                <a:lnTo>
                  <a:pt x="5609844" y="330200"/>
                </a:lnTo>
                <a:lnTo>
                  <a:pt x="5618988" y="342900"/>
                </a:lnTo>
                <a:lnTo>
                  <a:pt x="5626608" y="355600"/>
                </a:lnTo>
                <a:lnTo>
                  <a:pt x="5635752" y="368300"/>
                </a:lnTo>
                <a:lnTo>
                  <a:pt x="5643372" y="381000"/>
                </a:lnTo>
                <a:lnTo>
                  <a:pt x="5667756" y="381000"/>
                </a:lnTo>
                <a:lnTo>
                  <a:pt x="5658612" y="368300"/>
                </a:lnTo>
                <a:lnTo>
                  <a:pt x="5650992" y="355600"/>
                </a:lnTo>
                <a:lnTo>
                  <a:pt x="5641848" y="342900"/>
                </a:lnTo>
                <a:lnTo>
                  <a:pt x="5618988" y="304800"/>
                </a:lnTo>
                <a:lnTo>
                  <a:pt x="5612892" y="292100"/>
                </a:lnTo>
                <a:lnTo>
                  <a:pt x="5597652" y="266700"/>
                </a:lnTo>
                <a:lnTo>
                  <a:pt x="5593080" y="254000"/>
                </a:lnTo>
                <a:lnTo>
                  <a:pt x="5586983" y="254000"/>
                </a:lnTo>
                <a:lnTo>
                  <a:pt x="5571744" y="228600"/>
                </a:lnTo>
                <a:lnTo>
                  <a:pt x="5541264" y="203200"/>
                </a:lnTo>
                <a:lnTo>
                  <a:pt x="5530596" y="190500"/>
                </a:lnTo>
                <a:lnTo>
                  <a:pt x="5484876" y="152400"/>
                </a:lnTo>
                <a:lnTo>
                  <a:pt x="5448300" y="114300"/>
                </a:lnTo>
                <a:lnTo>
                  <a:pt x="5423916" y="101600"/>
                </a:lnTo>
                <a:close/>
              </a:path>
              <a:path w="5793105" h="5638800">
                <a:moveTo>
                  <a:pt x="2782286" y="289858"/>
                </a:moveTo>
                <a:lnTo>
                  <a:pt x="2770632" y="323850"/>
                </a:lnTo>
                <a:lnTo>
                  <a:pt x="2775204" y="342900"/>
                </a:lnTo>
                <a:lnTo>
                  <a:pt x="2779282" y="361202"/>
                </a:lnTo>
                <a:lnTo>
                  <a:pt x="2791358" y="327659"/>
                </a:lnTo>
                <a:lnTo>
                  <a:pt x="2782286" y="289858"/>
                </a:lnTo>
                <a:close/>
              </a:path>
              <a:path w="5793105" h="5638800">
                <a:moveTo>
                  <a:pt x="2938272" y="165100"/>
                </a:moveTo>
                <a:lnTo>
                  <a:pt x="2898648" y="165100"/>
                </a:lnTo>
                <a:lnTo>
                  <a:pt x="2898648" y="177800"/>
                </a:lnTo>
                <a:lnTo>
                  <a:pt x="2819400" y="241300"/>
                </a:lnTo>
                <a:lnTo>
                  <a:pt x="2787396" y="279400"/>
                </a:lnTo>
                <a:lnTo>
                  <a:pt x="2785872" y="279400"/>
                </a:lnTo>
                <a:lnTo>
                  <a:pt x="2782286" y="289858"/>
                </a:lnTo>
                <a:lnTo>
                  <a:pt x="2791358" y="327659"/>
                </a:lnTo>
                <a:lnTo>
                  <a:pt x="2804160" y="292100"/>
                </a:lnTo>
                <a:lnTo>
                  <a:pt x="2801112" y="292100"/>
                </a:lnTo>
                <a:lnTo>
                  <a:pt x="2833116" y="266700"/>
                </a:lnTo>
                <a:lnTo>
                  <a:pt x="2910840" y="190500"/>
                </a:lnTo>
                <a:lnTo>
                  <a:pt x="2907792" y="190500"/>
                </a:lnTo>
                <a:lnTo>
                  <a:pt x="2926080" y="177800"/>
                </a:lnTo>
                <a:lnTo>
                  <a:pt x="2941320" y="177800"/>
                </a:lnTo>
                <a:lnTo>
                  <a:pt x="2938272" y="165100"/>
                </a:lnTo>
                <a:close/>
              </a:path>
              <a:path w="5793105" h="5638800">
                <a:moveTo>
                  <a:pt x="2773680" y="254000"/>
                </a:moveTo>
                <a:lnTo>
                  <a:pt x="2767789" y="312008"/>
                </a:lnTo>
                <a:lnTo>
                  <a:pt x="2770632" y="323850"/>
                </a:lnTo>
                <a:lnTo>
                  <a:pt x="2782286" y="289858"/>
                </a:lnTo>
                <a:lnTo>
                  <a:pt x="2773680" y="254000"/>
                </a:lnTo>
                <a:close/>
              </a:path>
              <a:path w="5793105" h="5638800">
                <a:moveTo>
                  <a:pt x="2772156" y="241300"/>
                </a:moveTo>
                <a:lnTo>
                  <a:pt x="2758440" y="241300"/>
                </a:lnTo>
                <a:lnTo>
                  <a:pt x="2755392" y="254000"/>
                </a:lnTo>
                <a:lnTo>
                  <a:pt x="2753868" y="254000"/>
                </a:lnTo>
                <a:lnTo>
                  <a:pt x="2767789" y="312008"/>
                </a:lnTo>
                <a:lnTo>
                  <a:pt x="2773680" y="254000"/>
                </a:lnTo>
                <a:lnTo>
                  <a:pt x="2772156" y="241300"/>
                </a:lnTo>
                <a:close/>
              </a:path>
              <a:path w="5793105" h="5638800">
                <a:moveTo>
                  <a:pt x="2948940" y="152400"/>
                </a:moveTo>
                <a:lnTo>
                  <a:pt x="2947416" y="152400"/>
                </a:lnTo>
                <a:lnTo>
                  <a:pt x="2939796" y="165100"/>
                </a:lnTo>
                <a:lnTo>
                  <a:pt x="2938272" y="165100"/>
                </a:lnTo>
                <a:lnTo>
                  <a:pt x="2941320" y="177800"/>
                </a:lnTo>
                <a:lnTo>
                  <a:pt x="2953512" y="177800"/>
                </a:lnTo>
                <a:lnTo>
                  <a:pt x="2948940" y="152400"/>
                </a:lnTo>
                <a:close/>
              </a:path>
              <a:path w="5793105" h="5638800">
                <a:moveTo>
                  <a:pt x="2950464" y="152400"/>
                </a:moveTo>
                <a:lnTo>
                  <a:pt x="2948940" y="152400"/>
                </a:lnTo>
                <a:lnTo>
                  <a:pt x="2953512" y="177800"/>
                </a:lnTo>
                <a:lnTo>
                  <a:pt x="2955036" y="177800"/>
                </a:lnTo>
                <a:lnTo>
                  <a:pt x="2959608" y="165100"/>
                </a:lnTo>
                <a:lnTo>
                  <a:pt x="2958084" y="165100"/>
                </a:lnTo>
                <a:lnTo>
                  <a:pt x="2950464" y="152400"/>
                </a:lnTo>
                <a:close/>
              </a:path>
              <a:path w="5793105" h="5638800">
                <a:moveTo>
                  <a:pt x="2947416" y="152400"/>
                </a:moveTo>
                <a:lnTo>
                  <a:pt x="2941320" y="152400"/>
                </a:lnTo>
                <a:lnTo>
                  <a:pt x="2932176" y="165100"/>
                </a:lnTo>
                <a:lnTo>
                  <a:pt x="2939796" y="165100"/>
                </a:lnTo>
                <a:lnTo>
                  <a:pt x="2947416" y="152400"/>
                </a:lnTo>
                <a:close/>
              </a:path>
              <a:path w="5793105" h="5638800">
                <a:moveTo>
                  <a:pt x="2959608" y="152400"/>
                </a:moveTo>
                <a:lnTo>
                  <a:pt x="2950464" y="152400"/>
                </a:lnTo>
                <a:lnTo>
                  <a:pt x="2958084" y="165100"/>
                </a:lnTo>
                <a:lnTo>
                  <a:pt x="2962656" y="165100"/>
                </a:lnTo>
                <a:lnTo>
                  <a:pt x="2959608" y="152400"/>
                </a:lnTo>
                <a:close/>
              </a:path>
              <a:path w="5793105" h="5638800">
                <a:moveTo>
                  <a:pt x="3017520" y="139700"/>
                </a:moveTo>
                <a:lnTo>
                  <a:pt x="2964180" y="139700"/>
                </a:lnTo>
                <a:lnTo>
                  <a:pt x="2959608" y="152400"/>
                </a:lnTo>
                <a:lnTo>
                  <a:pt x="2962656" y="165100"/>
                </a:lnTo>
                <a:lnTo>
                  <a:pt x="2979420" y="165100"/>
                </a:lnTo>
                <a:lnTo>
                  <a:pt x="2987040" y="152400"/>
                </a:lnTo>
                <a:lnTo>
                  <a:pt x="3005328" y="152400"/>
                </a:lnTo>
                <a:lnTo>
                  <a:pt x="3017520" y="139700"/>
                </a:lnTo>
                <a:close/>
              </a:path>
              <a:path w="5793105" h="5638800">
                <a:moveTo>
                  <a:pt x="3048000" y="127000"/>
                </a:moveTo>
                <a:lnTo>
                  <a:pt x="2999232" y="127000"/>
                </a:lnTo>
                <a:lnTo>
                  <a:pt x="2988564" y="139700"/>
                </a:lnTo>
                <a:lnTo>
                  <a:pt x="3038856" y="139700"/>
                </a:lnTo>
                <a:lnTo>
                  <a:pt x="3048000" y="127000"/>
                </a:lnTo>
                <a:close/>
              </a:path>
              <a:path w="5793105" h="5638800">
                <a:moveTo>
                  <a:pt x="3078480" y="114300"/>
                </a:moveTo>
                <a:lnTo>
                  <a:pt x="3025140" y="114300"/>
                </a:lnTo>
                <a:lnTo>
                  <a:pt x="3019044" y="127000"/>
                </a:lnTo>
                <a:lnTo>
                  <a:pt x="3073908" y="127000"/>
                </a:lnTo>
                <a:lnTo>
                  <a:pt x="3078480" y="114300"/>
                </a:lnTo>
                <a:close/>
              </a:path>
              <a:path w="5793105" h="5638800">
                <a:moveTo>
                  <a:pt x="3098292" y="101600"/>
                </a:moveTo>
                <a:lnTo>
                  <a:pt x="3063240" y="101600"/>
                </a:lnTo>
                <a:lnTo>
                  <a:pt x="3058668" y="114300"/>
                </a:lnTo>
                <a:lnTo>
                  <a:pt x="3092196" y="114300"/>
                </a:lnTo>
                <a:lnTo>
                  <a:pt x="3098292" y="101600"/>
                </a:lnTo>
                <a:close/>
              </a:path>
              <a:path w="5793105" h="5638800">
                <a:moveTo>
                  <a:pt x="3122676" y="88900"/>
                </a:moveTo>
                <a:lnTo>
                  <a:pt x="3081528" y="88900"/>
                </a:lnTo>
                <a:lnTo>
                  <a:pt x="3067812" y="101600"/>
                </a:lnTo>
                <a:lnTo>
                  <a:pt x="3112008" y="101600"/>
                </a:lnTo>
                <a:lnTo>
                  <a:pt x="3122676" y="88900"/>
                </a:lnTo>
                <a:close/>
              </a:path>
              <a:path w="5793105" h="5638800">
                <a:moveTo>
                  <a:pt x="5381244" y="76200"/>
                </a:moveTo>
                <a:lnTo>
                  <a:pt x="5327904" y="76200"/>
                </a:lnTo>
                <a:lnTo>
                  <a:pt x="5341620" y="88900"/>
                </a:lnTo>
                <a:lnTo>
                  <a:pt x="5358383" y="88900"/>
                </a:lnTo>
                <a:lnTo>
                  <a:pt x="5373624" y="101600"/>
                </a:lnTo>
                <a:lnTo>
                  <a:pt x="5413248" y="101600"/>
                </a:lnTo>
                <a:lnTo>
                  <a:pt x="5398008" y="88900"/>
                </a:lnTo>
                <a:lnTo>
                  <a:pt x="5381244" y="76200"/>
                </a:lnTo>
                <a:close/>
              </a:path>
              <a:path w="5793105" h="5638800">
                <a:moveTo>
                  <a:pt x="3273552" y="50800"/>
                </a:moveTo>
                <a:lnTo>
                  <a:pt x="3176016" y="50800"/>
                </a:lnTo>
                <a:lnTo>
                  <a:pt x="3139440" y="63500"/>
                </a:lnTo>
                <a:lnTo>
                  <a:pt x="3115056" y="76200"/>
                </a:lnTo>
                <a:lnTo>
                  <a:pt x="3102864" y="76200"/>
                </a:lnTo>
                <a:lnTo>
                  <a:pt x="3095244" y="88900"/>
                </a:lnTo>
                <a:lnTo>
                  <a:pt x="3144012" y="88900"/>
                </a:lnTo>
                <a:lnTo>
                  <a:pt x="3204972" y="63500"/>
                </a:lnTo>
                <a:lnTo>
                  <a:pt x="3238500" y="63500"/>
                </a:lnTo>
                <a:lnTo>
                  <a:pt x="3273552" y="50800"/>
                </a:lnTo>
                <a:close/>
              </a:path>
              <a:path w="5793105" h="5638800">
                <a:moveTo>
                  <a:pt x="5349240" y="63500"/>
                </a:moveTo>
                <a:lnTo>
                  <a:pt x="5280660" y="63500"/>
                </a:lnTo>
                <a:lnTo>
                  <a:pt x="5295900" y="76200"/>
                </a:lnTo>
                <a:lnTo>
                  <a:pt x="5366004" y="76200"/>
                </a:lnTo>
                <a:lnTo>
                  <a:pt x="5349240" y="63500"/>
                </a:lnTo>
                <a:close/>
              </a:path>
              <a:path w="5793105" h="5638800">
                <a:moveTo>
                  <a:pt x="5317236" y="50800"/>
                </a:moveTo>
                <a:lnTo>
                  <a:pt x="5259324" y="50800"/>
                </a:lnTo>
                <a:lnTo>
                  <a:pt x="5266944" y="63500"/>
                </a:lnTo>
                <a:lnTo>
                  <a:pt x="5332476" y="63500"/>
                </a:lnTo>
                <a:lnTo>
                  <a:pt x="5317236" y="50800"/>
                </a:lnTo>
                <a:close/>
              </a:path>
              <a:path w="5793105" h="5638800">
                <a:moveTo>
                  <a:pt x="3326892" y="38100"/>
                </a:moveTo>
                <a:lnTo>
                  <a:pt x="3233928" y="38100"/>
                </a:lnTo>
                <a:lnTo>
                  <a:pt x="3217164" y="50800"/>
                </a:lnTo>
                <a:lnTo>
                  <a:pt x="3310128" y="50800"/>
                </a:lnTo>
                <a:lnTo>
                  <a:pt x="3326892" y="38100"/>
                </a:lnTo>
                <a:close/>
              </a:path>
              <a:path w="5793105" h="5638800">
                <a:moveTo>
                  <a:pt x="5277612" y="38100"/>
                </a:moveTo>
                <a:lnTo>
                  <a:pt x="5244083" y="38100"/>
                </a:lnTo>
                <a:lnTo>
                  <a:pt x="5250180" y="50800"/>
                </a:lnTo>
                <a:lnTo>
                  <a:pt x="5288280" y="50800"/>
                </a:lnTo>
                <a:lnTo>
                  <a:pt x="5277612" y="38100"/>
                </a:lnTo>
                <a:close/>
              </a:path>
              <a:path w="5793105" h="5638800">
                <a:moveTo>
                  <a:pt x="5141976" y="25400"/>
                </a:moveTo>
                <a:lnTo>
                  <a:pt x="3305556" y="25400"/>
                </a:lnTo>
                <a:lnTo>
                  <a:pt x="3270504" y="38100"/>
                </a:lnTo>
                <a:lnTo>
                  <a:pt x="3342132" y="38100"/>
                </a:lnTo>
                <a:lnTo>
                  <a:pt x="5141976" y="25400"/>
                </a:lnTo>
                <a:close/>
              </a:path>
              <a:path w="5793105" h="5638800">
                <a:moveTo>
                  <a:pt x="5253228" y="25400"/>
                </a:moveTo>
                <a:lnTo>
                  <a:pt x="5212080" y="25400"/>
                </a:lnTo>
                <a:lnTo>
                  <a:pt x="5218176" y="38100"/>
                </a:lnTo>
                <a:lnTo>
                  <a:pt x="5260848" y="38100"/>
                </a:lnTo>
                <a:lnTo>
                  <a:pt x="5253228" y="25400"/>
                </a:lnTo>
                <a:close/>
              </a:path>
              <a:path w="5793105" h="5638800">
                <a:moveTo>
                  <a:pt x="5192268" y="0"/>
                </a:moveTo>
                <a:lnTo>
                  <a:pt x="5141976" y="0"/>
                </a:lnTo>
                <a:lnTo>
                  <a:pt x="3342132" y="25400"/>
                </a:lnTo>
                <a:lnTo>
                  <a:pt x="5241036" y="25400"/>
                </a:lnTo>
                <a:lnTo>
                  <a:pt x="5227320" y="12700"/>
                </a:lnTo>
                <a:lnTo>
                  <a:pt x="5202936" y="12700"/>
                </a:lnTo>
                <a:lnTo>
                  <a:pt x="5192268" y="0"/>
                </a:lnTo>
                <a:close/>
              </a:path>
            </a:pathLst>
          </a:custGeom>
          <a:solidFill>
            <a:srgbClr val="4F748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68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1459" y="338327"/>
          <a:ext cx="8868408" cy="6106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1960"/>
                <a:gridCol w="1452244"/>
                <a:gridCol w="3197225"/>
                <a:gridCol w="1236979"/>
              </a:tblGrid>
              <a:tr h="776605">
                <a:tc gridSpan="4">
                  <a:txBody>
                    <a:bodyPr/>
                    <a:lstStyle/>
                    <a:p>
                      <a:pPr marL="35560" algn="ctr">
                        <a:lnSpc>
                          <a:spcPts val="1370"/>
                        </a:lnSpc>
                      </a:pPr>
                      <a:r>
                        <a:rPr sz="1150" b="1" spc="90" dirty="0">
                          <a:latin typeface="Arial"/>
                          <a:cs typeface="Arial"/>
                        </a:rPr>
                        <a:t>KLINIK</a:t>
                      </a:r>
                      <a:r>
                        <a:rPr sz="11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100" dirty="0">
                          <a:latin typeface="Arial"/>
                          <a:cs typeface="Arial"/>
                        </a:rPr>
                        <a:t>ILHAM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150" b="1" spc="110" dirty="0">
                          <a:latin typeface="Arial"/>
                          <a:cs typeface="Arial"/>
                        </a:rPr>
                        <a:t>NERACA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387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150" b="1" spc="100" dirty="0">
                          <a:latin typeface="Arial"/>
                          <a:cs typeface="Arial"/>
                        </a:rPr>
                        <a:t>31 Desember</a:t>
                      </a:r>
                      <a:r>
                        <a:rPr sz="115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90" dirty="0">
                          <a:latin typeface="Arial"/>
                          <a:cs typeface="Arial"/>
                        </a:rPr>
                        <a:t>2010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8435">
                <a:tc>
                  <a:txBody>
                    <a:bodyPr/>
                    <a:lstStyle/>
                    <a:p>
                      <a:pPr marL="38100">
                        <a:lnSpc>
                          <a:spcPts val="1320"/>
                        </a:lnSpc>
                      </a:pPr>
                      <a:r>
                        <a:rPr sz="1150" b="1" spc="75" dirty="0">
                          <a:latin typeface="Arial"/>
                          <a:cs typeface="Arial"/>
                        </a:rPr>
                        <a:t>Aktiva</a:t>
                      </a:r>
                      <a:r>
                        <a:rPr sz="11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100" dirty="0">
                          <a:latin typeface="Arial"/>
                          <a:cs typeface="Arial"/>
                        </a:rPr>
                        <a:t>Lancar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1320"/>
                        </a:lnSpc>
                      </a:pPr>
                      <a:r>
                        <a:rPr sz="1150" b="1" spc="100" dirty="0">
                          <a:latin typeface="Arial"/>
                          <a:cs typeface="Arial"/>
                        </a:rPr>
                        <a:t>Hutang</a:t>
                      </a:r>
                      <a:r>
                        <a:rPr sz="11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90" dirty="0">
                          <a:latin typeface="Arial"/>
                          <a:cs typeface="Arial"/>
                        </a:rPr>
                        <a:t>Lancar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319405">
                        <a:lnSpc>
                          <a:spcPts val="1365"/>
                        </a:lnSpc>
                        <a:spcBef>
                          <a:spcPts val="10"/>
                        </a:spcBef>
                      </a:pPr>
                      <a:r>
                        <a:rPr sz="1150" spc="100" dirty="0">
                          <a:latin typeface="Arial"/>
                          <a:cs typeface="Arial"/>
                        </a:rPr>
                        <a:t>Kas</a:t>
                      </a:r>
                      <a:r>
                        <a:rPr sz="11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75" dirty="0">
                          <a:latin typeface="Arial"/>
                          <a:cs typeface="Arial"/>
                        </a:rPr>
                        <a:t>ditangan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ts val="1365"/>
                        </a:lnSpc>
                        <a:spcBef>
                          <a:spcPts val="10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15,000,0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ts val="1365"/>
                        </a:lnSpc>
                        <a:spcBef>
                          <a:spcPts val="10"/>
                        </a:spcBef>
                      </a:pPr>
                      <a:r>
                        <a:rPr sz="1150" spc="90" dirty="0">
                          <a:latin typeface="Arial"/>
                          <a:cs typeface="Arial"/>
                        </a:rPr>
                        <a:t>Hutang</a:t>
                      </a:r>
                      <a:r>
                        <a:rPr sz="11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100" dirty="0">
                          <a:latin typeface="Arial"/>
                          <a:cs typeface="Arial"/>
                        </a:rPr>
                        <a:t>Usaha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1365"/>
                        </a:lnSpc>
                        <a:spcBef>
                          <a:spcPts val="10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81,000,0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19405">
                        <a:lnSpc>
                          <a:spcPts val="1330"/>
                        </a:lnSpc>
                      </a:pPr>
                      <a:r>
                        <a:rPr sz="1150" spc="100" dirty="0">
                          <a:latin typeface="Arial"/>
                          <a:cs typeface="Arial"/>
                        </a:rPr>
                        <a:t>Bank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ts val="133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45,000,0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ts val="1330"/>
                        </a:lnSpc>
                      </a:pPr>
                      <a:r>
                        <a:rPr sz="1150" spc="90" dirty="0">
                          <a:latin typeface="Arial"/>
                          <a:cs typeface="Arial"/>
                        </a:rPr>
                        <a:t>Hutang</a:t>
                      </a:r>
                      <a:r>
                        <a:rPr sz="11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80" dirty="0">
                          <a:latin typeface="Arial"/>
                          <a:cs typeface="Arial"/>
                        </a:rPr>
                        <a:t>Biaya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133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8,000,0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19405">
                        <a:lnSpc>
                          <a:spcPts val="1330"/>
                        </a:lnSpc>
                      </a:pPr>
                      <a:r>
                        <a:rPr sz="1150" spc="80" dirty="0">
                          <a:latin typeface="Arial"/>
                          <a:cs typeface="Arial"/>
                        </a:rPr>
                        <a:t>Deposito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ts val="133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ts val="1330"/>
                        </a:lnSpc>
                      </a:pPr>
                      <a:r>
                        <a:rPr sz="1150" spc="85" dirty="0">
                          <a:latin typeface="Arial"/>
                          <a:cs typeface="Arial"/>
                        </a:rPr>
                        <a:t>Htang</a:t>
                      </a:r>
                      <a:r>
                        <a:rPr sz="11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85" dirty="0">
                          <a:latin typeface="Arial"/>
                          <a:cs typeface="Arial"/>
                        </a:rPr>
                        <a:t>Pajak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133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2,000,0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319405">
                        <a:lnSpc>
                          <a:spcPts val="1335"/>
                        </a:lnSpc>
                      </a:pPr>
                      <a:r>
                        <a:rPr sz="1150" spc="80" dirty="0">
                          <a:latin typeface="Arial"/>
                          <a:cs typeface="Arial"/>
                        </a:rPr>
                        <a:t>Piutang</a:t>
                      </a:r>
                      <a:r>
                        <a:rPr sz="11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100" dirty="0">
                          <a:latin typeface="Arial"/>
                          <a:cs typeface="Arial"/>
                        </a:rPr>
                        <a:t>Usaha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ts val="133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60,000,0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ts val="1335"/>
                        </a:lnSpc>
                      </a:pPr>
                      <a:r>
                        <a:rPr sz="1150" spc="90" dirty="0">
                          <a:latin typeface="Arial"/>
                          <a:cs typeface="Arial"/>
                        </a:rPr>
                        <a:t>Hutang</a:t>
                      </a:r>
                      <a:r>
                        <a:rPr sz="11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100" dirty="0">
                          <a:latin typeface="Arial"/>
                          <a:cs typeface="Arial"/>
                        </a:rPr>
                        <a:t>Bank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133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50,000,0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181610">
                <a:tc>
                  <a:txBody>
                    <a:bodyPr/>
                    <a:lstStyle/>
                    <a:p>
                      <a:pPr marL="319405">
                        <a:lnSpc>
                          <a:spcPts val="1335"/>
                        </a:lnSpc>
                      </a:pPr>
                      <a:r>
                        <a:rPr sz="1150" spc="80" dirty="0">
                          <a:latin typeface="Arial"/>
                          <a:cs typeface="Arial"/>
                        </a:rPr>
                        <a:t>Piutang</a:t>
                      </a:r>
                      <a:r>
                        <a:rPr sz="11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80" dirty="0">
                          <a:latin typeface="Arial"/>
                          <a:cs typeface="Arial"/>
                        </a:rPr>
                        <a:t>wesel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ts val="133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10,000,0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ts val="1335"/>
                        </a:lnSpc>
                      </a:pPr>
                      <a:r>
                        <a:rPr sz="1150" spc="100" dirty="0">
                          <a:latin typeface="Arial"/>
                          <a:cs typeface="Arial"/>
                        </a:rPr>
                        <a:t>Uang Muka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80" dirty="0">
                          <a:latin typeface="Arial"/>
                          <a:cs typeface="Arial"/>
                        </a:rPr>
                        <a:t>Penjualan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133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10,000,0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19405">
                        <a:lnSpc>
                          <a:spcPts val="1330"/>
                        </a:lnSpc>
                      </a:pPr>
                      <a:r>
                        <a:rPr sz="1150" spc="85" dirty="0">
                          <a:latin typeface="Arial"/>
                          <a:cs typeface="Arial"/>
                        </a:rPr>
                        <a:t>Perlengkapan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ts val="133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3,000,0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19405">
                        <a:lnSpc>
                          <a:spcPts val="1330"/>
                        </a:lnSpc>
                      </a:pPr>
                      <a:r>
                        <a:rPr sz="1150" spc="80" dirty="0">
                          <a:latin typeface="Arial"/>
                          <a:cs typeface="Arial"/>
                        </a:rPr>
                        <a:t>Biaya </a:t>
                      </a:r>
                      <a:r>
                        <a:rPr sz="1150" spc="75" dirty="0">
                          <a:latin typeface="Arial"/>
                          <a:cs typeface="Arial"/>
                        </a:rPr>
                        <a:t>dibayar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90" dirty="0">
                          <a:latin typeface="Arial"/>
                          <a:cs typeface="Arial"/>
                        </a:rPr>
                        <a:t>dimuka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ts val="133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5,000,0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ts val="1330"/>
                        </a:lnSpc>
                      </a:pPr>
                      <a:r>
                        <a:rPr sz="1150" spc="90" dirty="0">
                          <a:latin typeface="Arial"/>
                          <a:cs typeface="Arial"/>
                        </a:rPr>
                        <a:t>Jumlah Hutang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80" dirty="0">
                          <a:latin typeface="Arial"/>
                          <a:cs typeface="Arial"/>
                        </a:rPr>
                        <a:t>Lancar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ts val="133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151,0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0,000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319405">
                        <a:lnSpc>
                          <a:spcPts val="1345"/>
                        </a:lnSpc>
                      </a:pPr>
                      <a:r>
                        <a:rPr sz="1150" spc="85" dirty="0">
                          <a:latin typeface="Arial"/>
                          <a:cs typeface="Arial"/>
                        </a:rPr>
                        <a:t>Pajak </a:t>
                      </a:r>
                      <a:r>
                        <a:rPr sz="1150" spc="75" dirty="0">
                          <a:latin typeface="Arial"/>
                          <a:cs typeface="Arial"/>
                        </a:rPr>
                        <a:t>dibayar</a:t>
                      </a:r>
                      <a:r>
                        <a:rPr sz="11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90" dirty="0">
                          <a:latin typeface="Arial"/>
                          <a:cs typeface="Arial"/>
                        </a:rPr>
                        <a:t>dimuka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ts val="134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3,000,0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277495"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50" spc="90" dirty="0">
                          <a:latin typeface="Arial"/>
                          <a:cs typeface="Arial"/>
                        </a:rPr>
                        <a:t>Jumlah </a:t>
                      </a:r>
                      <a:r>
                        <a:rPr sz="1150" spc="75" dirty="0">
                          <a:latin typeface="Arial"/>
                          <a:cs typeface="Arial"/>
                        </a:rPr>
                        <a:t>Aktiva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80" dirty="0">
                          <a:latin typeface="Arial"/>
                          <a:cs typeface="Arial"/>
                        </a:rPr>
                        <a:t>Lancar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150" b="1" spc="100" dirty="0">
                          <a:latin typeface="Arial"/>
                          <a:cs typeface="Arial"/>
                        </a:rPr>
                        <a:t>Hutang </a:t>
                      </a:r>
                      <a:r>
                        <a:rPr sz="1150" b="1" spc="90" dirty="0">
                          <a:latin typeface="Arial"/>
                          <a:cs typeface="Arial"/>
                        </a:rPr>
                        <a:t>Jangka</a:t>
                      </a:r>
                      <a:r>
                        <a:rPr sz="115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90" dirty="0">
                          <a:latin typeface="Arial"/>
                          <a:cs typeface="Arial"/>
                        </a:rPr>
                        <a:t>Panjang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sz="1150" spc="90" dirty="0">
                          <a:latin typeface="Arial"/>
                          <a:cs typeface="Arial"/>
                        </a:rPr>
                        <a:t>Hutang</a:t>
                      </a:r>
                      <a:r>
                        <a:rPr sz="11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100" dirty="0">
                          <a:latin typeface="Arial"/>
                          <a:cs typeface="Arial"/>
                        </a:rPr>
                        <a:t>Bank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100,0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0,000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38100">
                        <a:lnSpc>
                          <a:spcPts val="1340"/>
                        </a:lnSpc>
                      </a:pPr>
                      <a:r>
                        <a:rPr sz="1150" b="1" spc="75" dirty="0">
                          <a:latin typeface="Arial"/>
                          <a:cs typeface="Arial"/>
                        </a:rPr>
                        <a:t>Investasi </a:t>
                      </a:r>
                      <a:r>
                        <a:rPr sz="1150" b="1" spc="90" dirty="0">
                          <a:latin typeface="Arial"/>
                          <a:cs typeface="Arial"/>
                        </a:rPr>
                        <a:t>Jangka</a:t>
                      </a:r>
                      <a:r>
                        <a:rPr sz="115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90" dirty="0">
                          <a:latin typeface="Arial"/>
                          <a:cs typeface="Arial"/>
                        </a:rPr>
                        <a:t>Panjang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ts val="1340"/>
                        </a:lnSpc>
                      </a:pPr>
                      <a:r>
                        <a:rPr sz="1150" spc="90" dirty="0">
                          <a:latin typeface="Arial"/>
                          <a:cs typeface="Arial"/>
                        </a:rPr>
                        <a:t>Hutang</a:t>
                      </a:r>
                      <a:r>
                        <a:rPr sz="11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75" dirty="0">
                          <a:latin typeface="Arial"/>
                          <a:cs typeface="Arial"/>
                        </a:rPr>
                        <a:t>Hipotik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ts val="134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100,0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0,000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319405">
                        <a:lnSpc>
                          <a:spcPts val="1365"/>
                        </a:lnSpc>
                        <a:spcBef>
                          <a:spcPts val="10"/>
                        </a:spcBef>
                      </a:pPr>
                      <a:r>
                        <a:rPr sz="1150" spc="105" dirty="0">
                          <a:latin typeface="Arial"/>
                          <a:cs typeface="Arial"/>
                        </a:rPr>
                        <a:t>Saham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ts val="1365"/>
                        </a:lnSpc>
                        <a:spcBef>
                          <a:spcPts val="10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30,000,0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319405">
                        <a:lnSpc>
                          <a:spcPts val="1345"/>
                        </a:lnSpc>
                      </a:pPr>
                      <a:r>
                        <a:rPr sz="1150" spc="75" dirty="0">
                          <a:latin typeface="Arial"/>
                          <a:cs typeface="Arial"/>
                        </a:rPr>
                        <a:t>Obligasi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ts val="134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50,000,0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ts val="1345"/>
                        </a:lnSpc>
                      </a:pPr>
                      <a:r>
                        <a:rPr sz="1150" spc="90" dirty="0">
                          <a:latin typeface="Arial"/>
                          <a:cs typeface="Arial"/>
                        </a:rPr>
                        <a:t>Jumlah Hutang </a:t>
                      </a:r>
                      <a:r>
                        <a:rPr sz="1150" spc="100" dirty="0">
                          <a:latin typeface="Arial"/>
                          <a:cs typeface="Arial"/>
                        </a:rPr>
                        <a:t>Jgk</a:t>
                      </a:r>
                      <a:r>
                        <a:rPr sz="11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85" dirty="0">
                          <a:latin typeface="Arial"/>
                          <a:cs typeface="Arial"/>
                        </a:rPr>
                        <a:t>Panjang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ts val="134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200,0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0,000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150" spc="90" dirty="0">
                          <a:latin typeface="Arial"/>
                          <a:cs typeface="Arial"/>
                        </a:rPr>
                        <a:t>Jumlah </a:t>
                      </a:r>
                      <a:r>
                        <a:rPr sz="1150" spc="75" dirty="0">
                          <a:latin typeface="Arial"/>
                          <a:cs typeface="Arial"/>
                        </a:rPr>
                        <a:t>Investasi </a:t>
                      </a:r>
                      <a:r>
                        <a:rPr sz="1150" spc="80" dirty="0">
                          <a:latin typeface="Arial"/>
                          <a:cs typeface="Arial"/>
                        </a:rPr>
                        <a:t>jangka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80" dirty="0">
                          <a:latin typeface="Arial"/>
                          <a:cs typeface="Arial"/>
                        </a:rPr>
                        <a:t>panjang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80,000,0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150" b="1" spc="80" dirty="0">
                          <a:latin typeface="Arial"/>
                          <a:cs typeface="Arial"/>
                        </a:rPr>
                        <a:t>Ekuitas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150" b="1" spc="75" dirty="0">
                          <a:latin typeface="Arial"/>
                          <a:cs typeface="Arial"/>
                        </a:rPr>
                        <a:t>Aktiva</a:t>
                      </a:r>
                      <a:r>
                        <a:rPr sz="11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90" dirty="0">
                          <a:latin typeface="Arial"/>
                          <a:cs typeface="Arial"/>
                        </a:rPr>
                        <a:t>Tetap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85" dirty="0">
                          <a:latin typeface="Arial"/>
                          <a:cs typeface="Arial"/>
                        </a:rPr>
                        <a:t>Modal</a:t>
                      </a:r>
                      <a:r>
                        <a:rPr sz="11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75" dirty="0">
                          <a:latin typeface="Arial"/>
                          <a:cs typeface="Arial"/>
                        </a:rPr>
                        <a:t>Pemilik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550,0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0,000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319405">
                        <a:lnSpc>
                          <a:spcPts val="1365"/>
                        </a:lnSpc>
                        <a:spcBef>
                          <a:spcPts val="10"/>
                        </a:spcBef>
                      </a:pPr>
                      <a:r>
                        <a:rPr sz="1150" spc="100" dirty="0">
                          <a:latin typeface="Arial"/>
                          <a:cs typeface="Arial"/>
                        </a:rPr>
                        <a:t>Tanah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ts val="1365"/>
                        </a:lnSpc>
                        <a:spcBef>
                          <a:spcPts val="10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ts val="1365"/>
                        </a:lnSpc>
                        <a:spcBef>
                          <a:spcPts val="10"/>
                        </a:spcBef>
                      </a:pPr>
                      <a:r>
                        <a:rPr sz="1150" spc="90" dirty="0">
                          <a:latin typeface="Arial"/>
                          <a:cs typeface="Arial"/>
                        </a:rPr>
                        <a:t>Jumlah</a:t>
                      </a:r>
                      <a:r>
                        <a:rPr sz="11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85" dirty="0">
                          <a:latin typeface="Arial"/>
                          <a:cs typeface="Arial"/>
                        </a:rPr>
                        <a:t>Modal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ts val="1365"/>
                        </a:lnSpc>
                        <a:spcBef>
                          <a:spcPts val="10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550,0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0,000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19405">
                        <a:lnSpc>
                          <a:spcPts val="1330"/>
                        </a:lnSpc>
                      </a:pPr>
                      <a:r>
                        <a:rPr sz="1150" spc="100" dirty="0">
                          <a:latin typeface="Arial"/>
                          <a:cs typeface="Arial"/>
                        </a:rPr>
                        <a:t>Bangunan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ts val="133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19405">
                        <a:lnSpc>
                          <a:spcPts val="1330"/>
                        </a:lnSpc>
                      </a:pPr>
                      <a:r>
                        <a:rPr sz="1150" spc="90" dirty="0">
                          <a:latin typeface="Arial"/>
                          <a:cs typeface="Arial"/>
                        </a:rPr>
                        <a:t>Kendaraan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ts val="133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50,000,0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19405">
                        <a:lnSpc>
                          <a:spcPts val="1330"/>
                        </a:lnSpc>
                      </a:pPr>
                      <a:r>
                        <a:rPr sz="1150" spc="80" dirty="0">
                          <a:latin typeface="Arial"/>
                          <a:cs typeface="Arial"/>
                        </a:rPr>
                        <a:t>Peralatan</a:t>
                      </a:r>
                      <a:r>
                        <a:rPr sz="11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80" dirty="0">
                          <a:latin typeface="Arial"/>
                          <a:cs typeface="Arial"/>
                        </a:rPr>
                        <a:t>Kantor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ts val="1330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20,000,0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272415">
                <a:tc>
                  <a:txBody>
                    <a:bodyPr/>
                    <a:lstStyle/>
                    <a:p>
                      <a:pPr marL="319405">
                        <a:lnSpc>
                          <a:spcPts val="1345"/>
                        </a:lnSpc>
                      </a:pPr>
                      <a:r>
                        <a:rPr sz="1150" spc="75" dirty="0">
                          <a:latin typeface="Arial"/>
                          <a:cs typeface="Arial"/>
                        </a:rPr>
                        <a:t>Furniture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ts val="1345"/>
                        </a:lnSpc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10,000,0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360680"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50" spc="90" dirty="0">
                          <a:latin typeface="Arial"/>
                          <a:cs typeface="Arial"/>
                        </a:rPr>
                        <a:t>Jumlah </a:t>
                      </a:r>
                      <a:r>
                        <a:rPr sz="1150" spc="75" dirty="0">
                          <a:latin typeface="Arial"/>
                          <a:cs typeface="Arial"/>
                        </a:rPr>
                        <a:t>Aktiva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85" dirty="0">
                          <a:latin typeface="Arial"/>
                          <a:cs typeface="Arial"/>
                        </a:rPr>
                        <a:t>Tetap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L w="2857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58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6360" marB="0">
                    <a:lnR w="3810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</a:tr>
              <a:tr h="294640">
                <a:tc>
                  <a:txBody>
                    <a:bodyPr/>
                    <a:lstStyle/>
                    <a:p>
                      <a:pPr marL="31940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50" b="1" spc="110" dirty="0">
                          <a:latin typeface="Arial"/>
                          <a:cs typeface="Arial"/>
                        </a:rPr>
                        <a:t>JUMLAH</a:t>
                      </a:r>
                      <a:r>
                        <a:rPr sz="115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100" dirty="0">
                          <a:latin typeface="Arial"/>
                          <a:cs typeface="Arial"/>
                        </a:rPr>
                        <a:t>AKTIVA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28575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8130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90</a:t>
                      </a:r>
                      <a:r>
                        <a:rPr sz="1150" spc="-2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50" spc="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000,0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dirty="0">
                          <a:latin typeface="Arial"/>
                          <a:cs typeface="Arial"/>
                        </a:rPr>
                        <a:t>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50" b="1" spc="105" dirty="0">
                          <a:latin typeface="Arial"/>
                          <a:cs typeface="Arial"/>
                        </a:rPr>
                        <a:t>JUMLAH </a:t>
                      </a:r>
                      <a:r>
                        <a:rPr sz="1150" b="1" spc="100" dirty="0">
                          <a:latin typeface="Arial"/>
                          <a:cs typeface="Arial"/>
                        </a:rPr>
                        <a:t>KEWAJIBAN </a:t>
                      </a:r>
                      <a:r>
                        <a:rPr sz="1150" b="1" spc="125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15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114" dirty="0">
                          <a:latin typeface="Arial"/>
                          <a:cs typeface="Arial"/>
                        </a:rPr>
                        <a:t>MODAL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50" spc="-5" dirty="0">
                          <a:latin typeface="Arial"/>
                          <a:cs typeface="Arial"/>
                        </a:rPr>
                        <a:t>901,0</a:t>
                      </a:r>
                      <a:r>
                        <a:rPr sz="1150" spc="-2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50" spc="-5" dirty="0">
                          <a:latin typeface="Arial"/>
                          <a:cs typeface="Arial"/>
                        </a:rPr>
                        <a:t>0,000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R w="28575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14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9661" y="40525"/>
            <a:ext cx="787654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>
                <a:solidFill>
                  <a:srgbClr val="FFFFFF"/>
                </a:solidFill>
              </a:rPr>
              <a:t>NERACA </a:t>
            </a:r>
            <a:r>
              <a:rPr spc="-25" dirty="0">
                <a:solidFill>
                  <a:srgbClr val="FFFFFF"/>
                </a:solidFill>
              </a:rPr>
              <a:t>PERSEROAN</a:t>
            </a:r>
            <a:r>
              <a:rPr spc="75" dirty="0">
                <a:solidFill>
                  <a:srgbClr val="FFFFFF"/>
                </a:solidFill>
              </a:rPr>
              <a:t> </a:t>
            </a:r>
            <a:r>
              <a:rPr spc="-80" dirty="0">
                <a:solidFill>
                  <a:srgbClr val="FFFFFF"/>
                </a:solidFill>
              </a:rPr>
              <a:t>TERBATAS</a:t>
            </a:r>
          </a:p>
        </p:txBody>
      </p:sp>
      <p:sp>
        <p:nvSpPr>
          <p:cNvPr id="5" name="object 5"/>
          <p:cNvSpPr/>
          <p:nvPr/>
        </p:nvSpPr>
        <p:spPr>
          <a:xfrm>
            <a:off x="172212" y="1110995"/>
            <a:ext cx="8720455" cy="5701665"/>
          </a:xfrm>
          <a:custGeom>
            <a:avLst/>
            <a:gdLst/>
            <a:ahLst/>
            <a:cxnLst/>
            <a:rect l="l" t="t" r="r" b="b"/>
            <a:pathLst>
              <a:path w="8720455" h="5701665">
                <a:moveTo>
                  <a:pt x="0" y="5701284"/>
                </a:moveTo>
                <a:lnTo>
                  <a:pt x="8720328" y="5701284"/>
                </a:lnTo>
                <a:lnTo>
                  <a:pt x="8720328" y="0"/>
                </a:lnTo>
                <a:lnTo>
                  <a:pt x="0" y="0"/>
                </a:lnTo>
                <a:lnTo>
                  <a:pt x="0" y="570128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0311" y="1834895"/>
            <a:ext cx="818515" cy="167640"/>
          </a:xfrm>
          <a:custGeom>
            <a:avLst/>
            <a:gdLst/>
            <a:ahLst/>
            <a:cxnLst/>
            <a:rect l="l" t="t" r="r" b="b"/>
            <a:pathLst>
              <a:path w="818515" h="167639">
                <a:moveTo>
                  <a:pt x="0" y="167639"/>
                </a:moveTo>
                <a:lnTo>
                  <a:pt x="818388" y="167639"/>
                </a:lnTo>
                <a:lnTo>
                  <a:pt x="81838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64379" y="1834895"/>
            <a:ext cx="838200" cy="167640"/>
          </a:xfrm>
          <a:custGeom>
            <a:avLst/>
            <a:gdLst/>
            <a:ahLst/>
            <a:cxnLst/>
            <a:rect l="l" t="t" r="r" b="b"/>
            <a:pathLst>
              <a:path w="838200" h="167639">
                <a:moveTo>
                  <a:pt x="0" y="167639"/>
                </a:moveTo>
                <a:lnTo>
                  <a:pt x="838200" y="167639"/>
                </a:lnTo>
                <a:lnTo>
                  <a:pt x="838200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6155" y="2019299"/>
            <a:ext cx="728980" cy="167640"/>
          </a:xfrm>
          <a:custGeom>
            <a:avLst/>
            <a:gdLst/>
            <a:ahLst/>
            <a:cxnLst/>
            <a:rect l="l" t="t" r="r" b="b"/>
            <a:pathLst>
              <a:path w="728980" h="167639">
                <a:moveTo>
                  <a:pt x="0" y="167639"/>
                </a:moveTo>
                <a:lnTo>
                  <a:pt x="728472" y="167639"/>
                </a:lnTo>
                <a:lnTo>
                  <a:pt x="728472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06140" y="2019299"/>
            <a:ext cx="649605" cy="167640"/>
          </a:xfrm>
          <a:custGeom>
            <a:avLst/>
            <a:gdLst/>
            <a:ahLst/>
            <a:cxnLst/>
            <a:rect l="l" t="t" r="r" b="b"/>
            <a:pathLst>
              <a:path w="649604" h="167639">
                <a:moveTo>
                  <a:pt x="0" y="167639"/>
                </a:moveTo>
                <a:lnTo>
                  <a:pt x="649224" y="167639"/>
                </a:lnTo>
                <a:lnTo>
                  <a:pt x="64922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52572" y="2019299"/>
            <a:ext cx="224154" cy="167640"/>
          </a:xfrm>
          <a:custGeom>
            <a:avLst/>
            <a:gdLst/>
            <a:ahLst/>
            <a:cxnLst/>
            <a:rect l="l" t="t" r="r" b="b"/>
            <a:pathLst>
              <a:path w="224154" h="167639">
                <a:moveTo>
                  <a:pt x="0" y="167639"/>
                </a:moveTo>
                <a:lnTo>
                  <a:pt x="224027" y="167639"/>
                </a:lnTo>
                <a:lnTo>
                  <a:pt x="224027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98520" y="201929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352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20996" y="2019299"/>
            <a:ext cx="830580" cy="167640"/>
          </a:xfrm>
          <a:custGeom>
            <a:avLst/>
            <a:gdLst/>
            <a:ahLst/>
            <a:cxnLst/>
            <a:rect l="l" t="t" r="r" b="b"/>
            <a:pathLst>
              <a:path w="830579" h="167639">
                <a:moveTo>
                  <a:pt x="0" y="167639"/>
                </a:moveTo>
                <a:lnTo>
                  <a:pt x="830579" y="167639"/>
                </a:lnTo>
                <a:lnTo>
                  <a:pt x="830579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67471" y="2019299"/>
            <a:ext cx="649605" cy="167640"/>
          </a:xfrm>
          <a:custGeom>
            <a:avLst/>
            <a:gdLst/>
            <a:ahLst/>
            <a:cxnLst/>
            <a:rect l="l" t="t" r="r" b="b"/>
            <a:pathLst>
              <a:path w="649604" h="167639">
                <a:moveTo>
                  <a:pt x="0" y="167639"/>
                </a:moveTo>
                <a:lnTo>
                  <a:pt x="649224" y="167639"/>
                </a:lnTo>
                <a:lnTo>
                  <a:pt x="64922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80376" y="2019299"/>
            <a:ext cx="256540" cy="167640"/>
          </a:xfrm>
          <a:custGeom>
            <a:avLst/>
            <a:gdLst/>
            <a:ahLst/>
            <a:cxnLst/>
            <a:rect l="l" t="t" r="r" b="b"/>
            <a:pathLst>
              <a:path w="256540" h="167639">
                <a:moveTo>
                  <a:pt x="0" y="167639"/>
                </a:moveTo>
                <a:lnTo>
                  <a:pt x="256031" y="167639"/>
                </a:lnTo>
                <a:lnTo>
                  <a:pt x="25603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71281" y="201929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6155" y="2188463"/>
            <a:ext cx="315595" cy="167640"/>
          </a:xfrm>
          <a:custGeom>
            <a:avLst/>
            <a:gdLst/>
            <a:ahLst/>
            <a:cxnLst/>
            <a:rect l="l" t="t" r="r" b="b"/>
            <a:pathLst>
              <a:path w="315595" h="167639">
                <a:moveTo>
                  <a:pt x="0" y="167639"/>
                </a:moveTo>
                <a:lnTo>
                  <a:pt x="315468" y="167639"/>
                </a:lnTo>
                <a:lnTo>
                  <a:pt x="31546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06140" y="2188463"/>
            <a:ext cx="649605" cy="167640"/>
          </a:xfrm>
          <a:custGeom>
            <a:avLst/>
            <a:gdLst/>
            <a:ahLst/>
            <a:cxnLst/>
            <a:rect l="l" t="t" r="r" b="b"/>
            <a:pathLst>
              <a:path w="649604" h="167639">
                <a:moveTo>
                  <a:pt x="0" y="167639"/>
                </a:moveTo>
                <a:lnTo>
                  <a:pt x="649224" y="167639"/>
                </a:lnTo>
                <a:lnTo>
                  <a:pt x="64922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52572" y="2188463"/>
            <a:ext cx="224154" cy="167640"/>
          </a:xfrm>
          <a:custGeom>
            <a:avLst/>
            <a:gdLst/>
            <a:ahLst/>
            <a:cxnLst/>
            <a:rect l="l" t="t" r="r" b="b"/>
            <a:pathLst>
              <a:path w="224154" h="167639">
                <a:moveTo>
                  <a:pt x="0" y="167639"/>
                </a:moveTo>
                <a:lnTo>
                  <a:pt x="224027" y="167639"/>
                </a:lnTo>
                <a:lnTo>
                  <a:pt x="224027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98520" y="2188463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352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920996" y="2188463"/>
            <a:ext cx="754380" cy="167640"/>
          </a:xfrm>
          <a:custGeom>
            <a:avLst/>
            <a:gdLst/>
            <a:ahLst/>
            <a:cxnLst/>
            <a:rect l="l" t="t" r="r" b="b"/>
            <a:pathLst>
              <a:path w="754379" h="167639">
                <a:moveTo>
                  <a:pt x="0" y="167639"/>
                </a:moveTo>
                <a:lnTo>
                  <a:pt x="754379" y="167639"/>
                </a:lnTo>
                <a:lnTo>
                  <a:pt x="754379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058911" y="2188463"/>
            <a:ext cx="576580" cy="167640"/>
          </a:xfrm>
          <a:custGeom>
            <a:avLst/>
            <a:gdLst/>
            <a:ahLst/>
            <a:cxnLst/>
            <a:rect l="l" t="t" r="r" b="b"/>
            <a:pathLst>
              <a:path w="576579" h="167639">
                <a:moveTo>
                  <a:pt x="0" y="167639"/>
                </a:moveTo>
                <a:lnTo>
                  <a:pt x="576072" y="167639"/>
                </a:lnTo>
                <a:lnTo>
                  <a:pt x="576072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80376" y="2188463"/>
            <a:ext cx="320040" cy="167640"/>
          </a:xfrm>
          <a:custGeom>
            <a:avLst/>
            <a:gdLst/>
            <a:ahLst/>
            <a:cxnLst/>
            <a:rect l="l" t="t" r="r" b="b"/>
            <a:pathLst>
              <a:path w="320040" h="167639">
                <a:moveTo>
                  <a:pt x="0" y="167639"/>
                </a:moveTo>
                <a:lnTo>
                  <a:pt x="320040" y="167639"/>
                </a:lnTo>
                <a:lnTo>
                  <a:pt x="320040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065769" y="2188463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6155" y="2357627"/>
            <a:ext cx="510540" cy="167640"/>
          </a:xfrm>
          <a:custGeom>
            <a:avLst/>
            <a:gdLst/>
            <a:ahLst/>
            <a:cxnLst/>
            <a:rect l="l" t="t" r="r" b="b"/>
            <a:pathLst>
              <a:path w="510540" h="167639">
                <a:moveTo>
                  <a:pt x="0" y="167639"/>
                </a:moveTo>
                <a:lnTo>
                  <a:pt x="510540" y="167639"/>
                </a:lnTo>
                <a:lnTo>
                  <a:pt x="510540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14700" y="2357627"/>
            <a:ext cx="721360" cy="167640"/>
          </a:xfrm>
          <a:custGeom>
            <a:avLst/>
            <a:gdLst/>
            <a:ahLst/>
            <a:cxnLst/>
            <a:rect l="l" t="t" r="r" b="b"/>
            <a:pathLst>
              <a:path w="721360" h="167639">
                <a:moveTo>
                  <a:pt x="0" y="167639"/>
                </a:moveTo>
                <a:lnTo>
                  <a:pt x="720851" y="167639"/>
                </a:lnTo>
                <a:lnTo>
                  <a:pt x="72085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52572" y="2357627"/>
            <a:ext cx="161925" cy="167640"/>
          </a:xfrm>
          <a:custGeom>
            <a:avLst/>
            <a:gdLst/>
            <a:ahLst/>
            <a:cxnLst/>
            <a:rect l="l" t="t" r="r" b="b"/>
            <a:pathLst>
              <a:path w="161925" h="167639">
                <a:moveTo>
                  <a:pt x="0" y="167639"/>
                </a:moveTo>
                <a:lnTo>
                  <a:pt x="161544" y="167639"/>
                </a:lnTo>
                <a:lnTo>
                  <a:pt x="16154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04794" y="235762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920996" y="2357627"/>
            <a:ext cx="710565" cy="167640"/>
          </a:xfrm>
          <a:custGeom>
            <a:avLst/>
            <a:gdLst/>
            <a:ahLst/>
            <a:cxnLst/>
            <a:rect l="l" t="t" r="r" b="b"/>
            <a:pathLst>
              <a:path w="710564" h="167639">
                <a:moveTo>
                  <a:pt x="0" y="167639"/>
                </a:moveTo>
                <a:lnTo>
                  <a:pt x="710184" y="167639"/>
                </a:lnTo>
                <a:lnTo>
                  <a:pt x="71018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58911" y="2357627"/>
            <a:ext cx="576580" cy="167640"/>
          </a:xfrm>
          <a:custGeom>
            <a:avLst/>
            <a:gdLst/>
            <a:ahLst/>
            <a:cxnLst/>
            <a:rect l="l" t="t" r="r" b="b"/>
            <a:pathLst>
              <a:path w="576579" h="167639">
                <a:moveTo>
                  <a:pt x="0" y="167639"/>
                </a:moveTo>
                <a:lnTo>
                  <a:pt x="576072" y="167639"/>
                </a:lnTo>
                <a:lnTo>
                  <a:pt x="576072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580376" y="2357627"/>
            <a:ext cx="320040" cy="167640"/>
          </a:xfrm>
          <a:custGeom>
            <a:avLst/>
            <a:gdLst/>
            <a:ahLst/>
            <a:cxnLst/>
            <a:rect l="l" t="t" r="r" b="b"/>
            <a:pathLst>
              <a:path w="320040" h="167639">
                <a:moveTo>
                  <a:pt x="0" y="167639"/>
                </a:moveTo>
                <a:lnTo>
                  <a:pt x="320040" y="167639"/>
                </a:lnTo>
                <a:lnTo>
                  <a:pt x="320040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065769" y="235762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86155" y="2528315"/>
            <a:ext cx="817244" cy="167640"/>
          </a:xfrm>
          <a:custGeom>
            <a:avLst/>
            <a:gdLst/>
            <a:ahLst/>
            <a:cxnLst/>
            <a:rect l="l" t="t" r="r" b="b"/>
            <a:pathLst>
              <a:path w="817244" h="167639">
                <a:moveTo>
                  <a:pt x="0" y="167639"/>
                </a:moveTo>
                <a:lnTo>
                  <a:pt x="816863" y="167639"/>
                </a:lnTo>
                <a:lnTo>
                  <a:pt x="816863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06140" y="2528315"/>
            <a:ext cx="649605" cy="167640"/>
          </a:xfrm>
          <a:custGeom>
            <a:avLst/>
            <a:gdLst/>
            <a:ahLst/>
            <a:cxnLst/>
            <a:rect l="l" t="t" r="r" b="b"/>
            <a:pathLst>
              <a:path w="649604" h="167639">
                <a:moveTo>
                  <a:pt x="0" y="167639"/>
                </a:moveTo>
                <a:lnTo>
                  <a:pt x="649224" y="167639"/>
                </a:lnTo>
                <a:lnTo>
                  <a:pt x="64922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052572" y="2528315"/>
            <a:ext cx="224154" cy="167640"/>
          </a:xfrm>
          <a:custGeom>
            <a:avLst/>
            <a:gdLst/>
            <a:ahLst/>
            <a:cxnLst/>
            <a:rect l="l" t="t" r="r" b="b"/>
            <a:pathLst>
              <a:path w="224154" h="167639">
                <a:moveTo>
                  <a:pt x="0" y="167639"/>
                </a:moveTo>
                <a:lnTo>
                  <a:pt x="224027" y="167639"/>
                </a:lnTo>
                <a:lnTo>
                  <a:pt x="224027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398520" y="2528315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352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20996" y="2528315"/>
            <a:ext cx="730250" cy="167640"/>
          </a:xfrm>
          <a:custGeom>
            <a:avLst/>
            <a:gdLst/>
            <a:ahLst/>
            <a:cxnLst/>
            <a:rect l="l" t="t" r="r" b="b"/>
            <a:pathLst>
              <a:path w="730250" h="167639">
                <a:moveTo>
                  <a:pt x="0" y="167639"/>
                </a:moveTo>
                <a:lnTo>
                  <a:pt x="729996" y="167639"/>
                </a:lnTo>
                <a:lnTo>
                  <a:pt x="729996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967471" y="2528315"/>
            <a:ext cx="649605" cy="167640"/>
          </a:xfrm>
          <a:custGeom>
            <a:avLst/>
            <a:gdLst/>
            <a:ahLst/>
            <a:cxnLst/>
            <a:rect l="l" t="t" r="r" b="b"/>
            <a:pathLst>
              <a:path w="649604" h="167639">
                <a:moveTo>
                  <a:pt x="0" y="167639"/>
                </a:moveTo>
                <a:lnTo>
                  <a:pt x="649224" y="167639"/>
                </a:lnTo>
                <a:lnTo>
                  <a:pt x="64922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580376" y="2528315"/>
            <a:ext cx="256540" cy="167640"/>
          </a:xfrm>
          <a:custGeom>
            <a:avLst/>
            <a:gdLst/>
            <a:ahLst/>
            <a:cxnLst/>
            <a:rect l="l" t="t" r="r" b="b"/>
            <a:pathLst>
              <a:path w="256540" h="167639">
                <a:moveTo>
                  <a:pt x="0" y="167639"/>
                </a:moveTo>
                <a:lnTo>
                  <a:pt x="256031" y="167639"/>
                </a:lnTo>
                <a:lnTo>
                  <a:pt x="25603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971281" y="2528315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86155" y="2697479"/>
            <a:ext cx="792480" cy="167640"/>
          </a:xfrm>
          <a:custGeom>
            <a:avLst/>
            <a:gdLst/>
            <a:ahLst/>
            <a:cxnLst/>
            <a:rect l="l" t="t" r="r" b="b"/>
            <a:pathLst>
              <a:path w="792480" h="167639">
                <a:moveTo>
                  <a:pt x="0" y="167639"/>
                </a:moveTo>
                <a:lnTo>
                  <a:pt x="792480" y="167639"/>
                </a:lnTo>
                <a:lnTo>
                  <a:pt x="792480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406140" y="2697479"/>
            <a:ext cx="649605" cy="167640"/>
          </a:xfrm>
          <a:custGeom>
            <a:avLst/>
            <a:gdLst/>
            <a:ahLst/>
            <a:cxnLst/>
            <a:rect l="l" t="t" r="r" b="b"/>
            <a:pathLst>
              <a:path w="649604" h="167639">
                <a:moveTo>
                  <a:pt x="0" y="167639"/>
                </a:moveTo>
                <a:lnTo>
                  <a:pt x="649224" y="167639"/>
                </a:lnTo>
                <a:lnTo>
                  <a:pt x="64922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052572" y="2697479"/>
            <a:ext cx="224154" cy="167640"/>
          </a:xfrm>
          <a:custGeom>
            <a:avLst/>
            <a:gdLst/>
            <a:ahLst/>
            <a:cxnLst/>
            <a:rect l="l" t="t" r="r" b="b"/>
            <a:pathLst>
              <a:path w="224154" h="167639">
                <a:moveTo>
                  <a:pt x="0" y="167639"/>
                </a:moveTo>
                <a:lnTo>
                  <a:pt x="224027" y="167639"/>
                </a:lnTo>
                <a:lnTo>
                  <a:pt x="224027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398520" y="269747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352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920996" y="2697479"/>
            <a:ext cx="1249680" cy="167640"/>
          </a:xfrm>
          <a:custGeom>
            <a:avLst/>
            <a:gdLst/>
            <a:ahLst/>
            <a:cxnLst/>
            <a:rect l="l" t="t" r="r" b="b"/>
            <a:pathLst>
              <a:path w="1249679" h="167639">
                <a:moveTo>
                  <a:pt x="0" y="167639"/>
                </a:moveTo>
                <a:lnTo>
                  <a:pt x="1249679" y="167639"/>
                </a:lnTo>
                <a:lnTo>
                  <a:pt x="1249679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967471" y="2697479"/>
            <a:ext cx="649605" cy="167640"/>
          </a:xfrm>
          <a:custGeom>
            <a:avLst/>
            <a:gdLst/>
            <a:ahLst/>
            <a:cxnLst/>
            <a:rect l="l" t="t" r="r" b="b"/>
            <a:pathLst>
              <a:path w="649604" h="167639">
                <a:moveTo>
                  <a:pt x="0" y="167639"/>
                </a:moveTo>
                <a:lnTo>
                  <a:pt x="649224" y="167639"/>
                </a:lnTo>
                <a:lnTo>
                  <a:pt x="64922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580376" y="2697479"/>
            <a:ext cx="256540" cy="167640"/>
          </a:xfrm>
          <a:custGeom>
            <a:avLst/>
            <a:gdLst/>
            <a:ahLst/>
            <a:cxnLst/>
            <a:rect l="l" t="t" r="r" b="b"/>
            <a:pathLst>
              <a:path w="256540" h="167639">
                <a:moveTo>
                  <a:pt x="0" y="167639"/>
                </a:moveTo>
                <a:lnTo>
                  <a:pt x="256031" y="167639"/>
                </a:lnTo>
                <a:lnTo>
                  <a:pt x="25603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971281" y="269747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6155" y="2866643"/>
            <a:ext cx="782320" cy="167640"/>
          </a:xfrm>
          <a:custGeom>
            <a:avLst/>
            <a:gdLst/>
            <a:ahLst/>
            <a:cxnLst/>
            <a:rect l="l" t="t" r="r" b="b"/>
            <a:pathLst>
              <a:path w="782319" h="167639">
                <a:moveTo>
                  <a:pt x="0" y="167639"/>
                </a:moveTo>
                <a:lnTo>
                  <a:pt x="781812" y="167639"/>
                </a:lnTo>
                <a:lnTo>
                  <a:pt x="781812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500628" y="2866643"/>
            <a:ext cx="576580" cy="167640"/>
          </a:xfrm>
          <a:custGeom>
            <a:avLst/>
            <a:gdLst/>
            <a:ahLst/>
            <a:cxnLst/>
            <a:rect l="l" t="t" r="r" b="b"/>
            <a:pathLst>
              <a:path w="576579" h="167639">
                <a:moveTo>
                  <a:pt x="0" y="167639"/>
                </a:moveTo>
                <a:lnTo>
                  <a:pt x="576072" y="167639"/>
                </a:lnTo>
                <a:lnTo>
                  <a:pt x="576072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052572" y="2866643"/>
            <a:ext cx="288290" cy="167640"/>
          </a:xfrm>
          <a:custGeom>
            <a:avLst/>
            <a:gdLst/>
            <a:ahLst/>
            <a:cxnLst/>
            <a:rect l="l" t="t" r="r" b="b"/>
            <a:pathLst>
              <a:path w="288289" h="167639">
                <a:moveTo>
                  <a:pt x="0" y="167639"/>
                </a:moveTo>
                <a:lnTo>
                  <a:pt x="288036" y="167639"/>
                </a:lnTo>
                <a:lnTo>
                  <a:pt x="288036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491484" y="2866643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352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86155" y="3037331"/>
            <a:ext cx="1224280" cy="167640"/>
          </a:xfrm>
          <a:custGeom>
            <a:avLst/>
            <a:gdLst/>
            <a:ahLst/>
            <a:cxnLst/>
            <a:rect l="l" t="t" r="r" b="b"/>
            <a:pathLst>
              <a:path w="1224280" h="167639">
                <a:moveTo>
                  <a:pt x="0" y="167639"/>
                </a:moveTo>
                <a:lnTo>
                  <a:pt x="1223771" y="167639"/>
                </a:lnTo>
                <a:lnTo>
                  <a:pt x="122377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500628" y="3037331"/>
            <a:ext cx="576580" cy="167640"/>
          </a:xfrm>
          <a:custGeom>
            <a:avLst/>
            <a:gdLst/>
            <a:ahLst/>
            <a:cxnLst/>
            <a:rect l="l" t="t" r="r" b="b"/>
            <a:pathLst>
              <a:path w="576579" h="167639">
                <a:moveTo>
                  <a:pt x="0" y="167639"/>
                </a:moveTo>
                <a:lnTo>
                  <a:pt x="576072" y="167639"/>
                </a:lnTo>
                <a:lnTo>
                  <a:pt x="576072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052572" y="3037331"/>
            <a:ext cx="288290" cy="167640"/>
          </a:xfrm>
          <a:custGeom>
            <a:avLst/>
            <a:gdLst/>
            <a:ahLst/>
            <a:cxnLst/>
            <a:rect l="l" t="t" r="r" b="b"/>
            <a:pathLst>
              <a:path w="288289" h="167639">
                <a:moveTo>
                  <a:pt x="0" y="167639"/>
                </a:moveTo>
                <a:lnTo>
                  <a:pt x="288036" y="167639"/>
                </a:lnTo>
                <a:lnTo>
                  <a:pt x="288036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491484" y="3037331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352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920996" y="3037331"/>
            <a:ext cx="1260475" cy="167640"/>
          </a:xfrm>
          <a:custGeom>
            <a:avLst/>
            <a:gdLst/>
            <a:ahLst/>
            <a:cxnLst/>
            <a:rect l="l" t="t" r="r" b="b"/>
            <a:pathLst>
              <a:path w="1260475" h="167639">
                <a:moveTo>
                  <a:pt x="0" y="167639"/>
                </a:moveTo>
                <a:lnTo>
                  <a:pt x="1260348" y="167639"/>
                </a:lnTo>
                <a:lnTo>
                  <a:pt x="126034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876031" y="3037331"/>
            <a:ext cx="721360" cy="167640"/>
          </a:xfrm>
          <a:custGeom>
            <a:avLst/>
            <a:gdLst/>
            <a:ahLst/>
            <a:cxnLst/>
            <a:rect l="l" t="t" r="r" b="b"/>
            <a:pathLst>
              <a:path w="721359" h="167639">
                <a:moveTo>
                  <a:pt x="0" y="167639"/>
                </a:moveTo>
                <a:lnTo>
                  <a:pt x="720851" y="167639"/>
                </a:lnTo>
                <a:lnTo>
                  <a:pt x="72085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580376" y="3037331"/>
            <a:ext cx="193675" cy="167640"/>
          </a:xfrm>
          <a:custGeom>
            <a:avLst/>
            <a:gdLst/>
            <a:ahLst/>
            <a:cxnLst/>
            <a:rect l="l" t="t" r="r" b="b"/>
            <a:pathLst>
              <a:path w="193675" h="167639">
                <a:moveTo>
                  <a:pt x="0" y="167639"/>
                </a:moveTo>
                <a:lnTo>
                  <a:pt x="193548" y="167639"/>
                </a:lnTo>
                <a:lnTo>
                  <a:pt x="19354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7878318" y="3037331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86155" y="3208019"/>
            <a:ext cx="1252855" cy="167640"/>
          </a:xfrm>
          <a:custGeom>
            <a:avLst/>
            <a:gdLst/>
            <a:ahLst/>
            <a:cxnLst/>
            <a:rect l="l" t="t" r="r" b="b"/>
            <a:pathLst>
              <a:path w="1252855" h="167639">
                <a:moveTo>
                  <a:pt x="0" y="167639"/>
                </a:moveTo>
                <a:lnTo>
                  <a:pt x="1252728" y="167639"/>
                </a:lnTo>
                <a:lnTo>
                  <a:pt x="125272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500628" y="3208019"/>
            <a:ext cx="576580" cy="167640"/>
          </a:xfrm>
          <a:custGeom>
            <a:avLst/>
            <a:gdLst/>
            <a:ahLst/>
            <a:cxnLst/>
            <a:rect l="l" t="t" r="r" b="b"/>
            <a:pathLst>
              <a:path w="576579" h="167639">
                <a:moveTo>
                  <a:pt x="0" y="167639"/>
                </a:moveTo>
                <a:lnTo>
                  <a:pt x="576072" y="167639"/>
                </a:lnTo>
                <a:lnTo>
                  <a:pt x="576072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052572" y="3208019"/>
            <a:ext cx="288290" cy="167640"/>
          </a:xfrm>
          <a:custGeom>
            <a:avLst/>
            <a:gdLst/>
            <a:ahLst/>
            <a:cxnLst/>
            <a:rect l="l" t="t" r="r" b="b"/>
            <a:pathLst>
              <a:path w="288289" h="167639">
                <a:moveTo>
                  <a:pt x="0" y="167639"/>
                </a:moveTo>
                <a:lnTo>
                  <a:pt x="288036" y="167639"/>
                </a:lnTo>
                <a:lnTo>
                  <a:pt x="288036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491484" y="320801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352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86155" y="3544823"/>
            <a:ext cx="1202690" cy="167640"/>
          </a:xfrm>
          <a:custGeom>
            <a:avLst/>
            <a:gdLst/>
            <a:ahLst/>
            <a:cxnLst/>
            <a:rect l="l" t="t" r="r" b="b"/>
            <a:pathLst>
              <a:path w="1202689" h="167639">
                <a:moveTo>
                  <a:pt x="0" y="167639"/>
                </a:moveTo>
                <a:lnTo>
                  <a:pt x="1202436" y="167639"/>
                </a:lnTo>
                <a:lnTo>
                  <a:pt x="1202436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314700" y="3544823"/>
            <a:ext cx="721360" cy="167640"/>
          </a:xfrm>
          <a:custGeom>
            <a:avLst/>
            <a:gdLst/>
            <a:ahLst/>
            <a:cxnLst/>
            <a:rect l="l" t="t" r="r" b="b"/>
            <a:pathLst>
              <a:path w="721360" h="167639">
                <a:moveTo>
                  <a:pt x="0" y="167639"/>
                </a:moveTo>
                <a:lnTo>
                  <a:pt x="720851" y="167639"/>
                </a:lnTo>
                <a:lnTo>
                  <a:pt x="72085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052572" y="3544823"/>
            <a:ext cx="161925" cy="167640"/>
          </a:xfrm>
          <a:custGeom>
            <a:avLst/>
            <a:gdLst/>
            <a:ahLst/>
            <a:cxnLst/>
            <a:rect l="l" t="t" r="r" b="b"/>
            <a:pathLst>
              <a:path w="161925" h="167639">
                <a:moveTo>
                  <a:pt x="0" y="167639"/>
                </a:moveTo>
                <a:lnTo>
                  <a:pt x="161544" y="167639"/>
                </a:lnTo>
                <a:lnTo>
                  <a:pt x="16154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304794" y="3544823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564379" y="3541775"/>
            <a:ext cx="1351915" cy="167640"/>
          </a:xfrm>
          <a:custGeom>
            <a:avLst/>
            <a:gdLst/>
            <a:ahLst/>
            <a:cxnLst/>
            <a:rect l="l" t="t" r="r" b="b"/>
            <a:pathLst>
              <a:path w="1351914" h="167639">
                <a:moveTo>
                  <a:pt x="0" y="167639"/>
                </a:moveTo>
                <a:lnTo>
                  <a:pt x="1351788" y="167639"/>
                </a:lnTo>
                <a:lnTo>
                  <a:pt x="135178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920996" y="3724655"/>
            <a:ext cx="730250" cy="167640"/>
          </a:xfrm>
          <a:custGeom>
            <a:avLst/>
            <a:gdLst/>
            <a:ahLst/>
            <a:cxnLst/>
            <a:rect l="l" t="t" r="r" b="b"/>
            <a:pathLst>
              <a:path w="730250" h="167639">
                <a:moveTo>
                  <a:pt x="0" y="167640"/>
                </a:moveTo>
                <a:lnTo>
                  <a:pt x="729996" y="167640"/>
                </a:lnTo>
                <a:lnTo>
                  <a:pt x="729996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967471" y="3724655"/>
            <a:ext cx="649605" cy="167640"/>
          </a:xfrm>
          <a:custGeom>
            <a:avLst/>
            <a:gdLst/>
            <a:ahLst/>
            <a:cxnLst/>
            <a:rect l="l" t="t" r="r" b="b"/>
            <a:pathLst>
              <a:path w="649604" h="167639">
                <a:moveTo>
                  <a:pt x="0" y="167640"/>
                </a:moveTo>
                <a:lnTo>
                  <a:pt x="649224" y="167640"/>
                </a:lnTo>
                <a:lnTo>
                  <a:pt x="649224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580376" y="3724655"/>
            <a:ext cx="256540" cy="167640"/>
          </a:xfrm>
          <a:custGeom>
            <a:avLst/>
            <a:gdLst/>
            <a:ahLst/>
            <a:cxnLst/>
            <a:rect l="l" t="t" r="r" b="b"/>
            <a:pathLst>
              <a:path w="256540" h="167639">
                <a:moveTo>
                  <a:pt x="0" y="167640"/>
                </a:moveTo>
                <a:lnTo>
                  <a:pt x="256031" y="167640"/>
                </a:lnTo>
                <a:lnTo>
                  <a:pt x="256031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971281" y="3724655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10311" y="3889247"/>
            <a:ext cx="739140" cy="167640"/>
          </a:xfrm>
          <a:custGeom>
            <a:avLst/>
            <a:gdLst/>
            <a:ahLst/>
            <a:cxnLst/>
            <a:rect l="l" t="t" r="r" b="b"/>
            <a:pathLst>
              <a:path w="739140" h="167639">
                <a:moveTo>
                  <a:pt x="0" y="167639"/>
                </a:moveTo>
                <a:lnTo>
                  <a:pt x="739140" y="167639"/>
                </a:lnTo>
                <a:lnTo>
                  <a:pt x="739140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920996" y="3893819"/>
            <a:ext cx="856615" cy="167640"/>
          </a:xfrm>
          <a:custGeom>
            <a:avLst/>
            <a:gdLst/>
            <a:ahLst/>
            <a:cxnLst/>
            <a:rect l="l" t="t" r="r" b="b"/>
            <a:pathLst>
              <a:path w="856614" h="167639">
                <a:moveTo>
                  <a:pt x="0" y="167639"/>
                </a:moveTo>
                <a:lnTo>
                  <a:pt x="856488" y="167639"/>
                </a:lnTo>
                <a:lnTo>
                  <a:pt x="85648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967471" y="3893819"/>
            <a:ext cx="649605" cy="167640"/>
          </a:xfrm>
          <a:custGeom>
            <a:avLst/>
            <a:gdLst/>
            <a:ahLst/>
            <a:cxnLst/>
            <a:rect l="l" t="t" r="r" b="b"/>
            <a:pathLst>
              <a:path w="649604" h="167639">
                <a:moveTo>
                  <a:pt x="0" y="167639"/>
                </a:moveTo>
                <a:lnTo>
                  <a:pt x="649224" y="167639"/>
                </a:lnTo>
                <a:lnTo>
                  <a:pt x="64922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580376" y="3893819"/>
            <a:ext cx="256540" cy="167640"/>
          </a:xfrm>
          <a:custGeom>
            <a:avLst/>
            <a:gdLst/>
            <a:ahLst/>
            <a:cxnLst/>
            <a:rect l="l" t="t" r="r" b="b"/>
            <a:pathLst>
              <a:path w="256540" h="167639">
                <a:moveTo>
                  <a:pt x="0" y="167639"/>
                </a:moveTo>
                <a:lnTo>
                  <a:pt x="256031" y="167639"/>
                </a:lnTo>
                <a:lnTo>
                  <a:pt x="25603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971281" y="389381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86155" y="4072127"/>
            <a:ext cx="384175" cy="167640"/>
          </a:xfrm>
          <a:custGeom>
            <a:avLst/>
            <a:gdLst/>
            <a:ahLst/>
            <a:cxnLst/>
            <a:rect l="l" t="t" r="r" b="b"/>
            <a:pathLst>
              <a:path w="384175" h="167639">
                <a:moveTo>
                  <a:pt x="0" y="167639"/>
                </a:moveTo>
                <a:lnTo>
                  <a:pt x="384047" y="167639"/>
                </a:lnTo>
                <a:lnTo>
                  <a:pt x="384047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314700" y="4072127"/>
            <a:ext cx="721360" cy="167640"/>
          </a:xfrm>
          <a:custGeom>
            <a:avLst/>
            <a:gdLst/>
            <a:ahLst/>
            <a:cxnLst/>
            <a:rect l="l" t="t" r="r" b="b"/>
            <a:pathLst>
              <a:path w="721360" h="167639">
                <a:moveTo>
                  <a:pt x="0" y="167639"/>
                </a:moveTo>
                <a:lnTo>
                  <a:pt x="720851" y="167639"/>
                </a:lnTo>
                <a:lnTo>
                  <a:pt x="72085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052572" y="4072127"/>
            <a:ext cx="161925" cy="167640"/>
          </a:xfrm>
          <a:custGeom>
            <a:avLst/>
            <a:gdLst/>
            <a:ahLst/>
            <a:cxnLst/>
            <a:rect l="l" t="t" r="r" b="b"/>
            <a:pathLst>
              <a:path w="161925" h="167639">
                <a:moveTo>
                  <a:pt x="0" y="167639"/>
                </a:moveTo>
                <a:lnTo>
                  <a:pt x="161544" y="167639"/>
                </a:lnTo>
                <a:lnTo>
                  <a:pt x="16154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304794" y="407212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920996" y="4072127"/>
            <a:ext cx="896619" cy="167640"/>
          </a:xfrm>
          <a:custGeom>
            <a:avLst/>
            <a:gdLst/>
            <a:ahLst/>
            <a:cxnLst/>
            <a:rect l="l" t="t" r="r" b="b"/>
            <a:pathLst>
              <a:path w="896620" h="167639">
                <a:moveTo>
                  <a:pt x="0" y="167639"/>
                </a:moveTo>
                <a:lnTo>
                  <a:pt x="896112" y="167639"/>
                </a:lnTo>
                <a:lnTo>
                  <a:pt x="896112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967471" y="4072127"/>
            <a:ext cx="649605" cy="167640"/>
          </a:xfrm>
          <a:custGeom>
            <a:avLst/>
            <a:gdLst/>
            <a:ahLst/>
            <a:cxnLst/>
            <a:rect l="l" t="t" r="r" b="b"/>
            <a:pathLst>
              <a:path w="649604" h="167639">
                <a:moveTo>
                  <a:pt x="0" y="167639"/>
                </a:moveTo>
                <a:lnTo>
                  <a:pt x="649224" y="167639"/>
                </a:lnTo>
                <a:lnTo>
                  <a:pt x="64922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580376" y="4072127"/>
            <a:ext cx="256540" cy="167640"/>
          </a:xfrm>
          <a:custGeom>
            <a:avLst/>
            <a:gdLst/>
            <a:ahLst/>
            <a:cxnLst/>
            <a:rect l="l" t="t" r="r" b="b"/>
            <a:pathLst>
              <a:path w="256540" h="167639">
                <a:moveTo>
                  <a:pt x="0" y="167639"/>
                </a:moveTo>
                <a:lnTo>
                  <a:pt x="256031" y="167639"/>
                </a:lnTo>
                <a:lnTo>
                  <a:pt x="25603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971281" y="407212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86155" y="4244339"/>
            <a:ext cx="573405" cy="167640"/>
          </a:xfrm>
          <a:custGeom>
            <a:avLst/>
            <a:gdLst/>
            <a:ahLst/>
            <a:cxnLst/>
            <a:rect l="l" t="t" r="r" b="b"/>
            <a:pathLst>
              <a:path w="573405" h="167639">
                <a:moveTo>
                  <a:pt x="0" y="167639"/>
                </a:moveTo>
                <a:lnTo>
                  <a:pt x="573024" y="167639"/>
                </a:lnTo>
                <a:lnTo>
                  <a:pt x="57302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314700" y="4244339"/>
            <a:ext cx="721360" cy="167640"/>
          </a:xfrm>
          <a:custGeom>
            <a:avLst/>
            <a:gdLst/>
            <a:ahLst/>
            <a:cxnLst/>
            <a:rect l="l" t="t" r="r" b="b"/>
            <a:pathLst>
              <a:path w="721360" h="167639">
                <a:moveTo>
                  <a:pt x="0" y="167639"/>
                </a:moveTo>
                <a:lnTo>
                  <a:pt x="720851" y="167639"/>
                </a:lnTo>
                <a:lnTo>
                  <a:pt x="72085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052572" y="4244339"/>
            <a:ext cx="161925" cy="167640"/>
          </a:xfrm>
          <a:custGeom>
            <a:avLst/>
            <a:gdLst/>
            <a:ahLst/>
            <a:cxnLst/>
            <a:rect l="l" t="t" r="r" b="b"/>
            <a:pathLst>
              <a:path w="161925" h="167639">
                <a:moveTo>
                  <a:pt x="0" y="167639"/>
                </a:moveTo>
                <a:lnTo>
                  <a:pt x="161544" y="167639"/>
                </a:lnTo>
                <a:lnTo>
                  <a:pt x="16154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304794" y="424433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920996" y="4244339"/>
            <a:ext cx="1542415" cy="167640"/>
          </a:xfrm>
          <a:custGeom>
            <a:avLst/>
            <a:gdLst/>
            <a:ahLst/>
            <a:cxnLst/>
            <a:rect l="l" t="t" r="r" b="b"/>
            <a:pathLst>
              <a:path w="1542414" h="167639">
                <a:moveTo>
                  <a:pt x="0" y="167639"/>
                </a:moveTo>
                <a:lnTo>
                  <a:pt x="1542288" y="167639"/>
                </a:lnTo>
                <a:lnTo>
                  <a:pt x="154228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876031" y="4244339"/>
            <a:ext cx="721360" cy="167640"/>
          </a:xfrm>
          <a:custGeom>
            <a:avLst/>
            <a:gdLst/>
            <a:ahLst/>
            <a:cxnLst/>
            <a:rect l="l" t="t" r="r" b="b"/>
            <a:pathLst>
              <a:path w="721359" h="167639">
                <a:moveTo>
                  <a:pt x="0" y="167639"/>
                </a:moveTo>
                <a:lnTo>
                  <a:pt x="720851" y="167639"/>
                </a:lnTo>
                <a:lnTo>
                  <a:pt x="72085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580376" y="4244339"/>
            <a:ext cx="193675" cy="167640"/>
          </a:xfrm>
          <a:custGeom>
            <a:avLst/>
            <a:gdLst/>
            <a:ahLst/>
            <a:cxnLst/>
            <a:rect l="l" t="t" r="r" b="b"/>
            <a:pathLst>
              <a:path w="193675" h="167639">
                <a:moveTo>
                  <a:pt x="0" y="167639"/>
                </a:moveTo>
                <a:lnTo>
                  <a:pt x="193548" y="167639"/>
                </a:lnTo>
                <a:lnTo>
                  <a:pt x="19354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878318" y="424433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86155" y="4413503"/>
            <a:ext cx="650875" cy="167640"/>
          </a:xfrm>
          <a:custGeom>
            <a:avLst/>
            <a:gdLst/>
            <a:ahLst/>
            <a:cxnLst/>
            <a:rect l="l" t="t" r="r" b="b"/>
            <a:pathLst>
              <a:path w="650875" h="167639">
                <a:moveTo>
                  <a:pt x="0" y="167639"/>
                </a:moveTo>
                <a:lnTo>
                  <a:pt x="650748" y="167639"/>
                </a:lnTo>
                <a:lnTo>
                  <a:pt x="65074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406140" y="4413503"/>
            <a:ext cx="649605" cy="167640"/>
          </a:xfrm>
          <a:custGeom>
            <a:avLst/>
            <a:gdLst/>
            <a:ahLst/>
            <a:cxnLst/>
            <a:rect l="l" t="t" r="r" b="b"/>
            <a:pathLst>
              <a:path w="649604" h="167639">
                <a:moveTo>
                  <a:pt x="0" y="167639"/>
                </a:moveTo>
                <a:lnTo>
                  <a:pt x="649224" y="167639"/>
                </a:lnTo>
                <a:lnTo>
                  <a:pt x="64922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052572" y="4413503"/>
            <a:ext cx="224154" cy="167640"/>
          </a:xfrm>
          <a:custGeom>
            <a:avLst/>
            <a:gdLst/>
            <a:ahLst/>
            <a:cxnLst/>
            <a:rect l="l" t="t" r="r" b="b"/>
            <a:pathLst>
              <a:path w="224154" h="167639">
                <a:moveTo>
                  <a:pt x="0" y="167639"/>
                </a:moveTo>
                <a:lnTo>
                  <a:pt x="224027" y="167639"/>
                </a:lnTo>
                <a:lnTo>
                  <a:pt x="224027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398520" y="4413503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352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86155" y="4581143"/>
            <a:ext cx="995680" cy="167640"/>
          </a:xfrm>
          <a:custGeom>
            <a:avLst/>
            <a:gdLst/>
            <a:ahLst/>
            <a:cxnLst/>
            <a:rect l="l" t="t" r="r" b="b"/>
            <a:pathLst>
              <a:path w="995680" h="167639">
                <a:moveTo>
                  <a:pt x="0" y="167639"/>
                </a:moveTo>
                <a:lnTo>
                  <a:pt x="995172" y="167639"/>
                </a:lnTo>
                <a:lnTo>
                  <a:pt x="995172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406140" y="4581143"/>
            <a:ext cx="649605" cy="167640"/>
          </a:xfrm>
          <a:custGeom>
            <a:avLst/>
            <a:gdLst/>
            <a:ahLst/>
            <a:cxnLst/>
            <a:rect l="l" t="t" r="r" b="b"/>
            <a:pathLst>
              <a:path w="649604" h="167639">
                <a:moveTo>
                  <a:pt x="0" y="167639"/>
                </a:moveTo>
                <a:lnTo>
                  <a:pt x="649224" y="167639"/>
                </a:lnTo>
                <a:lnTo>
                  <a:pt x="64922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052572" y="4581143"/>
            <a:ext cx="224154" cy="167640"/>
          </a:xfrm>
          <a:custGeom>
            <a:avLst/>
            <a:gdLst/>
            <a:ahLst/>
            <a:cxnLst/>
            <a:rect l="l" t="t" r="r" b="b"/>
            <a:pathLst>
              <a:path w="224154" h="167639">
                <a:moveTo>
                  <a:pt x="0" y="167639"/>
                </a:moveTo>
                <a:lnTo>
                  <a:pt x="224027" y="167639"/>
                </a:lnTo>
                <a:lnTo>
                  <a:pt x="224027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398520" y="4581143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352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564379" y="4576571"/>
            <a:ext cx="422275" cy="167640"/>
          </a:xfrm>
          <a:custGeom>
            <a:avLst/>
            <a:gdLst/>
            <a:ahLst/>
            <a:cxnLst/>
            <a:rect l="l" t="t" r="r" b="b"/>
            <a:pathLst>
              <a:path w="422275" h="167639">
                <a:moveTo>
                  <a:pt x="0" y="167639"/>
                </a:moveTo>
                <a:lnTo>
                  <a:pt x="422148" y="167639"/>
                </a:lnTo>
                <a:lnTo>
                  <a:pt x="42214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86155" y="4760975"/>
            <a:ext cx="535305" cy="167640"/>
          </a:xfrm>
          <a:custGeom>
            <a:avLst/>
            <a:gdLst/>
            <a:ahLst/>
            <a:cxnLst/>
            <a:rect l="l" t="t" r="r" b="b"/>
            <a:pathLst>
              <a:path w="535305" h="167639">
                <a:moveTo>
                  <a:pt x="0" y="167639"/>
                </a:moveTo>
                <a:lnTo>
                  <a:pt x="534924" y="167639"/>
                </a:lnTo>
                <a:lnTo>
                  <a:pt x="53492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406140" y="4760975"/>
            <a:ext cx="649605" cy="167640"/>
          </a:xfrm>
          <a:custGeom>
            <a:avLst/>
            <a:gdLst/>
            <a:ahLst/>
            <a:cxnLst/>
            <a:rect l="l" t="t" r="r" b="b"/>
            <a:pathLst>
              <a:path w="649604" h="167639">
                <a:moveTo>
                  <a:pt x="0" y="167639"/>
                </a:moveTo>
                <a:lnTo>
                  <a:pt x="649224" y="167639"/>
                </a:lnTo>
                <a:lnTo>
                  <a:pt x="649224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052572" y="4760975"/>
            <a:ext cx="224154" cy="167640"/>
          </a:xfrm>
          <a:custGeom>
            <a:avLst/>
            <a:gdLst/>
            <a:ahLst/>
            <a:cxnLst/>
            <a:rect l="l" t="t" r="r" b="b"/>
            <a:pathLst>
              <a:path w="224154" h="167639">
                <a:moveTo>
                  <a:pt x="0" y="167639"/>
                </a:moveTo>
                <a:lnTo>
                  <a:pt x="224027" y="167639"/>
                </a:lnTo>
                <a:lnTo>
                  <a:pt x="224027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398520" y="4760975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352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920996" y="4760975"/>
            <a:ext cx="774700" cy="167640"/>
          </a:xfrm>
          <a:custGeom>
            <a:avLst/>
            <a:gdLst/>
            <a:ahLst/>
            <a:cxnLst/>
            <a:rect l="l" t="t" r="r" b="b"/>
            <a:pathLst>
              <a:path w="774700" h="167639">
                <a:moveTo>
                  <a:pt x="0" y="167639"/>
                </a:moveTo>
                <a:lnTo>
                  <a:pt x="774191" y="167639"/>
                </a:lnTo>
                <a:lnTo>
                  <a:pt x="77419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876031" y="4760975"/>
            <a:ext cx="721360" cy="167640"/>
          </a:xfrm>
          <a:custGeom>
            <a:avLst/>
            <a:gdLst/>
            <a:ahLst/>
            <a:cxnLst/>
            <a:rect l="l" t="t" r="r" b="b"/>
            <a:pathLst>
              <a:path w="721359" h="167639">
                <a:moveTo>
                  <a:pt x="0" y="167639"/>
                </a:moveTo>
                <a:lnTo>
                  <a:pt x="720851" y="167639"/>
                </a:lnTo>
                <a:lnTo>
                  <a:pt x="72085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580376" y="4760975"/>
            <a:ext cx="193675" cy="167640"/>
          </a:xfrm>
          <a:custGeom>
            <a:avLst/>
            <a:gdLst/>
            <a:ahLst/>
            <a:cxnLst/>
            <a:rect l="l" t="t" r="r" b="b"/>
            <a:pathLst>
              <a:path w="193675" h="167639">
                <a:moveTo>
                  <a:pt x="0" y="167639"/>
                </a:moveTo>
                <a:lnTo>
                  <a:pt x="193548" y="167639"/>
                </a:lnTo>
                <a:lnTo>
                  <a:pt x="19354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7878318" y="4760975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920996" y="4930139"/>
            <a:ext cx="734695" cy="167640"/>
          </a:xfrm>
          <a:custGeom>
            <a:avLst/>
            <a:gdLst/>
            <a:ahLst/>
            <a:cxnLst/>
            <a:rect l="l" t="t" r="r" b="b"/>
            <a:pathLst>
              <a:path w="734695" h="167639">
                <a:moveTo>
                  <a:pt x="0" y="167639"/>
                </a:moveTo>
                <a:lnTo>
                  <a:pt x="734568" y="167639"/>
                </a:lnTo>
                <a:lnTo>
                  <a:pt x="73456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7876031" y="4930139"/>
            <a:ext cx="721360" cy="167640"/>
          </a:xfrm>
          <a:custGeom>
            <a:avLst/>
            <a:gdLst/>
            <a:ahLst/>
            <a:cxnLst/>
            <a:rect l="l" t="t" r="r" b="b"/>
            <a:pathLst>
              <a:path w="721359" h="167639">
                <a:moveTo>
                  <a:pt x="0" y="167639"/>
                </a:moveTo>
                <a:lnTo>
                  <a:pt x="720851" y="167639"/>
                </a:lnTo>
                <a:lnTo>
                  <a:pt x="720851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580376" y="4930139"/>
            <a:ext cx="193675" cy="167640"/>
          </a:xfrm>
          <a:custGeom>
            <a:avLst/>
            <a:gdLst/>
            <a:ahLst/>
            <a:cxnLst/>
            <a:rect l="l" t="t" r="r" b="b"/>
            <a:pathLst>
              <a:path w="193675" h="167639">
                <a:moveTo>
                  <a:pt x="0" y="167639"/>
                </a:moveTo>
                <a:lnTo>
                  <a:pt x="193548" y="167639"/>
                </a:lnTo>
                <a:lnTo>
                  <a:pt x="19354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7878318" y="493013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86155" y="5100827"/>
            <a:ext cx="1150620" cy="167640"/>
          </a:xfrm>
          <a:custGeom>
            <a:avLst/>
            <a:gdLst/>
            <a:ahLst/>
            <a:cxnLst/>
            <a:rect l="l" t="t" r="r" b="b"/>
            <a:pathLst>
              <a:path w="1150620" h="167639">
                <a:moveTo>
                  <a:pt x="0" y="167640"/>
                </a:moveTo>
                <a:lnTo>
                  <a:pt x="1150620" y="167640"/>
                </a:lnTo>
                <a:lnTo>
                  <a:pt x="1150620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3314700" y="5100827"/>
            <a:ext cx="721360" cy="167640"/>
          </a:xfrm>
          <a:custGeom>
            <a:avLst/>
            <a:gdLst/>
            <a:ahLst/>
            <a:cxnLst/>
            <a:rect l="l" t="t" r="r" b="b"/>
            <a:pathLst>
              <a:path w="721360" h="167639">
                <a:moveTo>
                  <a:pt x="0" y="167640"/>
                </a:moveTo>
                <a:lnTo>
                  <a:pt x="720851" y="167640"/>
                </a:lnTo>
                <a:lnTo>
                  <a:pt x="720851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3052572" y="5100827"/>
            <a:ext cx="161925" cy="167640"/>
          </a:xfrm>
          <a:custGeom>
            <a:avLst/>
            <a:gdLst/>
            <a:ahLst/>
            <a:cxnLst/>
            <a:rect l="l" t="t" r="r" b="b"/>
            <a:pathLst>
              <a:path w="161925" h="167639">
                <a:moveTo>
                  <a:pt x="0" y="167640"/>
                </a:moveTo>
                <a:lnTo>
                  <a:pt x="161544" y="167640"/>
                </a:lnTo>
                <a:lnTo>
                  <a:pt x="161544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304794" y="510082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4920996" y="5100827"/>
            <a:ext cx="833755" cy="167640"/>
          </a:xfrm>
          <a:custGeom>
            <a:avLst/>
            <a:gdLst/>
            <a:ahLst/>
            <a:cxnLst/>
            <a:rect l="l" t="t" r="r" b="b"/>
            <a:pathLst>
              <a:path w="833754" h="167639">
                <a:moveTo>
                  <a:pt x="0" y="167640"/>
                </a:moveTo>
                <a:lnTo>
                  <a:pt x="833627" y="167640"/>
                </a:lnTo>
                <a:lnTo>
                  <a:pt x="833627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876031" y="5100827"/>
            <a:ext cx="721360" cy="167640"/>
          </a:xfrm>
          <a:custGeom>
            <a:avLst/>
            <a:gdLst/>
            <a:ahLst/>
            <a:cxnLst/>
            <a:rect l="l" t="t" r="r" b="b"/>
            <a:pathLst>
              <a:path w="721359" h="167639">
                <a:moveTo>
                  <a:pt x="0" y="167640"/>
                </a:moveTo>
                <a:lnTo>
                  <a:pt x="720851" y="167640"/>
                </a:lnTo>
                <a:lnTo>
                  <a:pt x="720851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graphicFrame>
        <p:nvGraphicFramePr>
          <p:cNvPr id="121" name="object 121"/>
          <p:cNvGraphicFramePr>
            <a:graphicFrameLocks noGrp="1"/>
          </p:cNvGraphicFramePr>
          <p:nvPr/>
        </p:nvGraphicFramePr>
        <p:xfrm>
          <a:off x="177020" y="1842068"/>
          <a:ext cx="8536940" cy="3417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2045"/>
                <a:gridCol w="1570990"/>
                <a:gridCol w="3131185"/>
                <a:gridCol w="1442720"/>
              </a:tblGrid>
              <a:tr h="170815">
                <a:tc>
                  <a:txBody>
                    <a:bodyPr/>
                    <a:lstStyle/>
                    <a:p>
                      <a:pPr marL="31750">
                        <a:lnSpc>
                          <a:spcPts val="122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Aktiva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Lancar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ts val="122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Hutang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Lancar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77165">
                <a:tc>
                  <a:txBody>
                    <a:bodyPr/>
                    <a:lstStyle/>
                    <a:p>
                      <a:pPr marL="308610">
                        <a:lnSpc>
                          <a:spcPts val="1285"/>
                        </a:lnSpc>
                        <a:spcBef>
                          <a:spcPts val="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Kas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ditangan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285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ts val="1285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Hutang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Usaha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285"/>
                        </a:lnSpc>
                        <a:spcBef>
                          <a:spcPts val="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81,000,000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FFFF00"/>
                    </a:solidFill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marL="308610">
                        <a:lnSpc>
                          <a:spcPts val="123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Bank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23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45,000,000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ts val="123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Hutang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Biaya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123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8,000,000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marL="308610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Deposito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Htang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Pajak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marL="308610">
                        <a:lnSpc>
                          <a:spcPts val="12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Piutang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Usaha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60,000,000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Hutang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Bank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marL="308610">
                        <a:lnSpc>
                          <a:spcPts val="123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Piutang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wesel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23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ts val="123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Uang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Muka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Penjualan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23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marL="308610">
                        <a:lnSpc>
                          <a:spcPts val="123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Perlengkapan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23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marR="737870" algn="r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Biaya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dibayar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dimuka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ts val="12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Jumlah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Hutang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Lancar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151,000,000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3365">
                <a:tc>
                  <a:txBody>
                    <a:bodyPr/>
                    <a:lstStyle/>
                    <a:p>
                      <a:pPr marR="737870" algn="r">
                        <a:lnSpc>
                          <a:spcPts val="127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Pajak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dibayar</a:t>
                      </a:r>
                      <a:r>
                        <a:rPr sz="11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dimuka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r">
                        <a:lnSpc>
                          <a:spcPts val="12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8445">
                <a:tc>
                  <a:txBody>
                    <a:bodyPr/>
                    <a:lstStyle/>
                    <a:p>
                      <a:pPr marR="737870" algn="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Jumlah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Aktiva</a:t>
                      </a:r>
                      <a:r>
                        <a:rPr sz="11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Lancar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45490">
                        <a:lnSpc>
                          <a:spcPct val="100000"/>
                        </a:lnSpc>
                        <a:spcBef>
                          <a:spcPts val="605"/>
                        </a:spcBef>
                        <a:tabLst>
                          <a:tab pos="1993264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241,000,000	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Hutang Jangka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Panjang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6835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2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ts val="116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Hutang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Bank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16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31750">
                        <a:lnSpc>
                          <a:spcPts val="1250"/>
                        </a:lnSpc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Aktiva</a:t>
                      </a:r>
                      <a:r>
                        <a:rPr sz="11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Tetap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ts val="128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Hutang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Hipotik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28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308610">
                        <a:lnSpc>
                          <a:spcPts val="127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Tanah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2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ts val="12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Hutang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Obligasi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830" algn="r">
                        <a:lnSpc>
                          <a:spcPts val="12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 marL="308610">
                        <a:lnSpc>
                          <a:spcPts val="12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Bangunan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300,000,000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ts val="124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Jumlah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Hutang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Jgk</a:t>
                      </a:r>
                      <a:r>
                        <a:rPr sz="11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Panjang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120,000,000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66370">
                <a:tc>
                  <a:txBody>
                    <a:bodyPr/>
                    <a:lstStyle/>
                    <a:p>
                      <a:pPr marL="308610">
                        <a:lnSpc>
                          <a:spcPts val="121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Kendaraan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21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75895">
                <a:tc>
                  <a:txBody>
                    <a:bodyPr/>
                    <a:lstStyle/>
                    <a:p>
                      <a:pPr marL="308610">
                        <a:lnSpc>
                          <a:spcPts val="1275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Peralatan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Kantor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275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22275">
                        <a:lnSpc>
                          <a:spcPts val="1250"/>
                        </a:lnSpc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Ekuitas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marL="308610">
                        <a:lnSpc>
                          <a:spcPts val="128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Furniture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28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ts val="128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Modal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 saham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28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400,000,000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69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Laba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ditahan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24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150,000,000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163195">
                <a:tc>
                  <a:txBody>
                    <a:bodyPr/>
                    <a:lstStyle/>
                    <a:p>
                      <a:pPr marL="308610">
                        <a:lnSpc>
                          <a:spcPts val="119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Jumlah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Aktiva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Tetap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580,000,000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79145">
                        <a:lnSpc>
                          <a:spcPts val="119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Jumlah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Modal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50800" algn="r">
                        <a:lnSpc>
                          <a:spcPts val="119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550,000,000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2" name="object 122"/>
          <p:cNvSpPr/>
          <p:nvPr/>
        </p:nvSpPr>
        <p:spPr>
          <a:xfrm>
            <a:off x="7580376" y="5100827"/>
            <a:ext cx="193675" cy="167640"/>
          </a:xfrm>
          <a:custGeom>
            <a:avLst/>
            <a:gdLst/>
            <a:ahLst/>
            <a:cxnLst/>
            <a:rect l="l" t="t" r="r" b="b"/>
            <a:pathLst>
              <a:path w="193675" h="167639">
                <a:moveTo>
                  <a:pt x="0" y="167640"/>
                </a:moveTo>
                <a:lnTo>
                  <a:pt x="193548" y="167640"/>
                </a:lnTo>
                <a:lnTo>
                  <a:pt x="193548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878318" y="5100827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86155" y="6448043"/>
            <a:ext cx="966469" cy="167640"/>
          </a:xfrm>
          <a:custGeom>
            <a:avLst/>
            <a:gdLst/>
            <a:ahLst/>
            <a:cxnLst/>
            <a:rect l="l" t="t" r="r" b="b"/>
            <a:pathLst>
              <a:path w="966469" h="167640">
                <a:moveTo>
                  <a:pt x="0" y="167640"/>
                </a:moveTo>
                <a:lnTo>
                  <a:pt x="966216" y="167640"/>
                </a:lnTo>
                <a:lnTo>
                  <a:pt x="966216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73401" y="6430756"/>
            <a:ext cx="11639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10" dirty="0">
                <a:solidFill>
                  <a:prstClr val="black"/>
                </a:solidFill>
                <a:latin typeface="Arial"/>
                <a:cs typeface="Arial"/>
              </a:rPr>
              <a:t>JUMLAH</a:t>
            </a:r>
            <a:r>
              <a:rPr sz="11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prstClr val="black"/>
                </a:solidFill>
                <a:latin typeface="Arial"/>
                <a:cs typeface="Arial"/>
              </a:rPr>
              <a:t>AKTIVA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3314700" y="6452615"/>
            <a:ext cx="721360" cy="167640"/>
          </a:xfrm>
          <a:custGeom>
            <a:avLst/>
            <a:gdLst/>
            <a:ahLst/>
            <a:cxnLst/>
            <a:rect l="l" t="t" r="r" b="b"/>
            <a:pathLst>
              <a:path w="721360" h="167640">
                <a:moveTo>
                  <a:pt x="0" y="167640"/>
                </a:moveTo>
                <a:lnTo>
                  <a:pt x="720851" y="167640"/>
                </a:lnTo>
                <a:lnTo>
                  <a:pt x="720851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301962" y="6435383"/>
            <a:ext cx="805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spc="-5" dirty="0">
                <a:solidFill>
                  <a:prstClr val="black"/>
                </a:solidFill>
                <a:latin typeface="Arial"/>
                <a:cs typeface="Arial"/>
              </a:rPr>
              <a:t>821,000,000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3052572" y="6452615"/>
            <a:ext cx="161925" cy="167640"/>
          </a:xfrm>
          <a:custGeom>
            <a:avLst/>
            <a:gdLst/>
            <a:ahLst/>
            <a:cxnLst/>
            <a:rect l="l" t="t" r="r" b="b"/>
            <a:pathLst>
              <a:path w="161925" h="167640">
                <a:moveTo>
                  <a:pt x="0" y="167640"/>
                </a:moveTo>
                <a:lnTo>
                  <a:pt x="161544" y="167640"/>
                </a:lnTo>
                <a:lnTo>
                  <a:pt x="161544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3304794" y="6452615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4920996" y="6448043"/>
            <a:ext cx="1841500" cy="167640"/>
          </a:xfrm>
          <a:custGeom>
            <a:avLst/>
            <a:gdLst/>
            <a:ahLst/>
            <a:cxnLst/>
            <a:rect l="l" t="t" r="r" b="b"/>
            <a:pathLst>
              <a:path w="1841500" h="167640">
                <a:moveTo>
                  <a:pt x="0" y="167640"/>
                </a:moveTo>
                <a:lnTo>
                  <a:pt x="1840992" y="167640"/>
                </a:lnTo>
                <a:lnTo>
                  <a:pt x="1840992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906771" y="6430756"/>
            <a:ext cx="218376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b="1" spc="-10" dirty="0">
                <a:solidFill>
                  <a:prstClr val="black"/>
                </a:solidFill>
                <a:latin typeface="Arial"/>
                <a:cs typeface="Arial"/>
              </a:rPr>
              <a:t>JUMLAH KEWAJIBAN </a:t>
            </a:r>
            <a:r>
              <a:rPr sz="1100" b="1" dirty="0">
                <a:solidFill>
                  <a:prstClr val="black"/>
                </a:solidFill>
                <a:latin typeface="Arial"/>
                <a:cs typeface="Arial"/>
              </a:rPr>
              <a:t>&amp;</a:t>
            </a:r>
            <a:r>
              <a:rPr sz="1100" b="1" spc="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prstClr val="black"/>
                </a:solidFill>
                <a:latin typeface="Arial"/>
                <a:cs typeface="Arial"/>
              </a:rPr>
              <a:t>MODAL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876031" y="6452615"/>
            <a:ext cx="721360" cy="167640"/>
          </a:xfrm>
          <a:custGeom>
            <a:avLst/>
            <a:gdLst/>
            <a:ahLst/>
            <a:cxnLst/>
            <a:rect l="l" t="t" r="r" b="b"/>
            <a:pathLst>
              <a:path w="721359" h="167640">
                <a:moveTo>
                  <a:pt x="0" y="167640"/>
                </a:moveTo>
                <a:lnTo>
                  <a:pt x="720851" y="167640"/>
                </a:lnTo>
                <a:lnTo>
                  <a:pt x="720851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863344" y="6435383"/>
            <a:ext cx="8051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100" spc="-5" dirty="0">
                <a:solidFill>
                  <a:prstClr val="black"/>
                </a:solidFill>
                <a:latin typeface="Arial"/>
                <a:cs typeface="Arial"/>
              </a:rPr>
              <a:t>821,000,000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580376" y="6452615"/>
            <a:ext cx="193675" cy="167640"/>
          </a:xfrm>
          <a:custGeom>
            <a:avLst/>
            <a:gdLst/>
            <a:ahLst/>
            <a:cxnLst/>
            <a:rect l="l" t="t" r="r" b="b"/>
            <a:pathLst>
              <a:path w="193675" h="167640">
                <a:moveTo>
                  <a:pt x="0" y="167640"/>
                </a:moveTo>
                <a:lnTo>
                  <a:pt x="193548" y="167640"/>
                </a:lnTo>
                <a:lnTo>
                  <a:pt x="193548" y="0"/>
                </a:lnTo>
                <a:lnTo>
                  <a:pt x="0" y="0"/>
                </a:lnTo>
                <a:lnTo>
                  <a:pt x="0" y="16764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7878318" y="6452615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32003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979164" y="1120139"/>
            <a:ext cx="807720" cy="167640"/>
          </a:xfrm>
          <a:custGeom>
            <a:avLst/>
            <a:gdLst/>
            <a:ahLst/>
            <a:cxnLst/>
            <a:rect l="l" t="t" r="r" b="b"/>
            <a:pathLst>
              <a:path w="807720" h="167640">
                <a:moveTo>
                  <a:pt x="0" y="167639"/>
                </a:moveTo>
                <a:lnTo>
                  <a:pt x="807720" y="167639"/>
                </a:lnTo>
                <a:lnTo>
                  <a:pt x="807720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4191000" y="1298447"/>
            <a:ext cx="487680" cy="167640"/>
          </a:xfrm>
          <a:custGeom>
            <a:avLst/>
            <a:gdLst/>
            <a:ahLst/>
            <a:cxnLst/>
            <a:rect l="l" t="t" r="r" b="b"/>
            <a:pathLst>
              <a:path w="487679" h="167640">
                <a:moveTo>
                  <a:pt x="0" y="167639"/>
                </a:moveTo>
                <a:lnTo>
                  <a:pt x="487679" y="167639"/>
                </a:lnTo>
                <a:lnTo>
                  <a:pt x="487679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3816096" y="1476755"/>
            <a:ext cx="1092835" cy="167640"/>
          </a:xfrm>
          <a:custGeom>
            <a:avLst/>
            <a:gdLst/>
            <a:ahLst/>
            <a:cxnLst/>
            <a:rect l="l" t="t" r="r" b="b"/>
            <a:pathLst>
              <a:path w="1092835" h="167639">
                <a:moveTo>
                  <a:pt x="0" y="167639"/>
                </a:moveTo>
                <a:lnTo>
                  <a:pt x="1092708" y="167639"/>
                </a:lnTo>
                <a:lnTo>
                  <a:pt x="1092708" y="0"/>
                </a:lnTo>
                <a:lnTo>
                  <a:pt x="0" y="0"/>
                </a:lnTo>
                <a:lnTo>
                  <a:pt x="0" y="1676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3801935" y="1094307"/>
            <a:ext cx="1245870" cy="559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6530" marR="117475" algn="ctr">
              <a:lnSpc>
                <a:spcPct val="105500"/>
              </a:lnSpc>
              <a:spcBef>
                <a:spcPts val="95"/>
              </a:spcBef>
            </a:pPr>
            <a:r>
              <a:rPr sz="1100" b="1" spc="-5" dirty="0">
                <a:solidFill>
                  <a:prstClr val="black"/>
                </a:solidFill>
                <a:latin typeface="Arial"/>
                <a:cs typeface="Arial"/>
              </a:rPr>
              <a:t>KLINIK</a:t>
            </a:r>
            <a:r>
              <a:rPr sz="1100" b="1" spc="-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prstClr val="black"/>
                </a:solidFill>
                <a:latin typeface="Arial"/>
                <a:cs typeface="Arial"/>
              </a:rPr>
              <a:t>ILHAM  NERACA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100"/>
              </a:spcBef>
            </a:pPr>
            <a:r>
              <a:rPr sz="1100" b="1" spc="-5" dirty="0">
                <a:solidFill>
                  <a:prstClr val="black"/>
                </a:solidFill>
                <a:latin typeface="Arial"/>
                <a:cs typeface="Arial"/>
              </a:rPr>
              <a:t>31 Desember</a:t>
            </a:r>
            <a:r>
              <a:rPr sz="1100" b="1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prstClr val="black"/>
                </a:solidFill>
                <a:latin typeface="Arial"/>
                <a:cs typeface="Arial"/>
              </a:rPr>
              <a:t>2010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79831" y="1819655"/>
            <a:ext cx="0" cy="3104515"/>
          </a:xfrm>
          <a:custGeom>
            <a:avLst/>
            <a:gdLst/>
            <a:ahLst/>
            <a:cxnLst/>
            <a:rect l="l" t="t" r="r" b="b"/>
            <a:pathLst>
              <a:path h="3104515">
                <a:moveTo>
                  <a:pt x="0" y="0"/>
                </a:moveTo>
                <a:lnTo>
                  <a:pt x="0" y="3104388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179831" y="5940551"/>
            <a:ext cx="0" cy="707390"/>
          </a:xfrm>
          <a:custGeom>
            <a:avLst/>
            <a:gdLst/>
            <a:ahLst/>
            <a:cxnLst/>
            <a:rect l="l" t="t" r="r" b="b"/>
            <a:pathLst>
              <a:path h="707390">
                <a:moveTo>
                  <a:pt x="0" y="0"/>
                </a:moveTo>
                <a:lnTo>
                  <a:pt x="0" y="707135"/>
                </a:lnTo>
              </a:path>
            </a:pathLst>
          </a:custGeom>
          <a:ln w="2743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532376" y="1844039"/>
            <a:ext cx="0" cy="4803775"/>
          </a:xfrm>
          <a:custGeom>
            <a:avLst/>
            <a:gdLst/>
            <a:ahLst/>
            <a:cxnLst/>
            <a:rect l="l" t="t" r="r" b="b"/>
            <a:pathLst>
              <a:path h="4803775">
                <a:moveTo>
                  <a:pt x="0" y="0"/>
                </a:moveTo>
                <a:lnTo>
                  <a:pt x="0" y="4803648"/>
                </a:lnTo>
              </a:path>
            </a:pathLst>
          </a:custGeom>
          <a:ln w="3047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8884919" y="1844039"/>
            <a:ext cx="0" cy="4803775"/>
          </a:xfrm>
          <a:custGeom>
            <a:avLst/>
            <a:gdLst/>
            <a:ahLst/>
            <a:cxnLst/>
            <a:rect l="l" t="t" r="r" b="b"/>
            <a:pathLst>
              <a:path h="4803775">
                <a:moveTo>
                  <a:pt x="0" y="0"/>
                </a:moveTo>
                <a:lnTo>
                  <a:pt x="0" y="4803648"/>
                </a:lnTo>
              </a:path>
            </a:pathLst>
          </a:custGeom>
          <a:ln w="27431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193547" y="1831847"/>
            <a:ext cx="8705215" cy="0"/>
          </a:xfrm>
          <a:custGeom>
            <a:avLst/>
            <a:gdLst/>
            <a:ahLst/>
            <a:cxnLst/>
            <a:rect l="l" t="t" r="r" b="b"/>
            <a:pathLst>
              <a:path w="8705215">
                <a:moveTo>
                  <a:pt x="0" y="0"/>
                </a:moveTo>
                <a:lnTo>
                  <a:pt x="8705088" y="0"/>
                </a:lnTo>
              </a:path>
            </a:pathLst>
          </a:custGeom>
          <a:ln w="2438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193547" y="6636257"/>
            <a:ext cx="8705215" cy="0"/>
          </a:xfrm>
          <a:custGeom>
            <a:avLst/>
            <a:gdLst/>
            <a:ahLst/>
            <a:cxnLst/>
            <a:rect l="l" t="t" r="r" b="b"/>
            <a:pathLst>
              <a:path w="8705215">
                <a:moveTo>
                  <a:pt x="0" y="0"/>
                </a:moveTo>
                <a:lnTo>
                  <a:pt x="8705088" y="0"/>
                </a:lnTo>
              </a:path>
            </a:pathLst>
          </a:custGeom>
          <a:ln w="2286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422865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38285" cy="6853555"/>
          </a:xfrm>
          <a:custGeom>
            <a:avLst/>
            <a:gdLst/>
            <a:ahLst/>
            <a:cxnLst/>
            <a:rect l="l" t="t" r="r" b="b"/>
            <a:pathLst>
              <a:path w="9138285" h="6853555">
                <a:moveTo>
                  <a:pt x="0" y="6853428"/>
                </a:moveTo>
                <a:lnTo>
                  <a:pt x="9137904" y="6853428"/>
                </a:lnTo>
                <a:lnTo>
                  <a:pt x="9137904" y="0"/>
                </a:lnTo>
                <a:lnTo>
                  <a:pt x="0" y="0"/>
                </a:lnTo>
                <a:lnTo>
                  <a:pt x="0" y="6853428"/>
                </a:lnTo>
                <a:close/>
              </a:path>
            </a:pathLst>
          </a:custGeom>
          <a:solidFill>
            <a:srgbClr val="3B3B3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754706"/>
            <a:ext cx="9137904" cy="20987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6293" y="0"/>
            <a:ext cx="1821610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28760" cy="6458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Perpetua"/>
            </a:endParaRPr>
          </a:p>
        </p:txBody>
      </p:sp>
    </p:spTree>
    <p:extLst>
      <p:ext uri="{BB962C8B-B14F-4D97-AF65-F5344CB8AC3E}">
        <p14:creationId xmlns:p14="http://schemas.microsoft.com/office/powerpoint/2010/main" val="405729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8499" y="40855"/>
            <a:ext cx="7127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0000"/>
                </a:solidFill>
              </a:rPr>
              <a:t>Financial </a:t>
            </a:r>
            <a:r>
              <a:rPr sz="3600" spc="-10" dirty="0">
                <a:solidFill>
                  <a:srgbClr val="FF0000"/>
                </a:solidFill>
              </a:rPr>
              <a:t>Statements- </a:t>
            </a:r>
            <a:r>
              <a:rPr sz="3600" spc="-5" dirty="0">
                <a:solidFill>
                  <a:srgbClr val="FF0000"/>
                </a:solidFill>
              </a:rPr>
              <a:t>Balance</a:t>
            </a:r>
            <a:r>
              <a:rPr sz="3600" spc="-80" dirty="0">
                <a:solidFill>
                  <a:srgbClr val="FF0000"/>
                </a:solidFill>
              </a:rPr>
              <a:t> </a:t>
            </a:r>
            <a:r>
              <a:rPr sz="3600" spc="-10" dirty="0">
                <a:solidFill>
                  <a:srgbClr val="FF0000"/>
                </a:solidFill>
              </a:rPr>
              <a:t>Sheet</a:t>
            </a:r>
            <a:endParaRPr sz="3600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2411" y="4785359"/>
            <a:ext cx="4599940" cy="1420495"/>
          </a:xfrm>
          <a:custGeom>
            <a:avLst/>
            <a:gdLst/>
            <a:ahLst/>
            <a:cxnLst/>
            <a:rect l="l" t="t" r="r" b="b"/>
            <a:pathLst>
              <a:path w="4599940" h="1420495">
                <a:moveTo>
                  <a:pt x="0" y="1420368"/>
                </a:moveTo>
                <a:lnTo>
                  <a:pt x="4599432" y="1420368"/>
                </a:lnTo>
                <a:lnTo>
                  <a:pt x="4599432" y="0"/>
                </a:lnTo>
                <a:lnTo>
                  <a:pt x="0" y="0"/>
                </a:lnTo>
                <a:lnTo>
                  <a:pt x="0" y="1420368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5078" y="4972227"/>
            <a:ext cx="11938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9642" y="4972227"/>
            <a:ext cx="11938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9154" y="5380633"/>
            <a:ext cx="11938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2412" y="5380633"/>
            <a:ext cx="11938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−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11089" y="5380633"/>
            <a:ext cx="11938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−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84113" y="5380633"/>
            <a:ext cx="11938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7079" y="4972227"/>
            <a:ext cx="462280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250" spc="10" dirty="0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ti</a:t>
            </a:r>
            <a:r>
              <a:rPr sz="1250" spc="-15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26637" y="4972227"/>
            <a:ext cx="633095" cy="6261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3340">
              <a:spcBef>
                <a:spcPts val="110"/>
              </a:spcBef>
            </a:pP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Hutang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4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>
              <a:tabLst>
                <a:tab pos="525780" algn="l"/>
              </a:tabLst>
            </a:pP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−	+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4002" y="4972227"/>
            <a:ext cx="462915" cy="2178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250" dirty="0">
                <a:solidFill>
                  <a:prstClr val="black"/>
                </a:solidFill>
                <a:latin typeface="Arial"/>
                <a:cs typeface="Arial"/>
              </a:rPr>
              <a:t>Modal</a:t>
            </a:r>
            <a:endParaRPr sz="125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46732" y="5401055"/>
            <a:ext cx="929640" cy="0"/>
          </a:xfrm>
          <a:custGeom>
            <a:avLst/>
            <a:gdLst/>
            <a:ahLst/>
            <a:cxnLst/>
            <a:rect l="l" t="t" r="r" b="b"/>
            <a:pathLst>
              <a:path w="929639">
                <a:moveTo>
                  <a:pt x="0" y="0"/>
                </a:moveTo>
                <a:lnTo>
                  <a:pt x="929640" y="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18332" y="5401055"/>
            <a:ext cx="1030605" cy="0"/>
          </a:xfrm>
          <a:custGeom>
            <a:avLst/>
            <a:gdLst/>
            <a:ahLst/>
            <a:cxnLst/>
            <a:rect l="l" t="t" r="r" b="b"/>
            <a:pathLst>
              <a:path w="1030604">
                <a:moveTo>
                  <a:pt x="0" y="0"/>
                </a:moveTo>
                <a:lnTo>
                  <a:pt x="1030224" y="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16123" y="5416295"/>
            <a:ext cx="0" cy="584200"/>
          </a:xfrm>
          <a:custGeom>
            <a:avLst/>
            <a:gdLst/>
            <a:ahLst/>
            <a:cxnLst/>
            <a:rect l="l" t="t" r="r" b="b"/>
            <a:pathLst>
              <a:path h="584200">
                <a:moveTo>
                  <a:pt x="0" y="0"/>
                </a:moveTo>
                <a:lnTo>
                  <a:pt x="0" y="583691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38015" y="5416295"/>
            <a:ext cx="0" cy="584200"/>
          </a:xfrm>
          <a:custGeom>
            <a:avLst/>
            <a:gdLst/>
            <a:ahLst/>
            <a:cxnLst/>
            <a:rect l="l" t="t" r="r" b="b"/>
            <a:pathLst>
              <a:path h="584200">
                <a:moveTo>
                  <a:pt x="0" y="0"/>
                </a:moveTo>
                <a:lnTo>
                  <a:pt x="0" y="583691"/>
                </a:lnTo>
              </a:path>
            </a:pathLst>
          </a:custGeom>
          <a:ln w="30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49061" y="5416295"/>
            <a:ext cx="0" cy="584200"/>
          </a:xfrm>
          <a:custGeom>
            <a:avLst/>
            <a:gdLst/>
            <a:ahLst/>
            <a:cxnLst/>
            <a:rect l="l" t="t" r="r" b="b"/>
            <a:pathLst>
              <a:path h="584200">
                <a:moveTo>
                  <a:pt x="0" y="0"/>
                </a:moveTo>
                <a:lnTo>
                  <a:pt x="0" y="583691"/>
                </a:lnTo>
              </a:path>
            </a:pathLst>
          </a:custGeom>
          <a:ln w="320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76800" y="5401055"/>
            <a:ext cx="1146175" cy="0"/>
          </a:xfrm>
          <a:custGeom>
            <a:avLst/>
            <a:gdLst/>
            <a:ahLst/>
            <a:cxnLst/>
            <a:rect l="l" t="t" r="r" b="b"/>
            <a:pathLst>
              <a:path w="1146175">
                <a:moveTo>
                  <a:pt x="0" y="0"/>
                </a:moveTo>
                <a:lnTo>
                  <a:pt x="1146048" y="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1969" y="721347"/>
            <a:ext cx="8358505" cy="42926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spcBef>
                <a:spcPts val="770"/>
              </a:spcBef>
              <a:tabLst>
                <a:tab pos="274193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Laporan</a:t>
            </a:r>
            <a:r>
              <a:rPr sz="28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posisi	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keuangan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3695" marR="5080" indent="-340995">
              <a:spcBef>
                <a:spcPts val="67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Daftar seluruh aktiva, kewajiban, dan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ekuitas 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pemilik dari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suatu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entitas pada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tanggal</a:t>
            </a:r>
            <a:r>
              <a:rPr sz="2800" b="1" spc="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tertentu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3695" indent="-340995">
              <a:spcBef>
                <a:spcPts val="67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Posisi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keuangan suatu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perusahaan pada tgl</a:t>
            </a:r>
            <a:r>
              <a:rPr sz="2800" b="1" spc="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ttt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3695" marR="721995" indent="-340995">
              <a:spcBef>
                <a:spcPts val="670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45" dirty="0">
                <a:solidFill>
                  <a:srgbClr val="FF0000"/>
                </a:solidFill>
                <a:latin typeface="Arial"/>
                <a:cs typeface="Arial"/>
              </a:rPr>
              <a:t>Total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aktiva = total kewajiban +total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ekuitas 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pemilik .(Aset = hutang +</a:t>
            </a:r>
            <a:r>
              <a:rPr sz="28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modal)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53695" marR="246379" indent="-340995">
              <a:spcBef>
                <a:spcPts val="675"/>
              </a:spcBef>
              <a:buFont typeface="Arial"/>
              <a:buChar char="•"/>
              <a:tabLst>
                <a:tab pos="353695" algn="l"/>
                <a:tab pos="35433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Melaporkan nilai sisa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akhir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dari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modal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pemilik 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yang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diambil langsung dari laporan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ekuitas 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pemilik.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7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67695" y="59207"/>
            <a:ext cx="697103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FF0000"/>
                </a:solidFill>
              </a:rPr>
              <a:t>Periode </a:t>
            </a:r>
            <a:r>
              <a:rPr spc="-25" dirty="0">
                <a:solidFill>
                  <a:srgbClr val="FF0000"/>
                </a:solidFill>
              </a:rPr>
              <a:t>Penyusunan</a:t>
            </a:r>
            <a:r>
              <a:rPr spc="-10" dirty="0">
                <a:solidFill>
                  <a:srgbClr val="FF0000"/>
                </a:solidFill>
              </a:rPr>
              <a:t> Neraca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5247" y="1317739"/>
            <a:ext cx="7367905" cy="4559282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94335" marR="416559" indent="-381635">
              <a:lnSpc>
                <a:spcPct val="90000"/>
              </a:lnSpc>
              <a:spcBef>
                <a:spcPts val="465"/>
              </a:spcBef>
              <a:buClr>
                <a:srgbClr val="6EA0B0"/>
              </a:buClr>
              <a:buSzPct val="79032"/>
              <a:buFont typeface="Wingdings"/>
              <a:buChar char=""/>
              <a:tabLst>
                <a:tab pos="394970" algn="l"/>
              </a:tabLst>
            </a:pPr>
            <a:r>
              <a:rPr sz="3100" spc="-5" dirty="0">
                <a:solidFill>
                  <a:srgbClr val="FF0000"/>
                </a:solidFill>
                <a:latin typeface="Arial"/>
                <a:cs typeface="Arial"/>
              </a:rPr>
              <a:t>Satu </a:t>
            </a:r>
            <a:r>
              <a:rPr sz="3100" spc="-10" dirty="0">
                <a:solidFill>
                  <a:srgbClr val="FF0000"/>
                </a:solidFill>
                <a:latin typeface="Arial"/>
                <a:cs typeface="Arial"/>
              </a:rPr>
              <a:t>tahunan, </a:t>
            </a:r>
            <a:r>
              <a:rPr sz="3100" spc="-5" dirty="0">
                <a:solidFill>
                  <a:srgbClr val="FF0000"/>
                </a:solidFill>
                <a:latin typeface="Arial"/>
                <a:cs typeface="Arial"/>
              </a:rPr>
              <a:t>setiap </a:t>
            </a:r>
            <a:r>
              <a:rPr sz="3100" spc="-10" dirty="0">
                <a:solidFill>
                  <a:srgbClr val="FF0000"/>
                </a:solidFill>
                <a:latin typeface="Arial"/>
                <a:cs typeface="Arial"/>
              </a:rPr>
              <a:t>akhir tahun, ada  juga bulanan atau </a:t>
            </a:r>
            <a:r>
              <a:rPr sz="3100" spc="-5" dirty="0">
                <a:solidFill>
                  <a:srgbClr val="FF0000"/>
                </a:solidFill>
                <a:latin typeface="Arial"/>
                <a:cs typeface="Arial"/>
              </a:rPr>
              <a:t>kuartalan </a:t>
            </a:r>
            <a:r>
              <a:rPr sz="3100" spc="-10" dirty="0">
                <a:solidFill>
                  <a:srgbClr val="FF0000"/>
                </a:solidFill>
                <a:latin typeface="Arial"/>
                <a:cs typeface="Arial"/>
              </a:rPr>
              <a:t>atau  setengah</a:t>
            </a:r>
            <a:r>
              <a:rPr sz="3100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100" spc="-10" dirty="0">
                <a:solidFill>
                  <a:srgbClr val="FF0000"/>
                </a:solidFill>
                <a:latin typeface="Arial"/>
                <a:cs typeface="Arial"/>
              </a:rPr>
              <a:t>tahun</a:t>
            </a:r>
            <a:endParaRPr sz="31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4335" marR="220345" indent="-381635">
              <a:lnSpc>
                <a:spcPct val="90000"/>
              </a:lnSpc>
              <a:spcBef>
                <a:spcPts val="745"/>
              </a:spcBef>
              <a:buClr>
                <a:srgbClr val="6EA0B0"/>
              </a:buClr>
              <a:buSzPct val="79032"/>
              <a:buFont typeface="Wingdings"/>
              <a:buChar char=""/>
              <a:tabLst>
                <a:tab pos="394970" algn="l"/>
              </a:tabLst>
            </a:pPr>
            <a:r>
              <a:rPr sz="3100" spc="-10" dirty="0">
                <a:solidFill>
                  <a:srgbClr val="FF0000"/>
                </a:solidFill>
                <a:latin typeface="Arial"/>
                <a:cs typeface="Arial"/>
              </a:rPr>
              <a:t>Konsep periode waktu menjamin  informasi akuntansi akan dilaporkan  dalam jangka waktu atau periode </a:t>
            </a:r>
            <a:r>
              <a:rPr sz="3100" spc="-5" dirty="0">
                <a:solidFill>
                  <a:srgbClr val="FF0000"/>
                </a:solidFill>
                <a:latin typeface="Arial"/>
                <a:cs typeface="Arial"/>
              </a:rPr>
              <a:t>yang  tetap</a:t>
            </a:r>
            <a:endParaRPr sz="31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4335" marR="5080" indent="-381635">
              <a:lnSpc>
                <a:spcPts val="3350"/>
              </a:lnSpc>
              <a:spcBef>
                <a:spcPts val="795"/>
              </a:spcBef>
              <a:buClr>
                <a:srgbClr val="6EA0B0"/>
              </a:buClr>
              <a:buSzPct val="79032"/>
              <a:buFont typeface="Wingdings"/>
              <a:buChar char=""/>
              <a:tabLst>
                <a:tab pos="394970" algn="l"/>
              </a:tabLst>
            </a:pPr>
            <a:r>
              <a:rPr sz="3100" spc="-10" dirty="0">
                <a:solidFill>
                  <a:srgbClr val="FF0000"/>
                </a:solidFill>
                <a:latin typeface="Arial"/>
                <a:cs typeface="Arial"/>
              </a:rPr>
              <a:t>Konsep </a:t>
            </a:r>
            <a:r>
              <a:rPr sz="3100" spc="-5" dirty="0">
                <a:solidFill>
                  <a:srgbClr val="FF0000"/>
                </a:solidFill>
                <a:latin typeface="Arial"/>
                <a:cs typeface="Arial"/>
              </a:rPr>
              <a:t>ini </a:t>
            </a:r>
            <a:r>
              <a:rPr sz="3100" spc="-10" dirty="0">
                <a:solidFill>
                  <a:srgbClr val="FF0000"/>
                </a:solidFill>
                <a:latin typeface="Arial"/>
                <a:cs typeface="Arial"/>
              </a:rPr>
              <a:t>berhubungan dengan prinsip  pendapatan dan prinsip pemaduan  (matching)</a:t>
            </a:r>
            <a:endParaRPr sz="31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168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51831"/>
            <a:ext cx="9144000" cy="210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6293" y="0"/>
            <a:ext cx="1827706" cy="6853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31937" y="97142"/>
            <a:ext cx="415353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71725" algn="l"/>
              </a:tabLst>
            </a:pPr>
            <a:r>
              <a:rPr spc="-10" dirty="0">
                <a:solidFill>
                  <a:srgbClr val="FF0000"/>
                </a:solidFill>
              </a:rPr>
              <a:t>Manfaat	Neraca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9776" y="1336166"/>
            <a:ext cx="7530465" cy="442928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96240" marR="6985" indent="-383540">
              <a:lnSpc>
                <a:spcPct val="80000"/>
              </a:lnSpc>
              <a:spcBef>
                <a:spcPts val="1105"/>
              </a:spcBef>
              <a:buClr>
                <a:srgbClr val="6EA0B0"/>
              </a:buClr>
              <a:buSzPct val="77380"/>
              <a:buFont typeface="Wingdings"/>
              <a:buChar char=""/>
              <a:tabLst>
                <a:tab pos="396875" algn="l"/>
              </a:tabLst>
            </a:pPr>
            <a:r>
              <a:rPr sz="4200" spc="-5" dirty="0">
                <a:solidFill>
                  <a:srgbClr val="FF0000"/>
                </a:solidFill>
                <a:latin typeface="Arial"/>
                <a:cs typeface="Arial"/>
              </a:rPr>
              <a:t>Menilai </a:t>
            </a:r>
            <a:r>
              <a:rPr sz="4200" dirty="0">
                <a:solidFill>
                  <a:srgbClr val="FF0000"/>
                </a:solidFill>
                <a:latin typeface="Arial"/>
                <a:cs typeface="Arial"/>
              </a:rPr>
              <a:t>kemampuan </a:t>
            </a:r>
            <a:r>
              <a:rPr sz="4200" spc="-5" dirty="0">
                <a:solidFill>
                  <a:srgbClr val="FF0000"/>
                </a:solidFill>
                <a:latin typeface="Arial"/>
                <a:cs typeface="Arial"/>
              </a:rPr>
              <a:t>RS untuk  memberikan jasa </a:t>
            </a:r>
            <a:r>
              <a:rPr sz="4200" dirty="0">
                <a:solidFill>
                  <a:srgbClr val="FF0000"/>
                </a:solidFill>
                <a:latin typeface="Arial"/>
                <a:cs typeface="Arial"/>
              </a:rPr>
              <a:t>secara  </a:t>
            </a:r>
            <a:r>
              <a:rPr sz="4200" spc="-5" dirty="0">
                <a:solidFill>
                  <a:srgbClr val="FF0000"/>
                </a:solidFill>
                <a:latin typeface="Arial"/>
                <a:cs typeface="Arial"/>
              </a:rPr>
              <a:t>berkelanjutan</a:t>
            </a:r>
            <a:endParaRPr sz="4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396240" marR="5080" indent="-383540">
              <a:lnSpc>
                <a:spcPct val="80000"/>
              </a:lnSpc>
              <a:spcBef>
                <a:spcPts val="1010"/>
              </a:spcBef>
              <a:buClr>
                <a:srgbClr val="6EA0B0"/>
              </a:buClr>
              <a:buSzPct val="77380"/>
              <a:buFont typeface="Wingdings"/>
              <a:buChar char=""/>
              <a:tabLst>
                <a:tab pos="396875" algn="l"/>
                <a:tab pos="3956685" algn="l"/>
              </a:tabLst>
            </a:pPr>
            <a:r>
              <a:rPr sz="4200" spc="-5" dirty="0">
                <a:solidFill>
                  <a:srgbClr val="FF0000"/>
                </a:solidFill>
                <a:latin typeface="Arial"/>
                <a:cs typeface="Arial"/>
              </a:rPr>
              <a:t>Menilai </a:t>
            </a:r>
            <a:r>
              <a:rPr sz="4200" dirty="0">
                <a:solidFill>
                  <a:srgbClr val="FF0000"/>
                </a:solidFill>
                <a:latin typeface="Arial"/>
                <a:cs typeface="Arial"/>
              </a:rPr>
              <a:t>kemampuan </a:t>
            </a:r>
            <a:r>
              <a:rPr sz="4200" spc="-5" dirty="0">
                <a:solidFill>
                  <a:srgbClr val="FF0000"/>
                </a:solidFill>
                <a:latin typeface="Arial"/>
                <a:cs typeface="Arial"/>
              </a:rPr>
              <a:t>likuiditas,  fleksibilitas </a:t>
            </a:r>
            <a:r>
              <a:rPr sz="4200" dirty="0">
                <a:solidFill>
                  <a:srgbClr val="FF0000"/>
                </a:solidFill>
                <a:latin typeface="Arial"/>
                <a:cs typeface="Arial"/>
              </a:rPr>
              <a:t>keuangan,  kemampuan </a:t>
            </a:r>
            <a:r>
              <a:rPr sz="4200" spc="-5" dirty="0">
                <a:solidFill>
                  <a:srgbClr val="FF0000"/>
                </a:solidFill>
                <a:latin typeface="Arial"/>
                <a:cs typeface="Arial"/>
              </a:rPr>
              <a:t>untuk memenuhi  </a:t>
            </a:r>
            <a:r>
              <a:rPr sz="4200" dirty="0">
                <a:solidFill>
                  <a:srgbClr val="FF0000"/>
                </a:solidFill>
                <a:latin typeface="Arial"/>
                <a:cs typeface="Arial"/>
              </a:rPr>
              <a:t>kewajiban</a:t>
            </a:r>
            <a:r>
              <a:rPr sz="42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200" spc="-5" dirty="0">
                <a:solidFill>
                  <a:srgbClr val="FF0000"/>
                </a:solidFill>
                <a:latin typeface="Arial"/>
                <a:cs typeface="Arial"/>
              </a:rPr>
              <a:t>dan	</a:t>
            </a:r>
            <a:r>
              <a:rPr sz="4200" dirty="0">
                <a:solidFill>
                  <a:srgbClr val="FF0000"/>
                </a:solidFill>
                <a:latin typeface="Arial"/>
                <a:cs typeface="Arial"/>
              </a:rPr>
              <a:t>kebutuhan  </a:t>
            </a:r>
            <a:r>
              <a:rPr sz="4200" spc="-5" dirty="0">
                <a:solidFill>
                  <a:srgbClr val="FF0000"/>
                </a:solidFill>
                <a:latin typeface="Arial"/>
                <a:cs typeface="Arial"/>
              </a:rPr>
              <a:t>pendanaan</a:t>
            </a:r>
            <a:r>
              <a:rPr sz="42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200" spc="-5" dirty="0">
                <a:solidFill>
                  <a:srgbClr val="FF0000"/>
                </a:solidFill>
                <a:latin typeface="Arial"/>
                <a:cs typeface="Arial"/>
              </a:rPr>
              <a:t>eksternal</a:t>
            </a:r>
            <a:endParaRPr sz="42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9011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a Unggul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1123</Words>
  <Application>Microsoft Macintosh PowerPoint</Application>
  <PresentationFormat>On-screen Show (4:3)</PresentationFormat>
  <Paragraphs>330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Equity</vt:lpstr>
      <vt:lpstr>1_Office Theme</vt:lpstr>
      <vt:lpstr>Esa Unggul</vt:lpstr>
      <vt:lpstr>PowerPoint Presentation</vt:lpstr>
      <vt:lpstr>Neraca</vt:lpstr>
      <vt:lpstr>Siklus Akuntansi</vt:lpstr>
      <vt:lpstr>PowerPoint Presentation</vt:lpstr>
      <vt:lpstr>NERACA PERSEROAN TERBATAS</vt:lpstr>
      <vt:lpstr>PowerPoint Presentation</vt:lpstr>
      <vt:lpstr>Financial Statements- Balance Sheet</vt:lpstr>
      <vt:lpstr>Periode Penyusunan Neraca</vt:lpstr>
      <vt:lpstr>Manfaat Neraca</vt:lpstr>
      <vt:lpstr>Struktur Laporan Neraca</vt:lpstr>
      <vt:lpstr>PowerPoint Presentation</vt:lpstr>
      <vt:lpstr>Klasifikasi Akun dalam Neraca</vt:lpstr>
      <vt:lpstr>Aktiva lancar</vt:lpstr>
      <vt:lpstr>AKTIVA LANCAR</vt:lpstr>
      <vt:lpstr>Persediaan</vt:lpstr>
      <vt:lpstr>Investasi jangka panjang</vt:lpstr>
      <vt:lpstr>Investasi</vt:lpstr>
      <vt:lpstr>Aktiva Tetap (Fixed Assests)</vt:lpstr>
      <vt:lpstr>Kewajiban (LIABILITIES) Pasiva</vt:lpstr>
      <vt:lpstr>Hutang Lancar (Current Liabilities)</vt:lpstr>
      <vt:lpstr>Rules??</vt:lpstr>
      <vt:lpstr>TUGAS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anggun nabila</dc:creator>
  <cp:lastModifiedBy>anggun nabila</cp:lastModifiedBy>
  <cp:revision>1</cp:revision>
  <dcterms:created xsi:type="dcterms:W3CDTF">2017-10-09T07:49:47Z</dcterms:created>
  <dcterms:modified xsi:type="dcterms:W3CDTF">2017-10-09T07:59:07Z</dcterms:modified>
</cp:coreProperties>
</file>