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7"/>
  </p:notes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77" autoAdjust="0"/>
    <p:restoredTop sz="94636" autoAdjust="0"/>
  </p:normalViewPr>
  <p:slideViewPr>
    <p:cSldViewPr snapToGrid="0" snapToObjects="1">
      <p:cViewPr varScale="1">
        <p:scale>
          <a:sx n="36" d="100"/>
          <a:sy n="36" d="100"/>
        </p:scale>
        <p:origin x="-1232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42CE16-F475-1B43-B660-5B46F93C7CDF}" type="datetimeFigureOut">
              <a:rPr lang="en-US" smtClean="0"/>
              <a:t>11/6/17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000925-C0CC-824E-85C0-542AD15BD6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4760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0F56B7F-1C83-4A44-9F80-7D2359C2F3FB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6497351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4A08F-D976-4716-A217-518B17045A91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822178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222F4-A287-4452-B4E6-7CE9DDBB61B1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579070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26632-1CF0-4E9E-9381-F5CFC73F494C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048780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780B47F-59A5-4F0F-BEEF-C0DE4441F894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2810545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A11DC-60C4-4023-AEE2-F016D8F2F051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287915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CB35-6DE7-4DCD-AA16-EA14491AF860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220248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0DE38-2690-48BA-A8EF-CF5DA60C289B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1753079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BD011-01D3-40B6-8303-5D1E9F9B1FC4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1538695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765AD-B52A-4C61-9290-E7913F5354AB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100575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ADF8A60-FFDE-4804-813A-BFE6211258AC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902523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696464"/>
              </a:solidFill>
              <a:latin typeface="Arial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696464"/>
              </a:solidFill>
              <a:latin typeface="Arial" charset="0"/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F0CF1BDF-C02E-44E3-9BDE-2621F66FBADF}" type="slidenum">
              <a:rPr lang="en-US" smtClean="0">
                <a:latin typeface="Franklin Gothic Book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latin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3837227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8584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22625" y="3581400"/>
            <a:ext cx="56388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000" b="1" dirty="0" err="1" smtClean="0">
                <a:solidFill>
                  <a:prstClr val="black"/>
                </a:solidFill>
              </a:rPr>
              <a:t>Manajemen</a:t>
            </a:r>
            <a:r>
              <a:rPr lang="en-US" sz="2000" b="1" dirty="0" smtClean="0">
                <a:solidFill>
                  <a:prstClr val="black"/>
                </a:solidFill>
              </a:rPr>
              <a:t> </a:t>
            </a:r>
            <a:r>
              <a:rPr lang="en-US" sz="2000" b="1" dirty="0" err="1" smtClean="0">
                <a:solidFill>
                  <a:prstClr val="black"/>
                </a:solidFill>
              </a:rPr>
              <a:t>Keuangan</a:t>
            </a:r>
            <a:r>
              <a:rPr lang="en-US" sz="2000" b="1" dirty="0" smtClean="0">
                <a:solidFill>
                  <a:prstClr val="black"/>
                </a:solidFill>
              </a:rPr>
              <a:t> </a:t>
            </a:r>
            <a:r>
              <a:rPr lang="en-US" sz="2000" b="1" dirty="0" err="1" smtClean="0">
                <a:solidFill>
                  <a:prstClr val="black"/>
                </a:solidFill>
              </a:rPr>
              <a:t>Pelayanan</a:t>
            </a:r>
            <a:r>
              <a:rPr lang="en-US" sz="2000" b="1" dirty="0" smtClean="0">
                <a:solidFill>
                  <a:prstClr val="black"/>
                </a:solidFill>
              </a:rPr>
              <a:t> </a:t>
            </a:r>
            <a:r>
              <a:rPr lang="en-US" sz="2000" b="1" dirty="0" err="1" smtClean="0">
                <a:solidFill>
                  <a:prstClr val="black"/>
                </a:solidFill>
              </a:rPr>
              <a:t>Kesehatan</a:t>
            </a:r>
            <a:endParaRPr lang="en-US" sz="2000" b="1" dirty="0" smtClean="0">
              <a:solidFill>
                <a:prstClr val="black"/>
              </a:solidFill>
            </a:endParaRPr>
          </a:p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prstClr val="white"/>
                </a:solidFill>
              </a:rPr>
              <a:t>Anggun Nabila, SKM, MKM</a:t>
            </a:r>
            <a:endParaRPr lang="en-US" sz="20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7532509"/>
      </p:ext>
    </p:extLst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088" y="725706"/>
            <a:ext cx="7772481" cy="463422"/>
          </a:xfrm>
        </p:spPr>
        <p:txBody>
          <a:bodyPr lIns="93580" tIns="46790" rIns="93580">
            <a:normAutofit fontScale="90000"/>
          </a:bodyPr>
          <a:lstStyle/>
          <a:p>
            <a:pPr>
              <a:defRPr/>
            </a:pP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ea typeface="+mj-ea"/>
              </a:rPr>
              <a:t>Laporan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ea typeface="+mj-ea"/>
              </a:rPr>
              <a:t>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ea typeface="+mj-ea"/>
              </a:rPr>
              <a:t>Perubahan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ea typeface="+mj-ea"/>
              </a:rPr>
              <a:t>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ea typeface="+mj-ea"/>
              </a:rPr>
              <a:t>Ekuitas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ea typeface="+mj-ea"/>
              </a:rPr>
              <a:t> </a:t>
            </a:r>
            <a:br>
              <a:rPr lang="en-US" b="1" dirty="0" smtClean="0">
                <a:solidFill>
                  <a:schemeClr val="accent2">
                    <a:lumMod val="75000"/>
                  </a:schemeClr>
                </a:solidFill>
                <a:ea typeface="+mj-ea"/>
              </a:rPr>
            </a:br>
            <a:r>
              <a:rPr lang="en-US" b="1" dirty="0" smtClean="0">
                <a:solidFill>
                  <a:schemeClr val="tx1"/>
                </a:solidFill>
                <a:ea typeface="+mj-ea"/>
              </a:rPr>
              <a:t>(Capital Statement)</a:t>
            </a:r>
            <a:endParaRPr lang="en-US" b="1" dirty="0">
              <a:solidFill>
                <a:schemeClr val="tx1"/>
              </a:solidFill>
              <a:ea typeface="+mj-ea"/>
            </a:endParaRPr>
          </a:p>
        </p:txBody>
      </p:sp>
      <p:sp>
        <p:nvSpPr>
          <p:cNvPr id="45059" name="Content Placeholder 2"/>
          <p:cNvSpPr>
            <a:spLocks noGrp="1"/>
          </p:cNvSpPr>
          <p:nvPr>
            <p:ph idx="1"/>
          </p:nvPr>
        </p:nvSpPr>
        <p:spPr>
          <a:xfrm>
            <a:off x="171850" y="1343603"/>
            <a:ext cx="8230745" cy="4571463"/>
          </a:xfrm>
        </p:spPr>
        <p:txBody>
          <a:bodyPr lIns="93580" tIns="46790" rIns="93580" bIns="46790">
            <a:normAutofit fontScale="92500" lnSpcReduction="10000"/>
          </a:bodyPr>
          <a:lstStyle/>
          <a:p>
            <a:pPr marL="274282" indent="-274282">
              <a:buClr>
                <a:schemeClr val="accent3"/>
              </a:buClr>
              <a:defRPr/>
            </a:pPr>
            <a:r>
              <a:rPr lang="en-US" sz="3700" dirty="0" err="1"/>
              <a:t>Bagi</a:t>
            </a:r>
            <a:r>
              <a:rPr lang="en-US" sz="3700" dirty="0"/>
              <a:t> Perusahaan </a:t>
            </a:r>
            <a:r>
              <a:rPr lang="en-US" sz="3700" dirty="0" err="1"/>
              <a:t>perorangan</a:t>
            </a:r>
            <a:r>
              <a:rPr lang="en-US" sz="3700" dirty="0"/>
              <a:t> , </a:t>
            </a:r>
            <a:r>
              <a:rPr lang="en-US" sz="3700" dirty="0" err="1"/>
              <a:t>laba</a:t>
            </a:r>
            <a:r>
              <a:rPr lang="en-US" sz="3700" dirty="0"/>
              <a:t> </a:t>
            </a:r>
            <a:r>
              <a:rPr lang="en-US" sz="3700" dirty="0" err="1"/>
              <a:t>atau</a:t>
            </a:r>
            <a:r>
              <a:rPr lang="en-US" sz="3700" dirty="0"/>
              <a:t> </a:t>
            </a:r>
            <a:r>
              <a:rPr lang="en-US" sz="3700" dirty="0" err="1"/>
              <a:t>rugi</a:t>
            </a:r>
            <a:r>
              <a:rPr lang="en-US" sz="3700" dirty="0"/>
              <a:t> yang </a:t>
            </a:r>
            <a:r>
              <a:rPr lang="en-US" sz="3700" dirty="0" err="1"/>
              <a:t>diperoleh</a:t>
            </a:r>
            <a:r>
              <a:rPr lang="en-US" sz="3700" dirty="0"/>
              <a:t> </a:t>
            </a:r>
            <a:r>
              <a:rPr lang="en-US" sz="3700" dirty="0" err="1"/>
              <a:t>perusahaan</a:t>
            </a:r>
            <a:r>
              <a:rPr lang="en-US" sz="3700" dirty="0"/>
              <a:t> </a:t>
            </a:r>
            <a:r>
              <a:rPr lang="en-US" sz="3700" dirty="0" err="1"/>
              <a:t>berpengaruh</a:t>
            </a:r>
            <a:r>
              <a:rPr lang="en-US" sz="3700" dirty="0"/>
              <a:t> </a:t>
            </a:r>
            <a:r>
              <a:rPr lang="en-US" sz="3700" dirty="0" err="1"/>
              <a:t>pada</a:t>
            </a:r>
            <a:r>
              <a:rPr lang="en-US" sz="3700" dirty="0"/>
              <a:t> </a:t>
            </a:r>
            <a:r>
              <a:rPr lang="en-US" sz="3700" dirty="0" err="1"/>
              <a:t>jumlah</a:t>
            </a:r>
            <a:r>
              <a:rPr lang="en-US" sz="3700" dirty="0"/>
              <a:t> modal </a:t>
            </a:r>
            <a:r>
              <a:rPr lang="en-US" sz="3700" dirty="0" err="1"/>
              <a:t>pemilik</a:t>
            </a:r>
            <a:r>
              <a:rPr lang="en-US" sz="3700" dirty="0"/>
              <a:t>. </a:t>
            </a:r>
          </a:p>
          <a:p>
            <a:pPr marL="274282" indent="-274282">
              <a:buClr>
                <a:schemeClr val="accent3"/>
              </a:buClr>
              <a:defRPr/>
            </a:pPr>
            <a:r>
              <a:rPr lang="en-US" sz="3700" dirty="0"/>
              <a:t>Modal </a:t>
            </a:r>
            <a:r>
              <a:rPr lang="en-US" sz="3700" dirty="0" err="1"/>
              <a:t>juga</a:t>
            </a:r>
            <a:r>
              <a:rPr lang="en-US" sz="3700" dirty="0"/>
              <a:t> </a:t>
            </a:r>
            <a:r>
              <a:rPr lang="en-US" sz="3700" dirty="0" err="1"/>
              <a:t>dapat</a:t>
            </a:r>
            <a:r>
              <a:rPr lang="en-US" sz="3700" dirty="0"/>
              <a:t> </a:t>
            </a:r>
            <a:r>
              <a:rPr lang="en-US" sz="3700" dirty="0" err="1"/>
              <a:t>berubah</a:t>
            </a:r>
            <a:r>
              <a:rPr lang="en-US" sz="3700" dirty="0"/>
              <a:t> </a:t>
            </a:r>
            <a:r>
              <a:rPr lang="en-US" sz="3700" dirty="0" err="1"/>
              <a:t>disebabkan</a:t>
            </a:r>
            <a:r>
              <a:rPr lang="en-US" sz="3700" dirty="0"/>
              <a:t> </a:t>
            </a:r>
            <a:r>
              <a:rPr lang="en-US" sz="3700" dirty="0" err="1"/>
              <a:t>adanya</a:t>
            </a:r>
            <a:r>
              <a:rPr lang="en-US" sz="3700" dirty="0"/>
              <a:t> </a:t>
            </a:r>
            <a:r>
              <a:rPr lang="en-US" sz="3700" dirty="0" err="1"/>
              <a:t>tambahan</a:t>
            </a:r>
            <a:r>
              <a:rPr lang="en-US" sz="3700" dirty="0"/>
              <a:t> </a:t>
            </a:r>
            <a:r>
              <a:rPr lang="en-US" sz="3700" dirty="0" err="1"/>
              <a:t>investasi</a:t>
            </a:r>
            <a:r>
              <a:rPr lang="en-US" sz="3700" dirty="0"/>
              <a:t> </a:t>
            </a:r>
            <a:r>
              <a:rPr lang="en-US" sz="3700" dirty="0" err="1"/>
              <a:t>pemilik</a:t>
            </a:r>
            <a:r>
              <a:rPr lang="en-US" sz="3700" dirty="0"/>
              <a:t> </a:t>
            </a:r>
            <a:r>
              <a:rPr lang="en-US" sz="3700" dirty="0" err="1"/>
              <a:t>atau</a:t>
            </a:r>
            <a:r>
              <a:rPr lang="en-US" sz="3700" dirty="0"/>
              <a:t> </a:t>
            </a:r>
            <a:r>
              <a:rPr lang="en-US" sz="3700" dirty="0" err="1"/>
              <a:t>pengambilan</a:t>
            </a:r>
            <a:r>
              <a:rPr lang="en-US" sz="3700" dirty="0"/>
              <a:t> </a:t>
            </a:r>
            <a:r>
              <a:rPr lang="en-US" sz="3700" dirty="0" err="1"/>
              <a:t>pribadi</a:t>
            </a:r>
            <a:r>
              <a:rPr lang="en-US" sz="3700" dirty="0"/>
              <a:t> </a:t>
            </a:r>
            <a:r>
              <a:rPr lang="en-US" sz="3700" dirty="0" err="1"/>
              <a:t>oleh</a:t>
            </a:r>
            <a:r>
              <a:rPr lang="en-US" sz="3700" dirty="0"/>
              <a:t> </a:t>
            </a:r>
            <a:r>
              <a:rPr lang="en-US" sz="3700" dirty="0" err="1"/>
              <a:t>pemilik</a:t>
            </a:r>
            <a:r>
              <a:rPr lang="en-US" sz="3700" dirty="0"/>
              <a:t> (</a:t>
            </a:r>
            <a:r>
              <a:rPr lang="en-US" sz="3700" dirty="0" err="1"/>
              <a:t>prive</a:t>
            </a:r>
            <a:r>
              <a:rPr lang="en-US" sz="3700" dirty="0"/>
              <a:t>/drawing). </a:t>
            </a:r>
          </a:p>
          <a:p>
            <a:pPr marL="274282" indent="-274282">
              <a:buClr>
                <a:schemeClr val="accent3"/>
              </a:buClr>
              <a:defRPr/>
            </a:pPr>
            <a:r>
              <a:rPr lang="en-US" sz="3700" dirty="0" err="1"/>
              <a:t>Perubahan</a:t>
            </a:r>
            <a:r>
              <a:rPr lang="en-US" sz="3700" dirty="0"/>
              <a:t> modal </a:t>
            </a:r>
            <a:r>
              <a:rPr lang="en-US" sz="3700" dirty="0" err="1"/>
              <a:t>pemilik</a:t>
            </a:r>
            <a:r>
              <a:rPr lang="en-US" sz="3700" dirty="0"/>
              <a:t> </a:t>
            </a:r>
            <a:r>
              <a:rPr lang="en-US" sz="3700" dirty="0" err="1"/>
              <a:t>pada</a:t>
            </a:r>
            <a:r>
              <a:rPr lang="en-US" sz="3700" dirty="0"/>
              <a:t> </a:t>
            </a:r>
            <a:r>
              <a:rPr lang="en-US" sz="3700" dirty="0" err="1"/>
              <a:t>akhir</a:t>
            </a:r>
            <a:r>
              <a:rPr lang="en-US" sz="3700" dirty="0"/>
              <a:t> </a:t>
            </a:r>
            <a:r>
              <a:rPr lang="en-US" sz="3700" dirty="0" err="1"/>
              <a:t>periode</a:t>
            </a:r>
            <a:r>
              <a:rPr lang="en-US" sz="3700" dirty="0"/>
              <a:t> </a:t>
            </a:r>
            <a:r>
              <a:rPr lang="en-US" sz="3700" dirty="0" err="1"/>
              <a:t>disajikan</a:t>
            </a:r>
            <a:r>
              <a:rPr lang="en-US" sz="3700" dirty="0"/>
              <a:t> </a:t>
            </a:r>
            <a:r>
              <a:rPr lang="en-US" sz="3700" dirty="0" err="1"/>
              <a:t>dalam</a:t>
            </a:r>
            <a:r>
              <a:rPr lang="en-US" sz="3700" dirty="0"/>
              <a:t> </a:t>
            </a:r>
            <a:r>
              <a:rPr lang="en-US" sz="3700" dirty="0" err="1"/>
              <a:t>suatu</a:t>
            </a:r>
            <a:r>
              <a:rPr lang="en-US" sz="3700" dirty="0"/>
              <a:t> </a:t>
            </a:r>
            <a:r>
              <a:rPr lang="en-US" sz="3700" dirty="0" err="1"/>
              <a:t>laporan</a:t>
            </a:r>
            <a:r>
              <a:rPr lang="en-US" sz="3700" dirty="0"/>
              <a:t> yang </a:t>
            </a:r>
            <a:r>
              <a:rPr lang="en-US" sz="3700" dirty="0" err="1"/>
              <a:t>disebut</a:t>
            </a:r>
            <a:r>
              <a:rPr lang="en-US" sz="3700" dirty="0"/>
              <a:t> </a:t>
            </a:r>
            <a:r>
              <a:rPr lang="en-US" sz="3700" dirty="0" err="1"/>
              <a:t>Laporan</a:t>
            </a:r>
            <a:r>
              <a:rPr lang="en-US" sz="3700" dirty="0"/>
              <a:t> </a:t>
            </a:r>
            <a:r>
              <a:rPr lang="en-US" sz="3700" dirty="0" err="1"/>
              <a:t>Perubahan</a:t>
            </a:r>
            <a:r>
              <a:rPr lang="en-US" sz="3700" dirty="0"/>
              <a:t> </a:t>
            </a:r>
            <a:r>
              <a:rPr lang="en-US" sz="3700" dirty="0" err="1"/>
              <a:t>Ekuitas</a:t>
            </a:r>
            <a:r>
              <a:rPr lang="en-US" sz="37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6476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>
          <a:xfrm>
            <a:off x="564647" y="1"/>
            <a:ext cx="7772481" cy="802943"/>
          </a:xfrm>
        </p:spPr>
        <p:txBody>
          <a:bodyPr lIns="93580" tIns="46790" rIns="93580"/>
          <a:lstStyle/>
          <a:p>
            <a:pPr eaLnBrk="1" hangingPunct="1"/>
            <a:r>
              <a:rPr lang="en-US" dirty="0" err="1">
                <a:solidFill>
                  <a:schemeClr val="tx1"/>
                </a:solidFill>
                <a:latin typeface="Calibri" charset="0"/>
              </a:rPr>
              <a:t>Laporan</a:t>
            </a:r>
            <a:r>
              <a:rPr lang="en-US" dirty="0">
                <a:solidFill>
                  <a:schemeClr val="tx1"/>
                </a:solidFill>
                <a:latin typeface="Calibri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libri" charset="0"/>
              </a:rPr>
              <a:t>Perubahan</a:t>
            </a:r>
            <a:r>
              <a:rPr lang="en-US" dirty="0">
                <a:solidFill>
                  <a:schemeClr val="tx1"/>
                </a:solidFill>
                <a:latin typeface="Calibri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Calibri" charset="0"/>
              </a:rPr>
              <a:t>Ekuitas</a:t>
            </a:r>
            <a:endParaRPr lang="en-US" dirty="0">
              <a:solidFill>
                <a:schemeClr val="tx1"/>
              </a:solidFill>
              <a:latin typeface="Calibri" charset="0"/>
            </a:endParaRPr>
          </a:p>
        </p:txBody>
      </p:sp>
      <p:grpSp>
        <p:nvGrpSpPr>
          <p:cNvPr id="48131" name="Group 6"/>
          <p:cNvGrpSpPr>
            <a:grpSpLocks noChangeAspect="1"/>
          </p:cNvGrpSpPr>
          <p:nvPr/>
        </p:nvGrpSpPr>
        <p:grpSpPr bwMode="auto">
          <a:xfrm>
            <a:off x="1" y="1266365"/>
            <a:ext cx="9144000" cy="5252115"/>
            <a:chOff x="0" y="787"/>
            <a:chExt cx="5587" cy="3264"/>
          </a:xfrm>
        </p:grpSpPr>
        <p:sp>
          <p:nvSpPr>
            <p:cNvPr id="48132" name="AutoShape 5"/>
            <p:cNvSpPr>
              <a:spLocks noChangeAspect="1" noChangeArrowheads="1" noTextEdit="1"/>
            </p:cNvSpPr>
            <p:nvPr/>
          </p:nvSpPr>
          <p:spPr bwMode="auto">
            <a:xfrm>
              <a:off x="0" y="787"/>
              <a:ext cx="5587" cy="32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133" name="Rectangle 7"/>
            <p:cNvSpPr>
              <a:spLocks noChangeArrowheads="1"/>
            </p:cNvSpPr>
            <p:nvPr/>
          </p:nvSpPr>
          <p:spPr bwMode="auto">
            <a:xfrm>
              <a:off x="39" y="2025"/>
              <a:ext cx="1187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4677"/>
              <a:r>
                <a:rPr lang="en-US" sz="3000">
                  <a:solidFill>
                    <a:srgbClr val="000000"/>
                  </a:solidFill>
                </a:rPr>
                <a:t>Ekuitas (awal) </a:t>
              </a:r>
              <a:endParaRPr lang="en-US"/>
            </a:p>
          </p:txBody>
        </p:sp>
        <p:sp>
          <p:nvSpPr>
            <p:cNvPr id="48134" name="Rectangle 8"/>
            <p:cNvSpPr>
              <a:spLocks noChangeArrowheads="1"/>
            </p:cNvSpPr>
            <p:nvPr/>
          </p:nvSpPr>
          <p:spPr bwMode="auto">
            <a:xfrm>
              <a:off x="3945" y="2025"/>
              <a:ext cx="1406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4677"/>
              <a:r>
                <a:rPr lang="en-US" sz="3000">
                  <a:solidFill>
                    <a:srgbClr val="000000"/>
                  </a:solidFill>
                </a:rPr>
                <a:t>Rp 200,000,000</a:t>
              </a:r>
              <a:endParaRPr lang="en-US"/>
            </a:p>
          </p:txBody>
        </p:sp>
        <p:sp>
          <p:nvSpPr>
            <p:cNvPr id="48135" name="Rectangle 9"/>
            <p:cNvSpPr>
              <a:spLocks noChangeArrowheads="1"/>
            </p:cNvSpPr>
            <p:nvPr/>
          </p:nvSpPr>
          <p:spPr bwMode="auto">
            <a:xfrm>
              <a:off x="451" y="2313"/>
              <a:ext cx="2084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4677"/>
              <a:r>
                <a:rPr lang="en-US" sz="3000">
                  <a:solidFill>
                    <a:srgbClr val="000000"/>
                  </a:solidFill>
                </a:rPr>
                <a:t>Laba bersih setelah pajak</a:t>
              </a:r>
              <a:endParaRPr lang="en-US"/>
            </a:p>
          </p:txBody>
        </p:sp>
        <p:sp>
          <p:nvSpPr>
            <p:cNvPr id="48136" name="Rectangle 10"/>
            <p:cNvSpPr>
              <a:spLocks noChangeArrowheads="1"/>
            </p:cNvSpPr>
            <p:nvPr/>
          </p:nvSpPr>
          <p:spPr bwMode="auto">
            <a:xfrm>
              <a:off x="3054" y="2313"/>
              <a:ext cx="1299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4677"/>
              <a:r>
                <a:rPr lang="en-US" sz="3000">
                  <a:solidFill>
                    <a:srgbClr val="000000"/>
                  </a:solidFill>
                </a:rPr>
                <a:t>Rp 24,000,000</a:t>
              </a:r>
              <a:endParaRPr lang="en-US"/>
            </a:p>
          </p:txBody>
        </p:sp>
        <p:sp>
          <p:nvSpPr>
            <p:cNvPr id="48137" name="Rectangle 11"/>
            <p:cNvSpPr>
              <a:spLocks noChangeArrowheads="1"/>
            </p:cNvSpPr>
            <p:nvPr/>
          </p:nvSpPr>
          <p:spPr bwMode="auto">
            <a:xfrm>
              <a:off x="451" y="2601"/>
              <a:ext cx="1377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4677"/>
              <a:r>
                <a:rPr lang="en-US" sz="3000">
                  <a:solidFill>
                    <a:srgbClr val="000000"/>
                  </a:solidFill>
                </a:rPr>
                <a:t>Prive (Drawing)</a:t>
              </a:r>
              <a:endParaRPr lang="en-US"/>
            </a:p>
          </p:txBody>
        </p:sp>
        <p:sp>
          <p:nvSpPr>
            <p:cNvPr id="48138" name="Rectangle 12"/>
            <p:cNvSpPr>
              <a:spLocks noChangeArrowheads="1"/>
            </p:cNvSpPr>
            <p:nvPr/>
          </p:nvSpPr>
          <p:spPr bwMode="auto">
            <a:xfrm>
              <a:off x="3054" y="2601"/>
              <a:ext cx="1299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4677"/>
              <a:r>
                <a:rPr lang="en-US" sz="3000">
                  <a:solidFill>
                    <a:srgbClr val="000000"/>
                  </a:solidFill>
                </a:rPr>
                <a:t>Rp 10,000,000</a:t>
              </a:r>
              <a:endParaRPr lang="en-US"/>
            </a:p>
          </p:txBody>
        </p:sp>
        <p:sp>
          <p:nvSpPr>
            <p:cNvPr id="48139" name="Rectangle 13"/>
            <p:cNvSpPr>
              <a:spLocks noChangeArrowheads="1"/>
            </p:cNvSpPr>
            <p:nvPr/>
          </p:nvSpPr>
          <p:spPr bwMode="auto">
            <a:xfrm>
              <a:off x="451" y="2889"/>
              <a:ext cx="1633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4677"/>
              <a:r>
                <a:rPr lang="en-US" sz="3000">
                  <a:solidFill>
                    <a:srgbClr val="000000"/>
                  </a:solidFill>
                </a:rPr>
                <a:t>Penambahan modal </a:t>
              </a:r>
              <a:endParaRPr lang="en-US"/>
            </a:p>
          </p:txBody>
        </p:sp>
        <p:sp>
          <p:nvSpPr>
            <p:cNvPr id="48140" name="Rectangle 14"/>
            <p:cNvSpPr>
              <a:spLocks noChangeArrowheads="1"/>
            </p:cNvSpPr>
            <p:nvPr/>
          </p:nvSpPr>
          <p:spPr bwMode="auto">
            <a:xfrm>
              <a:off x="3945" y="2889"/>
              <a:ext cx="1405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4677"/>
              <a:r>
                <a:rPr lang="en-US" sz="3000">
                  <a:solidFill>
                    <a:srgbClr val="000000"/>
                  </a:solidFill>
                </a:rPr>
                <a:t>Rp   14,000,000</a:t>
              </a:r>
              <a:endParaRPr lang="en-US"/>
            </a:p>
          </p:txBody>
        </p:sp>
        <p:sp>
          <p:nvSpPr>
            <p:cNvPr id="48141" name="Rectangle 15"/>
            <p:cNvSpPr>
              <a:spLocks noChangeArrowheads="1"/>
            </p:cNvSpPr>
            <p:nvPr/>
          </p:nvSpPr>
          <p:spPr bwMode="auto">
            <a:xfrm>
              <a:off x="39" y="3177"/>
              <a:ext cx="1239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4677"/>
              <a:r>
                <a:rPr lang="en-US" sz="3000">
                  <a:solidFill>
                    <a:srgbClr val="000000"/>
                  </a:solidFill>
                </a:rPr>
                <a:t>Ekuitas (akhir) </a:t>
              </a:r>
              <a:endParaRPr lang="en-US"/>
            </a:p>
          </p:txBody>
        </p:sp>
        <p:sp>
          <p:nvSpPr>
            <p:cNvPr id="48142" name="Rectangle 16"/>
            <p:cNvSpPr>
              <a:spLocks noChangeArrowheads="1"/>
            </p:cNvSpPr>
            <p:nvPr/>
          </p:nvSpPr>
          <p:spPr bwMode="auto">
            <a:xfrm>
              <a:off x="3945" y="3177"/>
              <a:ext cx="1406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4677"/>
              <a:r>
                <a:rPr lang="en-US" sz="3000">
                  <a:solidFill>
                    <a:srgbClr val="000000"/>
                  </a:solidFill>
                </a:rPr>
                <a:t>Rp 214,000,000</a:t>
              </a:r>
              <a:endParaRPr lang="en-US"/>
            </a:p>
          </p:txBody>
        </p:sp>
        <p:sp>
          <p:nvSpPr>
            <p:cNvPr id="48143" name="Rectangle 17"/>
            <p:cNvSpPr>
              <a:spLocks noChangeArrowheads="1"/>
            </p:cNvSpPr>
            <p:nvPr/>
          </p:nvSpPr>
          <p:spPr bwMode="auto">
            <a:xfrm>
              <a:off x="2228" y="802"/>
              <a:ext cx="1566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4677"/>
              <a:r>
                <a:rPr lang="en-US" sz="3000" b="1">
                  <a:solidFill>
                    <a:srgbClr val="000000"/>
                  </a:solidFill>
                </a:rPr>
                <a:t>KLINIK ILHAM</a:t>
              </a:r>
              <a:endParaRPr lang="en-US"/>
            </a:p>
          </p:txBody>
        </p:sp>
        <p:sp>
          <p:nvSpPr>
            <p:cNvPr id="48144" name="Rectangle 18"/>
            <p:cNvSpPr>
              <a:spLocks noChangeArrowheads="1"/>
            </p:cNvSpPr>
            <p:nvPr/>
          </p:nvSpPr>
          <p:spPr bwMode="auto">
            <a:xfrm>
              <a:off x="1437" y="1105"/>
              <a:ext cx="3413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4677"/>
              <a:r>
                <a:rPr lang="en-US" sz="3000" b="1">
                  <a:solidFill>
                    <a:srgbClr val="000000"/>
                  </a:solidFill>
                </a:rPr>
                <a:t>LAPORAN PERUBAHAN EKUITAS</a:t>
              </a:r>
              <a:endParaRPr lang="en-US"/>
            </a:p>
          </p:txBody>
        </p:sp>
        <p:sp>
          <p:nvSpPr>
            <p:cNvPr id="48145" name="Rectangle 19"/>
            <p:cNvSpPr>
              <a:spLocks noChangeArrowheads="1"/>
            </p:cNvSpPr>
            <p:nvPr/>
          </p:nvSpPr>
          <p:spPr bwMode="auto">
            <a:xfrm>
              <a:off x="1990" y="1408"/>
              <a:ext cx="1900" cy="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defTabSz="914677"/>
              <a:r>
                <a:rPr lang="en-US" sz="3000" b="1">
                  <a:solidFill>
                    <a:srgbClr val="000000"/>
                  </a:solidFill>
                </a:rPr>
                <a:t>31 DESEMBER 2010</a:t>
              </a:r>
              <a:endParaRPr lang="en-US"/>
            </a:p>
          </p:txBody>
        </p:sp>
        <p:sp>
          <p:nvSpPr>
            <p:cNvPr id="48146" name="Rectangle 20"/>
            <p:cNvSpPr>
              <a:spLocks noChangeArrowheads="1"/>
            </p:cNvSpPr>
            <p:nvPr/>
          </p:nvSpPr>
          <p:spPr bwMode="auto">
            <a:xfrm>
              <a:off x="7" y="1989"/>
              <a:ext cx="5575" cy="4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id-ID"/>
            </a:p>
          </p:txBody>
        </p:sp>
        <p:sp>
          <p:nvSpPr>
            <p:cNvPr id="48147" name="Rectangle 21"/>
            <p:cNvSpPr>
              <a:spLocks noChangeArrowheads="1"/>
            </p:cNvSpPr>
            <p:nvPr/>
          </p:nvSpPr>
          <p:spPr bwMode="auto">
            <a:xfrm>
              <a:off x="7" y="3733"/>
              <a:ext cx="5575" cy="4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id-ID"/>
            </a:p>
          </p:txBody>
        </p:sp>
      </p:grpSp>
    </p:spTree>
    <p:extLst>
      <p:ext uri="{BB962C8B-B14F-4D97-AF65-F5344CB8AC3E}">
        <p14:creationId xmlns:p14="http://schemas.microsoft.com/office/powerpoint/2010/main" val="3491434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088" y="0"/>
            <a:ext cx="7772481" cy="1142464"/>
          </a:xfrm>
        </p:spPr>
        <p:txBody>
          <a:bodyPr lIns="93580" tIns="46790" rIns="93580">
            <a:normAutofit fontScale="90000"/>
          </a:bodyPr>
          <a:lstStyle/>
          <a:p>
            <a:pPr>
              <a:defRPr/>
            </a:pPr>
            <a:r>
              <a:rPr lang="en-US" b="1" dirty="0" err="1" smtClean="0">
                <a:solidFill>
                  <a:schemeClr val="tx1"/>
                </a:solidFill>
                <a:ea typeface="+mj-ea"/>
              </a:rPr>
              <a:t>Laporan</a:t>
            </a:r>
            <a:r>
              <a:rPr lang="en-US" b="1" dirty="0" smtClean="0">
                <a:solidFill>
                  <a:schemeClr val="tx1"/>
                </a:solidFill>
                <a:ea typeface="+mj-ea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ea typeface="+mj-ea"/>
              </a:rPr>
              <a:t>Saldo</a:t>
            </a:r>
            <a:r>
              <a:rPr lang="en-US" b="1" dirty="0" smtClean="0">
                <a:solidFill>
                  <a:schemeClr val="tx1"/>
                </a:solidFill>
                <a:ea typeface="+mj-ea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ea typeface="+mj-ea"/>
              </a:rPr>
              <a:t>Laba</a:t>
            </a:r>
            <a:r>
              <a:rPr lang="en-US" b="1" dirty="0" smtClean="0">
                <a:solidFill>
                  <a:schemeClr val="tx1"/>
                </a:solidFill>
                <a:ea typeface="+mj-ea"/>
              </a:rPr>
              <a:t> </a:t>
            </a:r>
            <a:br>
              <a:rPr lang="en-US" b="1" dirty="0" smtClean="0">
                <a:solidFill>
                  <a:schemeClr val="tx1"/>
                </a:solidFill>
                <a:ea typeface="+mj-ea"/>
              </a:rPr>
            </a:br>
            <a:r>
              <a:rPr lang="en-US" b="1" dirty="0" smtClean="0">
                <a:solidFill>
                  <a:schemeClr val="tx1"/>
                </a:solidFill>
                <a:ea typeface="+mj-ea"/>
              </a:rPr>
              <a:t>(Retained Earning Statement)</a:t>
            </a:r>
            <a:endParaRPr lang="en-US" b="1" dirty="0">
              <a:solidFill>
                <a:schemeClr val="tx1"/>
              </a:solidFill>
              <a:ea typeface="+mj-ea"/>
            </a:endParaRPr>
          </a:p>
        </p:txBody>
      </p:sp>
      <p:sp>
        <p:nvSpPr>
          <p:cNvPr id="47107" name="Content Placeholder 2"/>
          <p:cNvSpPr>
            <a:spLocks noGrp="1"/>
          </p:cNvSpPr>
          <p:nvPr>
            <p:ph idx="1"/>
          </p:nvPr>
        </p:nvSpPr>
        <p:spPr/>
        <p:txBody>
          <a:bodyPr lIns="93580" tIns="46790" rIns="93580" bIns="46790">
            <a:normAutofit lnSpcReduction="10000"/>
          </a:bodyPr>
          <a:lstStyle/>
          <a:p>
            <a:pPr marL="274282" indent="-274282">
              <a:buClr>
                <a:schemeClr val="accent3"/>
              </a:buClr>
              <a:defRPr/>
            </a:pPr>
            <a:r>
              <a:rPr lang="en-US" sz="3300"/>
              <a:t>Untuk Perseroan terbatas, Laba atau Rugi yang diperoleh perusahaan berpengaruh pada jumlah laba yang ditahan, bukan pada modal saham.</a:t>
            </a:r>
          </a:p>
          <a:p>
            <a:pPr marL="274282" indent="-274282">
              <a:buClr>
                <a:schemeClr val="accent3"/>
              </a:buClr>
              <a:defRPr/>
            </a:pPr>
            <a:r>
              <a:rPr lang="en-US" sz="3300"/>
              <a:t>Pembagian hasil keuntungan kepada pemegang saham disebut dividen, yang akan mengurangi jumlah laba ditahan. </a:t>
            </a:r>
          </a:p>
          <a:p>
            <a:pPr marL="274282" indent="-274282">
              <a:buClr>
                <a:schemeClr val="accent3"/>
              </a:buClr>
              <a:defRPr/>
            </a:pPr>
            <a:r>
              <a:rPr lang="en-US" sz="3300"/>
              <a:t>Tambahan investasi dari pemegang saham berpengaruh pada modal saham, bukan laba ditahan. </a:t>
            </a:r>
          </a:p>
          <a:p>
            <a:pPr marL="274282" indent="-274282">
              <a:buClr>
                <a:schemeClr val="accent3"/>
              </a:buClr>
              <a:buNone/>
              <a:defRPr/>
            </a:pPr>
            <a:endParaRPr lang="en-US" sz="3300"/>
          </a:p>
        </p:txBody>
      </p:sp>
    </p:spTree>
    <p:extLst>
      <p:ext uri="{BB962C8B-B14F-4D97-AF65-F5344CB8AC3E}">
        <p14:creationId xmlns:p14="http://schemas.microsoft.com/office/powerpoint/2010/main" val="2636089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>
          <a:xfrm>
            <a:off x="250409" y="1"/>
            <a:ext cx="7772481" cy="880180"/>
          </a:xfrm>
        </p:spPr>
        <p:txBody>
          <a:bodyPr lIns="93580" tIns="46790" rIns="93580"/>
          <a:lstStyle/>
          <a:p>
            <a:pPr eaLnBrk="1" hangingPunct="1"/>
            <a:r>
              <a:rPr lang="en-US">
                <a:solidFill>
                  <a:schemeClr val="tx1"/>
                </a:solidFill>
                <a:latin typeface="Calibri" charset="0"/>
              </a:rPr>
              <a:t>Laporan Saldo Laba</a:t>
            </a:r>
          </a:p>
        </p:txBody>
      </p:sp>
      <p:sp>
        <p:nvSpPr>
          <p:cNvPr id="48131" name="Content Placeholder 2"/>
          <p:cNvSpPr>
            <a:spLocks noGrp="1"/>
          </p:cNvSpPr>
          <p:nvPr>
            <p:ph idx="1"/>
          </p:nvPr>
        </p:nvSpPr>
        <p:spPr>
          <a:xfrm>
            <a:off x="250409" y="1498077"/>
            <a:ext cx="8230745" cy="1623585"/>
          </a:xfrm>
        </p:spPr>
        <p:txBody>
          <a:bodyPr lIns="93580" tIns="46790" rIns="93580" bIns="46790">
            <a:normAutofit lnSpcReduction="10000"/>
          </a:bodyPr>
          <a:lstStyle/>
          <a:p>
            <a:pPr marL="274282" indent="-274282">
              <a:buClr>
                <a:schemeClr val="accent3"/>
              </a:buClr>
              <a:defRPr/>
            </a:pPr>
            <a:r>
              <a:rPr lang="en-US" sz="3700"/>
              <a:t>Perubahan laba ditahan pada akhir periode disajikan dalam suatu laporan : Laporan Saldo Laba</a:t>
            </a:r>
          </a:p>
          <a:p>
            <a:pPr marL="274282" indent="-274282">
              <a:buClr>
                <a:schemeClr val="accent3"/>
              </a:buClr>
              <a:defRPr/>
            </a:pPr>
            <a:endParaRPr lang="en-US" sz="3700"/>
          </a:p>
        </p:txBody>
      </p:sp>
      <p:pic>
        <p:nvPicPr>
          <p:cNvPr id="5018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969" y="3274526"/>
            <a:ext cx="8248748" cy="38618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06274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175</Words>
  <Application>Microsoft Macintosh PowerPoint</Application>
  <PresentationFormat>On-screen Show (4:3)</PresentationFormat>
  <Paragraphs>26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Equity</vt:lpstr>
      <vt:lpstr>PowerPoint Presentation</vt:lpstr>
      <vt:lpstr>Laporan Perubahan Ekuitas  (Capital Statement)</vt:lpstr>
      <vt:lpstr>Laporan Perubahan Ekuitas</vt:lpstr>
      <vt:lpstr>Laporan Saldo Laba  (Retained Earning Statement)</vt:lpstr>
      <vt:lpstr>Laporan Saldo Laba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anggun nabila</dc:creator>
  <cp:lastModifiedBy>anggun nabila</cp:lastModifiedBy>
  <cp:revision>4</cp:revision>
  <dcterms:created xsi:type="dcterms:W3CDTF">2017-11-04T16:59:32Z</dcterms:created>
  <dcterms:modified xsi:type="dcterms:W3CDTF">2017-11-06T15:01:01Z</dcterms:modified>
</cp:coreProperties>
</file>