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75"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p:scale>
          <a:sx n="76" d="100"/>
          <a:sy n="76" d="100"/>
        </p:scale>
        <p:origin x="-33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0F56B7F-1C83-4A44-9F80-7D2359C2F3F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4A08F-D976-4716-A217-518B17045A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222F4-A287-4452-B4E6-7CE9DDBB61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26632-1CF0-4E9E-9381-F5CFC73F494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780B47F-59A5-4F0F-BEEF-C0DE4441F8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A11DC-60C4-4023-AEE2-F016D8F2F05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0CB35-6DE7-4DCD-AA16-EA14491AF86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0DE38-2690-48BA-A8EF-CF5DA60C28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BD011-01D3-40B6-8303-5D1E9F9B1F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765AD-B52A-4C61-9290-E7913F5354A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ADF8A60-FFDE-4804-813A-BFE6211258A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CF1BDF-C02E-44E3-9BDE-2621F66FBA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81400"/>
            <a:ext cx="563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err="1" smtClean="0"/>
              <a:t>Manajemen</a:t>
            </a:r>
            <a:r>
              <a:rPr lang="en-US" sz="2000" b="1" dirty="0" smtClean="0"/>
              <a:t> </a:t>
            </a:r>
            <a:r>
              <a:rPr lang="en-US" sz="2000" b="1" dirty="0" err="1" smtClean="0"/>
              <a:t>Keuangan</a:t>
            </a:r>
            <a:r>
              <a:rPr lang="en-US" sz="2000" b="1" dirty="0" smtClean="0"/>
              <a:t> </a:t>
            </a:r>
            <a:r>
              <a:rPr lang="en-US" sz="2000" b="1" dirty="0" err="1" smtClean="0"/>
              <a:t>Pelayanan</a:t>
            </a:r>
            <a:r>
              <a:rPr lang="en-US" sz="2000" b="1" dirty="0" smtClean="0"/>
              <a:t> </a:t>
            </a:r>
            <a:r>
              <a:rPr lang="en-US" sz="2000" b="1" dirty="0" err="1" smtClean="0"/>
              <a:t>Kesehatan</a:t>
            </a:r>
            <a:r>
              <a:rPr lang="en-US" sz="2000" b="1" dirty="0"/>
              <a:t/>
            </a:r>
            <a:br>
              <a:rPr lang="en-US" sz="2000" b="1" dirty="0"/>
            </a:br>
            <a:r>
              <a:rPr lang="en-US" sz="2000" b="1" dirty="0" smtClean="0"/>
              <a:t>(</a:t>
            </a:r>
            <a:r>
              <a:rPr lang="en-US" sz="2000" b="1" i="1" dirty="0" err="1" smtClean="0"/>
              <a:t>Sesi</a:t>
            </a:r>
            <a:r>
              <a:rPr lang="en-US" sz="2000" b="1" i="1" dirty="0" smtClean="0"/>
              <a:t> 1</a:t>
            </a:r>
            <a:r>
              <a:rPr lang="en-US" sz="2000" b="1" dirty="0" smtClean="0"/>
              <a:t>)</a:t>
            </a:r>
          </a:p>
          <a:p>
            <a:pPr algn="ctr" eaLnBrk="1" hangingPunct="1"/>
            <a:r>
              <a:rPr lang="en-US" sz="2000" b="1" dirty="0" smtClean="0">
                <a:solidFill>
                  <a:schemeClr val="bg1"/>
                </a:solidFill>
              </a:rPr>
              <a:t>Anggun Nabila, SKM, MKM</a:t>
            </a:r>
            <a:endParaRPr lang="en-US" sz="2000" b="1" dirty="0">
              <a:solidFill>
                <a:schemeClr val="bg1"/>
              </a:solidFill>
            </a:endParaRPr>
          </a:p>
        </p:txBody>
      </p:sp>
    </p:spTree>
    <p:extLst>
      <p:ext uri="{BB962C8B-B14F-4D97-AF65-F5344CB8AC3E}">
        <p14:creationId xmlns:p14="http://schemas.microsoft.com/office/powerpoint/2010/main" val="24378798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Line 2"/>
          <p:cNvSpPr>
            <a:spLocks noChangeShapeType="1"/>
          </p:cNvSpPr>
          <p:nvPr/>
        </p:nvSpPr>
        <p:spPr bwMode="auto">
          <a:xfrm>
            <a:off x="1905000" y="1676400"/>
            <a:ext cx="6858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75" name="Rectangle 3"/>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Neraca Bina Wisaha</a:t>
            </a:r>
            <a:br>
              <a:rPr lang="en-US" b="1">
                <a:latin typeface="Arial" charset="0"/>
              </a:rPr>
            </a:br>
            <a:r>
              <a:rPr lang="en-US" b="1">
                <a:latin typeface="Arial" charset="0"/>
              </a:rPr>
              <a:t> (Sisi Aktiva)</a:t>
            </a:r>
          </a:p>
        </p:txBody>
      </p:sp>
      <p:sp>
        <p:nvSpPr>
          <p:cNvPr id="79876" name="Rectangle 4"/>
          <p:cNvSpPr>
            <a:spLocks noGrp="1" noChangeArrowheads="1"/>
          </p:cNvSpPr>
          <p:nvPr>
            <p:ph type="body" sz="half" idx="1"/>
          </p:nvPr>
        </p:nvSpPr>
        <p:spPr>
          <a:xfrm>
            <a:off x="4876800" y="2209800"/>
            <a:ext cx="4038600" cy="4495800"/>
          </a:xfrm>
          <a:effectLst>
            <a:outerShdw algn="ctr" rotWithShape="0">
              <a:schemeClr val="bg2"/>
            </a:outerShdw>
          </a:effectLst>
        </p:spPr>
        <p:txBody>
          <a:bodyPr/>
          <a:lstStyle/>
          <a:p>
            <a:pPr marL="400050" indent="-400050">
              <a:spcBef>
                <a:spcPct val="5000"/>
              </a:spcBef>
              <a:spcAft>
                <a:spcPct val="0"/>
              </a:spcAft>
              <a:buFont typeface="Monotype Sorts" charset="0"/>
              <a:buNone/>
            </a:pPr>
            <a:r>
              <a:rPr lang="en-US" sz="2400" i="1">
                <a:latin typeface="Arial" charset="0"/>
              </a:rPr>
              <a:t>a.  Bagaimana posisi institusi pada tanggal tertentu.</a:t>
            </a:r>
          </a:p>
          <a:p>
            <a:pPr marL="400050" indent="-400050">
              <a:spcBef>
                <a:spcPct val="5000"/>
              </a:spcBef>
              <a:spcAft>
                <a:spcPct val="0"/>
              </a:spcAft>
              <a:buFont typeface="Monotype Sorts" charset="0"/>
              <a:buNone/>
            </a:pPr>
            <a:r>
              <a:rPr lang="en-US" sz="2400" i="1">
                <a:latin typeface="Arial" charset="0"/>
              </a:rPr>
              <a:t>b.  Apa yg dimiliki BW.	</a:t>
            </a:r>
          </a:p>
          <a:p>
            <a:pPr marL="400050" indent="-400050">
              <a:spcBef>
                <a:spcPct val="5000"/>
              </a:spcBef>
              <a:spcAft>
                <a:spcPct val="0"/>
              </a:spcAft>
              <a:buFont typeface="Monotype Sorts" charset="0"/>
              <a:buNone/>
            </a:pPr>
            <a:r>
              <a:rPr lang="en-US" sz="2400" i="1">
                <a:latin typeface="Arial" charset="0"/>
              </a:rPr>
              <a:t>c.  Jumlah uang yg masih di konsumen/pasien.</a:t>
            </a:r>
          </a:p>
          <a:p>
            <a:pPr marL="400050" indent="-400050">
              <a:spcBef>
                <a:spcPct val="5000"/>
              </a:spcBef>
              <a:spcAft>
                <a:spcPct val="0"/>
              </a:spcAft>
              <a:buFont typeface="Monotype Sorts" charset="0"/>
              <a:buNone/>
            </a:pPr>
            <a:r>
              <a:rPr lang="en-US" sz="2400" i="1">
                <a:latin typeface="Arial" charset="0"/>
              </a:rPr>
              <a:t>d.  Pengeluaran yad tapi sudah dibayar.</a:t>
            </a:r>
          </a:p>
          <a:p>
            <a:pPr marL="400050" indent="-400050">
              <a:spcBef>
                <a:spcPct val="5000"/>
              </a:spcBef>
              <a:spcAft>
                <a:spcPct val="0"/>
              </a:spcAft>
              <a:buFont typeface="Monotype Sorts" charset="0"/>
              <a:buNone/>
            </a:pPr>
            <a:r>
              <a:rPr lang="en-US" sz="2400" i="1">
                <a:latin typeface="Arial" charset="0"/>
              </a:rPr>
              <a:t>e.  Kas/bisa dikonversikan dalam bentuk kas dlm 1 thn.</a:t>
            </a:r>
          </a:p>
          <a:p>
            <a:pPr marL="400050" indent="-400050">
              <a:spcBef>
                <a:spcPct val="5000"/>
              </a:spcBef>
              <a:spcAft>
                <a:spcPct val="0"/>
              </a:spcAft>
              <a:buFont typeface="Monotype Sorts" charset="0"/>
              <a:buNone/>
            </a:pPr>
            <a:endParaRPr lang="en-US" sz="2400" i="1">
              <a:latin typeface="Arial" charset="0"/>
            </a:endParaRPr>
          </a:p>
        </p:txBody>
      </p:sp>
      <p:sp>
        <p:nvSpPr>
          <p:cNvPr id="6149" name="Line 5"/>
          <p:cNvSpPr>
            <a:spLocks noChangeShapeType="1"/>
          </p:cNvSpPr>
          <p:nvPr/>
        </p:nvSpPr>
        <p:spPr bwMode="auto">
          <a:xfrm>
            <a:off x="1828800" y="1600200"/>
            <a:ext cx="6858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78" name="Rectangle 6"/>
          <p:cNvSpPr>
            <a:spLocks noGrp="1" noChangeArrowheads="1"/>
          </p:cNvSpPr>
          <p:nvPr>
            <p:ph type="body" sz="half" idx="2"/>
          </p:nvPr>
        </p:nvSpPr>
        <p:spPr>
          <a:xfrm>
            <a:off x="381000" y="2209800"/>
            <a:ext cx="4572000" cy="4495800"/>
          </a:xfrm>
        </p:spPr>
        <p:txBody>
          <a:bodyPr/>
          <a:lstStyle/>
          <a:p>
            <a:pPr marL="0" indent="0">
              <a:buFont typeface="Monotype Sorts" charset="0"/>
              <a:buNone/>
            </a:pPr>
            <a:r>
              <a:rPr lang="en-US" sz="2400">
                <a:latin typeface="Arial" charset="0"/>
              </a:rPr>
              <a:t>Kas dan Bank. 	      Rp   90 Piutang</a:t>
            </a:r>
            <a:r>
              <a:rPr lang="en-US" sz="2400" baseline="30000">
                <a:solidFill>
                  <a:schemeClr val="hlink"/>
                </a:solidFill>
                <a:effectLst>
                  <a:outerShdw blurRad="38100" dist="38100" dir="2700000" algn="tl">
                    <a:srgbClr val="000000"/>
                  </a:outerShdw>
                </a:effectLst>
                <a:latin typeface="Arial" charset="0"/>
              </a:rPr>
              <a:t>c</a:t>
            </a:r>
            <a:r>
              <a:rPr lang="en-US" sz="2400">
                <a:latin typeface="Arial" charset="0"/>
              </a:rPr>
              <a:t>		 	 394 Persediaan			 696 Sewa di muka</a:t>
            </a:r>
            <a:r>
              <a:rPr lang="en-US" sz="2400" baseline="30000">
                <a:effectLst>
                  <a:outerShdw blurRad="38100" dist="38100" dir="2700000" algn="tl">
                    <a:srgbClr val="FFFFFF"/>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d</a:t>
            </a:r>
            <a:r>
              <a:rPr lang="en-US" sz="2400">
                <a:latin typeface="Arial" charset="0"/>
              </a:rPr>
              <a:t>	    	     5  U.M.Pajak`     	</a:t>
            </a:r>
            <a:r>
              <a:rPr lang="en-US" sz="2400" baseline="30000">
                <a:latin typeface="Arial" charset="0"/>
              </a:rPr>
              <a:t> </a:t>
            </a:r>
            <a:r>
              <a:rPr lang="en-US" sz="2400">
                <a:latin typeface="Arial" charset="0"/>
              </a:rPr>
              <a:t>        </a:t>
            </a:r>
            <a:r>
              <a:rPr lang="en-US" sz="2400" u="sng">
                <a:latin typeface="Arial" charset="0"/>
              </a:rPr>
              <a:t>     10</a:t>
            </a:r>
            <a:r>
              <a:rPr lang="en-US" sz="2400">
                <a:latin typeface="Arial" charset="0"/>
              </a:rPr>
              <a:t>                   </a:t>
            </a:r>
            <a:r>
              <a:rPr lang="en-US" sz="2400">
                <a:solidFill>
                  <a:srgbClr val="014A01"/>
                </a:solidFill>
                <a:latin typeface="Arial" charset="0"/>
              </a:rPr>
              <a:t>                                         	</a:t>
            </a:r>
            <a:r>
              <a:rPr lang="en-US" sz="2400">
                <a:solidFill>
                  <a:schemeClr val="tx2"/>
                </a:solidFill>
                <a:effectLst>
                  <a:outerShdw blurRad="38100" dist="38100" dir="2700000" algn="tl">
                    <a:srgbClr val="000000"/>
                  </a:outerShdw>
                </a:effectLst>
                <a:latin typeface="Arial" charset="0"/>
              </a:rPr>
              <a:t>Harta Lancar</a:t>
            </a:r>
            <a:r>
              <a:rPr lang="en-US" sz="2400" baseline="30000">
                <a:solidFill>
                  <a:schemeClr val="hlink"/>
                </a:solidFill>
                <a:effectLst>
                  <a:outerShdw blurRad="38100" dist="38100" dir="2700000" algn="tl">
                    <a:srgbClr val="000000"/>
                  </a:outerShdw>
                </a:effectLst>
                <a:latin typeface="Arial" charset="0"/>
              </a:rPr>
              <a:t>e</a:t>
            </a:r>
            <a:r>
              <a:rPr lang="en-US" sz="2400">
                <a:solidFill>
                  <a:schemeClr val="tx2"/>
                </a:solidFill>
                <a:effectLst>
                  <a:outerShdw blurRad="38100" dist="38100" dir="2700000" algn="tl">
                    <a:srgbClr val="000000"/>
                  </a:outerShdw>
                </a:effectLst>
                <a:latin typeface="Arial" charset="0"/>
              </a:rPr>
              <a:t>  Rp 1,195 </a:t>
            </a:r>
            <a:r>
              <a:rPr lang="en-US" sz="2400">
                <a:latin typeface="Arial" charset="0"/>
              </a:rPr>
              <a:t>Harta Tetap (@Cost)</a:t>
            </a:r>
            <a:r>
              <a:rPr lang="en-US" sz="2400" baseline="30000">
                <a:solidFill>
                  <a:schemeClr val="hlink"/>
                </a:solidFill>
                <a:effectLst>
                  <a:outerShdw blurRad="38100" dist="38100" dir="2700000" algn="tl">
                    <a:srgbClr val="000000"/>
                  </a:outerShdw>
                </a:effectLst>
                <a:latin typeface="Arial" charset="0"/>
              </a:rPr>
              <a:t>f</a:t>
            </a:r>
            <a:r>
              <a:rPr lang="en-US" sz="2400">
                <a:latin typeface="Arial" charset="0"/>
              </a:rPr>
              <a:t>       1030 Less: Acc. Depr. </a:t>
            </a:r>
            <a:r>
              <a:rPr lang="en-US" sz="2400" baseline="30000">
                <a:solidFill>
                  <a:schemeClr val="hlink"/>
                </a:solidFill>
                <a:effectLst>
                  <a:outerShdw blurRad="38100" dist="38100" dir="2700000" algn="tl">
                    <a:srgbClr val="000000"/>
                  </a:outerShdw>
                </a:effectLst>
                <a:latin typeface="Arial" charset="0"/>
              </a:rPr>
              <a:t>g</a:t>
            </a:r>
            <a:r>
              <a:rPr lang="en-US" sz="2400">
                <a:latin typeface="Arial" charset="0"/>
              </a:rPr>
              <a:t>	          (329) </a:t>
            </a:r>
            <a:r>
              <a:rPr lang="en-US" sz="2400">
                <a:solidFill>
                  <a:srgbClr val="014A01"/>
                </a:solidFill>
                <a:latin typeface="Arial" charset="0"/>
              </a:rPr>
              <a:t>	</a:t>
            </a:r>
            <a:r>
              <a:rPr lang="en-US" sz="2400">
                <a:solidFill>
                  <a:schemeClr val="tx2"/>
                </a:solidFill>
                <a:effectLst>
                  <a:outerShdw blurRad="38100" dist="38100" dir="2700000" algn="tl">
                    <a:srgbClr val="000000"/>
                  </a:outerShdw>
                </a:effectLst>
                <a:latin typeface="Arial" charset="0"/>
              </a:rPr>
              <a:t>Net Fix. Assets</a:t>
            </a:r>
            <a:r>
              <a:rPr lang="en-US" sz="2400" baseline="30000">
                <a:solidFill>
                  <a:schemeClr val="tx2"/>
                </a:solidFill>
                <a:effectLst>
                  <a:outerShdw blurRad="38100" dist="38100" dir="2700000" algn="tl">
                    <a:srgbClr val="000000"/>
                  </a:outerShdw>
                </a:effectLst>
                <a:latin typeface="Arial" charset="0"/>
              </a:rPr>
              <a:t> </a:t>
            </a:r>
            <a:r>
              <a:rPr lang="en-US" sz="2400">
                <a:solidFill>
                  <a:schemeClr val="tx2"/>
                </a:solidFill>
                <a:effectLst>
                  <a:outerShdw blurRad="38100" dist="38100" dir="2700000" algn="tl">
                    <a:srgbClr val="000000"/>
                  </a:outerShdw>
                </a:effectLst>
                <a:latin typeface="Arial" charset="0"/>
              </a:rPr>
              <a:t>Rp   701 </a:t>
            </a:r>
            <a:r>
              <a:rPr lang="en-US" sz="2400">
                <a:solidFill>
                  <a:srgbClr val="42B200"/>
                </a:solidFill>
                <a:latin typeface="Arial" charset="0"/>
              </a:rPr>
              <a:t>Investasi, LT		  </a:t>
            </a:r>
            <a:r>
              <a:rPr lang="en-US" sz="2400" baseline="30000">
                <a:solidFill>
                  <a:srgbClr val="42B200"/>
                </a:solidFill>
                <a:latin typeface="Arial" charset="0"/>
              </a:rPr>
              <a:t> </a:t>
            </a:r>
            <a:r>
              <a:rPr lang="en-US" sz="2400">
                <a:solidFill>
                  <a:srgbClr val="42B200"/>
                </a:solidFill>
                <a:latin typeface="Arial" charset="0"/>
              </a:rPr>
              <a:t>50 Assets Lain, LT	         </a:t>
            </a:r>
            <a:r>
              <a:rPr lang="en-US" sz="2400" u="sng">
                <a:solidFill>
                  <a:srgbClr val="42B200"/>
                </a:solidFill>
                <a:latin typeface="Arial" charset="0"/>
              </a:rPr>
              <a:t>   223</a:t>
            </a:r>
            <a:r>
              <a:rPr lang="en-US" sz="2400">
                <a:solidFill>
                  <a:srgbClr val="42B200"/>
                </a:solidFill>
                <a:latin typeface="Arial" charset="0"/>
              </a:rPr>
              <a:t> </a:t>
            </a:r>
            <a:r>
              <a:rPr lang="en-US" sz="2400">
                <a:latin typeface="Arial" charset="0"/>
              </a:rPr>
              <a:t>	</a:t>
            </a:r>
            <a:r>
              <a:rPr lang="en-US" sz="2400">
                <a:solidFill>
                  <a:schemeClr val="hlink"/>
                </a:solidFill>
                <a:effectLst>
                  <a:outerShdw blurRad="38100" dist="38100" dir="2700000" algn="tl">
                    <a:srgbClr val="000000"/>
                  </a:outerShdw>
                </a:effectLst>
                <a:latin typeface="Arial" charset="0"/>
              </a:rPr>
              <a:t>Total Assets	</a:t>
            </a:r>
            <a:r>
              <a:rPr lang="en-US" sz="2400" baseline="30000">
                <a:solidFill>
                  <a:schemeClr val="hlink"/>
                </a:solidFill>
                <a:effectLst>
                  <a:outerShdw blurRad="38100" dist="38100" dir="2700000" algn="tl">
                    <a:srgbClr val="000000"/>
                  </a:outerShdw>
                </a:effectLst>
                <a:latin typeface="Arial" charset="0"/>
              </a:rPr>
              <a:t>b</a:t>
            </a:r>
            <a:r>
              <a:rPr lang="en-US" sz="2400">
                <a:solidFill>
                  <a:schemeClr val="hlink"/>
                </a:solidFill>
                <a:effectLst>
                  <a:outerShdw blurRad="38100" dist="38100" dir="2700000" algn="tl">
                    <a:srgbClr val="000000"/>
                  </a:outerShdw>
                </a:effectLst>
                <a:latin typeface="Arial" charset="0"/>
              </a:rPr>
              <a:t>   Rp2,169</a:t>
            </a:r>
          </a:p>
        </p:txBody>
      </p:sp>
      <p:sp>
        <p:nvSpPr>
          <p:cNvPr id="79879" name="Rectangle 7"/>
          <p:cNvSpPr>
            <a:spLocks noChangeArrowheads="1"/>
          </p:cNvSpPr>
          <p:nvPr/>
        </p:nvSpPr>
        <p:spPr bwMode="auto">
          <a:xfrm>
            <a:off x="214313" y="1738313"/>
            <a:ext cx="6910387"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hlink"/>
                </a:solidFill>
                <a:effectLst>
                  <a:outerShdw blurRad="38100" dist="38100" dir="2700000" algn="tl">
                    <a:srgbClr val="000000"/>
                  </a:outerShdw>
                </a:effectLst>
                <a:ea typeface="+mn-ea"/>
              </a:rPr>
              <a:t>Neraca Bina Wisaha (000,000) 31 Des. 31, 2002</a:t>
            </a:r>
            <a:endParaRPr lang="en-US" baseline="30000">
              <a:ea typeface="+mn-ea"/>
            </a:endParaRPr>
          </a:p>
        </p:txBody>
      </p:sp>
      <p:sp>
        <p:nvSpPr>
          <p:cNvPr id="6152" name="Line 8"/>
          <p:cNvSpPr>
            <a:spLocks noChangeShapeType="1"/>
          </p:cNvSpPr>
          <p:nvPr/>
        </p:nvSpPr>
        <p:spPr bwMode="auto">
          <a:xfrm>
            <a:off x="304800" y="2209800"/>
            <a:ext cx="8534400" cy="0"/>
          </a:xfrm>
          <a:prstGeom prst="line">
            <a:avLst/>
          </a:prstGeom>
          <a:noFill/>
          <a:ln w="57150"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4876800" y="2209800"/>
            <a:ext cx="0" cy="4495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3962400" y="5181600"/>
            <a:ext cx="76200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3962400" y="6629400"/>
            <a:ext cx="762000" cy="0"/>
          </a:xfrm>
          <a:prstGeom prst="line">
            <a:avLst/>
          </a:prstGeom>
          <a:noFill/>
          <a:ln w="38100" cmpd="dbl">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03744020"/>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Effect transition="in" filter="wipe(left)">
                                      <p:cBhvr>
                                        <p:cTn id="7" dur="500"/>
                                        <p:tgtEl>
                                          <p:spTgt spid="798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6">
                                            <p:txEl>
                                              <p:pRg st="1" end="1"/>
                                            </p:txEl>
                                          </p:spTgt>
                                        </p:tgtEl>
                                        <p:attrNameLst>
                                          <p:attrName>style.visibility</p:attrName>
                                        </p:attrNameLst>
                                      </p:cBhvr>
                                      <p:to>
                                        <p:strVal val="visible"/>
                                      </p:to>
                                    </p:set>
                                    <p:animEffect transition="in" filter="wipe(left)">
                                      <p:cBhvr>
                                        <p:cTn id="12" dur="500"/>
                                        <p:tgtEl>
                                          <p:spTgt spid="798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76">
                                            <p:txEl>
                                              <p:pRg st="2" end="2"/>
                                            </p:txEl>
                                          </p:spTgt>
                                        </p:tgtEl>
                                        <p:attrNameLst>
                                          <p:attrName>style.visibility</p:attrName>
                                        </p:attrNameLst>
                                      </p:cBhvr>
                                      <p:to>
                                        <p:strVal val="visible"/>
                                      </p:to>
                                    </p:set>
                                    <p:animEffect transition="in" filter="wipe(left)">
                                      <p:cBhvr>
                                        <p:cTn id="17" dur="500"/>
                                        <p:tgtEl>
                                          <p:spTgt spid="798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76">
                                            <p:txEl>
                                              <p:pRg st="3" end="3"/>
                                            </p:txEl>
                                          </p:spTgt>
                                        </p:tgtEl>
                                        <p:attrNameLst>
                                          <p:attrName>style.visibility</p:attrName>
                                        </p:attrNameLst>
                                      </p:cBhvr>
                                      <p:to>
                                        <p:strVal val="visible"/>
                                      </p:to>
                                    </p:set>
                                    <p:animEffect transition="in" filter="wipe(left)">
                                      <p:cBhvr>
                                        <p:cTn id="22" dur="500"/>
                                        <p:tgtEl>
                                          <p:spTgt spid="7987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876">
                                            <p:txEl>
                                              <p:pRg st="4" end="4"/>
                                            </p:txEl>
                                          </p:spTgt>
                                        </p:tgtEl>
                                        <p:attrNameLst>
                                          <p:attrName>style.visibility</p:attrName>
                                        </p:attrNameLst>
                                      </p:cBhvr>
                                      <p:to>
                                        <p:strVal val="visible"/>
                                      </p:to>
                                    </p:set>
                                    <p:animEffect transition="in" filter="wipe(left)">
                                      <p:cBhvr>
                                        <p:cTn id="27" dur="500"/>
                                        <p:tgtEl>
                                          <p:spTgt spid="798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Line 2"/>
          <p:cNvSpPr>
            <a:spLocks noChangeShapeType="1"/>
          </p:cNvSpPr>
          <p:nvPr/>
        </p:nvSpPr>
        <p:spPr bwMode="auto">
          <a:xfrm>
            <a:off x="1905000" y="1676400"/>
            <a:ext cx="6858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1" name="Rectangle 3"/>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Neraca Bina Wisaha</a:t>
            </a:r>
            <a:br>
              <a:rPr lang="en-US" b="1">
                <a:latin typeface="Arial" charset="0"/>
              </a:rPr>
            </a:br>
            <a:r>
              <a:rPr lang="en-US" b="1">
                <a:latin typeface="Arial" charset="0"/>
              </a:rPr>
              <a:t>(Sisi Pasiva)</a:t>
            </a:r>
          </a:p>
        </p:txBody>
      </p:sp>
      <p:sp>
        <p:nvSpPr>
          <p:cNvPr id="78852" name="Rectangle 4"/>
          <p:cNvSpPr>
            <a:spLocks noGrp="1" noChangeArrowheads="1"/>
          </p:cNvSpPr>
          <p:nvPr>
            <p:ph type="body" sz="half" idx="1"/>
          </p:nvPr>
        </p:nvSpPr>
        <p:spPr>
          <a:xfrm>
            <a:off x="4876800" y="2209800"/>
            <a:ext cx="4038600" cy="4495800"/>
          </a:xfrm>
          <a:effectLst>
            <a:outerShdw algn="ctr" rotWithShape="0">
              <a:schemeClr val="bg2"/>
            </a:outerShdw>
          </a:effectLst>
        </p:spPr>
        <p:txBody>
          <a:bodyPr/>
          <a:lstStyle/>
          <a:p>
            <a:pPr marL="400050" indent="-400050">
              <a:lnSpc>
                <a:spcPct val="90000"/>
              </a:lnSpc>
              <a:spcBef>
                <a:spcPct val="5000"/>
              </a:spcBef>
              <a:spcAft>
                <a:spcPct val="0"/>
              </a:spcAft>
              <a:buFont typeface="Monotype Sorts" charset="0"/>
              <a:buNone/>
            </a:pPr>
            <a:r>
              <a:rPr lang="en-US" sz="2400" i="1">
                <a:latin typeface="Arial" charset="0"/>
              </a:rPr>
              <a:t>a.  Note, Assets = Kewajiban + Ekuitas</a:t>
            </a:r>
          </a:p>
          <a:p>
            <a:pPr marL="400050" indent="-400050">
              <a:lnSpc>
                <a:spcPct val="90000"/>
              </a:lnSpc>
              <a:spcBef>
                <a:spcPct val="5000"/>
              </a:spcBef>
              <a:spcAft>
                <a:spcPct val="0"/>
              </a:spcAft>
              <a:buFont typeface="Monotype Sorts" charset="0"/>
              <a:buNone/>
            </a:pPr>
            <a:r>
              <a:rPr lang="en-US" sz="2400" i="1">
                <a:latin typeface="Arial" charset="0"/>
              </a:rPr>
              <a:t>b.  Apa yg dimiliki BW 	</a:t>
            </a:r>
          </a:p>
          <a:p>
            <a:pPr marL="400050" indent="-400050">
              <a:lnSpc>
                <a:spcPct val="90000"/>
              </a:lnSpc>
              <a:spcBef>
                <a:spcPct val="5000"/>
              </a:spcBef>
              <a:spcAft>
                <a:spcPct val="0"/>
              </a:spcAft>
              <a:buFont typeface="Monotype Sorts" charset="0"/>
              <a:buNone/>
            </a:pPr>
            <a:r>
              <a:rPr lang="en-US" sz="2400" i="1">
                <a:latin typeface="Arial" charset="0"/>
              </a:rPr>
              <a:t>c.  Berapa yg terhutang pd rekanan untuk pembelian brg + jasa</a:t>
            </a:r>
          </a:p>
          <a:p>
            <a:pPr marL="400050" indent="-400050">
              <a:lnSpc>
                <a:spcPct val="90000"/>
              </a:lnSpc>
              <a:spcBef>
                <a:spcPct val="5000"/>
              </a:spcBef>
              <a:spcAft>
                <a:spcPct val="0"/>
              </a:spcAft>
              <a:buFont typeface="Monotype Sorts" charset="0"/>
              <a:buNone/>
            </a:pPr>
            <a:r>
              <a:rPr lang="en-US" sz="2400" i="1">
                <a:latin typeface="Arial" charset="0"/>
              </a:rPr>
              <a:t>d.  Gaji/ upah terhutang.</a:t>
            </a:r>
          </a:p>
          <a:p>
            <a:pPr marL="400050" indent="-400050">
              <a:lnSpc>
                <a:spcPct val="90000"/>
              </a:lnSpc>
              <a:spcBef>
                <a:spcPct val="5000"/>
              </a:spcBef>
              <a:spcAft>
                <a:spcPct val="0"/>
              </a:spcAft>
              <a:buFont typeface="Monotype Sorts" charset="0"/>
              <a:buNone/>
            </a:pPr>
            <a:r>
              <a:rPr lang="en-US" sz="2400" i="1">
                <a:latin typeface="Arial" charset="0"/>
              </a:rPr>
              <a:t>e.  Hutang &lt; 1 year.</a:t>
            </a:r>
          </a:p>
          <a:p>
            <a:pPr marL="400050" indent="-400050">
              <a:lnSpc>
                <a:spcPct val="90000"/>
              </a:lnSpc>
              <a:spcBef>
                <a:spcPct val="5000"/>
              </a:spcBef>
              <a:spcAft>
                <a:spcPct val="0"/>
              </a:spcAft>
              <a:buFont typeface="Monotype Sorts" charset="0"/>
              <a:buNone/>
            </a:pPr>
            <a:r>
              <a:rPr lang="en-US" sz="2400" i="1">
                <a:latin typeface="Arial" charset="0"/>
              </a:rPr>
              <a:t>f.   Hutang &gt; 1 year.</a:t>
            </a:r>
          </a:p>
          <a:p>
            <a:pPr marL="400050" indent="-400050">
              <a:lnSpc>
                <a:spcPct val="90000"/>
              </a:lnSpc>
              <a:spcBef>
                <a:spcPct val="5000"/>
              </a:spcBef>
              <a:spcAft>
                <a:spcPct val="0"/>
              </a:spcAft>
              <a:buFont typeface="Monotype Sorts" charset="0"/>
              <a:buNone/>
            </a:pPr>
            <a:r>
              <a:rPr lang="en-US" sz="2400" i="1">
                <a:latin typeface="Arial" charset="0"/>
              </a:rPr>
              <a:t>g.  Investasi Awal. </a:t>
            </a:r>
          </a:p>
          <a:p>
            <a:pPr marL="400050" indent="-400050">
              <a:lnSpc>
                <a:spcPct val="90000"/>
              </a:lnSpc>
              <a:spcBef>
                <a:spcPct val="5000"/>
              </a:spcBef>
              <a:spcAft>
                <a:spcPct val="0"/>
              </a:spcAft>
              <a:buFont typeface="Monotype Sorts" charset="0"/>
              <a:buNone/>
            </a:pPr>
            <a:r>
              <a:rPr lang="en-US" sz="2400" i="1">
                <a:latin typeface="Arial" charset="0"/>
              </a:rPr>
              <a:t>h.  SHU yg di investasikan kembali.</a:t>
            </a:r>
          </a:p>
        </p:txBody>
      </p:sp>
      <p:sp>
        <p:nvSpPr>
          <p:cNvPr id="7173" name="Line 5"/>
          <p:cNvSpPr>
            <a:spLocks noChangeShapeType="1"/>
          </p:cNvSpPr>
          <p:nvPr/>
        </p:nvSpPr>
        <p:spPr bwMode="auto">
          <a:xfrm>
            <a:off x="1828800" y="1600200"/>
            <a:ext cx="6858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4" name="Rectangle 6"/>
          <p:cNvSpPr>
            <a:spLocks noGrp="1" noChangeArrowheads="1"/>
          </p:cNvSpPr>
          <p:nvPr>
            <p:ph type="body" sz="half" idx="2"/>
          </p:nvPr>
        </p:nvSpPr>
        <p:spPr>
          <a:xfrm>
            <a:off x="381000" y="2209800"/>
            <a:ext cx="4572000" cy="4495800"/>
          </a:xfrm>
        </p:spPr>
        <p:txBody>
          <a:bodyPr/>
          <a:lstStyle/>
          <a:p>
            <a:pPr marL="0" indent="0">
              <a:spcAft>
                <a:spcPct val="0"/>
              </a:spcAft>
              <a:buFont typeface="Monotype Sorts" charset="0"/>
              <a:buNone/>
            </a:pPr>
            <a:r>
              <a:rPr lang="en-US" sz="2400">
                <a:latin typeface="Arial" charset="0"/>
              </a:rPr>
              <a:t>Surat Dagang	    Rp  	290 Hutang Dagang</a:t>
            </a:r>
            <a:r>
              <a:rPr lang="en-US" sz="2400" baseline="30000">
                <a:solidFill>
                  <a:schemeClr val="hlink"/>
                </a:solidFill>
                <a:effectLst>
                  <a:outerShdw blurRad="38100" dist="38100" dir="2700000" algn="tl">
                    <a:srgbClr val="000000"/>
                  </a:outerShdw>
                </a:effectLst>
                <a:latin typeface="Arial" charset="0"/>
              </a:rPr>
              <a:t>c</a:t>
            </a:r>
            <a:r>
              <a:rPr lang="en-US" sz="2400">
                <a:latin typeface="Arial" charset="0"/>
              </a:rPr>
              <a:t>		  94 Hutang Pajak</a:t>
            </a:r>
            <a:r>
              <a:rPr lang="en-US" sz="2400" baseline="30000">
                <a:effectLst>
                  <a:outerShdw blurRad="38100" dist="38100" dir="2700000" algn="tl">
                    <a:srgbClr val="FFFFFF"/>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d</a:t>
            </a:r>
            <a:r>
              <a:rPr lang="en-US" sz="2400">
                <a:latin typeface="Arial" charset="0"/>
              </a:rPr>
              <a:t>		  16 Hutang lain.</a:t>
            </a:r>
            <a:r>
              <a:rPr lang="en-US" sz="2400" baseline="30000">
                <a:effectLst>
                  <a:outerShdw blurRad="38100" dist="38100" dir="2700000" algn="tl">
                    <a:srgbClr val="FFFFFF"/>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D	</a:t>
            </a:r>
            <a:r>
              <a:rPr lang="en-US" sz="2400">
                <a:solidFill>
                  <a:schemeClr val="hlink"/>
                </a:solidFill>
                <a:effectLst>
                  <a:outerShdw blurRad="38100" dist="38100" dir="2700000" algn="tl">
                    <a:srgbClr val="000000"/>
                  </a:outerShdw>
                </a:effectLst>
                <a:latin typeface="Arial" charset="0"/>
              </a:rPr>
              <a:t>       </a:t>
            </a:r>
            <a:r>
              <a:rPr lang="en-US" sz="2400">
                <a:latin typeface="Arial" charset="0"/>
              </a:rPr>
              <a:t>  </a:t>
            </a:r>
            <a:r>
              <a:rPr lang="en-US" sz="2400" u="sng">
                <a:latin typeface="Arial" charset="0"/>
              </a:rPr>
              <a:t>  100</a:t>
            </a:r>
            <a:r>
              <a:rPr lang="en-US" sz="2400">
                <a:latin typeface="Arial" charset="0"/>
              </a:rPr>
              <a:t>                   </a:t>
            </a:r>
            <a:r>
              <a:rPr lang="en-US" sz="2400">
                <a:solidFill>
                  <a:srgbClr val="014A01"/>
                </a:solidFill>
                <a:latin typeface="Arial" charset="0"/>
              </a:rPr>
              <a:t>	</a:t>
            </a:r>
            <a:r>
              <a:rPr lang="en-US" sz="2400">
                <a:solidFill>
                  <a:schemeClr val="tx2"/>
                </a:solidFill>
                <a:effectLst>
                  <a:outerShdw blurRad="38100" dist="38100" dir="2700000" algn="tl">
                    <a:srgbClr val="000000"/>
                  </a:outerShdw>
                </a:effectLst>
                <a:latin typeface="Arial" charset="0"/>
              </a:rPr>
              <a:t>Hutang Lancar</a:t>
            </a:r>
            <a:r>
              <a:rPr lang="en-US" sz="2400" baseline="30000">
                <a:latin typeface="Arial" charset="0"/>
              </a:rPr>
              <a:t> </a:t>
            </a:r>
            <a:r>
              <a:rPr lang="en-US" sz="2400" baseline="30000">
                <a:solidFill>
                  <a:schemeClr val="hlink"/>
                </a:solidFill>
                <a:effectLst>
                  <a:outerShdw blurRad="38100" dist="38100" dir="2700000" algn="tl">
                    <a:srgbClr val="000000"/>
                  </a:outerShdw>
                </a:effectLst>
                <a:latin typeface="Arial" charset="0"/>
              </a:rPr>
              <a:t>e</a:t>
            </a:r>
            <a:r>
              <a:rPr lang="en-US" sz="2400">
                <a:solidFill>
                  <a:schemeClr val="tx2"/>
                </a:solidFill>
                <a:effectLst>
                  <a:outerShdw blurRad="38100" dist="38100" dir="2700000" algn="tl">
                    <a:srgbClr val="000000"/>
                  </a:outerShdw>
                </a:effectLst>
                <a:latin typeface="Arial" charset="0"/>
              </a:rPr>
              <a:t> Rp 500 </a:t>
            </a:r>
            <a:r>
              <a:rPr lang="en-US" sz="2400">
                <a:solidFill>
                  <a:srgbClr val="42B200"/>
                </a:solidFill>
                <a:latin typeface="Arial" charset="0"/>
              </a:rPr>
              <a:t>Hutang Jk Pjng</a:t>
            </a:r>
            <a:r>
              <a:rPr lang="en-US" sz="2400" baseline="30000">
                <a:solidFill>
                  <a:srgbClr val="42B200"/>
                </a:solidFill>
                <a:effectLst>
                  <a:outerShdw blurRad="38100" dist="38100" dir="2700000" algn="tl">
                    <a:srgbClr val="000000"/>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f</a:t>
            </a:r>
            <a:r>
              <a:rPr lang="en-US" sz="2400" baseline="30000">
                <a:solidFill>
                  <a:srgbClr val="014A01"/>
                </a:solidFill>
                <a:effectLst>
                  <a:outerShdw blurRad="38100" dist="38100" dir="2700000" algn="tl">
                    <a:srgbClr val="000000"/>
                  </a:outerShdw>
                </a:effectLst>
                <a:latin typeface="Arial" charset="0"/>
              </a:rPr>
              <a:t>	</a:t>
            </a:r>
            <a:r>
              <a:rPr lang="en-US" sz="2400">
                <a:solidFill>
                  <a:srgbClr val="014A01"/>
                </a:solidFill>
                <a:latin typeface="Arial" charset="0"/>
              </a:rPr>
              <a:t>	</a:t>
            </a:r>
            <a:r>
              <a:rPr lang="en-US" sz="2400">
                <a:solidFill>
                  <a:srgbClr val="42B200"/>
                </a:solidFill>
                <a:latin typeface="Arial" charset="0"/>
              </a:rPr>
              <a:t>530</a:t>
            </a:r>
            <a:r>
              <a:rPr lang="en-US" sz="2400">
                <a:solidFill>
                  <a:srgbClr val="014A01"/>
                </a:solidFill>
                <a:latin typeface="Arial" charset="0"/>
              </a:rPr>
              <a:t> </a:t>
            </a:r>
            <a:r>
              <a:rPr lang="en-US" sz="2400" u="sng">
                <a:latin typeface="Arial" charset="0"/>
              </a:rPr>
              <a:t>Shareholders</a:t>
            </a:r>
            <a:r>
              <a:rPr lang="ja-JP" altLang="en-US" sz="2400" u="sng">
                <a:latin typeface="Arial" charset="0"/>
              </a:rPr>
              <a:t>’</a:t>
            </a:r>
            <a:r>
              <a:rPr lang="en-US" sz="2400" u="sng">
                <a:latin typeface="Arial" charset="0"/>
              </a:rPr>
              <a:t> Equity</a:t>
            </a:r>
            <a:r>
              <a:rPr lang="en-US" sz="2400">
                <a:latin typeface="Arial" charset="0"/>
              </a:rPr>
              <a:t>    	   Saham (Rp1 par)</a:t>
            </a:r>
            <a:r>
              <a:rPr lang="en-US" sz="2400" baseline="30000">
                <a:effectLst>
                  <a:outerShdw blurRad="38100" dist="38100" dir="2700000" algn="tl">
                    <a:srgbClr val="FFFFFF"/>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g</a:t>
            </a:r>
            <a:r>
              <a:rPr lang="en-US" sz="2400" baseline="30000">
                <a:effectLst>
                  <a:outerShdw blurRad="38100" dist="38100" dir="2700000" algn="tl">
                    <a:srgbClr val="FFFFFF"/>
                  </a:outerShdw>
                </a:effectLst>
                <a:latin typeface="Arial" charset="0"/>
              </a:rPr>
              <a:t>		</a:t>
            </a:r>
            <a:r>
              <a:rPr lang="en-US" sz="2400">
                <a:latin typeface="Arial" charset="0"/>
              </a:rPr>
              <a:t>200</a:t>
            </a:r>
            <a:r>
              <a:rPr lang="en-US" sz="2400">
                <a:solidFill>
                  <a:schemeClr val="tx2"/>
                </a:solidFill>
                <a:effectLst>
                  <a:outerShdw blurRad="38100" dist="38100" dir="2700000" algn="tl">
                    <a:srgbClr val="000000"/>
                  </a:outerShdw>
                </a:effectLst>
                <a:latin typeface="Arial" charset="0"/>
              </a:rPr>
              <a:t> </a:t>
            </a:r>
            <a:r>
              <a:rPr lang="en-US" sz="2400">
                <a:latin typeface="Arial" charset="0"/>
              </a:rPr>
              <a:t>Tmbhan Modal</a:t>
            </a:r>
            <a:r>
              <a:rPr lang="en-US" sz="2400" baseline="30000">
                <a:effectLst>
                  <a:outerShdw blurRad="38100" dist="38100" dir="2700000" algn="tl">
                    <a:srgbClr val="FFFFFF"/>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g</a:t>
            </a:r>
            <a:r>
              <a:rPr lang="en-US" sz="2400">
                <a:latin typeface="Arial" charset="0"/>
              </a:rPr>
              <a:t>		729 Retained Earnings</a:t>
            </a:r>
            <a:r>
              <a:rPr lang="en-US" sz="2400" baseline="30000">
                <a:effectLst>
                  <a:outerShdw blurRad="38100" dist="38100" dir="2700000" algn="tl">
                    <a:srgbClr val="FFFFFF"/>
                  </a:outerShdw>
                </a:effectLst>
                <a:latin typeface="Arial" charset="0"/>
              </a:rPr>
              <a:t> </a:t>
            </a:r>
            <a:r>
              <a:rPr lang="en-US" sz="2400" baseline="30000">
                <a:solidFill>
                  <a:schemeClr val="hlink"/>
                </a:solidFill>
                <a:effectLst>
                  <a:outerShdw blurRad="38100" dist="38100" dir="2700000" algn="tl">
                    <a:srgbClr val="000000"/>
                  </a:outerShdw>
                </a:effectLst>
                <a:latin typeface="Arial" charset="0"/>
              </a:rPr>
              <a:t>h</a:t>
            </a:r>
            <a:r>
              <a:rPr lang="en-US" sz="2400">
                <a:latin typeface="Arial" charset="0"/>
              </a:rPr>
              <a:t>       </a:t>
            </a:r>
            <a:r>
              <a:rPr lang="en-US" sz="2400" u="sng">
                <a:latin typeface="Arial" charset="0"/>
              </a:rPr>
              <a:t>   210 </a:t>
            </a:r>
            <a:r>
              <a:rPr lang="en-US" sz="2400">
                <a:solidFill>
                  <a:srgbClr val="014A01"/>
                </a:solidFill>
                <a:latin typeface="Arial" charset="0"/>
              </a:rPr>
              <a:t>	</a:t>
            </a:r>
            <a:r>
              <a:rPr lang="en-US" sz="2400">
                <a:solidFill>
                  <a:schemeClr val="tx2"/>
                </a:solidFill>
                <a:effectLst>
                  <a:outerShdw blurRad="38100" dist="38100" dir="2700000" algn="tl">
                    <a:srgbClr val="000000"/>
                  </a:outerShdw>
                </a:effectLst>
                <a:latin typeface="Arial" charset="0"/>
              </a:rPr>
              <a:t>Total Equity	    Rp</a:t>
            </a:r>
            <a:r>
              <a:rPr lang="en-US" sz="2400" u="sng">
                <a:solidFill>
                  <a:schemeClr val="tx2"/>
                </a:solidFill>
                <a:effectLst>
                  <a:outerShdw blurRad="38100" dist="38100" dir="2700000" algn="tl">
                    <a:srgbClr val="000000"/>
                  </a:outerShdw>
                </a:effectLst>
                <a:latin typeface="Arial" charset="0"/>
              </a:rPr>
              <a:t>1,139</a:t>
            </a:r>
            <a:r>
              <a:rPr lang="en-US" sz="2400">
                <a:solidFill>
                  <a:schemeClr val="tx2"/>
                </a:solidFill>
                <a:effectLst>
                  <a:outerShdw blurRad="38100" dist="38100" dir="2700000" algn="tl">
                    <a:srgbClr val="000000"/>
                  </a:outerShdw>
                </a:effectLst>
                <a:latin typeface="Arial" charset="0"/>
              </a:rPr>
              <a:t> </a:t>
            </a:r>
            <a:endParaRPr lang="en-US" sz="2400">
              <a:latin typeface="Arial" charset="0"/>
            </a:endParaRPr>
          </a:p>
          <a:p>
            <a:pPr marL="0" indent="0">
              <a:spcBef>
                <a:spcPct val="0"/>
              </a:spcBef>
              <a:spcAft>
                <a:spcPct val="0"/>
              </a:spcAft>
              <a:buFont typeface="Monotype Sorts" charset="0"/>
              <a:buNone/>
            </a:pPr>
            <a:r>
              <a:rPr lang="en-US" sz="2400">
                <a:latin typeface="Arial" charset="0"/>
              </a:rPr>
              <a:t>    </a:t>
            </a:r>
            <a:r>
              <a:rPr lang="en-US" sz="2400">
                <a:solidFill>
                  <a:schemeClr val="hlink"/>
                </a:solidFill>
                <a:effectLst>
                  <a:outerShdw blurRad="38100" dist="38100" dir="2700000" algn="tl">
                    <a:srgbClr val="000000"/>
                  </a:outerShdw>
                </a:effectLst>
                <a:latin typeface="Arial" charset="0"/>
              </a:rPr>
              <a:t>Total Liab/Equity</a:t>
            </a:r>
            <a:r>
              <a:rPr lang="en-US" sz="2400" baseline="30000">
                <a:effectLst>
                  <a:outerShdw blurRad="38100" dist="38100" dir="2700000" algn="tl">
                    <a:srgbClr val="FFFFFF"/>
                  </a:outerShdw>
                </a:effectLst>
                <a:latin typeface="Arial" charset="0"/>
              </a:rPr>
              <a:t>a,b</a:t>
            </a:r>
            <a:r>
              <a:rPr lang="en-US" sz="2400">
                <a:solidFill>
                  <a:schemeClr val="hlink"/>
                </a:solidFill>
                <a:effectLst>
                  <a:outerShdw blurRad="38100" dist="38100" dir="2700000" algn="tl">
                    <a:srgbClr val="000000"/>
                  </a:outerShdw>
                </a:effectLst>
                <a:latin typeface="Arial" charset="0"/>
              </a:rPr>
              <a:t> Rp2,169</a:t>
            </a:r>
          </a:p>
        </p:txBody>
      </p:sp>
      <p:sp>
        <p:nvSpPr>
          <p:cNvPr id="78855" name="Rectangle 7"/>
          <p:cNvSpPr>
            <a:spLocks noChangeArrowheads="1"/>
          </p:cNvSpPr>
          <p:nvPr/>
        </p:nvSpPr>
        <p:spPr bwMode="auto">
          <a:xfrm>
            <a:off x="214313" y="1738313"/>
            <a:ext cx="6402387" cy="454025"/>
          </a:xfrm>
          <a:prstGeom prst="rect">
            <a:avLst/>
          </a:prstGeom>
          <a:noFill/>
          <a:ln w="12700">
            <a:noFill/>
            <a:miter lim="800000"/>
            <a:headEnd/>
            <a:tailEnd/>
          </a:ln>
          <a:effectLst/>
        </p:spPr>
        <p:txBody>
          <a:bodyPr wrap="none" lIns="90488" tIns="44450" rIns="90488" bIns="44450">
            <a:spAutoFit/>
          </a:bodyPr>
          <a:lstStyle/>
          <a:p>
            <a:pPr eaLnBrk="0" hangingPunct="0"/>
            <a:r>
              <a:rPr lang="en-US">
                <a:solidFill>
                  <a:schemeClr val="hlink"/>
                </a:solidFill>
                <a:effectLst>
                  <a:outerShdw blurRad="38100" dist="38100" dir="2700000" algn="tl">
                    <a:srgbClr val="000000"/>
                  </a:outerShdw>
                </a:effectLst>
              </a:rPr>
              <a:t>Neraca Bina Wisaha (000,000) 31 Dec, 2002</a:t>
            </a:r>
          </a:p>
        </p:txBody>
      </p:sp>
      <p:sp>
        <p:nvSpPr>
          <p:cNvPr id="7176" name="Line 8"/>
          <p:cNvSpPr>
            <a:spLocks noChangeShapeType="1"/>
          </p:cNvSpPr>
          <p:nvPr/>
        </p:nvSpPr>
        <p:spPr bwMode="auto">
          <a:xfrm>
            <a:off x="304800" y="2209800"/>
            <a:ext cx="8534400" cy="0"/>
          </a:xfrm>
          <a:prstGeom prst="line">
            <a:avLst/>
          </a:prstGeom>
          <a:noFill/>
          <a:ln w="57150"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9"/>
          <p:cNvSpPr>
            <a:spLocks noChangeShapeType="1"/>
          </p:cNvSpPr>
          <p:nvPr/>
        </p:nvSpPr>
        <p:spPr bwMode="auto">
          <a:xfrm>
            <a:off x="4876800" y="2209800"/>
            <a:ext cx="0" cy="4495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10"/>
          <p:cNvSpPr>
            <a:spLocks noChangeShapeType="1"/>
          </p:cNvSpPr>
          <p:nvPr/>
        </p:nvSpPr>
        <p:spPr bwMode="auto">
          <a:xfrm>
            <a:off x="3886200" y="6705600"/>
            <a:ext cx="762000" cy="0"/>
          </a:xfrm>
          <a:prstGeom prst="line">
            <a:avLst/>
          </a:prstGeom>
          <a:noFill/>
          <a:ln w="38100" cmpd="dbl">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29806505"/>
      </p:ext>
    </p:extLst>
  </p:cSld>
  <p:clrMapOvr>
    <a:masterClrMapping/>
  </p:clrMapOvr>
  <p:transition xmlns:p14="http://schemas.microsoft.com/office/powerpoint/2010/main" spd="slow">
    <p:cover dir="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wipe(left)">
                                      <p:cBhvr>
                                        <p:cTn id="7" dur="500"/>
                                        <p:tgtEl>
                                          <p:spTgt spid="788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2">
                                            <p:txEl>
                                              <p:pRg st="1" end="1"/>
                                            </p:txEl>
                                          </p:spTgt>
                                        </p:tgtEl>
                                        <p:attrNameLst>
                                          <p:attrName>style.visibility</p:attrName>
                                        </p:attrNameLst>
                                      </p:cBhvr>
                                      <p:to>
                                        <p:strVal val="visible"/>
                                      </p:to>
                                    </p:set>
                                    <p:animEffect transition="in" filter="wipe(left)">
                                      <p:cBhvr>
                                        <p:cTn id="12" dur="500"/>
                                        <p:tgtEl>
                                          <p:spTgt spid="788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2">
                                            <p:txEl>
                                              <p:pRg st="2" end="2"/>
                                            </p:txEl>
                                          </p:spTgt>
                                        </p:tgtEl>
                                        <p:attrNameLst>
                                          <p:attrName>style.visibility</p:attrName>
                                        </p:attrNameLst>
                                      </p:cBhvr>
                                      <p:to>
                                        <p:strVal val="visible"/>
                                      </p:to>
                                    </p:set>
                                    <p:animEffect transition="in" filter="wipe(left)">
                                      <p:cBhvr>
                                        <p:cTn id="17" dur="500"/>
                                        <p:tgtEl>
                                          <p:spTgt spid="7885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2">
                                            <p:txEl>
                                              <p:pRg st="3" end="3"/>
                                            </p:txEl>
                                          </p:spTgt>
                                        </p:tgtEl>
                                        <p:attrNameLst>
                                          <p:attrName>style.visibility</p:attrName>
                                        </p:attrNameLst>
                                      </p:cBhvr>
                                      <p:to>
                                        <p:strVal val="visible"/>
                                      </p:to>
                                    </p:set>
                                    <p:animEffect transition="in" filter="wipe(left)">
                                      <p:cBhvr>
                                        <p:cTn id="22" dur="500"/>
                                        <p:tgtEl>
                                          <p:spTgt spid="7885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8852">
                                            <p:txEl>
                                              <p:pRg st="4" end="4"/>
                                            </p:txEl>
                                          </p:spTgt>
                                        </p:tgtEl>
                                        <p:attrNameLst>
                                          <p:attrName>style.visibility</p:attrName>
                                        </p:attrNameLst>
                                      </p:cBhvr>
                                      <p:to>
                                        <p:strVal val="visible"/>
                                      </p:to>
                                    </p:set>
                                    <p:animEffect transition="in" filter="wipe(left)">
                                      <p:cBhvr>
                                        <p:cTn id="27" dur="500"/>
                                        <p:tgtEl>
                                          <p:spTgt spid="7885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8852">
                                            <p:txEl>
                                              <p:pRg st="5" end="5"/>
                                            </p:txEl>
                                          </p:spTgt>
                                        </p:tgtEl>
                                        <p:attrNameLst>
                                          <p:attrName>style.visibility</p:attrName>
                                        </p:attrNameLst>
                                      </p:cBhvr>
                                      <p:to>
                                        <p:strVal val="visible"/>
                                      </p:to>
                                    </p:set>
                                    <p:animEffect transition="in" filter="wipe(left)">
                                      <p:cBhvr>
                                        <p:cTn id="32" dur="500"/>
                                        <p:tgtEl>
                                          <p:spTgt spid="7885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8852">
                                            <p:txEl>
                                              <p:pRg st="6" end="6"/>
                                            </p:txEl>
                                          </p:spTgt>
                                        </p:tgtEl>
                                        <p:attrNameLst>
                                          <p:attrName>style.visibility</p:attrName>
                                        </p:attrNameLst>
                                      </p:cBhvr>
                                      <p:to>
                                        <p:strVal val="visible"/>
                                      </p:to>
                                    </p:set>
                                    <p:animEffect transition="in" filter="wipe(left)">
                                      <p:cBhvr>
                                        <p:cTn id="37" dur="500"/>
                                        <p:tgtEl>
                                          <p:spTgt spid="7885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8852">
                                            <p:txEl>
                                              <p:pRg st="7" end="7"/>
                                            </p:txEl>
                                          </p:spTgt>
                                        </p:tgtEl>
                                        <p:attrNameLst>
                                          <p:attrName>style.visibility</p:attrName>
                                        </p:attrNameLst>
                                      </p:cBhvr>
                                      <p:to>
                                        <p:strVal val="visible"/>
                                      </p:to>
                                    </p:set>
                                    <p:animEffect transition="in" filter="wipe(left)">
                                      <p:cBhvr>
                                        <p:cTn id="42" dur="500"/>
                                        <p:tgtEl>
                                          <p:spTgt spid="7885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1905000" y="1676400"/>
            <a:ext cx="4191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Rectangle 3"/>
          <p:cNvSpPr>
            <a:spLocks noGrp="1" noChangeArrowheads="1"/>
          </p:cNvSpPr>
          <p:nvPr>
            <p:ph type="title"/>
          </p:nvPr>
        </p:nvSpPr>
        <p:spPr>
          <a:xfrm>
            <a:off x="1676400" y="533400"/>
            <a:ext cx="7391400" cy="1219200"/>
          </a:xfrm>
          <a:effectLst>
            <a:outerShdw dist="71842" dir="2700000" algn="ctr" rotWithShape="0">
              <a:schemeClr val="bg2"/>
            </a:outerShdw>
          </a:effectLst>
        </p:spPr>
        <p:txBody>
          <a:bodyPr/>
          <a:lstStyle/>
          <a:p>
            <a:r>
              <a:rPr lang="en-US" b="1">
                <a:latin typeface="Arial" charset="0"/>
              </a:rPr>
              <a:t>Rasio Likuiditas</a:t>
            </a:r>
          </a:p>
        </p:txBody>
      </p:sp>
      <p:sp>
        <p:nvSpPr>
          <p:cNvPr id="20484" name="Rectangle 4"/>
          <p:cNvSpPr>
            <a:spLocks noGrp="1" noChangeArrowheads="1"/>
          </p:cNvSpPr>
          <p:nvPr>
            <p:ph type="body" sz="half" idx="1"/>
          </p:nvPr>
        </p:nvSpPr>
        <p:spPr>
          <a:xfrm>
            <a:off x="4572000" y="1828800"/>
            <a:ext cx="4114800" cy="3276600"/>
          </a:xfrm>
          <a:effectLst>
            <a:outerShdw algn="ctr" rotWithShape="0">
              <a:schemeClr val="bg2"/>
            </a:outerShdw>
          </a:effectLst>
        </p:spPr>
        <p:txBody>
          <a:bodyPr/>
          <a:lstStyle/>
          <a:p>
            <a:pPr marL="0" indent="0" algn="ctr">
              <a:spcBef>
                <a:spcPct val="5000"/>
              </a:spcBef>
              <a:spcAft>
                <a:spcPct val="0"/>
              </a:spcAft>
              <a:buFont typeface="Monotype Sorts" pitchFamily="2" charset="2"/>
              <a:buNone/>
              <a:defRPr/>
            </a:pPr>
            <a:r>
              <a:rPr lang="en-US" sz="3200" i="1" u="sng" smtClean="0">
                <a:effectLst>
                  <a:outerShdw blurRad="38100" dist="38100" dir="2700000" algn="tl">
                    <a:srgbClr val="FFFFFF"/>
                  </a:outerShdw>
                </a:effectLst>
                <a:ea typeface="+mn-ea"/>
              </a:rPr>
              <a:t>Current</a:t>
            </a:r>
            <a:endParaRPr lang="en-US" smtClean="0">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solidFill>
                  <a:schemeClr val="hlink"/>
                </a:solidFill>
                <a:effectLst>
                  <a:outerShdw blurRad="38100" dist="38100" dir="2700000" algn="tl">
                    <a:srgbClr val="000000"/>
                  </a:outerShdw>
                </a:effectLst>
                <a:ea typeface="+mn-ea"/>
              </a:rPr>
              <a:t>Harta Lancar</a:t>
            </a:r>
            <a:endParaRPr lang="en-US" smtClean="0">
              <a:ea typeface="+mn-ea"/>
            </a:endParaRPr>
          </a:p>
          <a:p>
            <a:pPr marL="0" indent="0" algn="ctr">
              <a:spcBef>
                <a:spcPct val="5000"/>
              </a:spcBef>
              <a:spcAft>
                <a:spcPct val="0"/>
              </a:spcAft>
              <a:buFont typeface="Monotype Sorts" pitchFamily="2" charset="2"/>
              <a:buNone/>
              <a:defRPr/>
            </a:pPr>
            <a:r>
              <a:rPr lang="en-US" smtClean="0">
                <a:solidFill>
                  <a:srgbClr val="42B200"/>
                </a:solidFill>
                <a:effectLst>
                  <a:outerShdw blurRad="38100" dist="38100" dir="2700000" algn="tl">
                    <a:srgbClr val="000000"/>
                  </a:outerShdw>
                </a:effectLst>
                <a:ea typeface="+mn-ea"/>
              </a:rPr>
              <a:t>Hutang Lancar</a:t>
            </a: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ea typeface="+mn-ea"/>
              </a:rPr>
              <a:t>Untuk Bina Wisaha </a:t>
            </a:r>
            <a:r>
              <a:rPr lang="en-US" i="1" smtClean="0">
                <a:ea typeface="+mn-ea"/>
              </a:rPr>
              <a:t> per 31 </a:t>
            </a:r>
            <a:r>
              <a:rPr lang="en-US" smtClean="0">
                <a:ea typeface="+mn-ea"/>
              </a:rPr>
              <a:t>Des, 2002</a:t>
            </a:r>
          </a:p>
        </p:txBody>
      </p:sp>
      <p:sp>
        <p:nvSpPr>
          <p:cNvPr id="8197" name="Line 5"/>
          <p:cNvSpPr>
            <a:spLocks noChangeShapeType="1"/>
          </p:cNvSpPr>
          <p:nvPr/>
        </p:nvSpPr>
        <p:spPr bwMode="auto">
          <a:xfrm>
            <a:off x="1828800" y="1600200"/>
            <a:ext cx="4191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Rectangle 6"/>
          <p:cNvSpPr>
            <a:spLocks noGrp="1" noChangeArrowheads="1"/>
          </p:cNvSpPr>
          <p:nvPr>
            <p:ph type="body" sz="half" idx="2"/>
          </p:nvPr>
        </p:nvSpPr>
        <p:spPr>
          <a:xfrm>
            <a:off x="304800" y="4114800"/>
            <a:ext cx="4114800" cy="2362200"/>
          </a:xfrm>
          <a:noFill/>
        </p:spPr>
        <p:txBody>
          <a:bodyPr/>
          <a:lstStyle/>
          <a:p>
            <a:pPr marL="0" indent="0" algn="ctr">
              <a:lnSpc>
                <a:spcPct val="90000"/>
              </a:lnSpc>
              <a:spcBef>
                <a:spcPct val="5000"/>
              </a:spcBef>
              <a:spcAft>
                <a:spcPct val="0"/>
              </a:spcAft>
              <a:buFont typeface="Monotype Sorts" charset="0"/>
              <a:buNone/>
            </a:pPr>
            <a:r>
              <a:rPr lang="en-US">
                <a:latin typeface="Arial" charset="0"/>
              </a:rPr>
              <a:t>Menunjukkan kemampuan institusi untuk menutupi kewajiban jangka pendek dengan harta lancarnya.</a:t>
            </a:r>
          </a:p>
        </p:txBody>
      </p:sp>
      <p:sp>
        <p:nvSpPr>
          <p:cNvPr id="8199" name="Rectangle 7"/>
          <p:cNvSpPr>
            <a:spLocks noChangeArrowheads="1"/>
          </p:cNvSpPr>
          <p:nvPr/>
        </p:nvSpPr>
        <p:spPr bwMode="auto">
          <a:xfrm>
            <a:off x="419100" y="1866900"/>
            <a:ext cx="3810000" cy="762000"/>
          </a:xfrm>
          <a:prstGeom prst="rect">
            <a:avLst/>
          </a:prstGeom>
          <a:solidFill>
            <a:schemeClr val="accent1"/>
          </a:solidFill>
          <a:ln w="76200" cmpd="tri">
            <a:solidFill>
              <a:srgbClr val="000000"/>
            </a:solidFill>
            <a:miter lim="800000"/>
            <a:headEnd/>
            <a:tailEnd/>
          </a:ln>
        </p:spPr>
        <p:txBody>
          <a:bodyPr wrap="none" anchor="ctr"/>
          <a:lstStyle/>
          <a:p>
            <a:endParaRPr lang="id-ID"/>
          </a:p>
        </p:txBody>
      </p:sp>
      <p:sp>
        <p:nvSpPr>
          <p:cNvPr id="8200" name="Rectangle 8"/>
          <p:cNvSpPr>
            <a:spLocks noChangeArrowheads="1"/>
          </p:cNvSpPr>
          <p:nvPr/>
        </p:nvSpPr>
        <p:spPr bwMode="auto">
          <a:xfrm>
            <a:off x="442913" y="1997075"/>
            <a:ext cx="329088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sz="2800"/>
              <a:t>Rasio NERACA</a:t>
            </a:r>
          </a:p>
        </p:txBody>
      </p:sp>
      <p:sp>
        <p:nvSpPr>
          <p:cNvPr id="8201" name="Rectangle 9"/>
          <p:cNvSpPr>
            <a:spLocks noChangeArrowheads="1"/>
          </p:cNvSpPr>
          <p:nvPr/>
        </p:nvSpPr>
        <p:spPr bwMode="auto">
          <a:xfrm>
            <a:off x="387350" y="2978150"/>
            <a:ext cx="3873500" cy="673100"/>
          </a:xfrm>
          <a:prstGeom prst="rect">
            <a:avLst/>
          </a:prstGeom>
          <a:solidFill>
            <a:schemeClr val="accent1"/>
          </a:solidFill>
          <a:ln w="12700">
            <a:solidFill>
              <a:srgbClr val="000000"/>
            </a:solidFill>
            <a:miter lim="800000"/>
            <a:headEnd/>
            <a:tailEnd/>
          </a:ln>
        </p:spPr>
        <p:txBody>
          <a:bodyPr wrap="none" anchor="ctr"/>
          <a:lstStyle/>
          <a:p>
            <a:endParaRPr lang="id-ID"/>
          </a:p>
        </p:txBody>
      </p:sp>
      <p:sp>
        <p:nvSpPr>
          <p:cNvPr id="8202" name="Rectangle 10"/>
          <p:cNvSpPr>
            <a:spLocks noChangeArrowheads="1"/>
          </p:cNvSpPr>
          <p:nvPr/>
        </p:nvSpPr>
        <p:spPr bwMode="auto">
          <a:xfrm>
            <a:off x="458788" y="3063875"/>
            <a:ext cx="3556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sz="2800"/>
              <a:t>Rasio Likuiditas</a:t>
            </a:r>
          </a:p>
        </p:txBody>
      </p:sp>
      <p:sp>
        <p:nvSpPr>
          <p:cNvPr id="8203" name="Line 11"/>
          <p:cNvSpPr>
            <a:spLocks noChangeShapeType="1"/>
          </p:cNvSpPr>
          <p:nvPr/>
        </p:nvSpPr>
        <p:spPr bwMode="auto">
          <a:xfrm>
            <a:off x="2362200" y="2667000"/>
            <a:ext cx="0" cy="304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2"/>
          <p:cNvSpPr>
            <a:spLocks noChangeShapeType="1"/>
          </p:cNvSpPr>
          <p:nvPr/>
        </p:nvSpPr>
        <p:spPr bwMode="auto">
          <a:xfrm>
            <a:off x="5105400" y="3200400"/>
            <a:ext cx="30480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Rectangle 13"/>
          <p:cNvSpPr>
            <a:spLocks noChangeArrowheads="1"/>
          </p:cNvSpPr>
          <p:nvPr/>
        </p:nvSpPr>
        <p:spPr bwMode="auto">
          <a:xfrm>
            <a:off x="5408613" y="5349875"/>
            <a:ext cx="1547812" cy="9429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a:solidFill>
                  <a:schemeClr val="hlink"/>
                </a:solidFill>
                <a:effectLst>
                  <a:outerShdw blurRad="38100" dist="38100" dir="2700000" algn="tl">
                    <a:srgbClr val="000000"/>
                  </a:outerShdw>
                </a:effectLst>
              </a:rPr>
              <a:t>Rp1,195</a:t>
            </a:r>
            <a:endParaRPr lang="en-US" sz="2800"/>
          </a:p>
          <a:p>
            <a:pPr algn="ctr" eaLnBrk="0" hangingPunct="0"/>
            <a:r>
              <a:rPr lang="en-US" sz="2800">
                <a:solidFill>
                  <a:srgbClr val="42B200"/>
                </a:solidFill>
                <a:effectLst>
                  <a:outerShdw blurRad="38100" dist="38100" dir="2700000" algn="tl">
                    <a:srgbClr val="000000"/>
                  </a:outerShdw>
                </a:effectLst>
              </a:rPr>
              <a:t>Rp500</a:t>
            </a:r>
          </a:p>
        </p:txBody>
      </p:sp>
      <p:sp>
        <p:nvSpPr>
          <p:cNvPr id="20494" name="Rectangle 14"/>
          <p:cNvSpPr>
            <a:spLocks noChangeArrowheads="1"/>
          </p:cNvSpPr>
          <p:nvPr/>
        </p:nvSpPr>
        <p:spPr bwMode="auto">
          <a:xfrm>
            <a:off x="6919913" y="5502275"/>
            <a:ext cx="1181100"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t>= </a:t>
            </a:r>
            <a:r>
              <a:rPr lang="en-US" sz="2800" i="1">
                <a:solidFill>
                  <a:schemeClr val="tx2"/>
                </a:solidFill>
                <a:effectLst>
                  <a:outerShdw blurRad="38100" dist="38100" dir="2700000" algn="tl">
                    <a:srgbClr val="000000"/>
                  </a:outerShdw>
                </a:effectLst>
              </a:rPr>
              <a:t>2.39</a:t>
            </a:r>
          </a:p>
        </p:txBody>
      </p:sp>
      <p:sp>
        <p:nvSpPr>
          <p:cNvPr id="8207" name="Line 15"/>
          <p:cNvSpPr>
            <a:spLocks noChangeShapeType="1"/>
          </p:cNvSpPr>
          <p:nvPr/>
        </p:nvSpPr>
        <p:spPr bwMode="auto">
          <a:xfrm>
            <a:off x="5562600" y="5791200"/>
            <a:ext cx="12192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3342626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996950" y="3435350"/>
            <a:ext cx="7150100" cy="596900"/>
          </a:xfrm>
          <a:prstGeom prst="octagon">
            <a:avLst>
              <a:gd name="adj" fmla="val 29282"/>
            </a:avLst>
          </a:prstGeom>
          <a:solidFill>
            <a:schemeClr val="accent1"/>
          </a:solidFill>
          <a:ln w="12700">
            <a:solidFill>
              <a:schemeClr val="tx1"/>
            </a:solidFill>
            <a:miter lim="800000"/>
            <a:headEnd/>
            <a:tailEnd/>
          </a:ln>
        </p:spPr>
        <p:txBody>
          <a:bodyPr wrap="none" anchor="ctr"/>
          <a:lstStyle/>
          <a:p>
            <a:endParaRPr lang="id-ID"/>
          </a:p>
        </p:txBody>
      </p:sp>
      <p:sp>
        <p:nvSpPr>
          <p:cNvPr id="9219" name="Line 3"/>
          <p:cNvSpPr>
            <a:spLocks noChangeShapeType="1"/>
          </p:cNvSpPr>
          <p:nvPr/>
        </p:nvSpPr>
        <p:spPr bwMode="auto">
          <a:xfrm>
            <a:off x="1905000" y="1676400"/>
            <a:ext cx="39624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08" name="Rectangle 4"/>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Perbandingan Rasio Likuiditas</a:t>
            </a:r>
          </a:p>
        </p:txBody>
      </p:sp>
      <p:sp>
        <p:nvSpPr>
          <p:cNvPr id="9221" name="Rectangle 5"/>
          <p:cNvSpPr>
            <a:spLocks noGrp="1" noChangeArrowheads="1"/>
          </p:cNvSpPr>
          <p:nvPr>
            <p:ph type="body" sz="half" idx="1"/>
          </p:nvPr>
        </p:nvSpPr>
        <p:spPr>
          <a:xfrm>
            <a:off x="3733800" y="2667000"/>
            <a:ext cx="5105400" cy="3200400"/>
          </a:xfrm>
          <a:effectLst>
            <a:outerShdw algn="ctr" rotWithShape="0">
              <a:schemeClr val="bg2"/>
            </a:outerShdw>
          </a:effectLst>
        </p:spPr>
        <p:txBody>
          <a:bodyPr/>
          <a:lstStyle/>
          <a:p>
            <a:pPr marL="0" indent="0">
              <a:buFont typeface="Monotype Sorts" charset="0"/>
              <a:buNone/>
            </a:pPr>
            <a:r>
              <a:rPr lang="en-US" sz="3600" i="1" u="sng">
                <a:latin typeface="Arial" charset="0"/>
              </a:rPr>
              <a:t>BW		</a:t>
            </a:r>
            <a:r>
              <a:rPr lang="en-US" sz="3600" i="1">
                <a:latin typeface="Arial" charset="0"/>
              </a:rPr>
              <a:t>    </a:t>
            </a:r>
            <a:r>
              <a:rPr lang="en-US" sz="3600" i="1" u="sng">
                <a:latin typeface="Arial" charset="0"/>
              </a:rPr>
              <a:t>Industri</a:t>
            </a:r>
            <a:endParaRPr lang="en-US" sz="3600">
              <a:latin typeface="Arial" charset="0"/>
            </a:endParaRPr>
          </a:p>
          <a:p>
            <a:pPr marL="0" indent="0">
              <a:buFont typeface="Monotype Sorts" charset="0"/>
              <a:buNone/>
            </a:pPr>
            <a:r>
              <a:rPr lang="en-US" sz="3600">
                <a:solidFill>
                  <a:schemeClr val="tx2"/>
                </a:solidFill>
                <a:latin typeface="Arial" charset="0"/>
              </a:rPr>
              <a:t>2.39			2.15</a:t>
            </a:r>
          </a:p>
          <a:p>
            <a:pPr marL="0" indent="0">
              <a:buFont typeface="Monotype Sorts" charset="0"/>
              <a:buNone/>
            </a:pPr>
            <a:r>
              <a:rPr lang="en-US" sz="3600">
                <a:latin typeface="Arial" charset="0"/>
              </a:rPr>
              <a:t>2.26			2.09</a:t>
            </a:r>
          </a:p>
          <a:p>
            <a:pPr marL="0" indent="0">
              <a:buFont typeface="Monotype Sorts" charset="0"/>
              <a:buNone/>
            </a:pPr>
            <a:r>
              <a:rPr lang="en-US" sz="3600">
                <a:latin typeface="Arial" charset="0"/>
              </a:rPr>
              <a:t>1.91			2.01</a:t>
            </a:r>
          </a:p>
        </p:txBody>
      </p:sp>
      <p:sp>
        <p:nvSpPr>
          <p:cNvPr id="9222" name="Line 6"/>
          <p:cNvSpPr>
            <a:spLocks noChangeShapeType="1"/>
          </p:cNvSpPr>
          <p:nvPr/>
        </p:nvSpPr>
        <p:spPr bwMode="auto">
          <a:xfrm>
            <a:off x="1828800" y="1600200"/>
            <a:ext cx="39624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 name="Rectangle 7"/>
          <p:cNvSpPr>
            <a:spLocks noGrp="1" noChangeArrowheads="1"/>
          </p:cNvSpPr>
          <p:nvPr>
            <p:ph type="body" sz="half" idx="2"/>
          </p:nvPr>
        </p:nvSpPr>
        <p:spPr>
          <a:xfrm>
            <a:off x="152400" y="2667000"/>
            <a:ext cx="3276600" cy="3048000"/>
          </a:xfrm>
          <a:noFill/>
        </p:spPr>
        <p:txBody>
          <a:bodyPr/>
          <a:lstStyle/>
          <a:p>
            <a:pPr marL="0" indent="0" algn="ctr">
              <a:buFont typeface="Monotype Sorts" charset="0"/>
              <a:buNone/>
            </a:pPr>
            <a:r>
              <a:rPr lang="en-US" sz="3600" u="sng">
                <a:latin typeface="Arial" charset="0"/>
              </a:rPr>
              <a:t>Tahun</a:t>
            </a:r>
            <a:endParaRPr lang="en-US" sz="3600">
              <a:latin typeface="Arial" charset="0"/>
            </a:endParaRPr>
          </a:p>
          <a:p>
            <a:pPr marL="0" indent="0" algn="ctr">
              <a:buFont typeface="Monotype Sorts" charset="0"/>
              <a:buNone/>
            </a:pPr>
            <a:r>
              <a:rPr lang="en-US" sz="3600">
                <a:solidFill>
                  <a:schemeClr val="tx2"/>
                </a:solidFill>
                <a:latin typeface="Arial" charset="0"/>
              </a:rPr>
              <a:t>2002</a:t>
            </a:r>
          </a:p>
          <a:p>
            <a:pPr marL="0" indent="0" algn="ctr">
              <a:buFont typeface="Monotype Sorts" charset="0"/>
              <a:buNone/>
            </a:pPr>
            <a:r>
              <a:rPr lang="en-US" sz="3600">
                <a:latin typeface="Arial" charset="0"/>
              </a:rPr>
              <a:t>2001</a:t>
            </a:r>
          </a:p>
          <a:p>
            <a:pPr marL="0" indent="0" algn="ctr">
              <a:buFont typeface="Monotype Sorts" charset="0"/>
              <a:buNone/>
            </a:pPr>
            <a:r>
              <a:rPr lang="en-US" sz="3600">
                <a:latin typeface="Arial" charset="0"/>
              </a:rPr>
              <a:t>2000</a:t>
            </a:r>
          </a:p>
        </p:txBody>
      </p:sp>
      <p:sp>
        <p:nvSpPr>
          <p:cNvPr id="21512" name="Rectangle 8"/>
          <p:cNvSpPr>
            <a:spLocks noChangeArrowheads="1"/>
          </p:cNvSpPr>
          <p:nvPr/>
        </p:nvSpPr>
        <p:spPr bwMode="auto">
          <a:xfrm>
            <a:off x="2798763" y="1854200"/>
            <a:ext cx="3440112" cy="711200"/>
          </a:xfrm>
          <a:prstGeom prst="rect">
            <a:avLst/>
          </a:prstGeom>
          <a:solidFill>
            <a:schemeClr val="accent1"/>
          </a:solidFill>
          <a:ln w="12700">
            <a:solidFill>
              <a:srgbClr val="000000"/>
            </a:solidFill>
            <a:miter lim="800000"/>
            <a:headEnd/>
            <a:tailEnd/>
          </a:ln>
          <a:effectLst/>
        </p:spPr>
        <p:txBody>
          <a:bodyPr wrap="none" lIns="90488" tIns="44450" rIns="90488" bIns="44450">
            <a:spAutoFit/>
          </a:bodyPr>
          <a:lstStyle/>
          <a:p>
            <a:pPr eaLnBrk="0" hangingPunct="0"/>
            <a:r>
              <a:rPr lang="en-US" sz="4000">
                <a:solidFill>
                  <a:schemeClr val="hlink"/>
                </a:solidFill>
                <a:effectLst>
                  <a:outerShdw blurRad="38100" dist="38100" dir="2700000" algn="tl">
                    <a:srgbClr val="000000"/>
                  </a:outerShdw>
                </a:effectLst>
              </a:rPr>
              <a:t>Current</a:t>
            </a:r>
            <a:r>
              <a:rPr lang="en-US" sz="4000">
                <a:solidFill>
                  <a:srgbClr val="A75151"/>
                </a:solidFill>
                <a:effectLst>
                  <a:outerShdw blurRad="38100" dist="38100" dir="2700000" algn="tl">
                    <a:srgbClr val="000000"/>
                  </a:outerShdw>
                </a:effectLst>
              </a:rPr>
              <a:t> </a:t>
            </a:r>
            <a:r>
              <a:rPr lang="en-US" sz="4000">
                <a:solidFill>
                  <a:schemeClr val="hlink"/>
                </a:solidFill>
                <a:effectLst>
                  <a:outerShdw blurRad="38100" dist="38100" dir="2700000" algn="tl">
                    <a:srgbClr val="000000"/>
                  </a:outerShdw>
                </a:effectLst>
              </a:rPr>
              <a:t>Ratio</a:t>
            </a:r>
          </a:p>
        </p:txBody>
      </p:sp>
      <p:sp>
        <p:nvSpPr>
          <p:cNvPr id="9225" name="Rectangle 9"/>
          <p:cNvSpPr>
            <a:spLocks noChangeArrowheads="1"/>
          </p:cNvSpPr>
          <p:nvPr/>
        </p:nvSpPr>
        <p:spPr bwMode="auto">
          <a:xfrm>
            <a:off x="973138" y="5715000"/>
            <a:ext cx="73723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3200"/>
              <a:t>Ratio lebih baik dari rata-rata industri</a:t>
            </a:r>
          </a:p>
          <a:p>
            <a:pPr eaLnBrk="0" hangingPunct="0"/>
            <a:r>
              <a:rPr lang="en-US" sz="3200"/>
              <a:t>Standar yg digunakan 2.00</a:t>
            </a:r>
          </a:p>
        </p:txBody>
      </p:sp>
    </p:spTree>
    <p:extLst>
      <p:ext uri="{BB962C8B-B14F-4D97-AF65-F5344CB8AC3E}">
        <p14:creationId xmlns:p14="http://schemas.microsoft.com/office/powerpoint/2010/main" val="144641174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1905000" y="1676400"/>
            <a:ext cx="4191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1" name="Rectangle 3"/>
          <p:cNvSpPr>
            <a:spLocks noGrp="1" noChangeArrowheads="1"/>
          </p:cNvSpPr>
          <p:nvPr>
            <p:ph type="title"/>
          </p:nvPr>
        </p:nvSpPr>
        <p:spPr>
          <a:xfrm>
            <a:off x="1676400" y="533400"/>
            <a:ext cx="7391400" cy="1219200"/>
          </a:xfrm>
          <a:effectLst>
            <a:outerShdw dist="71842" dir="2700000" algn="ctr" rotWithShape="0">
              <a:schemeClr val="bg2"/>
            </a:outerShdw>
          </a:effectLst>
        </p:spPr>
        <p:txBody>
          <a:bodyPr/>
          <a:lstStyle/>
          <a:p>
            <a:r>
              <a:rPr lang="en-US" b="1">
                <a:latin typeface="Arial" charset="0"/>
              </a:rPr>
              <a:t>Rasio Likuiditas</a:t>
            </a:r>
          </a:p>
        </p:txBody>
      </p:sp>
      <p:sp>
        <p:nvSpPr>
          <p:cNvPr id="22532" name="Rectangle 4"/>
          <p:cNvSpPr>
            <a:spLocks noGrp="1" noChangeArrowheads="1"/>
          </p:cNvSpPr>
          <p:nvPr>
            <p:ph type="body" sz="half" idx="1"/>
          </p:nvPr>
        </p:nvSpPr>
        <p:spPr>
          <a:xfrm>
            <a:off x="4572000" y="1828800"/>
            <a:ext cx="4114800" cy="3276600"/>
          </a:xfrm>
          <a:effectLst>
            <a:outerShdw algn="ctr" rotWithShape="0">
              <a:schemeClr val="bg2"/>
            </a:outerShdw>
          </a:effectLst>
        </p:spPr>
        <p:txBody>
          <a:bodyPr/>
          <a:lstStyle/>
          <a:p>
            <a:pPr marL="0" indent="0" algn="ctr">
              <a:spcBef>
                <a:spcPct val="5000"/>
              </a:spcBef>
              <a:spcAft>
                <a:spcPct val="0"/>
              </a:spcAft>
              <a:buFont typeface="Monotype Sorts" pitchFamily="2" charset="2"/>
              <a:buNone/>
              <a:defRPr/>
            </a:pPr>
            <a:r>
              <a:rPr lang="en-US" sz="3200" i="1" u="sng" smtClean="0">
                <a:effectLst>
                  <a:outerShdw blurRad="38100" dist="38100" dir="2700000" algn="tl">
                    <a:srgbClr val="FFFFFF"/>
                  </a:outerShdw>
                </a:effectLst>
                <a:ea typeface="+mn-ea"/>
              </a:rPr>
              <a:t>Acid-Test (Quick)</a:t>
            </a:r>
            <a:endParaRPr lang="en-US" smtClean="0">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solidFill>
                  <a:schemeClr val="hlink"/>
                </a:solidFill>
                <a:effectLst>
                  <a:outerShdw blurRad="38100" dist="38100" dir="2700000" algn="tl">
                    <a:srgbClr val="000000"/>
                  </a:outerShdw>
                </a:effectLst>
                <a:ea typeface="+mn-ea"/>
              </a:rPr>
              <a:t>Current Assets - Inv</a:t>
            </a:r>
            <a:endParaRPr lang="en-US" smtClean="0">
              <a:ea typeface="+mn-ea"/>
            </a:endParaRPr>
          </a:p>
          <a:p>
            <a:pPr marL="0" indent="0" algn="ctr">
              <a:spcBef>
                <a:spcPct val="5000"/>
              </a:spcBef>
              <a:spcAft>
                <a:spcPct val="0"/>
              </a:spcAft>
              <a:buFont typeface="Monotype Sorts" pitchFamily="2" charset="2"/>
              <a:buNone/>
              <a:defRPr/>
            </a:pPr>
            <a:r>
              <a:rPr lang="en-US" smtClean="0">
                <a:solidFill>
                  <a:srgbClr val="42B200"/>
                </a:solidFill>
                <a:effectLst>
                  <a:outerShdw blurRad="38100" dist="38100" dir="2700000" algn="tl">
                    <a:srgbClr val="000000"/>
                  </a:outerShdw>
                </a:effectLst>
                <a:ea typeface="+mn-ea"/>
              </a:rPr>
              <a:t>Current Liabilities</a:t>
            </a:r>
            <a:endParaRPr lang="en-US" smtClean="0">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ea typeface="+mn-ea"/>
              </a:rPr>
              <a:t>Untuk Bina Wisaha</a:t>
            </a:r>
            <a:r>
              <a:rPr lang="en-US" i="1" smtClean="0">
                <a:ea typeface="+mn-ea"/>
              </a:rPr>
              <a:t> per 31 Des,</a:t>
            </a:r>
            <a:r>
              <a:rPr lang="en-US" smtClean="0">
                <a:ea typeface="+mn-ea"/>
              </a:rPr>
              <a:t> 2002</a:t>
            </a:r>
          </a:p>
        </p:txBody>
      </p:sp>
      <p:sp>
        <p:nvSpPr>
          <p:cNvPr id="10245" name="Line 5"/>
          <p:cNvSpPr>
            <a:spLocks noChangeShapeType="1"/>
          </p:cNvSpPr>
          <p:nvPr/>
        </p:nvSpPr>
        <p:spPr bwMode="auto">
          <a:xfrm>
            <a:off x="1828800" y="1600200"/>
            <a:ext cx="4191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 name="Rectangle 6"/>
          <p:cNvSpPr>
            <a:spLocks noGrp="1" noChangeArrowheads="1"/>
          </p:cNvSpPr>
          <p:nvPr>
            <p:ph type="body" sz="half" idx="2"/>
          </p:nvPr>
        </p:nvSpPr>
        <p:spPr>
          <a:xfrm>
            <a:off x="304800" y="4114800"/>
            <a:ext cx="4114800" cy="2590800"/>
          </a:xfrm>
          <a:noFill/>
        </p:spPr>
        <p:txBody>
          <a:bodyPr/>
          <a:lstStyle/>
          <a:p>
            <a:pPr marL="0" indent="0" algn="ctr">
              <a:lnSpc>
                <a:spcPct val="90000"/>
              </a:lnSpc>
              <a:spcBef>
                <a:spcPct val="5000"/>
              </a:spcBef>
              <a:spcAft>
                <a:spcPct val="0"/>
              </a:spcAft>
              <a:buFont typeface="Monotype Sorts" charset="0"/>
              <a:buNone/>
            </a:pPr>
            <a:r>
              <a:rPr lang="en-US">
                <a:latin typeface="Arial" charset="0"/>
              </a:rPr>
              <a:t>Menunjukkan kemampuan perusahaan memenuhi kewajiban jangka pendek dengan menggunakan harta yg paling likuid.</a:t>
            </a:r>
          </a:p>
        </p:txBody>
      </p:sp>
      <p:sp>
        <p:nvSpPr>
          <p:cNvPr id="10247" name="Rectangle 7"/>
          <p:cNvSpPr>
            <a:spLocks noChangeArrowheads="1"/>
          </p:cNvSpPr>
          <p:nvPr/>
        </p:nvSpPr>
        <p:spPr bwMode="auto">
          <a:xfrm>
            <a:off x="419100" y="1866900"/>
            <a:ext cx="3810000" cy="762000"/>
          </a:xfrm>
          <a:prstGeom prst="rect">
            <a:avLst/>
          </a:prstGeom>
          <a:solidFill>
            <a:schemeClr val="accent1"/>
          </a:solidFill>
          <a:ln w="76200" cmpd="tri">
            <a:solidFill>
              <a:srgbClr val="000000"/>
            </a:solidFill>
            <a:miter lim="800000"/>
            <a:headEnd/>
            <a:tailEnd/>
          </a:ln>
        </p:spPr>
        <p:txBody>
          <a:bodyPr wrap="none" anchor="ctr"/>
          <a:lstStyle/>
          <a:p>
            <a:endParaRPr lang="id-ID"/>
          </a:p>
        </p:txBody>
      </p:sp>
      <p:sp>
        <p:nvSpPr>
          <p:cNvPr id="10248" name="Rectangle 8"/>
          <p:cNvSpPr>
            <a:spLocks noChangeArrowheads="1"/>
          </p:cNvSpPr>
          <p:nvPr/>
        </p:nvSpPr>
        <p:spPr bwMode="auto">
          <a:xfrm>
            <a:off x="1066800" y="1997075"/>
            <a:ext cx="24384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800"/>
              <a:t>Rasio Neraca</a:t>
            </a:r>
          </a:p>
        </p:txBody>
      </p:sp>
      <p:sp>
        <p:nvSpPr>
          <p:cNvPr id="10249" name="Rectangle 9"/>
          <p:cNvSpPr>
            <a:spLocks noChangeArrowheads="1"/>
          </p:cNvSpPr>
          <p:nvPr/>
        </p:nvSpPr>
        <p:spPr bwMode="auto">
          <a:xfrm>
            <a:off x="387350" y="2978150"/>
            <a:ext cx="3873500" cy="673100"/>
          </a:xfrm>
          <a:prstGeom prst="rect">
            <a:avLst/>
          </a:prstGeom>
          <a:solidFill>
            <a:schemeClr val="accent1"/>
          </a:solidFill>
          <a:ln w="12700">
            <a:solidFill>
              <a:srgbClr val="000000"/>
            </a:solidFill>
            <a:miter lim="800000"/>
            <a:headEnd/>
            <a:tailEnd/>
          </a:ln>
        </p:spPr>
        <p:txBody>
          <a:bodyPr wrap="none" anchor="ctr"/>
          <a:lstStyle/>
          <a:p>
            <a:endParaRPr lang="id-ID"/>
          </a:p>
        </p:txBody>
      </p:sp>
      <p:sp>
        <p:nvSpPr>
          <p:cNvPr id="10250" name="Rectangle 10"/>
          <p:cNvSpPr>
            <a:spLocks noChangeArrowheads="1"/>
          </p:cNvSpPr>
          <p:nvPr/>
        </p:nvSpPr>
        <p:spPr bwMode="auto">
          <a:xfrm>
            <a:off x="458788" y="3063875"/>
            <a:ext cx="3556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sz="2800"/>
              <a:t>Rasio Likuiditas</a:t>
            </a:r>
          </a:p>
        </p:txBody>
      </p:sp>
      <p:sp>
        <p:nvSpPr>
          <p:cNvPr id="10251" name="Line 11"/>
          <p:cNvSpPr>
            <a:spLocks noChangeShapeType="1"/>
          </p:cNvSpPr>
          <p:nvPr/>
        </p:nvSpPr>
        <p:spPr bwMode="auto">
          <a:xfrm>
            <a:off x="2362200" y="2667000"/>
            <a:ext cx="0" cy="304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2" name="Line 12"/>
          <p:cNvSpPr>
            <a:spLocks noChangeShapeType="1"/>
          </p:cNvSpPr>
          <p:nvPr/>
        </p:nvSpPr>
        <p:spPr bwMode="auto">
          <a:xfrm>
            <a:off x="5105400" y="3200400"/>
            <a:ext cx="30480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Rectangle 13"/>
          <p:cNvSpPr>
            <a:spLocks noChangeArrowheads="1"/>
          </p:cNvSpPr>
          <p:nvPr/>
        </p:nvSpPr>
        <p:spPr bwMode="auto">
          <a:xfrm>
            <a:off x="4410075" y="5349875"/>
            <a:ext cx="2933700" cy="9429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2800">
                <a:solidFill>
                  <a:schemeClr val="hlink"/>
                </a:solidFill>
                <a:effectLst>
                  <a:outerShdw blurRad="38100" dist="38100" dir="2700000" algn="tl">
                    <a:srgbClr val="000000"/>
                  </a:outerShdw>
                </a:effectLst>
              </a:rPr>
              <a:t>Rp1,195 - Rp696</a:t>
            </a:r>
            <a:endParaRPr lang="en-US" sz="2800"/>
          </a:p>
          <a:p>
            <a:pPr algn="ctr" eaLnBrk="0" hangingPunct="0"/>
            <a:r>
              <a:rPr lang="en-US" sz="2800">
                <a:solidFill>
                  <a:srgbClr val="42B200"/>
                </a:solidFill>
                <a:effectLst>
                  <a:outerShdw blurRad="38100" dist="38100" dir="2700000" algn="tl">
                    <a:srgbClr val="000000"/>
                  </a:outerShdw>
                </a:effectLst>
              </a:rPr>
              <a:t>Rp500</a:t>
            </a:r>
          </a:p>
        </p:txBody>
      </p:sp>
      <p:sp>
        <p:nvSpPr>
          <p:cNvPr id="22542" name="Rectangle 14"/>
          <p:cNvSpPr>
            <a:spLocks noChangeArrowheads="1"/>
          </p:cNvSpPr>
          <p:nvPr/>
        </p:nvSpPr>
        <p:spPr bwMode="auto">
          <a:xfrm>
            <a:off x="7148513" y="5502275"/>
            <a:ext cx="1181100"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t>= </a:t>
            </a:r>
            <a:r>
              <a:rPr lang="en-US" sz="2800" i="1">
                <a:solidFill>
                  <a:schemeClr val="tx2"/>
                </a:solidFill>
                <a:effectLst>
                  <a:outerShdw blurRad="38100" dist="38100" dir="2700000" algn="tl">
                    <a:srgbClr val="000000"/>
                  </a:outerShdw>
                </a:effectLst>
              </a:rPr>
              <a:t>1.00</a:t>
            </a:r>
          </a:p>
        </p:txBody>
      </p:sp>
      <p:sp>
        <p:nvSpPr>
          <p:cNvPr id="10255" name="Line 15"/>
          <p:cNvSpPr>
            <a:spLocks noChangeShapeType="1"/>
          </p:cNvSpPr>
          <p:nvPr/>
        </p:nvSpPr>
        <p:spPr bwMode="auto">
          <a:xfrm>
            <a:off x="4800600" y="5791200"/>
            <a:ext cx="2209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271759257"/>
      </p:ext>
    </p:extLst>
  </p:cSld>
  <p:clrMapOvr>
    <a:masterClrMapping/>
  </p:clrMapOvr>
  <p:transition xmlns:p14="http://schemas.microsoft.com/office/powerpoint/2010/main" spd="slow">
    <p:checke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996950" y="3435350"/>
            <a:ext cx="7150100" cy="596900"/>
          </a:xfrm>
          <a:prstGeom prst="octagon">
            <a:avLst>
              <a:gd name="adj" fmla="val 29282"/>
            </a:avLst>
          </a:prstGeom>
          <a:solidFill>
            <a:schemeClr val="accent1"/>
          </a:solidFill>
          <a:ln w="12700">
            <a:solidFill>
              <a:schemeClr val="tx1"/>
            </a:solidFill>
            <a:miter lim="800000"/>
            <a:headEnd/>
            <a:tailEnd/>
          </a:ln>
        </p:spPr>
        <p:txBody>
          <a:bodyPr wrap="none" anchor="ctr"/>
          <a:lstStyle/>
          <a:p>
            <a:endParaRPr lang="id-ID"/>
          </a:p>
        </p:txBody>
      </p:sp>
      <p:sp>
        <p:nvSpPr>
          <p:cNvPr id="11267" name="Line 3"/>
          <p:cNvSpPr>
            <a:spLocks noChangeShapeType="1"/>
          </p:cNvSpPr>
          <p:nvPr/>
        </p:nvSpPr>
        <p:spPr bwMode="auto">
          <a:xfrm>
            <a:off x="1905000" y="1676400"/>
            <a:ext cx="39624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Lperbandingan Rasio Likuiditas</a:t>
            </a:r>
          </a:p>
        </p:txBody>
      </p:sp>
      <p:sp>
        <p:nvSpPr>
          <p:cNvPr id="11269" name="Rectangle 5"/>
          <p:cNvSpPr>
            <a:spLocks noGrp="1" noChangeArrowheads="1"/>
          </p:cNvSpPr>
          <p:nvPr>
            <p:ph type="body" sz="half" idx="1"/>
          </p:nvPr>
        </p:nvSpPr>
        <p:spPr>
          <a:xfrm>
            <a:off x="3733800" y="2667000"/>
            <a:ext cx="5105400" cy="3200400"/>
          </a:xfrm>
          <a:effectLst>
            <a:outerShdw algn="ctr" rotWithShape="0">
              <a:schemeClr val="bg2"/>
            </a:outerShdw>
          </a:effectLst>
        </p:spPr>
        <p:txBody>
          <a:bodyPr/>
          <a:lstStyle/>
          <a:p>
            <a:pPr marL="0" indent="0">
              <a:buFont typeface="Monotype Sorts" charset="0"/>
              <a:buNone/>
            </a:pPr>
            <a:r>
              <a:rPr lang="en-US" sz="3600" i="1" u="sng">
                <a:latin typeface="Arial" charset="0"/>
              </a:rPr>
              <a:t>BW		</a:t>
            </a:r>
            <a:r>
              <a:rPr lang="en-US" sz="3600" i="1">
                <a:latin typeface="Arial" charset="0"/>
              </a:rPr>
              <a:t>    </a:t>
            </a:r>
            <a:r>
              <a:rPr lang="en-US" sz="3600" i="1" u="sng">
                <a:latin typeface="Arial" charset="0"/>
              </a:rPr>
              <a:t>Industry</a:t>
            </a:r>
            <a:endParaRPr lang="en-US" sz="3600">
              <a:latin typeface="Arial" charset="0"/>
            </a:endParaRPr>
          </a:p>
          <a:p>
            <a:pPr marL="0" indent="0">
              <a:buFont typeface="Monotype Sorts" charset="0"/>
              <a:buNone/>
            </a:pPr>
            <a:r>
              <a:rPr lang="en-US" sz="3600">
                <a:solidFill>
                  <a:schemeClr val="tx2"/>
                </a:solidFill>
                <a:latin typeface="Arial" charset="0"/>
              </a:rPr>
              <a:t>1.00			1.25</a:t>
            </a:r>
            <a:endParaRPr lang="en-US" sz="3600">
              <a:solidFill>
                <a:schemeClr val="accent1"/>
              </a:solidFill>
              <a:latin typeface="Arial" charset="0"/>
            </a:endParaRPr>
          </a:p>
          <a:p>
            <a:pPr marL="0" indent="0">
              <a:buFont typeface="Monotype Sorts" charset="0"/>
              <a:buNone/>
            </a:pPr>
            <a:r>
              <a:rPr lang="en-US" sz="3600">
                <a:latin typeface="Arial" charset="0"/>
              </a:rPr>
              <a:t>1.04			1.23</a:t>
            </a:r>
          </a:p>
          <a:p>
            <a:pPr marL="0" indent="0">
              <a:buFont typeface="Monotype Sorts" charset="0"/>
              <a:buNone/>
            </a:pPr>
            <a:r>
              <a:rPr lang="en-US" sz="3600">
                <a:latin typeface="Arial" charset="0"/>
              </a:rPr>
              <a:t>1.11			1.25</a:t>
            </a:r>
          </a:p>
        </p:txBody>
      </p:sp>
      <p:sp>
        <p:nvSpPr>
          <p:cNvPr id="11270" name="Line 6"/>
          <p:cNvSpPr>
            <a:spLocks noChangeShapeType="1"/>
          </p:cNvSpPr>
          <p:nvPr/>
        </p:nvSpPr>
        <p:spPr bwMode="auto">
          <a:xfrm>
            <a:off x="1828800" y="1600200"/>
            <a:ext cx="39624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Rectangle 7"/>
          <p:cNvSpPr>
            <a:spLocks noGrp="1" noChangeArrowheads="1"/>
          </p:cNvSpPr>
          <p:nvPr>
            <p:ph type="body" sz="half" idx="2"/>
          </p:nvPr>
        </p:nvSpPr>
        <p:spPr>
          <a:xfrm>
            <a:off x="152400" y="2667000"/>
            <a:ext cx="3276600" cy="3048000"/>
          </a:xfrm>
          <a:noFill/>
        </p:spPr>
        <p:txBody>
          <a:bodyPr/>
          <a:lstStyle/>
          <a:p>
            <a:pPr marL="0" indent="0" algn="ctr">
              <a:buFont typeface="Monotype Sorts" charset="0"/>
              <a:buNone/>
            </a:pPr>
            <a:r>
              <a:rPr lang="en-US" sz="3600" u="sng">
                <a:latin typeface="Arial" charset="0"/>
              </a:rPr>
              <a:t>Tahun</a:t>
            </a:r>
            <a:endParaRPr lang="en-US" sz="3600">
              <a:latin typeface="Arial" charset="0"/>
            </a:endParaRPr>
          </a:p>
          <a:p>
            <a:pPr marL="0" indent="0" algn="ctr">
              <a:buFont typeface="Monotype Sorts" charset="0"/>
              <a:buNone/>
            </a:pPr>
            <a:r>
              <a:rPr lang="en-US" sz="3600">
                <a:solidFill>
                  <a:schemeClr val="tx2"/>
                </a:solidFill>
                <a:latin typeface="Arial" charset="0"/>
              </a:rPr>
              <a:t>2002</a:t>
            </a:r>
          </a:p>
          <a:p>
            <a:pPr marL="0" indent="0" algn="ctr">
              <a:buFont typeface="Monotype Sorts" charset="0"/>
              <a:buNone/>
            </a:pPr>
            <a:r>
              <a:rPr lang="en-US" sz="3600">
                <a:latin typeface="Arial" charset="0"/>
              </a:rPr>
              <a:t>2001</a:t>
            </a:r>
          </a:p>
          <a:p>
            <a:pPr marL="0" indent="0" algn="ctr">
              <a:buFont typeface="Monotype Sorts" charset="0"/>
              <a:buNone/>
            </a:pPr>
            <a:r>
              <a:rPr lang="en-US" sz="3600">
                <a:latin typeface="Arial" charset="0"/>
              </a:rPr>
              <a:t>2000</a:t>
            </a:r>
          </a:p>
        </p:txBody>
      </p:sp>
      <p:sp>
        <p:nvSpPr>
          <p:cNvPr id="23560" name="Rectangle 8"/>
          <p:cNvSpPr>
            <a:spLocks noChangeArrowheads="1"/>
          </p:cNvSpPr>
          <p:nvPr/>
        </p:nvSpPr>
        <p:spPr bwMode="auto">
          <a:xfrm>
            <a:off x="2417763" y="1854200"/>
            <a:ext cx="3919537" cy="711200"/>
          </a:xfrm>
          <a:prstGeom prst="rect">
            <a:avLst/>
          </a:prstGeom>
          <a:solidFill>
            <a:schemeClr val="accent1"/>
          </a:solidFill>
          <a:ln w="12700">
            <a:solidFill>
              <a:srgbClr val="000000"/>
            </a:solidFill>
            <a:miter lim="800000"/>
            <a:headEnd/>
            <a:tailEnd/>
          </a:ln>
          <a:effectLst/>
        </p:spPr>
        <p:txBody>
          <a:bodyPr wrap="none" lIns="90488" tIns="44450" rIns="90488" bIns="44450">
            <a:spAutoFit/>
          </a:bodyPr>
          <a:lstStyle/>
          <a:p>
            <a:pPr eaLnBrk="0" hangingPunct="0"/>
            <a:r>
              <a:rPr lang="en-US" sz="4000">
                <a:solidFill>
                  <a:schemeClr val="hlink"/>
                </a:solidFill>
                <a:effectLst>
                  <a:outerShdw blurRad="38100" dist="38100" dir="2700000" algn="tl">
                    <a:srgbClr val="000000"/>
                  </a:outerShdw>
                </a:effectLst>
              </a:rPr>
              <a:t>Acid-Test Ratio</a:t>
            </a:r>
          </a:p>
        </p:txBody>
      </p:sp>
      <p:sp>
        <p:nvSpPr>
          <p:cNvPr id="11273" name="Rectangle 9"/>
          <p:cNvSpPr>
            <a:spLocks noChangeArrowheads="1"/>
          </p:cNvSpPr>
          <p:nvPr/>
        </p:nvSpPr>
        <p:spPr bwMode="auto">
          <a:xfrm>
            <a:off x="442913" y="5686425"/>
            <a:ext cx="7192962"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3200"/>
              <a:t>Ratio lebih </a:t>
            </a:r>
            <a:r>
              <a:rPr lang="en-US" sz="3200" u="sng"/>
              <a:t>lemah</a:t>
            </a:r>
            <a:r>
              <a:rPr lang="en-US" sz="3200"/>
              <a:t> dari rata2 industri.</a:t>
            </a:r>
          </a:p>
          <a:p>
            <a:pPr eaLnBrk="0" hangingPunct="0"/>
            <a:r>
              <a:rPr lang="en-US" sz="3200"/>
              <a:t>Rata2 industri 1.25 – 1.75</a:t>
            </a:r>
          </a:p>
        </p:txBody>
      </p:sp>
    </p:spTree>
    <p:extLst>
      <p:ext uri="{BB962C8B-B14F-4D97-AF65-F5344CB8AC3E}">
        <p14:creationId xmlns:p14="http://schemas.microsoft.com/office/powerpoint/2010/main" val="3096781004"/>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1905000" y="1676400"/>
            <a:ext cx="67818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79" name="Rectangle 3"/>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Ringkasan perbandingan Rasio Likuiditas</a:t>
            </a:r>
          </a:p>
        </p:txBody>
      </p:sp>
      <p:sp>
        <p:nvSpPr>
          <p:cNvPr id="12292" name="Rectangle 4"/>
          <p:cNvSpPr>
            <a:spLocks noGrp="1" noChangeArrowheads="1"/>
          </p:cNvSpPr>
          <p:nvPr>
            <p:ph type="body" sz="half" idx="1"/>
          </p:nvPr>
        </p:nvSpPr>
        <p:spPr>
          <a:xfrm>
            <a:off x="304800" y="3810000"/>
            <a:ext cx="8458200" cy="2667000"/>
          </a:xfrm>
          <a:effectLst>
            <a:outerShdw algn="ctr" rotWithShape="0">
              <a:schemeClr val="bg2"/>
            </a:outerShdw>
          </a:effectLst>
        </p:spPr>
        <p:txBody>
          <a:bodyPr/>
          <a:lstStyle/>
          <a:p>
            <a:pPr marL="457200" indent="-457200">
              <a:lnSpc>
                <a:spcPct val="90000"/>
              </a:lnSpc>
            </a:pPr>
            <a:r>
              <a:rPr lang="en-US">
                <a:latin typeface="Arial" charset="0"/>
              </a:rPr>
              <a:t>Current ratio kuat dan acid-test ratio lemah menunjukkan potensi masalah dalam no akun </a:t>
            </a:r>
            <a:r>
              <a:rPr lang="ja-JP" altLang="en-US">
                <a:latin typeface="Arial" charset="0"/>
              </a:rPr>
              <a:t>“</a:t>
            </a:r>
            <a:r>
              <a:rPr lang="en-US">
                <a:latin typeface="Arial" charset="0"/>
              </a:rPr>
              <a:t>persediaan</a:t>
            </a:r>
            <a:r>
              <a:rPr lang="ja-JP" altLang="en-US">
                <a:latin typeface="Arial" charset="0"/>
              </a:rPr>
              <a:t>”</a:t>
            </a:r>
            <a:r>
              <a:rPr lang="en-US">
                <a:latin typeface="Arial" charset="0"/>
              </a:rPr>
              <a:t>.</a:t>
            </a:r>
          </a:p>
          <a:p>
            <a:pPr marL="457200" indent="-457200">
              <a:lnSpc>
                <a:spcPct val="90000"/>
              </a:lnSpc>
            </a:pPr>
            <a:r>
              <a:rPr lang="en-US">
                <a:latin typeface="Arial" charset="0"/>
              </a:rPr>
              <a:t>Catatan bahwa industri ini secara relatif mempunyai saldo Persediaan di Neraca yang cukup besar.</a:t>
            </a:r>
          </a:p>
        </p:txBody>
      </p:sp>
      <p:sp>
        <p:nvSpPr>
          <p:cNvPr id="12293" name="Line 5"/>
          <p:cNvSpPr>
            <a:spLocks noChangeShapeType="1"/>
          </p:cNvSpPr>
          <p:nvPr/>
        </p:nvSpPr>
        <p:spPr bwMode="auto">
          <a:xfrm>
            <a:off x="1828800" y="1600200"/>
            <a:ext cx="67818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2" name="Rectangle 6"/>
          <p:cNvSpPr>
            <a:spLocks noGrp="1" noChangeArrowheads="1"/>
          </p:cNvSpPr>
          <p:nvPr>
            <p:ph type="body" sz="half" idx="2"/>
          </p:nvPr>
        </p:nvSpPr>
        <p:spPr>
          <a:xfrm>
            <a:off x="1219200" y="1828800"/>
            <a:ext cx="6781800" cy="2286000"/>
          </a:xfrm>
        </p:spPr>
        <p:txBody>
          <a:bodyPr/>
          <a:lstStyle/>
          <a:p>
            <a:pPr marL="0" indent="0">
              <a:spcBef>
                <a:spcPct val="10000"/>
              </a:spcBef>
              <a:spcAft>
                <a:spcPct val="10000"/>
              </a:spcAft>
              <a:buFont typeface="Monotype Sorts" pitchFamily="2" charset="2"/>
              <a:buNone/>
              <a:defRPr/>
            </a:pPr>
            <a:r>
              <a:rPr lang="en-US" sz="3200" i="1" smtClean="0">
                <a:effectLst>
                  <a:outerShdw blurRad="38100" dist="38100" dir="2700000" algn="tl">
                    <a:srgbClr val="FFFFFF"/>
                  </a:outerShdw>
                </a:effectLst>
                <a:ea typeface="+mn-ea"/>
              </a:rPr>
              <a:t>    </a:t>
            </a:r>
            <a:r>
              <a:rPr lang="en-US" sz="3200" i="1" u="sng" smtClean="0">
                <a:effectLst>
                  <a:outerShdw blurRad="38100" dist="38100" dir="2700000" algn="tl">
                    <a:srgbClr val="FFFFFF"/>
                  </a:outerShdw>
                </a:effectLst>
                <a:ea typeface="+mn-ea"/>
              </a:rPr>
              <a:t>Ratio</a:t>
            </a:r>
            <a:r>
              <a:rPr lang="en-US" sz="3200" i="1" smtClean="0">
                <a:effectLst>
                  <a:outerShdw blurRad="38100" dist="38100" dir="2700000" algn="tl">
                    <a:srgbClr val="FFFFFF"/>
                  </a:outerShdw>
                </a:effectLst>
                <a:ea typeface="+mn-ea"/>
              </a:rPr>
              <a:t>		</a:t>
            </a:r>
            <a:r>
              <a:rPr lang="en-US" sz="3200" i="1" u="sng" smtClean="0">
                <a:effectLst>
                  <a:outerShdw blurRad="38100" dist="38100" dir="2700000" algn="tl">
                    <a:srgbClr val="FFFFFF"/>
                  </a:outerShdw>
                </a:effectLst>
                <a:ea typeface="+mn-ea"/>
              </a:rPr>
              <a:t>BW</a:t>
            </a:r>
            <a:r>
              <a:rPr lang="en-US" sz="3200" i="1" smtClean="0">
                <a:effectLst>
                  <a:outerShdw blurRad="38100" dist="38100" dir="2700000" algn="tl">
                    <a:srgbClr val="FFFFFF"/>
                  </a:outerShdw>
                </a:effectLst>
                <a:ea typeface="+mn-ea"/>
              </a:rPr>
              <a:t>		</a:t>
            </a:r>
            <a:r>
              <a:rPr lang="en-US" sz="3200" i="1" u="sng" smtClean="0">
                <a:effectLst>
                  <a:outerShdw blurRad="38100" dist="38100" dir="2700000" algn="tl">
                    <a:srgbClr val="FFFFFF"/>
                  </a:outerShdw>
                </a:effectLst>
                <a:ea typeface="+mn-ea"/>
              </a:rPr>
              <a:t>Industri</a:t>
            </a:r>
            <a:endParaRPr lang="en-US" sz="3200" i="1" smtClean="0">
              <a:effectLst>
                <a:outerShdw blurRad="38100" dist="38100" dir="2700000" algn="tl">
                  <a:srgbClr val="FFFFFF"/>
                </a:outerShdw>
              </a:effectLst>
              <a:ea typeface="+mn-ea"/>
            </a:endParaRPr>
          </a:p>
          <a:p>
            <a:pPr marL="0" indent="0">
              <a:spcBef>
                <a:spcPct val="10000"/>
              </a:spcBef>
              <a:spcAft>
                <a:spcPct val="10000"/>
              </a:spcAft>
              <a:buFont typeface="Monotype Sorts" pitchFamily="2" charset="2"/>
              <a:buNone/>
              <a:defRPr/>
            </a:pPr>
            <a:r>
              <a:rPr lang="en-US" sz="3200" smtClean="0">
                <a:ea typeface="+mn-ea"/>
              </a:rPr>
              <a:t>Current		2.39		    2.15</a:t>
            </a:r>
          </a:p>
          <a:p>
            <a:pPr marL="0" indent="0">
              <a:spcBef>
                <a:spcPct val="10000"/>
              </a:spcBef>
              <a:spcAft>
                <a:spcPct val="10000"/>
              </a:spcAft>
              <a:buFont typeface="Monotype Sorts" pitchFamily="2" charset="2"/>
              <a:buNone/>
              <a:defRPr/>
            </a:pPr>
            <a:r>
              <a:rPr lang="en-US" sz="3200" smtClean="0">
                <a:ea typeface="+mn-ea"/>
              </a:rPr>
              <a:t>Acid-Test	1.00		    1.25</a:t>
            </a:r>
          </a:p>
        </p:txBody>
      </p:sp>
      <p:sp>
        <p:nvSpPr>
          <p:cNvPr id="12295" name="Line 7"/>
          <p:cNvSpPr>
            <a:spLocks noChangeShapeType="1"/>
          </p:cNvSpPr>
          <p:nvPr/>
        </p:nvSpPr>
        <p:spPr bwMode="auto">
          <a:xfrm>
            <a:off x="381000" y="3733800"/>
            <a:ext cx="845820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8258045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1905000" y="1676400"/>
            <a:ext cx="5715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Rectangle 3"/>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Current Ratio – Analisis Perbandingan Trend</a:t>
            </a:r>
          </a:p>
        </p:txBody>
      </p:sp>
      <p:sp>
        <p:nvSpPr>
          <p:cNvPr id="13316" name="Line 4"/>
          <p:cNvSpPr>
            <a:spLocks noChangeShapeType="1"/>
          </p:cNvSpPr>
          <p:nvPr/>
        </p:nvSpPr>
        <p:spPr bwMode="auto">
          <a:xfrm>
            <a:off x="1828800" y="1600200"/>
            <a:ext cx="5715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5" name="Rectangle 5"/>
          <p:cNvSpPr>
            <a:spLocks noGrp="1" noChangeArrowheads="1"/>
          </p:cNvSpPr>
          <p:nvPr>
            <p:ph type="body" sz="half" idx="2"/>
          </p:nvPr>
        </p:nvSpPr>
        <p:spPr>
          <a:xfrm>
            <a:off x="1219200" y="1828800"/>
            <a:ext cx="6781800" cy="2286000"/>
          </a:xfrm>
        </p:spPr>
        <p:txBody>
          <a:bodyPr/>
          <a:lstStyle/>
          <a:p>
            <a:pPr marL="0" indent="0">
              <a:spcBef>
                <a:spcPct val="10000"/>
              </a:spcBef>
              <a:spcAft>
                <a:spcPct val="10000"/>
              </a:spcAft>
              <a:buFont typeface="Monotype Sorts" charset="0"/>
              <a:buNone/>
            </a:pPr>
            <a:r>
              <a:rPr lang="en-US" sz="3200" i="1">
                <a:effectLst>
                  <a:outerShdw blurRad="38100" dist="38100" dir="2700000" algn="tl">
                    <a:srgbClr val="FFFFFF"/>
                  </a:outerShdw>
                </a:effectLst>
                <a:latin typeface="Arial" charset="0"/>
              </a:rPr>
              <a:t>    </a:t>
            </a:r>
          </a:p>
        </p:txBody>
      </p:sp>
      <p:graphicFrame>
        <p:nvGraphicFramePr>
          <p:cNvPr id="13318" name="Object 6">
            <a:hlinkClick r:id="" action="ppaction://ole?verb=0"/>
          </p:cNvPr>
          <p:cNvGraphicFramePr>
            <a:graphicFrameLocks/>
          </p:cNvGraphicFramePr>
          <p:nvPr>
            <p:extLst>
              <p:ext uri="{D42A27DB-BD31-4B8C-83A1-F6EECF244321}">
                <p14:modId xmlns:p14="http://schemas.microsoft.com/office/powerpoint/2010/main" val="3279664554"/>
              </p:ext>
            </p:extLst>
          </p:nvPr>
        </p:nvGraphicFramePr>
        <p:xfrm>
          <a:off x="0" y="1905000"/>
          <a:ext cx="8229600" cy="4954588"/>
        </p:xfrm>
        <a:graphic>
          <a:graphicData uri="http://schemas.openxmlformats.org/presentationml/2006/ole">
            <mc:AlternateContent xmlns:mc="http://schemas.openxmlformats.org/markup-compatibility/2006">
              <mc:Choice xmlns:v="urn:schemas-microsoft-com:vml" Requires="v">
                <p:oleObj spid="_x0000_s11265" name="Chart" r:id="rId3" imgW="8801100" imgH="4965700" progId="MSGraph.Chart.8">
                  <p:embed followColorScheme="full"/>
                </p:oleObj>
              </mc:Choice>
              <mc:Fallback>
                <p:oleObj name="Chart" r:id="rId3" imgW="8801100" imgH="4965700" progId="MSGraph.Chart.8">
                  <p:embed followColorScheme="full"/>
                  <p:pic>
                    <p:nvPicPr>
                      <p:cNvPr id="0" name=""/>
                      <p:cNvPicPr>
                        <a:picLocks noChangeArrowheads="1"/>
                      </p:cNvPicPr>
                      <p:nvPr/>
                    </p:nvPicPr>
                    <p:blipFill>
                      <a:blip r:embed="rId4"/>
                      <a:srcRect/>
                      <a:stretch>
                        <a:fillRect/>
                      </a:stretch>
                    </p:blipFill>
                    <p:spPr bwMode="auto">
                      <a:xfrm>
                        <a:off x="0" y="1905000"/>
                        <a:ext cx="8229600" cy="495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5319586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1905000" y="1676400"/>
            <a:ext cx="63246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7" name="Rectangle 3"/>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Acid-Test Ratio – Analisis Perbandingan Trend</a:t>
            </a:r>
          </a:p>
        </p:txBody>
      </p:sp>
      <p:sp>
        <p:nvSpPr>
          <p:cNvPr id="14340" name="Line 4"/>
          <p:cNvSpPr>
            <a:spLocks noChangeShapeType="1"/>
          </p:cNvSpPr>
          <p:nvPr/>
        </p:nvSpPr>
        <p:spPr bwMode="auto">
          <a:xfrm>
            <a:off x="1828800" y="1600200"/>
            <a:ext cx="63246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9" name="Rectangle 5"/>
          <p:cNvSpPr>
            <a:spLocks noGrp="1" noChangeArrowheads="1"/>
          </p:cNvSpPr>
          <p:nvPr>
            <p:ph type="body" sz="half" idx="2"/>
          </p:nvPr>
        </p:nvSpPr>
        <p:spPr>
          <a:xfrm>
            <a:off x="1219200" y="1828800"/>
            <a:ext cx="6781800" cy="2286000"/>
          </a:xfrm>
        </p:spPr>
        <p:txBody>
          <a:bodyPr/>
          <a:lstStyle/>
          <a:p>
            <a:pPr marL="0" indent="0">
              <a:spcBef>
                <a:spcPct val="10000"/>
              </a:spcBef>
              <a:spcAft>
                <a:spcPct val="10000"/>
              </a:spcAft>
              <a:buFont typeface="Monotype Sorts" charset="0"/>
              <a:buNone/>
            </a:pPr>
            <a:r>
              <a:rPr lang="en-US" sz="3200" i="1">
                <a:effectLst>
                  <a:outerShdw blurRad="38100" dist="38100" dir="2700000" algn="tl">
                    <a:srgbClr val="FFFFFF"/>
                  </a:outerShdw>
                </a:effectLst>
                <a:latin typeface="Arial" charset="0"/>
              </a:rPr>
              <a:t>    </a:t>
            </a:r>
          </a:p>
        </p:txBody>
      </p:sp>
      <p:graphicFrame>
        <p:nvGraphicFramePr>
          <p:cNvPr id="14342" name="Object 6">
            <a:hlinkClick r:id="" action="ppaction://ole?verb=0"/>
          </p:cNvPr>
          <p:cNvGraphicFramePr>
            <a:graphicFrameLocks/>
          </p:cNvGraphicFramePr>
          <p:nvPr>
            <p:extLst>
              <p:ext uri="{D42A27DB-BD31-4B8C-83A1-F6EECF244321}">
                <p14:modId xmlns:p14="http://schemas.microsoft.com/office/powerpoint/2010/main" val="3582732056"/>
              </p:ext>
            </p:extLst>
          </p:nvPr>
        </p:nvGraphicFramePr>
        <p:xfrm>
          <a:off x="152400" y="1827213"/>
          <a:ext cx="8229600" cy="5011737"/>
        </p:xfrm>
        <a:graphic>
          <a:graphicData uri="http://schemas.openxmlformats.org/presentationml/2006/ole">
            <mc:AlternateContent xmlns:mc="http://schemas.openxmlformats.org/markup-compatibility/2006">
              <mc:Choice xmlns:v="urn:schemas-microsoft-com:vml" Requires="v">
                <p:oleObj spid="_x0000_s12289" name="Chart" r:id="rId3" imgW="8801100" imgH="4965700" progId="MSGraph.Chart.8">
                  <p:embed followColorScheme="full"/>
                </p:oleObj>
              </mc:Choice>
              <mc:Fallback>
                <p:oleObj name="Chart" r:id="rId3" imgW="8801100" imgH="4965700" progId="MSGraph.Chart.8">
                  <p:embed followColorScheme="full"/>
                  <p:pic>
                    <p:nvPicPr>
                      <p:cNvPr id="0" name=""/>
                      <p:cNvPicPr>
                        <a:picLocks noChangeArrowheads="1"/>
                      </p:cNvPicPr>
                      <p:nvPr/>
                    </p:nvPicPr>
                    <p:blipFill>
                      <a:blip r:embed="rId4"/>
                      <a:srcRect/>
                      <a:stretch>
                        <a:fillRect/>
                      </a:stretch>
                    </p:blipFill>
                    <p:spPr bwMode="auto">
                      <a:xfrm>
                        <a:off x="152400" y="1827213"/>
                        <a:ext cx="8229600" cy="501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3917419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1905000" y="1676400"/>
            <a:ext cx="67818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1" name="Rectangle 3"/>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Ringkasan Analisis Trend Likuiditas</a:t>
            </a:r>
          </a:p>
        </p:txBody>
      </p:sp>
      <p:sp>
        <p:nvSpPr>
          <p:cNvPr id="27652" name="Rectangle 4"/>
          <p:cNvSpPr>
            <a:spLocks noGrp="1" noChangeArrowheads="1"/>
          </p:cNvSpPr>
          <p:nvPr>
            <p:ph type="body" sz="half" idx="1"/>
          </p:nvPr>
        </p:nvSpPr>
        <p:spPr>
          <a:xfrm>
            <a:off x="304800" y="3505200"/>
            <a:ext cx="8458200" cy="3048000"/>
          </a:xfrm>
          <a:effectLst>
            <a:outerShdw algn="ctr" rotWithShape="0">
              <a:schemeClr val="bg2"/>
            </a:outerShdw>
          </a:effectLst>
        </p:spPr>
        <p:txBody>
          <a:bodyPr/>
          <a:lstStyle/>
          <a:p>
            <a:pPr marL="457200" indent="-457200">
              <a:lnSpc>
                <a:spcPct val="90000"/>
              </a:lnSpc>
              <a:buFont typeface="Monotype Sorts" pitchFamily="2" charset="2"/>
              <a:buChar char="u"/>
              <a:defRPr/>
            </a:pPr>
            <a:r>
              <a:rPr lang="en-US" sz="3200" smtClean="0">
                <a:ea typeface="+mn-ea"/>
              </a:rPr>
              <a:t>Current ratio untuk </a:t>
            </a:r>
            <a:r>
              <a:rPr lang="en-US" sz="3200" smtClean="0">
                <a:solidFill>
                  <a:schemeClr val="hlink"/>
                </a:solidFill>
                <a:effectLst>
                  <a:outerShdw blurRad="38100" dist="38100" dir="2700000" algn="tl">
                    <a:srgbClr val="000000"/>
                  </a:outerShdw>
                </a:effectLst>
                <a:ea typeface="+mn-ea"/>
              </a:rPr>
              <a:t>industry</a:t>
            </a:r>
            <a:r>
              <a:rPr lang="en-US" sz="3200" smtClean="0">
                <a:ea typeface="+mn-ea"/>
              </a:rPr>
              <a:t> telah meningkat perlahan walau acid-test ratio ada pada tingkat yang stabil.</a:t>
            </a:r>
          </a:p>
          <a:p>
            <a:pPr marL="457200" indent="-457200">
              <a:lnSpc>
                <a:spcPct val="90000"/>
              </a:lnSpc>
              <a:buFont typeface="Monotype Sorts" pitchFamily="2" charset="2"/>
              <a:buChar char="u"/>
              <a:defRPr/>
            </a:pPr>
            <a:r>
              <a:rPr lang="en-US" sz="3200" smtClean="0">
                <a:ea typeface="+mn-ea"/>
              </a:rPr>
              <a:t>Hal ini menunjukkan bahwa </a:t>
            </a:r>
            <a:r>
              <a:rPr lang="en-US" sz="3200" u="sng" smtClean="0">
                <a:solidFill>
                  <a:srgbClr val="42B200"/>
                </a:solidFill>
                <a:effectLst>
                  <a:outerShdw blurRad="38100" dist="38100" dir="2700000" algn="tl">
                    <a:srgbClr val="000000"/>
                  </a:outerShdw>
                </a:effectLst>
                <a:ea typeface="+mn-ea"/>
              </a:rPr>
              <a:t>persediaan</a:t>
            </a:r>
            <a:r>
              <a:rPr lang="en-US" sz="3200" smtClean="0">
                <a:ea typeface="+mn-ea"/>
              </a:rPr>
              <a:t> merupakan masalah yg cukup berarti bagi </a:t>
            </a:r>
            <a:r>
              <a:rPr lang="en-US" sz="3200" i="1" smtClean="0">
                <a:solidFill>
                  <a:schemeClr val="tx2"/>
                </a:solidFill>
                <a:effectLst>
                  <a:outerShdw blurRad="38100" dist="38100" dir="2700000" algn="tl">
                    <a:srgbClr val="000000"/>
                  </a:outerShdw>
                </a:effectLst>
                <a:ea typeface="+mn-ea"/>
              </a:rPr>
              <a:t>BW</a:t>
            </a:r>
            <a:r>
              <a:rPr lang="en-US" sz="3200" smtClean="0">
                <a:ea typeface="+mn-ea"/>
              </a:rPr>
              <a:t>.</a:t>
            </a:r>
          </a:p>
        </p:txBody>
      </p:sp>
      <p:sp>
        <p:nvSpPr>
          <p:cNvPr id="15365" name="Line 5"/>
          <p:cNvSpPr>
            <a:spLocks noChangeShapeType="1"/>
          </p:cNvSpPr>
          <p:nvPr/>
        </p:nvSpPr>
        <p:spPr bwMode="auto">
          <a:xfrm>
            <a:off x="1828800" y="1600200"/>
            <a:ext cx="67818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4" name="Rectangle 6"/>
          <p:cNvSpPr>
            <a:spLocks noChangeArrowheads="1"/>
          </p:cNvSpPr>
          <p:nvPr/>
        </p:nvSpPr>
        <p:spPr bwMode="auto">
          <a:xfrm>
            <a:off x="304800" y="1905000"/>
            <a:ext cx="8458200" cy="1524000"/>
          </a:xfrm>
          <a:prstGeom prst="rect">
            <a:avLst/>
          </a:prstGeom>
          <a:noFill/>
          <a:ln w="12700">
            <a:noFill/>
            <a:miter lim="800000"/>
            <a:headEnd/>
            <a:tailEnd/>
          </a:ln>
          <a:effectLst>
            <a:outerShdw algn="ctr" rotWithShape="0">
              <a:schemeClr val="bg2"/>
            </a:outerShdw>
          </a:effectLst>
        </p:spPr>
        <p:txBody>
          <a:bodyPr lIns="90488" tIns="44450" rIns="90488" bIns="44450"/>
          <a:lstStyle/>
          <a:p>
            <a:pPr marL="457200" indent="-457200" eaLnBrk="0" hangingPunct="0">
              <a:spcBef>
                <a:spcPct val="20000"/>
              </a:spcBef>
              <a:spcAft>
                <a:spcPct val="20000"/>
              </a:spcAft>
              <a:buClr>
                <a:schemeClr val="tx2"/>
              </a:buClr>
              <a:buSzPct val="75000"/>
              <a:buFont typeface="Monotype Sorts" pitchFamily="2" charset="2"/>
              <a:buChar char="u"/>
              <a:defRPr/>
            </a:pPr>
            <a:r>
              <a:rPr lang="en-US" sz="3200">
                <a:ea typeface="+mn-ea"/>
              </a:rPr>
              <a:t>Current ratio untuk </a:t>
            </a:r>
            <a:r>
              <a:rPr lang="en-US" sz="3200" i="1">
                <a:solidFill>
                  <a:schemeClr val="tx2"/>
                </a:solidFill>
                <a:effectLst>
                  <a:outerShdw blurRad="38100" dist="38100" dir="2700000" algn="tl">
                    <a:srgbClr val="000000"/>
                  </a:outerShdw>
                </a:effectLst>
                <a:ea typeface="+mn-ea"/>
              </a:rPr>
              <a:t>BW</a:t>
            </a:r>
            <a:r>
              <a:rPr lang="en-US" sz="3200">
                <a:ea typeface="+mn-ea"/>
              </a:rPr>
              <a:t> meningkat tetapi pada saat bersamaan acid-test ratio telah menurun.</a:t>
            </a:r>
          </a:p>
        </p:txBody>
      </p:sp>
    </p:spTree>
    <p:extLst>
      <p:ext uri="{BB962C8B-B14F-4D97-AF65-F5344CB8AC3E}">
        <p14:creationId xmlns:p14="http://schemas.microsoft.com/office/powerpoint/2010/main" val="34315460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wipe(left)">
                                      <p:cBhvr>
                                        <p:cTn id="7" dur="500"/>
                                        <p:tgtEl>
                                          <p:spTgt spid="276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2">
                                            <p:txEl>
                                              <p:pRg st="1" end="1"/>
                                            </p:txEl>
                                          </p:spTgt>
                                        </p:tgtEl>
                                        <p:attrNameLst>
                                          <p:attrName>style.visibility</p:attrName>
                                        </p:attrNameLst>
                                      </p:cBhvr>
                                      <p:to>
                                        <p:strVal val="visible"/>
                                      </p:to>
                                    </p:set>
                                    <p:animEffect transition="in" filter="wipe(left)">
                                      <p:cBhvr>
                                        <p:cTn id="12" dur="500"/>
                                        <p:tgtEl>
                                          <p:spTgt spid="276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Financial Statement Analysis </a:t>
            </a:r>
            <a:endParaRPr lang="en-US" dirty="0"/>
          </a:p>
          <a:p>
            <a:r>
              <a:rPr lang="en-US" dirty="0"/>
              <a:t>• </a:t>
            </a:r>
            <a:r>
              <a:rPr lang="en-US" dirty="0" err="1"/>
              <a:t>Laporan</a:t>
            </a:r>
            <a:r>
              <a:rPr lang="en-US" dirty="0"/>
              <a:t> </a:t>
            </a:r>
            <a:r>
              <a:rPr lang="en-US" dirty="0" err="1"/>
              <a:t>Keuangan</a:t>
            </a:r>
            <a:r>
              <a:rPr lang="en-US" dirty="0"/>
              <a:t> </a:t>
            </a:r>
            <a:endParaRPr lang="en-US" dirty="0" smtClean="0"/>
          </a:p>
          <a:p>
            <a:r>
              <a:rPr lang="en-US" dirty="0" smtClean="0"/>
              <a:t>• </a:t>
            </a:r>
            <a:r>
              <a:rPr lang="en-US" dirty="0" err="1"/>
              <a:t>Kerangka</a:t>
            </a:r>
            <a:r>
              <a:rPr lang="en-US" dirty="0"/>
              <a:t> </a:t>
            </a:r>
            <a:r>
              <a:rPr lang="en-US" dirty="0" err="1"/>
              <a:t>Analisis</a:t>
            </a:r>
            <a:r>
              <a:rPr lang="en-US" dirty="0"/>
              <a:t> </a:t>
            </a:r>
            <a:endParaRPr lang="en-US" dirty="0" smtClean="0"/>
          </a:p>
          <a:p>
            <a:r>
              <a:rPr lang="en-US" dirty="0" smtClean="0"/>
              <a:t>• </a:t>
            </a:r>
            <a:r>
              <a:rPr lang="en-US" dirty="0" err="1"/>
              <a:t>Analisis</a:t>
            </a:r>
            <a:r>
              <a:rPr lang="en-US" dirty="0"/>
              <a:t> </a:t>
            </a:r>
            <a:r>
              <a:rPr lang="en-US" dirty="0" smtClean="0"/>
              <a:t>Ratio</a:t>
            </a:r>
          </a:p>
          <a:p>
            <a:r>
              <a:rPr lang="en-US" dirty="0" smtClean="0"/>
              <a:t>• </a:t>
            </a:r>
            <a:r>
              <a:rPr lang="en-US" dirty="0" err="1"/>
              <a:t>Analisis</a:t>
            </a:r>
            <a:r>
              <a:rPr lang="en-US" dirty="0"/>
              <a:t> Trend </a:t>
            </a:r>
            <a:endParaRPr lang="en-US" dirty="0"/>
          </a:p>
          <a:p>
            <a:endParaRPr lang="en-US" dirty="0"/>
          </a:p>
        </p:txBody>
      </p:sp>
    </p:spTree>
    <p:extLst>
      <p:ext uri="{BB962C8B-B14F-4D97-AF65-F5344CB8AC3E}">
        <p14:creationId xmlns:p14="http://schemas.microsoft.com/office/powerpoint/2010/main" val="2503965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1905000" y="1676400"/>
            <a:ext cx="6858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5" name="Rectangle 3"/>
          <p:cNvSpPr>
            <a:spLocks noGrp="1" noChangeArrowheads="1"/>
          </p:cNvSpPr>
          <p:nvPr>
            <p:ph type="title"/>
          </p:nvPr>
        </p:nvSpPr>
        <p:spPr>
          <a:xfrm>
            <a:off x="1676400" y="533400"/>
            <a:ext cx="7391400" cy="1219200"/>
          </a:xfrm>
          <a:effectLst>
            <a:outerShdw dist="71842" dir="2700000" algn="ctr" rotWithShape="0">
              <a:schemeClr val="bg2"/>
            </a:outerShdw>
          </a:effectLst>
        </p:spPr>
        <p:txBody>
          <a:bodyPr/>
          <a:lstStyle/>
          <a:p>
            <a:r>
              <a:rPr lang="en-US" b="1">
                <a:latin typeface="Arial" charset="0"/>
              </a:rPr>
              <a:t>Raio Leverage Keuangan</a:t>
            </a:r>
          </a:p>
        </p:txBody>
      </p:sp>
      <p:sp>
        <p:nvSpPr>
          <p:cNvPr id="28676" name="Rectangle 4"/>
          <p:cNvSpPr>
            <a:spLocks noGrp="1" noChangeArrowheads="1"/>
          </p:cNvSpPr>
          <p:nvPr>
            <p:ph type="body" sz="half" idx="1"/>
          </p:nvPr>
        </p:nvSpPr>
        <p:spPr>
          <a:xfrm>
            <a:off x="4572000" y="1828800"/>
            <a:ext cx="4114800" cy="3276600"/>
          </a:xfrm>
          <a:effectLst>
            <a:outerShdw algn="ctr" rotWithShape="0">
              <a:schemeClr val="bg2"/>
            </a:outerShdw>
          </a:effectLst>
        </p:spPr>
        <p:txBody>
          <a:bodyPr/>
          <a:lstStyle/>
          <a:p>
            <a:pPr marL="0" indent="0" algn="ctr">
              <a:spcBef>
                <a:spcPct val="5000"/>
              </a:spcBef>
              <a:spcAft>
                <a:spcPct val="0"/>
              </a:spcAft>
              <a:buFont typeface="Monotype Sorts" pitchFamily="2" charset="2"/>
              <a:buNone/>
              <a:defRPr/>
            </a:pPr>
            <a:r>
              <a:rPr lang="en-US" sz="3200" i="1" u="sng" smtClean="0">
                <a:effectLst>
                  <a:outerShdw blurRad="38100" dist="38100" dir="2700000" algn="tl">
                    <a:srgbClr val="FFFFFF"/>
                  </a:outerShdw>
                </a:effectLst>
                <a:ea typeface="+mn-ea"/>
              </a:rPr>
              <a:t>Debt-to-Equity</a:t>
            </a:r>
            <a:endParaRPr lang="en-US" smtClean="0">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solidFill>
                  <a:schemeClr val="hlink"/>
                </a:solidFill>
                <a:effectLst>
                  <a:outerShdw blurRad="38100" dist="38100" dir="2700000" algn="tl">
                    <a:srgbClr val="000000"/>
                  </a:outerShdw>
                </a:effectLst>
                <a:ea typeface="+mn-ea"/>
              </a:rPr>
              <a:t>Total Hutang</a:t>
            </a:r>
            <a:endParaRPr lang="en-US" smtClean="0">
              <a:ea typeface="+mn-ea"/>
            </a:endParaRPr>
          </a:p>
          <a:p>
            <a:pPr marL="0" indent="0" algn="ctr">
              <a:spcBef>
                <a:spcPct val="5000"/>
              </a:spcBef>
              <a:spcAft>
                <a:spcPct val="0"/>
              </a:spcAft>
              <a:buFont typeface="Monotype Sorts" pitchFamily="2" charset="2"/>
              <a:buNone/>
              <a:defRPr/>
            </a:pPr>
            <a:r>
              <a:rPr lang="en-US" smtClean="0">
                <a:solidFill>
                  <a:srgbClr val="42B200"/>
                </a:solidFill>
                <a:effectLst>
                  <a:outerShdw blurRad="38100" dist="38100" dir="2700000" algn="tl">
                    <a:srgbClr val="000000"/>
                  </a:outerShdw>
                </a:effectLst>
                <a:ea typeface="+mn-ea"/>
              </a:rPr>
              <a:t> Ekuitas</a:t>
            </a:r>
            <a:endParaRPr lang="en-US" smtClean="0">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ea typeface="+mn-ea"/>
              </a:rPr>
              <a:t>Untuk Bina Wisaha per 31 Des 2002</a:t>
            </a:r>
          </a:p>
        </p:txBody>
      </p:sp>
      <p:sp>
        <p:nvSpPr>
          <p:cNvPr id="16389" name="Line 5"/>
          <p:cNvSpPr>
            <a:spLocks noChangeShapeType="1"/>
          </p:cNvSpPr>
          <p:nvPr/>
        </p:nvSpPr>
        <p:spPr bwMode="auto">
          <a:xfrm>
            <a:off x="1828800" y="1600200"/>
            <a:ext cx="6858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0" name="Rectangle 6"/>
          <p:cNvSpPr>
            <a:spLocks noGrp="1" noChangeArrowheads="1"/>
          </p:cNvSpPr>
          <p:nvPr>
            <p:ph type="body" sz="half" idx="2"/>
          </p:nvPr>
        </p:nvSpPr>
        <p:spPr>
          <a:xfrm>
            <a:off x="76200" y="4724400"/>
            <a:ext cx="4495800" cy="1752600"/>
          </a:xfrm>
          <a:noFill/>
        </p:spPr>
        <p:txBody>
          <a:bodyPr/>
          <a:lstStyle/>
          <a:p>
            <a:pPr marL="0" indent="0" algn="ctr">
              <a:spcBef>
                <a:spcPct val="5000"/>
              </a:spcBef>
              <a:spcAft>
                <a:spcPct val="0"/>
              </a:spcAft>
              <a:buFont typeface="Monotype Sorts" charset="0"/>
              <a:buNone/>
            </a:pPr>
            <a:r>
              <a:rPr lang="en-US">
                <a:latin typeface="Arial" charset="0"/>
              </a:rPr>
              <a:t>Menunjukkan seberapa besar perusahaan ini dibiayai oleh hutang.</a:t>
            </a:r>
          </a:p>
        </p:txBody>
      </p:sp>
      <p:sp>
        <p:nvSpPr>
          <p:cNvPr id="16391" name="Rectangle 7"/>
          <p:cNvSpPr>
            <a:spLocks noChangeArrowheads="1"/>
          </p:cNvSpPr>
          <p:nvPr/>
        </p:nvSpPr>
        <p:spPr bwMode="auto">
          <a:xfrm>
            <a:off x="419100" y="1866900"/>
            <a:ext cx="3810000" cy="762000"/>
          </a:xfrm>
          <a:prstGeom prst="rect">
            <a:avLst/>
          </a:prstGeom>
          <a:solidFill>
            <a:schemeClr val="accent1"/>
          </a:solidFill>
          <a:ln w="76200" cmpd="tri">
            <a:solidFill>
              <a:srgbClr val="000000"/>
            </a:solidFill>
            <a:miter lim="800000"/>
            <a:headEnd/>
            <a:tailEnd/>
          </a:ln>
        </p:spPr>
        <p:txBody>
          <a:bodyPr wrap="none" anchor="ctr"/>
          <a:lstStyle/>
          <a:p>
            <a:endParaRPr lang="id-ID"/>
          </a:p>
        </p:txBody>
      </p:sp>
      <p:sp>
        <p:nvSpPr>
          <p:cNvPr id="16392" name="Rectangle 8"/>
          <p:cNvSpPr>
            <a:spLocks noChangeArrowheads="1"/>
          </p:cNvSpPr>
          <p:nvPr/>
        </p:nvSpPr>
        <p:spPr bwMode="auto">
          <a:xfrm>
            <a:off x="990600" y="1997075"/>
            <a:ext cx="24384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800"/>
              <a:t>Rasio Neraca</a:t>
            </a:r>
          </a:p>
        </p:txBody>
      </p:sp>
      <p:sp>
        <p:nvSpPr>
          <p:cNvPr id="16393" name="Rectangle 9"/>
          <p:cNvSpPr>
            <a:spLocks noChangeArrowheads="1"/>
          </p:cNvSpPr>
          <p:nvPr/>
        </p:nvSpPr>
        <p:spPr bwMode="auto">
          <a:xfrm>
            <a:off x="387350" y="2978150"/>
            <a:ext cx="3873500" cy="1054100"/>
          </a:xfrm>
          <a:prstGeom prst="rect">
            <a:avLst/>
          </a:prstGeom>
          <a:solidFill>
            <a:schemeClr val="accent1"/>
          </a:solidFill>
          <a:ln w="12700">
            <a:solidFill>
              <a:srgbClr val="000000"/>
            </a:solidFill>
            <a:miter lim="800000"/>
            <a:headEnd/>
            <a:tailEnd/>
          </a:ln>
        </p:spPr>
        <p:txBody>
          <a:bodyPr wrap="none" anchor="ctr"/>
          <a:lstStyle/>
          <a:p>
            <a:endParaRPr lang="id-ID"/>
          </a:p>
        </p:txBody>
      </p:sp>
      <p:sp>
        <p:nvSpPr>
          <p:cNvPr id="16394" name="Rectangle 10"/>
          <p:cNvSpPr>
            <a:spLocks noChangeArrowheads="1"/>
          </p:cNvSpPr>
          <p:nvPr/>
        </p:nvSpPr>
        <p:spPr bwMode="auto">
          <a:xfrm>
            <a:off x="458788" y="3063875"/>
            <a:ext cx="3556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sz="2800"/>
              <a:t>Rasio Leverage</a:t>
            </a:r>
          </a:p>
          <a:p>
            <a:pPr algn="ctr" eaLnBrk="0" hangingPunct="0"/>
            <a:r>
              <a:rPr lang="en-US" sz="2800"/>
              <a:t>Keuangan</a:t>
            </a:r>
          </a:p>
        </p:txBody>
      </p:sp>
      <p:sp>
        <p:nvSpPr>
          <p:cNvPr id="16395" name="Line 11"/>
          <p:cNvSpPr>
            <a:spLocks noChangeShapeType="1"/>
          </p:cNvSpPr>
          <p:nvPr/>
        </p:nvSpPr>
        <p:spPr bwMode="auto">
          <a:xfrm>
            <a:off x="2362200" y="2667000"/>
            <a:ext cx="0" cy="304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2"/>
          <p:cNvSpPr>
            <a:spLocks noChangeShapeType="1"/>
          </p:cNvSpPr>
          <p:nvPr/>
        </p:nvSpPr>
        <p:spPr bwMode="auto">
          <a:xfrm>
            <a:off x="4876800" y="3200400"/>
            <a:ext cx="35052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Rectangle 13"/>
          <p:cNvSpPr>
            <a:spLocks noChangeArrowheads="1"/>
          </p:cNvSpPr>
          <p:nvPr/>
        </p:nvSpPr>
        <p:spPr bwMode="auto">
          <a:xfrm>
            <a:off x="5548313" y="5349875"/>
            <a:ext cx="1547812" cy="942975"/>
          </a:xfrm>
          <a:prstGeom prst="rect">
            <a:avLst/>
          </a:prstGeom>
          <a:noFill/>
          <a:ln w="12700">
            <a:noFill/>
            <a:miter lim="800000"/>
            <a:headEnd/>
            <a:tailEnd/>
          </a:ln>
          <a:effectLst/>
        </p:spPr>
        <p:txBody>
          <a:bodyPr wrap="none" lIns="90488" tIns="44450" rIns="90488" bIns="44450">
            <a:spAutoFit/>
          </a:bodyPr>
          <a:lstStyle/>
          <a:p>
            <a:pPr eaLnBrk="0" hangingPunct="0"/>
            <a:r>
              <a:rPr lang="en-US" sz="2800">
                <a:solidFill>
                  <a:schemeClr val="hlink"/>
                </a:solidFill>
                <a:effectLst>
                  <a:outerShdw blurRad="38100" dist="38100" dir="2700000" algn="tl">
                    <a:srgbClr val="000000"/>
                  </a:outerShdw>
                </a:effectLst>
              </a:rPr>
              <a:t>Rp1,030</a:t>
            </a:r>
            <a:endParaRPr lang="en-US" sz="2800"/>
          </a:p>
          <a:p>
            <a:pPr eaLnBrk="0" hangingPunct="0"/>
            <a:r>
              <a:rPr lang="en-US" sz="2800">
                <a:solidFill>
                  <a:srgbClr val="42B200"/>
                </a:solidFill>
                <a:effectLst>
                  <a:outerShdw blurRad="38100" dist="38100" dir="2700000" algn="tl">
                    <a:srgbClr val="000000"/>
                  </a:outerShdw>
                </a:effectLst>
              </a:rPr>
              <a:t>Rp1,139</a:t>
            </a:r>
          </a:p>
        </p:txBody>
      </p:sp>
      <p:sp>
        <p:nvSpPr>
          <p:cNvPr id="28686" name="Rectangle 14"/>
          <p:cNvSpPr>
            <a:spLocks noChangeArrowheads="1"/>
          </p:cNvSpPr>
          <p:nvPr/>
        </p:nvSpPr>
        <p:spPr bwMode="auto">
          <a:xfrm>
            <a:off x="6919913" y="5502275"/>
            <a:ext cx="982662"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t>= </a:t>
            </a:r>
            <a:r>
              <a:rPr lang="en-US" sz="2800" i="1">
                <a:solidFill>
                  <a:schemeClr val="tx2"/>
                </a:solidFill>
                <a:effectLst>
                  <a:outerShdw blurRad="38100" dist="38100" dir="2700000" algn="tl">
                    <a:srgbClr val="000000"/>
                  </a:outerShdw>
                </a:effectLst>
              </a:rPr>
              <a:t>.90</a:t>
            </a:r>
          </a:p>
        </p:txBody>
      </p:sp>
      <p:sp>
        <p:nvSpPr>
          <p:cNvPr id="16399" name="Line 15"/>
          <p:cNvSpPr>
            <a:spLocks noChangeShapeType="1"/>
          </p:cNvSpPr>
          <p:nvPr/>
        </p:nvSpPr>
        <p:spPr bwMode="auto">
          <a:xfrm>
            <a:off x="5562600" y="5791200"/>
            <a:ext cx="12192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1544534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996950" y="3435350"/>
            <a:ext cx="7150100" cy="596900"/>
          </a:xfrm>
          <a:prstGeom prst="octagon">
            <a:avLst>
              <a:gd name="adj" fmla="val 29282"/>
            </a:avLst>
          </a:prstGeom>
          <a:solidFill>
            <a:schemeClr val="accent1"/>
          </a:solidFill>
          <a:ln w="12700">
            <a:solidFill>
              <a:schemeClr val="tx1"/>
            </a:solidFill>
            <a:miter lim="800000"/>
            <a:headEnd/>
            <a:tailEnd/>
          </a:ln>
        </p:spPr>
        <p:txBody>
          <a:bodyPr wrap="none" anchor="ctr"/>
          <a:lstStyle/>
          <a:p>
            <a:endParaRPr lang="id-ID"/>
          </a:p>
        </p:txBody>
      </p:sp>
      <p:sp>
        <p:nvSpPr>
          <p:cNvPr id="17411" name="Line 3"/>
          <p:cNvSpPr>
            <a:spLocks noChangeShapeType="1"/>
          </p:cNvSpPr>
          <p:nvPr/>
        </p:nvSpPr>
        <p:spPr bwMode="auto">
          <a:xfrm>
            <a:off x="1905000" y="1676400"/>
            <a:ext cx="51054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0" name="Rectangle 4"/>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Perbandingan Rasio  Leverage Keuangan</a:t>
            </a:r>
          </a:p>
        </p:txBody>
      </p:sp>
      <p:sp>
        <p:nvSpPr>
          <p:cNvPr id="17413" name="Rectangle 5"/>
          <p:cNvSpPr>
            <a:spLocks noGrp="1" noChangeArrowheads="1"/>
          </p:cNvSpPr>
          <p:nvPr>
            <p:ph type="body" sz="half" idx="1"/>
          </p:nvPr>
        </p:nvSpPr>
        <p:spPr>
          <a:xfrm>
            <a:off x="3733800" y="2667000"/>
            <a:ext cx="5105400" cy="3200400"/>
          </a:xfrm>
          <a:effectLst>
            <a:outerShdw algn="ctr" rotWithShape="0">
              <a:schemeClr val="bg2"/>
            </a:outerShdw>
          </a:effectLst>
        </p:spPr>
        <p:txBody>
          <a:bodyPr/>
          <a:lstStyle/>
          <a:p>
            <a:pPr marL="0" indent="0">
              <a:buFont typeface="Monotype Sorts" charset="0"/>
              <a:buNone/>
            </a:pPr>
            <a:r>
              <a:rPr lang="en-US" sz="3600" i="1" u="sng">
                <a:latin typeface="Arial" charset="0"/>
              </a:rPr>
              <a:t>BW		</a:t>
            </a:r>
            <a:r>
              <a:rPr lang="en-US" sz="3600" i="1">
                <a:latin typeface="Arial" charset="0"/>
              </a:rPr>
              <a:t>    </a:t>
            </a:r>
            <a:r>
              <a:rPr lang="en-US" sz="3600" i="1" u="sng">
                <a:latin typeface="Arial" charset="0"/>
              </a:rPr>
              <a:t>Industri</a:t>
            </a:r>
            <a:endParaRPr lang="en-US" sz="3600">
              <a:latin typeface="Arial" charset="0"/>
            </a:endParaRPr>
          </a:p>
          <a:p>
            <a:pPr marL="0" indent="0">
              <a:buFont typeface="Monotype Sorts" charset="0"/>
              <a:buNone/>
            </a:pPr>
            <a:r>
              <a:rPr lang="en-US" sz="3600">
                <a:solidFill>
                  <a:schemeClr val="tx2"/>
                </a:solidFill>
                <a:latin typeface="Arial" charset="0"/>
              </a:rPr>
              <a:t> .90			 .90</a:t>
            </a:r>
            <a:endParaRPr lang="en-US" sz="3600">
              <a:solidFill>
                <a:schemeClr val="accent1"/>
              </a:solidFill>
              <a:latin typeface="Arial" charset="0"/>
            </a:endParaRPr>
          </a:p>
          <a:p>
            <a:pPr marL="0" indent="0">
              <a:buFont typeface="Monotype Sorts" charset="0"/>
              <a:buNone/>
            </a:pPr>
            <a:r>
              <a:rPr lang="en-US" sz="3600">
                <a:latin typeface="Arial" charset="0"/>
              </a:rPr>
              <a:t> .88			 .90</a:t>
            </a:r>
          </a:p>
          <a:p>
            <a:pPr marL="0" indent="0">
              <a:buFont typeface="Monotype Sorts" charset="0"/>
              <a:buNone/>
            </a:pPr>
            <a:r>
              <a:rPr lang="en-US" sz="3600">
                <a:latin typeface="Arial" charset="0"/>
              </a:rPr>
              <a:t> .81			 .89</a:t>
            </a:r>
          </a:p>
        </p:txBody>
      </p:sp>
      <p:sp>
        <p:nvSpPr>
          <p:cNvPr id="17414" name="Line 6"/>
          <p:cNvSpPr>
            <a:spLocks noChangeShapeType="1"/>
          </p:cNvSpPr>
          <p:nvPr/>
        </p:nvSpPr>
        <p:spPr bwMode="auto">
          <a:xfrm>
            <a:off x="1828800" y="1600200"/>
            <a:ext cx="51054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Rectangle 7"/>
          <p:cNvSpPr>
            <a:spLocks noGrp="1" noChangeArrowheads="1"/>
          </p:cNvSpPr>
          <p:nvPr>
            <p:ph type="body" sz="half" idx="2"/>
          </p:nvPr>
        </p:nvSpPr>
        <p:spPr>
          <a:xfrm>
            <a:off x="152400" y="2667000"/>
            <a:ext cx="3276600" cy="3048000"/>
          </a:xfrm>
          <a:noFill/>
        </p:spPr>
        <p:txBody>
          <a:bodyPr/>
          <a:lstStyle/>
          <a:p>
            <a:pPr marL="0" indent="0" algn="ctr">
              <a:buFont typeface="Monotype Sorts" charset="0"/>
              <a:buNone/>
            </a:pPr>
            <a:r>
              <a:rPr lang="en-US" sz="3600" u="sng">
                <a:latin typeface="Arial" charset="0"/>
              </a:rPr>
              <a:t>Tahun</a:t>
            </a:r>
            <a:endParaRPr lang="en-US" sz="3600">
              <a:latin typeface="Arial" charset="0"/>
            </a:endParaRPr>
          </a:p>
          <a:p>
            <a:pPr marL="0" indent="0" algn="ctr">
              <a:buFont typeface="Monotype Sorts" charset="0"/>
              <a:buNone/>
            </a:pPr>
            <a:r>
              <a:rPr lang="en-US" sz="3600">
                <a:solidFill>
                  <a:schemeClr val="tx2"/>
                </a:solidFill>
                <a:latin typeface="Arial" charset="0"/>
              </a:rPr>
              <a:t>2002</a:t>
            </a:r>
          </a:p>
          <a:p>
            <a:pPr marL="0" indent="0" algn="ctr">
              <a:buFont typeface="Monotype Sorts" charset="0"/>
              <a:buNone/>
            </a:pPr>
            <a:r>
              <a:rPr lang="en-US" sz="3600">
                <a:latin typeface="Arial" charset="0"/>
              </a:rPr>
              <a:t>2001</a:t>
            </a:r>
          </a:p>
          <a:p>
            <a:pPr marL="0" indent="0" algn="ctr">
              <a:buFont typeface="Monotype Sorts" charset="0"/>
              <a:buNone/>
            </a:pPr>
            <a:r>
              <a:rPr lang="en-US" sz="3600">
                <a:latin typeface="Arial" charset="0"/>
              </a:rPr>
              <a:t>2000</a:t>
            </a:r>
          </a:p>
        </p:txBody>
      </p:sp>
      <p:sp>
        <p:nvSpPr>
          <p:cNvPr id="29704" name="Rectangle 8"/>
          <p:cNvSpPr>
            <a:spLocks noChangeArrowheads="1"/>
          </p:cNvSpPr>
          <p:nvPr/>
        </p:nvSpPr>
        <p:spPr bwMode="auto">
          <a:xfrm>
            <a:off x="2112963" y="1854200"/>
            <a:ext cx="5103812" cy="711200"/>
          </a:xfrm>
          <a:prstGeom prst="rect">
            <a:avLst/>
          </a:prstGeom>
          <a:solidFill>
            <a:schemeClr val="accent1"/>
          </a:solidFill>
          <a:ln w="12700">
            <a:solidFill>
              <a:srgbClr val="000000"/>
            </a:solidFill>
            <a:miter lim="800000"/>
            <a:headEnd/>
            <a:tailEnd/>
          </a:ln>
          <a:effectLst/>
        </p:spPr>
        <p:txBody>
          <a:bodyPr wrap="none" lIns="90488" tIns="44450" rIns="90488" bIns="44450">
            <a:spAutoFit/>
          </a:bodyPr>
          <a:lstStyle/>
          <a:p>
            <a:pPr eaLnBrk="0" hangingPunct="0"/>
            <a:r>
              <a:rPr lang="en-US" sz="4000">
                <a:solidFill>
                  <a:schemeClr val="hlink"/>
                </a:solidFill>
                <a:effectLst>
                  <a:outerShdw blurRad="38100" dist="38100" dir="2700000" algn="tl">
                    <a:srgbClr val="000000"/>
                  </a:outerShdw>
                </a:effectLst>
              </a:rPr>
              <a:t>Debt-to-Equity Ratio</a:t>
            </a:r>
          </a:p>
        </p:txBody>
      </p:sp>
      <p:sp>
        <p:nvSpPr>
          <p:cNvPr id="17417" name="Rectangle 9"/>
          <p:cNvSpPr>
            <a:spLocks noChangeArrowheads="1"/>
          </p:cNvSpPr>
          <p:nvPr/>
        </p:nvSpPr>
        <p:spPr bwMode="auto">
          <a:xfrm>
            <a:off x="1766888" y="5534025"/>
            <a:ext cx="574992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r>
              <a:rPr lang="en-US" sz="3200"/>
              <a:t>BW ada digaris rata2 dengan</a:t>
            </a:r>
          </a:p>
          <a:p>
            <a:pPr algn="ctr" eaLnBrk="0" hangingPunct="0"/>
            <a:r>
              <a:rPr lang="en-US" sz="3200"/>
              <a:t>Index industri yang ada.</a:t>
            </a:r>
          </a:p>
        </p:txBody>
      </p:sp>
    </p:spTree>
    <p:extLst>
      <p:ext uri="{BB962C8B-B14F-4D97-AF65-F5344CB8AC3E}">
        <p14:creationId xmlns:p14="http://schemas.microsoft.com/office/powerpoint/2010/main" val="38861253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1905000" y="1676400"/>
            <a:ext cx="6858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3" name="Rectangle 3"/>
          <p:cNvSpPr>
            <a:spLocks noGrp="1" noChangeArrowheads="1"/>
          </p:cNvSpPr>
          <p:nvPr>
            <p:ph type="title"/>
          </p:nvPr>
        </p:nvSpPr>
        <p:spPr>
          <a:xfrm>
            <a:off x="1676400" y="533400"/>
            <a:ext cx="7391400" cy="1219200"/>
          </a:xfrm>
          <a:effectLst>
            <a:outerShdw dist="71842" dir="2700000" algn="ctr" rotWithShape="0">
              <a:schemeClr val="bg2"/>
            </a:outerShdw>
          </a:effectLst>
        </p:spPr>
        <p:txBody>
          <a:bodyPr/>
          <a:lstStyle/>
          <a:p>
            <a:r>
              <a:rPr lang="en-US" b="1">
                <a:latin typeface="Arial" charset="0"/>
              </a:rPr>
              <a:t>Rasio Leverage Keuangan</a:t>
            </a:r>
          </a:p>
        </p:txBody>
      </p:sp>
      <p:sp>
        <p:nvSpPr>
          <p:cNvPr id="30724" name="Rectangle 4"/>
          <p:cNvSpPr>
            <a:spLocks noGrp="1" noChangeArrowheads="1"/>
          </p:cNvSpPr>
          <p:nvPr>
            <p:ph type="body" sz="half" idx="1"/>
          </p:nvPr>
        </p:nvSpPr>
        <p:spPr>
          <a:xfrm>
            <a:off x="4572000" y="1828800"/>
            <a:ext cx="4343400" cy="3276600"/>
          </a:xfrm>
          <a:effectLst>
            <a:outerShdw algn="ctr" rotWithShape="0">
              <a:schemeClr val="bg2"/>
            </a:outerShdw>
          </a:effectLst>
        </p:spPr>
        <p:txBody>
          <a:bodyPr/>
          <a:lstStyle/>
          <a:p>
            <a:pPr marL="0" indent="0" algn="ctr">
              <a:spcBef>
                <a:spcPct val="5000"/>
              </a:spcBef>
              <a:spcAft>
                <a:spcPct val="0"/>
              </a:spcAft>
              <a:buFont typeface="Monotype Sorts" pitchFamily="2" charset="2"/>
              <a:buNone/>
              <a:defRPr/>
            </a:pPr>
            <a:r>
              <a:rPr lang="en-US" sz="3200" i="1" u="sng" smtClean="0">
                <a:effectLst>
                  <a:outerShdw blurRad="38100" dist="38100" dir="2700000" algn="tl">
                    <a:srgbClr val="FFFFFF"/>
                  </a:outerShdw>
                </a:effectLst>
                <a:ea typeface="+mn-ea"/>
              </a:rPr>
              <a:t>Debt-to-Total-Assets</a:t>
            </a:r>
            <a:endParaRPr lang="en-US" smtClean="0">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smtClean="0">
                <a:solidFill>
                  <a:schemeClr val="hlink"/>
                </a:solidFill>
                <a:effectLst>
                  <a:outerShdw blurRad="38100" dist="38100" dir="2700000" algn="tl">
                    <a:srgbClr val="000000"/>
                  </a:outerShdw>
                </a:effectLst>
                <a:ea typeface="+mn-ea"/>
              </a:rPr>
              <a:t>Total Hutang</a:t>
            </a:r>
            <a:endParaRPr lang="en-US" smtClean="0">
              <a:ea typeface="+mn-ea"/>
            </a:endParaRPr>
          </a:p>
          <a:p>
            <a:pPr marL="0" indent="0" algn="ctr">
              <a:spcBef>
                <a:spcPct val="5000"/>
              </a:spcBef>
              <a:spcAft>
                <a:spcPct val="0"/>
              </a:spcAft>
              <a:buFont typeface="Monotype Sorts" pitchFamily="2" charset="2"/>
              <a:buNone/>
              <a:defRPr/>
            </a:pPr>
            <a:r>
              <a:rPr lang="en-US" smtClean="0">
                <a:solidFill>
                  <a:srgbClr val="42B200"/>
                </a:solidFill>
                <a:effectLst>
                  <a:outerShdw blurRad="38100" dist="38100" dir="2700000" algn="tl">
                    <a:srgbClr val="000000"/>
                  </a:outerShdw>
                </a:effectLst>
                <a:ea typeface="+mn-ea"/>
              </a:rPr>
              <a:t>Total Assets</a:t>
            </a:r>
            <a:endParaRPr lang="en-US" smtClean="0">
              <a:solidFill>
                <a:srgbClr val="42B200"/>
              </a:solidFill>
              <a:ea typeface="+mn-ea"/>
            </a:endParaRPr>
          </a:p>
          <a:p>
            <a:pPr marL="0" indent="0" algn="ctr">
              <a:spcBef>
                <a:spcPct val="5000"/>
              </a:spcBef>
              <a:spcAft>
                <a:spcPct val="0"/>
              </a:spcAft>
              <a:buFont typeface="Monotype Sorts" pitchFamily="2" charset="2"/>
              <a:buNone/>
              <a:defRPr/>
            </a:pPr>
            <a:endParaRPr lang="en-US" smtClean="0">
              <a:ea typeface="+mn-ea"/>
            </a:endParaRPr>
          </a:p>
          <a:p>
            <a:pPr marL="0" indent="0" algn="ctr">
              <a:spcBef>
                <a:spcPct val="5000"/>
              </a:spcBef>
              <a:spcAft>
                <a:spcPct val="0"/>
              </a:spcAft>
              <a:buFont typeface="Monotype Sorts" pitchFamily="2" charset="2"/>
              <a:buNone/>
              <a:defRPr/>
            </a:pPr>
            <a:r>
              <a:rPr lang="en-US" i="1" smtClean="0">
                <a:ea typeface="+mn-ea"/>
              </a:rPr>
              <a:t>Untuk BW</a:t>
            </a:r>
          </a:p>
          <a:p>
            <a:pPr marL="0" indent="0" algn="ctr">
              <a:spcBef>
                <a:spcPct val="5000"/>
              </a:spcBef>
              <a:spcAft>
                <a:spcPct val="0"/>
              </a:spcAft>
              <a:buFont typeface="Monotype Sorts" pitchFamily="2" charset="2"/>
              <a:buNone/>
              <a:defRPr/>
            </a:pPr>
            <a:r>
              <a:rPr lang="en-US" i="1" smtClean="0">
                <a:ea typeface="+mn-ea"/>
              </a:rPr>
              <a:t>Per 31 </a:t>
            </a:r>
            <a:r>
              <a:rPr lang="en-US" smtClean="0">
                <a:ea typeface="+mn-ea"/>
              </a:rPr>
              <a:t>Des 2002</a:t>
            </a:r>
          </a:p>
        </p:txBody>
      </p:sp>
      <p:sp>
        <p:nvSpPr>
          <p:cNvPr id="18437" name="Line 5"/>
          <p:cNvSpPr>
            <a:spLocks noChangeShapeType="1"/>
          </p:cNvSpPr>
          <p:nvPr/>
        </p:nvSpPr>
        <p:spPr bwMode="auto">
          <a:xfrm>
            <a:off x="1828800" y="1600200"/>
            <a:ext cx="6858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8" name="Rectangle 6"/>
          <p:cNvSpPr>
            <a:spLocks noGrp="1" noChangeArrowheads="1"/>
          </p:cNvSpPr>
          <p:nvPr>
            <p:ph type="body" sz="half" idx="2"/>
          </p:nvPr>
        </p:nvSpPr>
        <p:spPr>
          <a:xfrm>
            <a:off x="152400" y="4419600"/>
            <a:ext cx="4495800" cy="2057400"/>
          </a:xfrm>
          <a:noFill/>
        </p:spPr>
        <p:txBody>
          <a:bodyPr/>
          <a:lstStyle/>
          <a:p>
            <a:pPr marL="0" indent="0" algn="ctr">
              <a:spcBef>
                <a:spcPct val="5000"/>
              </a:spcBef>
              <a:spcAft>
                <a:spcPct val="0"/>
              </a:spcAft>
              <a:buFont typeface="Monotype Sorts" charset="0"/>
              <a:buNone/>
            </a:pPr>
            <a:r>
              <a:rPr lang="en-US" sz="3200">
                <a:latin typeface="Arial" charset="0"/>
              </a:rPr>
              <a:t>Menunjukkan proporsi harta perusahaan yang dibiayai dari hutang.</a:t>
            </a:r>
          </a:p>
        </p:txBody>
      </p:sp>
      <p:sp>
        <p:nvSpPr>
          <p:cNvPr id="18439" name="Rectangle 7"/>
          <p:cNvSpPr>
            <a:spLocks noChangeArrowheads="1"/>
          </p:cNvSpPr>
          <p:nvPr/>
        </p:nvSpPr>
        <p:spPr bwMode="auto">
          <a:xfrm>
            <a:off x="419100" y="1866900"/>
            <a:ext cx="3810000" cy="762000"/>
          </a:xfrm>
          <a:prstGeom prst="rect">
            <a:avLst/>
          </a:prstGeom>
          <a:solidFill>
            <a:schemeClr val="accent1"/>
          </a:solidFill>
          <a:ln w="76200" cmpd="tri">
            <a:solidFill>
              <a:srgbClr val="000000"/>
            </a:solidFill>
            <a:miter lim="800000"/>
            <a:headEnd/>
            <a:tailEnd/>
          </a:ln>
        </p:spPr>
        <p:txBody>
          <a:bodyPr wrap="none" anchor="ctr"/>
          <a:lstStyle/>
          <a:p>
            <a:endParaRPr lang="id-ID"/>
          </a:p>
        </p:txBody>
      </p:sp>
      <p:sp>
        <p:nvSpPr>
          <p:cNvPr id="18440" name="Rectangle 8"/>
          <p:cNvSpPr>
            <a:spLocks noChangeArrowheads="1"/>
          </p:cNvSpPr>
          <p:nvPr/>
        </p:nvSpPr>
        <p:spPr bwMode="auto">
          <a:xfrm>
            <a:off x="1219200" y="1997075"/>
            <a:ext cx="24384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800"/>
              <a:t>Rasio Neraca</a:t>
            </a:r>
          </a:p>
        </p:txBody>
      </p:sp>
      <p:sp>
        <p:nvSpPr>
          <p:cNvPr id="18441" name="Rectangle 9"/>
          <p:cNvSpPr>
            <a:spLocks noChangeArrowheads="1"/>
          </p:cNvSpPr>
          <p:nvPr/>
        </p:nvSpPr>
        <p:spPr bwMode="auto">
          <a:xfrm>
            <a:off x="387350" y="2978150"/>
            <a:ext cx="3873500" cy="1054100"/>
          </a:xfrm>
          <a:prstGeom prst="rect">
            <a:avLst/>
          </a:prstGeom>
          <a:solidFill>
            <a:schemeClr val="accent1"/>
          </a:solidFill>
          <a:ln w="12700">
            <a:solidFill>
              <a:srgbClr val="000000"/>
            </a:solidFill>
            <a:miter lim="800000"/>
            <a:headEnd/>
            <a:tailEnd/>
          </a:ln>
        </p:spPr>
        <p:txBody>
          <a:bodyPr wrap="none" anchor="ctr"/>
          <a:lstStyle/>
          <a:p>
            <a:endParaRPr lang="id-ID"/>
          </a:p>
        </p:txBody>
      </p:sp>
      <p:sp>
        <p:nvSpPr>
          <p:cNvPr id="18442" name="Rectangle 10"/>
          <p:cNvSpPr>
            <a:spLocks noChangeArrowheads="1"/>
          </p:cNvSpPr>
          <p:nvPr/>
        </p:nvSpPr>
        <p:spPr bwMode="auto">
          <a:xfrm>
            <a:off x="458788" y="3063875"/>
            <a:ext cx="3556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sz="2800"/>
              <a:t>Rasio Leverage</a:t>
            </a:r>
          </a:p>
          <a:p>
            <a:pPr algn="ctr" eaLnBrk="0" hangingPunct="0"/>
            <a:r>
              <a:rPr lang="en-US" sz="2800"/>
              <a:t>Keuangan</a:t>
            </a:r>
          </a:p>
        </p:txBody>
      </p:sp>
      <p:sp>
        <p:nvSpPr>
          <p:cNvPr id="18443" name="Line 11"/>
          <p:cNvSpPr>
            <a:spLocks noChangeShapeType="1"/>
          </p:cNvSpPr>
          <p:nvPr/>
        </p:nvSpPr>
        <p:spPr bwMode="auto">
          <a:xfrm>
            <a:off x="2362200" y="2667000"/>
            <a:ext cx="0" cy="304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12"/>
          <p:cNvSpPr>
            <a:spLocks noChangeShapeType="1"/>
          </p:cNvSpPr>
          <p:nvPr/>
        </p:nvSpPr>
        <p:spPr bwMode="auto">
          <a:xfrm>
            <a:off x="5638800" y="3200400"/>
            <a:ext cx="21336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3" name="Rectangle 13"/>
          <p:cNvSpPr>
            <a:spLocks noChangeArrowheads="1"/>
          </p:cNvSpPr>
          <p:nvPr/>
        </p:nvSpPr>
        <p:spPr bwMode="auto">
          <a:xfrm>
            <a:off x="5548313" y="5349875"/>
            <a:ext cx="1547812" cy="942975"/>
          </a:xfrm>
          <a:prstGeom prst="rect">
            <a:avLst/>
          </a:prstGeom>
          <a:noFill/>
          <a:ln w="12700">
            <a:noFill/>
            <a:miter lim="800000"/>
            <a:headEnd/>
            <a:tailEnd/>
          </a:ln>
          <a:effectLst/>
        </p:spPr>
        <p:txBody>
          <a:bodyPr wrap="none" lIns="90488" tIns="44450" rIns="90488" bIns="44450">
            <a:spAutoFit/>
          </a:bodyPr>
          <a:lstStyle/>
          <a:p>
            <a:pPr eaLnBrk="0" hangingPunct="0"/>
            <a:r>
              <a:rPr lang="en-US" sz="2800">
                <a:solidFill>
                  <a:schemeClr val="hlink"/>
                </a:solidFill>
                <a:effectLst>
                  <a:outerShdw blurRad="38100" dist="38100" dir="2700000" algn="tl">
                    <a:srgbClr val="000000"/>
                  </a:outerShdw>
                </a:effectLst>
              </a:rPr>
              <a:t>Rp1,030</a:t>
            </a:r>
            <a:endParaRPr lang="en-US" sz="2800"/>
          </a:p>
          <a:p>
            <a:pPr eaLnBrk="0" hangingPunct="0"/>
            <a:r>
              <a:rPr lang="en-US" sz="2800">
                <a:solidFill>
                  <a:srgbClr val="42B200"/>
                </a:solidFill>
                <a:effectLst>
                  <a:outerShdw blurRad="38100" dist="38100" dir="2700000" algn="tl">
                    <a:srgbClr val="000000"/>
                  </a:outerShdw>
                </a:effectLst>
              </a:rPr>
              <a:t>Rp2,169</a:t>
            </a:r>
          </a:p>
        </p:txBody>
      </p:sp>
      <p:sp>
        <p:nvSpPr>
          <p:cNvPr id="30734" name="Rectangle 14"/>
          <p:cNvSpPr>
            <a:spLocks noChangeArrowheads="1"/>
          </p:cNvSpPr>
          <p:nvPr/>
        </p:nvSpPr>
        <p:spPr bwMode="auto">
          <a:xfrm>
            <a:off x="6919913" y="5502275"/>
            <a:ext cx="982662"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t>= </a:t>
            </a:r>
            <a:r>
              <a:rPr lang="en-US" sz="2800" i="1">
                <a:solidFill>
                  <a:schemeClr val="tx2"/>
                </a:solidFill>
                <a:effectLst>
                  <a:outerShdw blurRad="38100" dist="38100" dir="2700000" algn="tl">
                    <a:srgbClr val="000000"/>
                  </a:outerShdw>
                </a:effectLst>
              </a:rPr>
              <a:t>.47</a:t>
            </a:r>
          </a:p>
        </p:txBody>
      </p:sp>
      <p:sp>
        <p:nvSpPr>
          <p:cNvPr id="18447" name="Line 15"/>
          <p:cNvSpPr>
            <a:spLocks noChangeShapeType="1"/>
          </p:cNvSpPr>
          <p:nvPr/>
        </p:nvSpPr>
        <p:spPr bwMode="auto">
          <a:xfrm>
            <a:off x="5562600" y="5791200"/>
            <a:ext cx="12192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794851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996950" y="3435350"/>
            <a:ext cx="7150100" cy="596900"/>
          </a:xfrm>
          <a:prstGeom prst="octagon">
            <a:avLst>
              <a:gd name="adj" fmla="val 29282"/>
            </a:avLst>
          </a:prstGeom>
          <a:solidFill>
            <a:schemeClr val="accent1"/>
          </a:solidFill>
          <a:ln w="12700">
            <a:solidFill>
              <a:schemeClr val="tx1"/>
            </a:solidFill>
            <a:miter lim="800000"/>
            <a:headEnd/>
            <a:tailEnd/>
          </a:ln>
        </p:spPr>
        <p:txBody>
          <a:bodyPr wrap="none" anchor="ctr"/>
          <a:lstStyle/>
          <a:p>
            <a:endParaRPr lang="id-ID"/>
          </a:p>
        </p:txBody>
      </p:sp>
      <p:sp>
        <p:nvSpPr>
          <p:cNvPr id="19459" name="Line 3"/>
          <p:cNvSpPr>
            <a:spLocks noChangeShapeType="1"/>
          </p:cNvSpPr>
          <p:nvPr/>
        </p:nvSpPr>
        <p:spPr bwMode="auto">
          <a:xfrm>
            <a:off x="1905000" y="1676400"/>
            <a:ext cx="51054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48" name="Rectangle 4"/>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Perbandingan Rasio Leverage Keuangan</a:t>
            </a:r>
          </a:p>
        </p:txBody>
      </p:sp>
      <p:sp>
        <p:nvSpPr>
          <p:cNvPr id="19461" name="Rectangle 5"/>
          <p:cNvSpPr>
            <a:spLocks noGrp="1" noChangeArrowheads="1"/>
          </p:cNvSpPr>
          <p:nvPr>
            <p:ph type="body" sz="half" idx="1"/>
          </p:nvPr>
        </p:nvSpPr>
        <p:spPr>
          <a:xfrm>
            <a:off x="3733800" y="2667000"/>
            <a:ext cx="5105400" cy="3200400"/>
          </a:xfrm>
          <a:effectLst>
            <a:outerShdw algn="ctr" rotWithShape="0">
              <a:schemeClr val="bg2"/>
            </a:outerShdw>
          </a:effectLst>
        </p:spPr>
        <p:txBody>
          <a:bodyPr/>
          <a:lstStyle/>
          <a:p>
            <a:pPr marL="0" indent="0">
              <a:buFont typeface="Monotype Sorts" charset="0"/>
              <a:buNone/>
            </a:pPr>
            <a:r>
              <a:rPr lang="en-US" sz="3600" i="1" u="sng">
                <a:latin typeface="Arial" charset="0"/>
              </a:rPr>
              <a:t>BW		</a:t>
            </a:r>
            <a:r>
              <a:rPr lang="en-US" sz="3600" i="1">
                <a:latin typeface="Arial" charset="0"/>
              </a:rPr>
              <a:t>    </a:t>
            </a:r>
            <a:r>
              <a:rPr lang="en-US" sz="3600" i="1" u="sng">
                <a:latin typeface="Arial" charset="0"/>
              </a:rPr>
              <a:t>Industri</a:t>
            </a:r>
            <a:endParaRPr lang="en-US" sz="3600">
              <a:latin typeface="Arial" charset="0"/>
            </a:endParaRPr>
          </a:p>
          <a:p>
            <a:pPr marL="0" indent="0">
              <a:buFont typeface="Monotype Sorts" charset="0"/>
              <a:buNone/>
            </a:pPr>
            <a:r>
              <a:rPr lang="en-US" sz="3600">
                <a:solidFill>
                  <a:schemeClr val="tx2"/>
                </a:solidFill>
                <a:latin typeface="Arial" charset="0"/>
              </a:rPr>
              <a:t> .47			 .47</a:t>
            </a:r>
            <a:endParaRPr lang="en-US" sz="3600">
              <a:solidFill>
                <a:schemeClr val="tx1"/>
              </a:solidFill>
              <a:latin typeface="Arial" charset="0"/>
            </a:endParaRPr>
          </a:p>
          <a:p>
            <a:pPr marL="0" indent="0">
              <a:buFont typeface="Monotype Sorts" charset="0"/>
              <a:buNone/>
            </a:pPr>
            <a:r>
              <a:rPr lang="en-US" sz="3600">
                <a:solidFill>
                  <a:schemeClr val="tx1"/>
                </a:solidFill>
                <a:latin typeface="Arial" charset="0"/>
              </a:rPr>
              <a:t> </a:t>
            </a:r>
            <a:r>
              <a:rPr lang="en-US" sz="3600">
                <a:latin typeface="Arial" charset="0"/>
              </a:rPr>
              <a:t>.47			 .47</a:t>
            </a:r>
          </a:p>
          <a:p>
            <a:pPr marL="0" indent="0">
              <a:buFont typeface="Monotype Sorts" charset="0"/>
              <a:buNone/>
            </a:pPr>
            <a:r>
              <a:rPr lang="en-US" sz="3600">
                <a:latin typeface="Arial" charset="0"/>
              </a:rPr>
              <a:t> .45			 .47</a:t>
            </a:r>
          </a:p>
        </p:txBody>
      </p:sp>
      <p:sp>
        <p:nvSpPr>
          <p:cNvPr id="19462" name="Line 6"/>
          <p:cNvSpPr>
            <a:spLocks noChangeShapeType="1"/>
          </p:cNvSpPr>
          <p:nvPr/>
        </p:nvSpPr>
        <p:spPr bwMode="auto">
          <a:xfrm>
            <a:off x="1828800" y="1600200"/>
            <a:ext cx="51054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Rectangle 7"/>
          <p:cNvSpPr>
            <a:spLocks noGrp="1" noChangeArrowheads="1"/>
          </p:cNvSpPr>
          <p:nvPr>
            <p:ph type="body" sz="half" idx="2"/>
          </p:nvPr>
        </p:nvSpPr>
        <p:spPr>
          <a:xfrm>
            <a:off x="152400" y="2667000"/>
            <a:ext cx="3276600" cy="3048000"/>
          </a:xfrm>
          <a:noFill/>
        </p:spPr>
        <p:txBody>
          <a:bodyPr/>
          <a:lstStyle/>
          <a:p>
            <a:pPr marL="0" indent="0" algn="ctr">
              <a:buFont typeface="Monotype Sorts" charset="0"/>
              <a:buNone/>
            </a:pPr>
            <a:r>
              <a:rPr lang="en-US" sz="3600" u="sng">
                <a:latin typeface="Arial" charset="0"/>
              </a:rPr>
              <a:t>Tahun</a:t>
            </a:r>
            <a:endParaRPr lang="en-US" sz="3600">
              <a:latin typeface="Arial" charset="0"/>
            </a:endParaRPr>
          </a:p>
          <a:p>
            <a:pPr marL="0" indent="0" algn="ctr">
              <a:buFont typeface="Monotype Sorts" charset="0"/>
              <a:buNone/>
            </a:pPr>
            <a:r>
              <a:rPr lang="en-US" sz="3600">
                <a:solidFill>
                  <a:schemeClr val="tx2"/>
                </a:solidFill>
                <a:latin typeface="Arial" charset="0"/>
              </a:rPr>
              <a:t>2002</a:t>
            </a:r>
          </a:p>
          <a:p>
            <a:pPr marL="0" indent="0" algn="ctr">
              <a:buFont typeface="Monotype Sorts" charset="0"/>
              <a:buNone/>
            </a:pPr>
            <a:r>
              <a:rPr lang="en-US" sz="3600">
                <a:latin typeface="Arial" charset="0"/>
              </a:rPr>
              <a:t>2001</a:t>
            </a:r>
          </a:p>
          <a:p>
            <a:pPr marL="0" indent="0" algn="ctr">
              <a:buFont typeface="Monotype Sorts" charset="0"/>
              <a:buNone/>
            </a:pPr>
            <a:r>
              <a:rPr lang="en-US" sz="3600">
                <a:latin typeface="Arial" charset="0"/>
              </a:rPr>
              <a:t>2000</a:t>
            </a:r>
          </a:p>
        </p:txBody>
      </p:sp>
      <p:sp>
        <p:nvSpPr>
          <p:cNvPr id="31752" name="Rectangle 8"/>
          <p:cNvSpPr>
            <a:spLocks noChangeArrowheads="1"/>
          </p:cNvSpPr>
          <p:nvPr/>
        </p:nvSpPr>
        <p:spPr bwMode="auto">
          <a:xfrm>
            <a:off x="1350963" y="1854200"/>
            <a:ext cx="6319837" cy="711200"/>
          </a:xfrm>
          <a:prstGeom prst="rect">
            <a:avLst/>
          </a:prstGeom>
          <a:solidFill>
            <a:schemeClr val="accent1"/>
          </a:solidFill>
          <a:ln w="12700">
            <a:solidFill>
              <a:srgbClr val="000000"/>
            </a:solidFill>
            <a:miter lim="800000"/>
            <a:headEnd/>
            <a:tailEnd/>
          </a:ln>
          <a:effectLst/>
        </p:spPr>
        <p:txBody>
          <a:bodyPr wrap="none" lIns="90488" tIns="44450" rIns="90488" bIns="44450">
            <a:spAutoFit/>
          </a:bodyPr>
          <a:lstStyle/>
          <a:p>
            <a:pPr algn="ctr" eaLnBrk="0" hangingPunct="0"/>
            <a:r>
              <a:rPr lang="en-US" sz="4000">
                <a:solidFill>
                  <a:schemeClr val="hlink"/>
                </a:solidFill>
                <a:effectLst>
                  <a:outerShdw blurRad="38100" dist="38100" dir="2700000" algn="tl">
                    <a:srgbClr val="000000"/>
                  </a:outerShdw>
                </a:effectLst>
              </a:rPr>
              <a:t>Debt-to-Total-Asset Ratio</a:t>
            </a:r>
          </a:p>
        </p:txBody>
      </p:sp>
      <p:sp>
        <p:nvSpPr>
          <p:cNvPr id="19465" name="Rectangle 9"/>
          <p:cNvSpPr>
            <a:spLocks noChangeArrowheads="1"/>
          </p:cNvSpPr>
          <p:nvPr/>
        </p:nvSpPr>
        <p:spPr bwMode="auto">
          <a:xfrm>
            <a:off x="1328738" y="5534025"/>
            <a:ext cx="6627812"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r>
              <a:rPr lang="en-US" sz="3200"/>
              <a:t>BW mempunayi debt utilization</a:t>
            </a:r>
          </a:p>
          <a:p>
            <a:pPr algn="ctr" eaLnBrk="0" hangingPunct="0"/>
            <a:r>
              <a:rPr lang="en-US" sz="3200"/>
              <a:t>yang sama dengan rata2 industri.</a:t>
            </a:r>
          </a:p>
        </p:txBody>
      </p:sp>
    </p:spTree>
    <p:extLst>
      <p:ext uri="{BB962C8B-B14F-4D97-AF65-F5344CB8AC3E}">
        <p14:creationId xmlns:p14="http://schemas.microsoft.com/office/powerpoint/2010/main" val="20524805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1905000" y="1676400"/>
            <a:ext cx="68580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1" name="Rectangle 3"/>
          <p:cNvSpPr>
            <a:spLocks noGrp="1" noChangeArrowheads="1"/>
          </p:cNvSpPr>
          <p:nvPr>
            <p:ph type="title"/>
          </p:nvPr>
        </p:nvSpPr>
        <p:spPr>
          <a:xfrm>
            <a:off x="1676400" y="533400"/>
            <a:ext cx="7391400" cy="1219200"/>
          </a:xfrm>
          <a:effectLst>
            <a:outerShdw dist="71842" dir="2700000" algn="ctr" rotWithShape="0">
              <a:schemeClr val="bg2"/>
            </a:outerShdw>
          </a:effectLst>
        </p:spPr>
        <p:txBody>
          <a:bodyPr/>
          <a:lstStyle/>
          <a:p>
            <a:r>
              <a:rPr lang="en-US" b="1">
                <a:latin typeface="Arial" charset="0"/>
              </a:rPr>
              <a:t>Rasio Leverage Keuangan</a:t>
            </a:r>
          </a:p>
        </p:txBody>
      </p:sp>
      <p:sp>
        <p:nvSpPr>
          <p:cNvPr id="32772" name="Rectangle 4"/>
          <p:cNvSpPr>
            <a:spLocks noGrp="1" noChangeArrowheads="1"/>
          </p:cNvSpPr>
          <p:nvPr>
            <p:ph type="body" sz="half" idx="1"/>
          </p:nvPr>
        </p:nvSpPr>
        <p:spPr>
          <a:xfrm>
            <a:off x="4572000" y="1828800"/>
            <a:ext cx="4343400" cy="3505200"/>
          </a:xfrm>
          <a:effectLst>
            <a:outerShdw algn="ctr" rotWithShape="0">
              <a:schemeClr val="bg2"/>
            </a:outerShdw>
          </a:effectLst>
        </p:spPr>
        <p:txBody>
          <a:bodyPr/>
          <a:lstStyle/>
          <a:p>
            <a:pPr marL="0" indent="0" algn="ctr">
              <a:lnSpc>
                <a:spcPct val="90000"/>
              </a:lnSpc>
              <a:spcBef>
                <a:spcPct val="5000"/>
              </a:spcBef>
              <a:spcAft>
                <a:spcPct val="0"/>
              </a:spcAft>
              <a:buFont typeface="Monotype Sorts" pitchFamily="2" charset="2"/>
              <a:buNone/>
              <a:defRPr/>
            </a:pPr>
            <a:r>
              <a:rPr lang="en-US" sz="3200" i="1" smtClean="0">
                <a:effectLst>
                  <a:outerShdw blurRad="38100" dist="38100" dir="2700000" algn="tl">
                    <a:srgbClr val="FFFFFF"/>
                  </a:outerShdw>
                </a:effectLst>
                <a:ea typeface="+mn-ea"/>
              </a:rPr>
              <a:t>Total Capitalization</a:t>
            </a:r>
            <a:endParaRPr lang="en-US" smtClean="0">
              <a:ea typeface="+mn-ea"/>
            </a:endParaRPr>
          </a:p>
          <a:p>
            <a:pPr marL="0" indent="0" algn="ctr">
              <a:lnSpc>
                <a:spcPct val="90000"/>
              </a:lnSpc>
              <a:spcBef>
                <a:spcPct val="5000"/>
              </a:spcBef>
              <a:spcAft>
                <a:spcPct val="0"/>
              </a:spcAft>
              <a:buFont typeface="Monotype Sorts" pitchFamily="2" charset="2"/>
              <a:buNone/>
              <a:defRPr/>
            </a:pPr>
            <a:endParaRPr lang="en-US" smtClean="0">
              <a:ea typeface="+mn-ea"/>
            </a:endParaRPr>
          </a:p>
          <a:p>
            <a:pPr marL="0" indent="0" algn="ctr">
              <a:lnSpc>
                <a:spcPct val="90000"/>
              </a:lnSpc>
              <a:spcBef>
                <a:spcPct val="5000"/>
              </a:spcBef>
              <a:spcAft>
                <a:spcPct val="0"/>
              </a:spcAft>
              <a:buFont typeface="Monotype Sorts" pitchFamily="2" charset="2"/>
              <a:buNone/>
              <a:defRPr/>
            </a:pPr>
            <a:endParaRPr lang="en-US" sz="1600" smtClean="0">
              <a:ea typeface="+mn-ea"/>
            </a:endParaRPr>
          </a:p>
          <a:p>
            <a:pPr marL="0" indent="0" algn="ctr">
              <a:lnSpc>
                <a:spcPct val="90000"/>
              </a:lnSpc>
              <a:spcBef>
                <a:spcPct val="5000"/>
              </a:spcBef>
              <a:spcAft>
                <a:spcPct val="0"/>
              </a:spcAft>
              <a:buFont typeface="Monotype Sorts" pitchFamily="2" charset="2"/>
              <a:buNone/>
              <a:defRPr/>
            </a:pPr>
            <a:r>
              <a:rPr lang="en-US" smtClean="0">
                <a:solidFill>
                  <a:schemeClr val="hlink"/>
                </a:solidFill>
                <a:effectLst>
                  <a:outerShdw blurRad="38100" dist="38100" dir="2700000" algn="tl">
                    <a:srgbClr val="000000"/>
                  </a:outerShdw>
                </a:effectLst>
                <a:ea typeface="+mn-ea"/>
              </a:rPr>
              <a:t>Total Hutang</a:t>
            </a:r>
            <a:endParaRPr lang="en-US" smtClean="0">
              <a:ea typeface="+mn-ea"/>
            </a:endParaRPr>
          </a:p>
          <a:p>
            <a:pPr marL="0" indent="0" algn="ctr">
              <a:lnSpc>
                <a:spcPct val="90000"/>
              </a:lnSpc>
              <a:spcBef>
                <a:spcPct val="5000"/>
              </a:spcBef>
              <a:spcAft>
                <a:spcPct val="0"/>
              </a:spcAft>
              <a:buFont typeface="Monotype Sorts" pitchFamily="2" charset="2"/>
              <a:buNone/>
              <a:defRPr/>
            </a:pPr>
            <a:r>
              <a:rPr lang="en-US" smtClean="0">
                <a:solidFill>
                  <a:srgbClr val="42B200"/>
                </a:solidFill>
                <a:effectLst>
                  <a:outerShdw blurRad="38100" dist="38100" dir="2700000" algn="tl">
                    <a:srgbClr val="000000"/>
                  </a:outerShdw>
                </a:effectLst>
                <a:ea typeface="+mn-ea"/>
              </a:rPr>
              <a:t>Total Capitalization</a:t>
            </a:r>
            <a:endParaRPr lang="en-US" smtClean="0">
              <a:ea typeface="+mn-ea"/>
            </a:endParaRPr>
          </a:p>
          <a:p>
            <a:pPr marL="0" indent="0" algn="ctr">
              <a:lnSpc>
                <a:spcPct val="90000"/>
              </a:lnSpc>
              <a:spcBef>
                <a:spcPct val="5000"/>
              </a:spcBef>
              <a:spcAft>
                <a:spcPct val="0"/>
              </a:spcAft>
              <a:buFont typeface="Monotype Sorts" pitchFamily="2" charset="2"/>
              <a:buNone/>
              <a:defRPr/>
            </a:pPr>
            <a:endParaRPr lang="en-US" smtClean="0">
              <a:ea typeface="+mn-ea"/>
            </a:endParaRPr>
          </a:p>
          <a:p>
            <a:pPr marL="0" indent="0" algn="ctr">
              <a:lnSpc>
                <a:spcPct val="90000"/>
              </a:lnSpc>
              <a:spcBef>
                <a:spcPct val="5000"/>
              </a:spcBef>
              <a:spcAft>
                <a:spcPct val="0"/>
              </a:spcAft>
              <a:buFont typeface="Monotype Sorts" pitchFamily="2" charset="2"/>
              <a:buNone/>
              <a:defRPr/>
            </a:pPr>
            <a:r>
              <a:rPr lang="en-US" smtClean="0">
                <a:ea typeface="+mn-ea"/>
              </a:rPr>
              <a:t>Untuk BW</a:t>
            </a:r>
          </a:p>
          <a:p>
            <a:pPr marL="0" indent="0" algn="ctr">
              <a:lnSpc>
                <a:spcPct val="90000"/>
              </a:lnSpc>
              <a:spcBef>
                <a:spcPct val="5000"/>
              </a:spcBef>
              <a:spcAft>
                <a:spcPct val="0"/>
              </a:spcAft>
              <a:buFont typeface="Monotype Sorts" pitchFamily="2" charset="2"/>
              <a:buNone/>
              <a:defRPr/>
            </a:pPr>
            <a:r>
              <a:rPr lang="en-US" i="1" smtClean="0">
                <a:ea typeface="+mn-ea"/>
              </a:rPr>
              <a:t>Per 31 Des</a:t>
            </a:r>
            <a:r>
              <a:rPr lang="en-US" smtClean="0">
                <a:ea typeface="+mn-ea"/>
              </a:rPr>
              <a:t>, 2002</a:t>
            </a:r>
          </a:p>
        </p:txBody>
      </p:sp>
      <p:sp>
        <p:nvSpPr>
          <p:cNvPr id="20485" name="Line 5"/>
          <p:cNvSpPr>
            <a:spLocks noChangeShapeType="1"/>
          </p:cNvSpPr>
          <p:nvPr/>
        </p:nvSpPr>
        <p:spPr bwMode="auto">
          <a:xfrm>
            <a:off x="1828800" y="1600200"/>
            <a:ext cx="68580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6" name="Rectangle 6"/>
          <p:cNvSpPr>
            <a:spLocks noGrp="1" noChangeArrowheads="1"/>
          </p:cNvSpPr>
          <p:nvPr>
            <p:ph type="body" sz="half" idx="2"/>
          </p:nvPr>
        </p:nvSpPr>
        <p:spPr>
          <a:xfrm>
            <a:off x="152400" y="4419600"/>
            <a:ext cx="4495800" cy="1905000"/>
          </a:xfrm>
          <a:noFill/>
        </p:spPr>
        <p:txBody>
          <a:bodyPr/>
          <a:lstStyle/>
          <a:p>
            <a:pPr marL="0" indent="0" algn="ctr">
              <a:spcBef>
                <a:spcPct val="5000"/>
              </a:spcBef>
              <a:spcAft>
                <a:spcPct val="0"/>
              </a:spcAft>
              <a:buFont typeface="Monotype Sorts" charset="0"/>
              <a:buNone/>
            </a:pPr>
            <a:r>
              <a:rPr lang="en-US">
                <a:latin typeface="Arial" charset="0"/>
              </a:rPr>
              <a:t>Menunjukkan proporsi hutang jangka panjang dengan total pembiayaan.</a:t>
            </a:r>
          </a:p>
        </p:txBody>
      </p:sp>
      <p:sp>
        <p:nvSpPr>
          <p:cNvPr id="20487" name="Rectangle 7"/>
          <p:cNvSpPr>
            <a:spLocks noChangeArrowheads="1"/>
          </p:cNvSpPr>
          <p:nvPr/>
        </p:nvSpPr>
        <p:spPr bwMode="auto">
          <a:xfrm>
            <a:off x="419100" y="1866900"/>
            <a:ext cx="3810000" cy="762000"/>
          </a:xfrm>
          <a:prstGeom prst="rect">
            <a:avLst/>
          </a:prstGeom>
          <a:solidFill>
            <a:schemeClr val="accent1"/>
          </a:solidFill>
          <a:ln w="76200" cmpd="tri">
            <a:solidFill>
              <a:srgbClr val="000000"/>
            </a:solidFill>
            <a:miter lim="800000"/>
            <a:headEnd/>
            <a:tailEnd/>
          </a:ln>
        </p:spPr>
        <p:txBody>
          <a:bodyPr wrap="none" anchor="ctr"/>
          <a:lstStyle/>
          <a:p>
            <a:endParaRPr lang="id-ID"/>
          </a:p>
        </p:txBody>
      </p:sp>
      <p:sp>
        <p:nvSpPr>
          <p:cNvPr id="20488" name="Rectangle 8"/>
          <p:cNvSpPr>
            <a:spLocks noChangeArrowheads="1"/>
          </p:cNvSpPr>
          <p:nvPr/>
        </p:nvSpPr>
        <p:spPr bwMode="auto">
          <a:xfrm>
            <a:off x="1143000" y="1997075"/>
            <a:ext cx="24384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800"/>
              <a:t>Rasio Neraca</a:t>
            </a:r>
          </a:p>
        </p:txBody>
      </p:sp>
      <p:sp>
        <p:nvSpPr>
          <p:cNvPr id="20489" name="Rectangle 9"/>
          <p:cNvSpPr>
            <a:spLocks noChangeArrowheads="1"/>
          </p:cNvSpPr>
          <p:nvPr/>
        </p:nvSpPr>
        <p:spPr bwMode="auto">
          <a:xfrm>
            <a:off x="387350" y="2978150"/>
            <a:ext cx="3873500" cy="1054100"/>
          </a:xfrm>
          <a:prstGeom prst="rect">
            <a:avLst/>
          </a:prstGeom>
          <a:solidFill>
            <a:schemeClr val="accent1"/>
          </a:solidFill>
          <a:ln w="12700">
            <a:solidFill>
              <a:srgbClr val="000000"/>
            </a:solidFill>
            <a:miter lim="800000"/>
            <a:headEnd/>
            <a:tailEnd/>
          </a:ln>
        </p:spPr>
        <p:txBody>
          <a:bodyPr wrap="none" anchor="ctr"/>
          <a:lstStyle/>
          <a:p>
            <a:endParaRPr lang="id-ID"/>
          </a:p>
        </p:txBody>
      </p:sp>
      <p:sp>
        <p:nvSpPr>
          <p:cNvPr id="20490" name="Rectangle 10"/>
          <p:cNvSpPr>
            <a:spLocks noChangeArrowheads="1"/>
          </p:cNvSpPr>
          <p:nvPr/>
        </p:nvSpPr>
        <p:spPr bwMode="auto">
          <a:xfrm>
            <a:off x="458788" y="3063875"/>
            <a:ext cx="3556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sz="2800"/>
              <a:t>Rasio Leverage</a:t>
            </a:r>
          </a:p>
          <a:p>
            <a:pPr algn="ctr" eaLnBrk="0" hangingPunct="0"/>
            <a:r>
              <a:rPr lang="en-US" sz="2800"/>
              <a:t>Keuangan</a:t>
            </a:r>
          </a:p>
        </p:txBody>
      </p:sp>
      <p:sp>
        <p:nvSpPr>
          <p:cNvPr id="20491" name="Line 11"/>
          <p:cNvSpPr>
            <a:spLocks noChangeShapeType="1"/>
          </p:cNvSpPr>
          <p:nvPr/>
        </p:nvSpPr>
        <p:spPr bwMode="auto">
          <a:xfrm>
            <a:off x="2362200" y="2667000"/>
            <a:ext cx="0" cy="304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12"/>
          <p:cNvSpPr>
            <a:spLocks noChangeShapeType="1"/>
          </p:cNvSpPr>
          <p:nvPr/>
        </p:nvSpPr>
        <p:spPr bwMode="auto">
          <a:xfrm>
            <a:off x="5105400" y="3505200"/>
            <a:ext cx="32766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1" name="Rectangle 13"/>
          <p:cNvSpPr>
            <a:spLocks noChangeArrowheads="1"/>
          </p:cNvSpPr>
          <p:nvPr/>
        </p:nvSpPr>
        <p:spPr bwMode="auto">
          <a:xfrm>
            <a:off x="5548313" y="5349875"/>
            <a:ext cx="1547812" cy="942975"/>
          </a:xfrm>
          <a:prstGeom prst="rect">
            <a:avLst/>
          </a:prstGeom>
          <a:noFill/>
          <a:ln w="12700">
            <a:noFill/>
            <a:miter lim="800000"/>
            <a:headEnd/>
            <a:tailEnd/>
          </a:ln>
          <a:effectLst/>
        </p:spPr>
        <p:txBody>
          <a:bodyPr wrap="none" lIns="90488" tIns="44450" rIns="90488" bIns="44450">
            <a:spAutoFit/>
          </a:bodyPr>
          <a:lstStyle/>
          <a:p>
            <a:pPr eaLnBrk="0" hangingPunct="0"/>
            <a:r>
              <a:rPr lang="en-US" sz="2800">
                <a:solidFill>
                  <a:schemeClr val="hlink"/>
                </a:solidFill>
                <a:effectLst>
                  <a:outerShdw blurRad="38100" dist="38100" dir="2700000" algn="tl">
                    <a:srgbClr val="000000"/>
                  </a:outerShdw>
                </a:effectLst>
              </a:rPr>
              <a:t>Rp1,030</a:t>
            </a:r>
            <a:endParaRPr lang="en-US" sz="2800"/>
          </a:p>
          <a:p>
            <a:pPr eaLnBrk="0" hangingPunct="0"/>
            <a:r>
              <a:rPr lang="en-US" sz="2800">
                <a:solidFill>
                  <a:srgbClr val="42B200"/>
                </a:solidFill>
                <a:effectLst>
                  <a:outerShdw blurRad="38100" dist="38100" dir="2700000" algn="tl">
                    <a:srgbClr val="000000"/>
                  </a:outerShdw>
                </a:effectLst>
              </a:rPr>
              <a:t>Rp1,669</a:t>
            </a:r>
          </a:p>
        </p:txBody>
      </p:sp>
      <p:sp>
        <p:nvSpPr>
          <p:cNvPr id="32782" name="Rectangle 14"/>
          <p:cNvSpPr>
            <a:spLocks noChangeArrowheads="1"/>
          </p:cNvSpPr>
          <p:nvPr/>
        </p:nvSpPr>
        <p:spPr bwMode="auto">
          <a:xfrm>
            <a:off x="6919913" y="5502275"/>
            <a:ext cx="982662" cy="515938"/>
          </a:xfrm>
          <a:prstGeom prst="rect">
            <a:avLst/>
          </a:prstGeom>
          <a:noFill/>
          <a:ln w="12700">
            <a:noFill/>
            <a:miter lim="800000"/>
            <a:headEnd/>
            <a:tailEnd/>
          </a:ln>
          <a:effectLst/>
        </p:spPr>
        <p:txBody>
          <a:bodyPr wrap="none" lIns="90488" tIns="44450" rIns="90488" bIns="44450">
            <a:spAutoFit/>
          </a:bodyPr>
          <a:lstStyle/>
          <a:p>
            <a:pPr eaLnBrk="0" hangingPunct="0"/>
            <a:r>
              <a:rPr lang="en-US" sz="2800"/>
              <a:t>= </a:t>
            </a:r>
            <a:r>
              <a:rPr lang="en-US" sz="2800" i="1">
                <a:solidFill>
                  <a:schemeClr val="tx2"/>
                </a:solidFill>
                <a:effectLst>
                  <a:outerShdw blurRad="38100" dist="38100" dir="2700000" algn="tl">
                    <a:srgbClr val="000000"/>
                  </a:outerShdw>
                </a:effectLst>
              </a:rPr>
              <a:t>.62</a:t>
            </a:r>
          </a:p>
        </p:txBody>
      </p:sp>
      <p:sp>
        <p:nvSpPr>
          <p:cNvPr id="20495" name="Line 15"/>
          <p:cNvSpPr>
            <a:spLocks noChangeShapeType="1"/>
          </p:cNvSpPr>
          <p:nvPr/>
        </p:nvSpPr>
        <p:spPr bwMode="auto">
          <a:xfrm>
            <a:off x="5562600" y="5791200"/>
            <a:ext cx="12192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Rectangle 16"/>
          <p:cNvSpPr>
            <a:spLocks noChangeArrowheads="1"/>
          </p:cNvSpPr>
          <p:nvPr/>
        </p:nvSpPr>
        <p:spPr bwMode="auto">
          <a:xfrm>
            <a:off x="5030788" y="2287588"/>
            <a:ext cx="3578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en-US"/>
              <a:t>(i.e., LT-Debt + Equity)</a:t>
            </a:r>
          </a:p>
        </p:txBody>
      </p:sp>
      <p:sp>
        <p:nvSpPr>
          <p:cNvPr id="20497" name="Rectangle 17"/>
          <p:cNvSpPr>
            <a:spLocks noChangeArrowheads="1"/>
          </p:cNvSpPr>
          <p:nvPr/>
        </p:nvSpPr>
        <p:spPr bwMode="auto">
          <a:xfrm>
            <a:off x="4806950" y="1835150"/>
            <a:ext cx="3949700" cy="9017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d-ID"/>
          </a:p>
        </p:txBody>
      </p:sp>
    </p:spTree>
    <p:extLst>
      <p:ext uri="{BB962C8B-B14F-4D97-AF65-F5344CB8AC3E}">
        <p14:creationId xmlns:p14="http://schemas.microsoft.com/office/powerpoint/2010/main" val="17718890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996950" y="3435350"/>
            <a:ext cx="7150100" cy="596900"/>
          </a:xfrm>
          <a:prstGeom prst="octagon">
            <a:avLst>
              <a:gd name="adj" fmla="val 29282"/>
            </a:avLst>
          </a:prstGeom>
          <a:solidFill>
            <a:schemeClr val="accent1"/>
          </a:solidFill>
          <a:ln w="12700">
            <a:solidFill>
              <a:schemeClr val="tx1"/>
            </a:solidFill>
            <a:miter lim="800000"/>
            <a:headEnd/>
            <a:tailEnd/>
          </a:ln>
        </p:spPr>
        <p:txBody>
          <a:bodyPr wrap="none" anchor="ctr"/>
          <a:lstStyle/>
          <a:p>
            <a:endParaRPr lang="id-ID"/>
          </a:p>
        </p:txBody>
      </p:sp>
      <p:sp>
        <p:nvSpPr>
          <p:cNvPr id="21507" name="Line 3"/>
          <p:cNvSpPr>
            <a:spLocks noChangeShapeType="1"/>
          </p:cNvSpPr>
          <p:nvPr/>
        </p:nvSpPr>
        <p:spPr bwMode="auto">
          <a:xfrm>
            <a:off x="1905000" y="1676400"/>
            <a:ext cx="51054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6" name="Rectangle 4"/>
          <p:cNvSpPr>
            <a:spLocks noGrp="1" noChangeArrowheads="1"/>
          </p:cNvSpPr>
          <p:nvPr>
            <p:ph type="title"/>
          </p:nvPr>
        </p:nvSpPr>
        <p:spPr>
          <a:xfrm>
            <a:off x="1676400" y="0"/>
            <a:ext cx="7391400" cy="1752600"/>
          </a:xfrm>
          <a:effectLst>
            <a:outerShdw dist="71842" dir="2700000" algn="ctr" rotWithShape="0">
              <a:schemeClr val="bg2"/>
            </a:outerShdw>
          </a:effectLst>
        </p:spPr>
        <p:txBody>
          <a:bodyPr/>
          <a:lstStyle/>
          <a:p>
            <a:r>
              <a:rPr lang="en-US" b="1">
                <a:latin typeface="Arial" charset="0"/>
              </a:rPr>
              <a:t>Perbandingan Leverage </a:t>
            </a:r>
            <a:br>
              <a:rPr lang="en-US" b="1">
                <a:latin typeface="Arial" charset="0"/>
              </a:rPr>
            </a:br>
            <a:r>
              <a:rPr lang="en-US" b="1">
                <a:latin typeface="Arial" charset="0"/>
              </a:rPr>
              <a:t>Keuangan</a:t>
            </a:r>
          </a:p>
        </p:txBody>
      </p:sp>
      <p:sp>
        <p:nvSpPr>
          <p:cNvPr id="21509" name="Rectangle 5"/>
          <p:cNvSpPr>
            <a:spLocks noGrp="1" noChangeArrowheads="1"/>
          </p:cNvSpPr>
          <p:nvPr>
            <p:ph type="body" sz="half" idx="1"/>
          </p:nvPr>
        </p:nvSpPr>
        <p:spPr>
          <a:xfrm>
            <a:off x="3733800" y="2667000"/>
            <a:ext cx="5105400" cy="3200400"/>
          </a:xfrm>
          <a:effectLst>
            <a:outerShdw algn="ctr" rotWithShape="0">
              <a:schemeClr val="bg2"/>
            </a:outerShdw>
          </a:effectLst>
        </p:spPr>
        <p:txBody>
          <a:bodyPr/>
          <a:lstStyle/>
          <a:p>
            <a:pPr marL="0" indent="0">
              <a:buFont typeface="Monotype Sorts" charset="0"/>
              <a:buNone/>
            </a:pPr>
            <a:r>
              <a:rPr lang="en-US" sz="3600" i="1" u="sng">
                <a:latin typeface="Arial" charset="0"/>
              </a:rPr>
              <a:t>BW		</a:t>
            </a:r>
            <a:r>
              <a:rPr lang="en-US" sz="3600" i="1">
                <a:latin typeface="Arial" charset="0"/>
              </a:rPr>
              <a:t>    </a:t>
            </a:r>
            <a:r>
              <a:rPr lang="en-US" sz="3600" i="1" u="sng">
                <a:latin typeface="Arial" charset="0"/>
              </a:rPr>
              <a:t>Industri</a:t>
            </a:r>
            <a:endParaRPr lang="en-US" sz="3600">
              <a:latin typeface="Arial" charset="0"/>
            </a:endParaRPr>
          </a:p>
          <a:p>
            <a:pPr marL="0" indent="0">
              <a:buFont typeface="Monotype Sorts" charset="0"/>
              <a:buNone/>
            </a:pPr>
            <a:r>
              <a:rPr lang="en-US" sz="3600">
                <a:solidFill>
                  <a:schemeClr val="tx2"/>
                </a:solidFill>
                <a:latin typeface="Arial" charset="0"/>
              </a:rPr>
              <a:t> .62			 .60</a:t>
            </a:r>
            <a:endParaRPr lang="en-US" sz="3600">
              <a:solidFill>
                <a:schemeClr val="accent1"/>
              </a:solidFill>
              <a:latin typeface="Arial" charset="0"/>
            </a:endParaRPr>
          </a:p>
          <a:p>
            <a:pPr marL="0" indent="0">
              <a:buFont typeface="Monotype Sorts" charset="0"/>
              <a:buNone/>
            </a:pPr>
            <a:r>
              <a:rPr lang="en-US" sz="3600">
                <a:latin typeface="Arial" charset="0"/>
              </a:rPr>
              <a:t> .62			 .61</a:t>
            </a:r>
          </a:p>
          <a:p>
            <a:pPr marL="0" indent="0">
              <a:buFont typeface="Monotype Sorts" charset="0"/>
              <a:buNone/>
            </a:pPr>
            <a:r>
              <a:rPr lang="en-US" sz="3600">
                <a:latin typeface="Arial" charset="0"/>
              </a:rPr>
              <a:t> .67			 .62</a:t>
            </a:r>
          </a:p>
        </p:txBody>
      </p:sp>
      <p:sp>
        <p:nvSpPr>
          <p:cNvPr id="21510" name="Line 6"/>
          <p:cNvSpPr>
            <a:spLocks noChangeShapeType="1"/>
          </p:cNvSpPr>
          <p:nvPr/>
        </p:nvSpPr>
        <p:spPr bwMode="auto">
          <a:xfrm>
            <a:off x="1828800" y="1600200"/>
            <a:ext cx="51054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1" name="Rectangle 7"/>
          <p:cNvSpPr>
            <a:spLocks noGrp="1" noChangeArrowheads="1"/>
          </p:cNvSpPr>
          <p:nvPr>
            <p:ph type="body" sz="half" idx="2"/>
          </p:nvPr>
        </p:nvSpPr>
        <p:spPr>
          <a:xfrm>
            <a:off x="152400" y="2667000"/>
            <a:ext cx="3276600" cy="3048000"/>
          </a:xfrm>
          <a:noFill/>
        </p:spPr>
        <p:txBody>
          <a:bodyPr/>
          <a:lstStyle/>
          <a:p>
            <a:pPr marL="0" indent="0" algn="ctr">
              <a:buFont typeface="Monotype Sorts" charset="0"/>
              <a:buNone/>
            </a:pPr>
            <a:r>
              <a:rPr lang="en-US" sz="3600" u="sng">
                <a:latin typeface="Arial" charset="0"/>
              </a:rPr>
              <a:t>Tahun</a:t>
            </a:r>
            <a:endParaRPr lang="en-US" sz="3600">
              <a:latin typeface="Arial" charset="0"/>
            </a:endParaRPr>
          </a:p>
          <a:p>
            <a:pPr marL="0" indent="0" algn="ctr">
              <a:buFont typeface="Monotype Sorts" charset="0"/>
              <a:buNone/>
            </a:pPr>
            <a:r>
              <a:rPr lang="en-US" sz="3600">
                <a:solidFill>
                  <a:schemeClr val="tx2"/>
                </a:solidFill>
                <a:latin typeface="Arial" charset="0"/>
              </a:rPr>
              <a:t>2002</a:t>
            </a:r>
          </a:p>
          <a:p>
            <a:pPr marL="0" indent="0" algn="ctr">
              <a:buFont typeface="Monotype Sorts" charset="0"/>
              <a:buNone/>
            </a:pPr>
            <a:r>
              <a:rPr lang="en-US" sz="3600">
                <a:latin typeface="Arial" charset="0"/>
              </a:rPr>
              <a:t>2001</a:t>
            </a:r>
          </a:p>
          <a:p>
            <a:pPr marL="0" indent="0" algn="ctr">
              <a:buFont typeface="Monotype Sorts" charset="0"/>
              <a:buNone/>
            </a:pPr>
            <a:r>
              <a:rPr lang="en-US" sz="3600">
                <a:latin typeface="Arial" charset="0"/>
              </a:rPr>
              <a:t>2000</a:t>
            </a:r>
          </a:p>
        </p:txBody>
      </p:sp>
      <p:sp>
        <p:nvSpPr>
          <p:cNvPr id="33800" name="Rectangle 8"/>
          <p:cNvSpPr>
            <a:spLocks noChangeArrowheads="1"/>
          </p:cNvSpPr>
          <p:nvPr/>
        </p:nvSpPr>
        <p:spPr bwMode="auto">
          <a:xfrm>
            <a:off x="1379538" y="1854200"/>
            <a:ext cx="6261100" cy="711200"/>
          </a:xfrm>
          <a:prstGeom prst="rect">
            <a:avLst/>
          </a:prstGeom>
          <a:solidFill>
            <a:schemeClr val="accent1"/>
          </a:solidFill>
          <a:ln w="12700">
            <a:solidFill>
              <a:srgbClr val="000000"/>
            </a:solidFill>
            <a:miter lim="800000"/>
            <a:headEnd/>
            <a:tailEnd/>
          </a:ln>
          <a:effectLst/>
        </p:spPr>
        <p:txBody>
          <a:bodyPr wrap="none" lIns="90488" tIns="44450" rIns="90488" bIns="44450">
            <a:spAutoFit/>
          </a:bodyPr>
          <a:lstStyle/>
          <a:p>
            <a:pPr algn="ctr" eaLnBrk="0" hangingPunct="0"/>
            <a:r>
              <a:rPr lang="en-US" sz="4000">
                <a:solidFill>
                  <a:schemeClr val="hlink"/>
                </a:solidFill>
                <a:effectLst>
                  <a:outerShdw blurRad="38100" dist="38100" dir="2700000" algn="tl">
                    <a:srgbClr val="000000"/>
                  </a:outerShdw>
                </a:effectLst>
              </a:rPr>
              <a:t>Total Capitalization Ratio</a:t>
            </a:r>
          </a:p>
        </p:txBody>
      </p:sp>
      <p:sp>
        <p:nvSpPr>
          <p:cNvPr id="21513" name="Rectangle 9"/>
          <p:cNvSpPr>
            <a:spLocks noChangeArrowheads="1"/>
          </p:cNvSpPr>
          <p:nvPr/>
        </p:nvSpPr>
        <p:spPr bwMode="auto">
          <a:xfrm>
            <a:off x="549275" y="5534025"/>
            <a:ext cx="81851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r>
              <a:rPr lang="en-US" sz="3200"/>
              <a:t>BW mempunyai long-term debt utilization</a:t>
            </a:r>
          </a:p>
          <a:p>
            <a:pPr algn="ctr" eaLnBrk="0" hangingPunct="0"/>
            <a:r>
              <a:rPr lang="en-US" sz="3200"/>
              <a:t>yang sama dengan rata2 industri.</a:t>
            </a:r>
          </a:p>
        </p:txBody>
      </p:sp>
    </p:spTree>
    <p:extLst>
      <p:ext uri="{BB962C8B-B14F-4D97-AF65-F5344CB8AC3E}">
        <p14:creationId xmlns:p14="http://schemas.microsoft.com/office/powerpoint/2010/main" val="8983491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Ratio-Ratio </a:t>
            </a:r>
            <a:r>
              <a:rPr lang="en-US" dirty="0" err="1"/>
              <a:t>Keuangan</a:t>
            </a:r>
            <a:r>
              <a:rPr lang="en-US" dirty="0"/>
              <a:t> </a:t>
            </a:r>
            <a:endParaRPr lang="en-US" dirty="0"/>
          </a:p>
        </p:txBody>
      </p:sp>
      <p:sp>
        <p:nvSpPr>
          <p:cNvPr id="3" name="Content Placeholder 2"/>
          <p:cNvSpPr>
            <a:spLocks noGrp="1"/>
          </p:cNvSpPr>
          <p:nvPr>
            <p:ph sz="quarter" idx="1"/>
          </p:nvPr>
        </p:nvSpPr>
        <p:spPr/>
        <p:txBody>
          <a:bodyPr/>
          <a:lstStyle/>
          <a:p>
            <a:r>
              <a:rPr lang="en-US" dirty="0" err="1"/>
              <a:t>Meliputi</a:t>
            </a:r>
            <a:r>
              <a:rPr lang="en-US" dirty="0"/>
              <a:t> </a:t>
            </a:r>
            <a:r>
              <a:rPr lang="en-US" dirty="0" err="1"/>
              <a:t>kalkulasi</a:t>
            </a:r>
            <a:r>
              <a:rPr lang="en-US" dirty="0"/>
              <a:t> </a:t>
            </a:r>
            <a:r>
              <a:rPr lang="en-US" dirty="0" err="1"/>
              <a:t>dan</a:t>
            </a:r>
            <a:r>
              <a:rPr lang="en-US" dirty="0"/>
              <a:t> </a:t>
            </a:r>
            <a:r>
              <a:rPr lang="en-US" dirty="0" err="1"/>
              <a:t>interpretasi</a:t>
            </a:r>
            <a:r>
              <a:rPr lang="en-US" dirty="0"/>
              <a:t> ratio </a:t>
            </a:r>
            <a:r>
              <a:rPr lang="en-US" dirty="0" err="1"/>
              <a:t>keuangan</a:t>
            </a:r>
            <a:r>
              <a:rPr lang="en-US" dirty="0"/>
              <a:t> </a:t>
            </a:r>
            <a:r>
              <a:rPr lang="en-US" dirty="0" err="1"/>
              <a:t>dalam</a:t>
            </a:r>
            <a:r>
              <a:rPr lang="en-US" dirty="0"/>
              <a:t> </a:t>
            </a:r>
            <a:r>
              <a:rPr lang="en-US" dirty="0" err="1"/>
              <a:t>rangka</a:t>
            </a:r>
            <a:r>
              <a:rPr lang="en-US" dirty="0"/>
              <a:t> </a:t>
            </a:r>
            <a:r>
              <a:rPr lang="en-US" dirty="0" err="1"/>
              <a:t>analisis</a:t>
            </a:r>
            <a:r>
              <a:rPr lang="en-US" dirty="0"/>
              <a:t> </a:t>
            </a:r>
            <a:r>
              <a:rPr lang="en-US" dirty="0" err="1"/>
              <a:t>dan</a:t>
            </a:r>
            <a:r>
              <a:rPr lang="en-US" dirty="0"/>
              <a:t> monitor </a:t>
            </a:r>
            <a:r>
              <a:rPr lang="en-US" dirty="0" err="1"/>
              <a:t>kinerja</a:t>
            </a:r>
            <a:r>
              <a:rPr lang="en-US" dirty="0"/>
              <a:t> </a:t>
            </a:r>
            <a:r>
              <a:rPr lang="en-US" dirty="0" err="1"/>
              <a:t>keuangan</a:t>
            </a:r>
            <a:r>
              <a:rPr lang="en-US" dirty="0"/>
              <a:t> </a:t>
            </a:r>
          </a:p>
          <a:p>
            <a:r>
              <a:rPr lang="en-US" i="1" dirty="0"/>
              <a:t>The management should be the most interested party of all. Managers not only have to worry about the financial situation of the firm, but they are also critically interested in what the other parties think about the firm (Pierre A </a:t>
            </a:r>
            <a:r>
              <a:rPr lang="en-US" i="1" dirty="0" err="1"/>
              <a:t>Bultez</a:t>
            </a:r>
            <a:r>
              <a:rPr lang="en-US" i="1" dirty="0"/>
              <a:t>) </a:t>
            </a:r>
            <a:endParaRPr lang="en-US" dirty="0"/>
          </a:p>
          <a:p>
            <a:endParaRPr lang="en-US" dirty="0"/>
          </a:p>
        </p:txBody>
      </p:sp>
    </p:spTree>
    <p:extLst>
      <p:ext uri="{BB962C8B-B14F-4D97-AF65-F5344CB8AC3E}">
        <p14:creationId xmlns:p14="http://schemas.microsoft.com/office/powerpoint/2010/main" val="306489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Financial Ratios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i="1" dirty="0"/>
              <a:t>Cross sectional analysis</a:t>
            </a:r>
            <a:r>
              <a:rPr lang="en-US" i="1" dirty="0"/>
              <a:t>:</a:t>
            </a:r>
            <a:br>
              <a:rPr lang="en-US" i="1" dirty="0"/>
            </a:br>
            <a:r>
              <a:rPr lang="en-US" dirty="0"/>
              <a:t>• </a:t>
            </a:r>
            <a:r>
              <a:rPr lang="en-US" dirty="0" err="1"/>
              <a:t>Perbandingan</a:t>
            </a:r>
            <a:r>
              <a:rPr lang="en-US" dirty="0"/>
              <a:t> ratio </a:t>
            </a:r>
            <a:r>
              <a:rPr lang="en-US" dirty="0" err="1"/>
              <a:t>finansial</a:t>
            </a:r>
            <a:r>
              <a:rPr lang="en-US" dirty="0"/>
              <a:t> </a:t>
            </a:r>
            <a:r>
              <a:rPr lang="en-US" dirty="0" err="1"/>
              <a:t>antar</a:t>
            </a:r>
            <a:r>
              <a:rPr lang="en-US" dirty="0"/>
              <a:t> </a:t>
            </a:r>
            <a:r>
              <a:rPr lang="en-US" dirty="0" err="1"/>
              <a:t>perush</a:t>
            </a:r>
            <a:r>
              <a:rPr lang="en-US" dirty="0"/>
              <a:t> </a:t>
            </a:r>
            <a:r>
              <a:rPr lang="en-US" dirty="0" err="1"/>
              <a:t>pd</a:t>
            </a:r>
            <a:r>
              <a:rPr lang="en-US" dirty="0"/>
              <a:t> </a:t>
            </a:r>
            <a:r>
              <a:rPr lang="en-US" dirty="0" err="1"/>
              <a:t>periode</a:t>
            </a:r>
            <a:r>
              <a:rPr lang="en-US" dirty="0"/>
              <a:t> </a:t>
            </a:r>
            <a:r>
              <a:rPr lang="en-US" dirty="0" err="1"/>
              <a:t>ttn</a:t>
            </a:r>
            <a:r>
              <a:rPr lang="en-US" dirty="0"/>
              <a:t> • </a:t>
            </a:r>
            <a:r>
              <a:rPr lang="en-US" dirty="0" err="1"/>
              <a:t>Membandingkan</a:t>
            </a:r>
            <a:r>
              <a:rPr lang="en-US" dirty="0"/>
              <a:t> ratio2 </a:t>
            </a:r>
            <a:r>
              <a:rPr lang="en-US" dirty="0" err="1"/>
              <a:t>finansial</a:t>
            </a:r>
            <a:r>
              <a:rPr lang="en-US" dirty="0"/>
              <a:t> </a:t>
            </a:r>
            <a:r>
              <a:rPr lang="en-US" dirty="0" err="1"/>
              <a:t>sebuah</a:t>
            </a:r>
            <a:r>
              <a:rPr lang="en-US" dirty="0"/>
              <a:t> </a:t>
            </a:r>
            <a:r>
              <a:rPr lang="en-US" dirty="0" err="1"/>
              <a:t>perusahaan</a:t>
            </a:r>
            <a:r>
              <a:rPr lang="en-US" dirty="0"/>
              <a:t> </a:t>
            </a:r>
            <a:r>
              <a:rPr lang="en-US" dirty="0" err="1"/>
              <a:t>dgn</a:t>
            </a:r>
            <a:r>
              <a:rPr lang="en-US" dirty="0"/>
              <a:t> </a:t>
            </a:r>
            <a:endParaRPr lang="en-US" dirty="0"/>
          </a:p>
          <a:p>
            <a:r>
              <a:rPr lang="en-US" dirty="0"/>
              <a:t>ratio2 </a:t>
            </a:r>
            <a:r>
              <a:rPr lang="en-US" dirty="0" err="1"/>
              <a:t>yg</a:t>
            </a:r>
            <a:r>
              <a:rPr lang="en-US" dirty="0"/>
              <a:t> </a:t>
            </a:r>
            <a:r>
              <a:rPr lang="en-US" dirty="0" err="1"/>
              <a:t>sama</a:t>
            </a:r>
            <a:r>
              <a:rPr lang="en-US" dirty="0"/>
              <a:t> </a:t>
            </a:r>
            <a:r>
              <a:rPr lang="en-US" dirty="0" err="1"/>
              <a:t>pada</a:t>
            </a:r>
            <a:r>
              <a:rPr lang="en-US" dirty="0"/>
              <a:t> </a:t>
            </a:r>
            <a:r>
              <a:rPr lang="en-US" dirty="0" err="1"/>
              <a:t>perush</a:t>
            </a:r>
            <a:r>
              <a:rPr lang="en-US" dirty="0"/>
              <a:t> (rata2 </a:t>
            </a:r>
            <a:r>
              <a:rPr lang="en-US" dirty="0" err="1"/>
              <a:t>industri</a:t>
            </a:r>
            <a:r>
              <a:rPr lang="en-US" dirty="0"/>
              <a:t>) </a:t>
            </a:r>
            <a:endParaRPr lang="en-US" dirty="0"/>
          </a:p>
          <a:p>
            <a:r>
              <a:rPr lang="en-US" dirty="0">
                <a:latin typeface="Wingdings"/>
              </a:rPr>
              <a:t></a:t>
            </a:r>
            <a:r>
              <a:rPr lang="en-US" dirty="0"/>
              <a:t>Benchmarking is a type of cross-sectional analysis in which the firm’s ratio values are compared to those of a key competitor or group of competitors that it wishes to imitate </a:t>
            </a:r>
            <a:endParaRPr lang="en-US" dirty="0"/>
          </a:p>
          <a:p>
            <a:r>
              <a:rPr lang="en-US" dirty="0"/>
              <a:t>– </a:t>
            </a:r>
            <a:endParaRPr lang="en-US" dirty="0"/>
          </a:p>
          <a:p>
            <a:r>
              <a:rPr lang="en-US" b="1" i="1" dirty="0"/>
              <a:t>Time series analysis</a:t>
            </a:r>
            <a:r>
              <a:rPr lang="en-US" i="1" dirty="0"/>
              <a:t>:</a:t>
            </a:r>
            <a:br>
              <a:rPr lang="en-US" i="1" dirty="0"/>
            </a:br>
            <a:r>
              <a:rPr lang="en-US" dirty="0" err="1"/>
              <a:t>Evaluasi</a:t>
            </a:r>
            <a:r>
              <a:rPr lang="en-US" dirty="0"/>
              <a:t> </a:t>
            </a:r>
            <a:r>
              <a:rPr lang="en-US" dirty="0" err="1"/>
              <a:t>kinerja</a:t>
            </a:r>
            <a:r>
              <a:rPr lang="en-US" dirty="0"/>
              <a:t> </a:t>
            </a:r>
            <a:r>
              <a:rPr lang="en-US" dirty="0" err="1"/>
              <a:t>keuangan</a:t>
            </a:r>
            <a:r>
              <a:rPr lang="en-US" dirty="0"/>
              <a:t> </a:t>
            </a:r>
            <a:r>
              <a:rPr lang="en-US" dirty="0" err="1"/>
              <a:t>selama</a:t>
            </a:r>
            <a:r>
              <a:rPr lang="en-US" dirty="0"/>
              <a:t> </a:t>
            </a:r>
            <a:r>
              <a:rPr lang="en-US" dirty="0" err="1"/>
              <a:t>bbrp</a:t>
            </a:r>
            <a:r>
              <a:rPr lang="en-US" dirty="0"/>
              <a:t> </a:t>
            </a:r>
            <a:r>
              <a:rPr lang="en-US" dirty="0" err="1"/>
              <a:t>periode</a:t>
            </a:r>
            <a:r>
              <a:rPr lang="en-US" dirty="0"/>
              <a:t> </a:t>
            </a:r>
            <a:endParaRPr lang="en-US" dirty="0"/>
          </a:p>
          <a:p>
            <a:r>
              <a:rPr lang="en-US" dirty="0"/>
              <a:t>•</a:t>
            </a:r>
            <a:br>
              <a:rPr lang="en-US" dirty="0"/>
            </a:br>
            <a:r>
              <a:rPr lang="en-US" dirty="0"/>
              <a:t>• </a:t>
            </a:r>
            <a:r>
              <a:rPr lang="en-US" dirty="0" err="1"/>
              <a:t>Membandingkan</a:t>
            </a:r>
            <a:r>
              <a:rPr lang="en-US" dirty="0"/>
              <a:t> </a:t>
            </a:r>
            <a:r>
              <a:rPr lang="en-US" dirty="0" err="1"/>
              <a:t>situasi</a:t>
            </a:r>
            <a:r>
              <a:rPr lang="en-US" dirty="0"/>
              <a:t> </a:t>
            </a:r>
            <a:r>
              <a:rPr lang="en-US" dirty="0" err="1"/>
              <a:t>keuangan</a:t>
            </a:r>
            <a:r>
              <a:rPr lang="en-US" dirty="0"/>
              <a:t> </a:t>
            </a:r>
            <a:r>
              <a:rPr lang="en-US" dirty="0" err="1"/>
              <a:t>saat</a:t>
            </a:r>
            <a:r>
              <a:rPr lang="en-US" dirty="0"/>
              <a:t> </a:t>
            </a:r>
            <a:r>
              <a:rPr lang="en-US" dirty="0" err="1"/>
              <a:t>ini</a:t>
            </a:r>
            <a:r>
              <a:rPr lang="en-US" dirty="0"/>
              <a:t> </a:t>
            </a:r>
            <a:r>
              <a:rPr lang="en-US" dirty="0" err="1"/>
              <a:t>dengan</a:t>
            </a:r>
            <a:r>
              <a:rPr lang="en-US" dirty="0"/>
              <a:t> </a:t>
            </a:r>
            <a:r>
              <a:rPr lang="en-US" dirty="0" err="1"/>
              <a:t>kinerja</a:t>
            </a:r>
            <a:r>
              <a:rPr lang="en-US" dirty="0"/>
              <a:t> </a:t>
            </a:r>
            <a:endParaRPr lang="en-US" dirty="0"/>
          </a:p>
          <a:p>
            <a:r>
              <a:rPr lang="en-US" dirty="0" err="1"/>
              <a:t>keuangan</a:t>
            </a:r>
            <a:r>
              <a:rPr lang="en-US" dirty="0"/>
              <a:t> </a:t>
            </a:r>
            <a:r>
              <a:rPr lang="en-US" dirty="0" err="1"/>
              <a:t>dimasa</a:t>
            </a:r>
            <a:r>
              <a:rPr lang="en-US" dirty="0"/>
              <a:t> </a:t>
            </a:r>
            <a:r>
              <a:rPr lang="en-US" dirty="0" err="1"/>
              <a:t>lalu</a:t>
            </a:r>
            <a:r>
              <a:rPr lang="en-US" dirty="0"/>
              <a:t> </a:t>
            </a:r>
            <a:r>
              <a:rPr lang="en-US" dirty="0" err="1"/>
              <a:t>untuk</a:t>
            </a:r>
            <a:r>
              <a:rPr lang="en-US" dirty="0"/>
              <a:t> </a:t>
            </a:r>
            <a:r>
              <a:rPr lang="en-US" dirty="0" err="1"/>
              <a:t>menilai</a:t>
            </a:r>
            <a:r>
              <a:rPr lang="en-US" dirty="0"/>
              <a:t> </a:t>
            </a:r>
            <a:r>
              <a:rPr lang="en-US" dirty="0" err="1"/>
              <a:t>progres</a:t>
            </a:r>
            <a:r>
              <a:rPr lang="en-US" dirty="0"/>
              <a:t> </a:t>
            </a:r>
            <a:r>
              <a:rPr lang="en-US" dirty="0" err="1"/>
              <a:t>perush</a:t>
            </a:r>
            <a:r>
              <a:rPr lang="en-US" dirty="0"/>
              <a:t/>
            </a:r>
            <a:br>
              <a:rPr lang="en-US" dirty="0"/>
            </a:br>
            <a:r>
              <a:rPr lang="en-US" dirty="0"/>
              <a:t>• Masalah2 </a:t>
            </a:r>
            <a:r>
              <a:rPr lang="en-US" dirty="0" err="1"/>
              <a:t>kecil</a:t>
            </a:r>
            <a:r>
              <a:rPr lang="en-US" dirty="0"/>
              <a:t> </a:t>
            </a:r>
            <a:r>
              <a:rPr lang="en-US" dirty="0" err="1"/>
              <a:t>yg</a:t>
            </a:r>
            <a:r>
              <a:rPr lang="en-US" dirty="0"/>
              <a:t> </a:t>
            </a:r>
            <a:r>
              <a:rPr lang="en-US" dirty="0" err="1"/>
              <a:t>terjadi</a:t>
            </a:r>
            <a:r>
              <a:rPr lang="en-US" dirty="0"/>
              <a:t> </a:t>
            </a:r>
            <a:r>
              <a:rPr lang="en-US" dirty="0" err="1"/>
              <a:t>dari</a:t>
            </a:r>
            <a:r>
              <a:rPr lang="en-US" dirty="0"/>
              <a:t> </a:t>
            </a:r>
            <a:r>
              <a:rPr lang="en-US" dirty="0" err="1"/>
              <a:t>tahun</a:t>
            </a:r>
            <a:r>
              <a:rPr lang="en-US" dirty="0"/>
              <a:t> </a:t>
            </a:r>
            <a:r>
              <a:rPr lang="en-US" dirty="0" err="1"/>
              <a:t>ke</a:t>
            </a:r>
            <a:r>
              <a:rPr lang="en-US" dirty="0"/>
              <a:t> </a:t>
            </a:r>
            <a:r>
              <a:rPr lang="en-US" dirty="0" err="1"/>
              <a:t>tahun</a:t>
            </a:r>
            <a:r>
              <a:rPr lang="en-US" dirty="0"/>
              <a:t> </a:t>
            </a:r>
            <a:r>
              <a:rPr lang="en-US" dirty="0" err="1"/>
              <a:t>bisa</a:t>
            </a:r>
            <a:r>
              <a:rPr lang="en-US" dirty="0"/>
              <a:t> </a:t>
            </a:r>
            <a:r>
              <a:rPr lang="en-US" dirty="0" err="1"/>
              <a:t>saja</a:t>
            </a:r>
            <a:r>
              <a:rPr lang="en-US" dirty="0"/>
              <a:t> </a:t>
            </a:r>
            <a:endParaRPr lang="en-US" dirty="0"/>
          </a:p>
          <a:p>
            <a:r>
              <a:rPr lang="en-US" dirty="0" err="1"/>
              <a:t>merupakan</a:t>
            </a:r>
            <a:r>
              <a:rPr lang="en-US" dirty="0"/>
              <a:t> </a:t>
            </a:r>
            <a:r>
              <a:rPr lang="en-US" dirty="0" err="1"/>
              <a:t>simptom</a:t>
            </a:r>
            <a:r>
              <a:rPr lang="en-US" dirty="0"/>
              <a:t> </a:t>
            </a:r>
            <a:r>
              <a:rPr lang="en-US" dirty="0" err="1"/>
              <a:t>masalah</a:t>
            </a:r>
            <a:r>
              <a:rPr lang="en-US" dirty="0"/>
              <a:t> </a:t>
            </a:r>
            <a:r>
              <a:rPr lang="en-US" dirty="0" err="1"/>
              <a:t>besar</a:t>
            </a:r>
            <a:r>
              <a:rPr lang="en-US" dirty="0"/>
              <a:t> yang </a:t>
            </a:r>
            <a:r>
              <a:rPr lang="en-US" dirty="0" err="1"/>
              <a:t>akan</a:t>
            </a:r>
            <a:r>
              <a:rPr lang="en-US" dirty="0"/>
              <a:t> </a:t>
            </a:r>
            <a:r>
              <a:rPr lang="en-US" dirty="0" err="1"/>
              <a:t>terjadi</a:t>
            </a:r>
            <a:r>
              <a:rPr lang="en-US" dirty="0"/>
              <a:t> </a:t>
            </a:r>
            <a:endParaRPr lang="en-US" dirty="0"/>
          </a:p>
          <a:p>
            <a:endParaRPr lang="en-US" dirty="0"/>
          </a:p>
        </p:txBody>
      </p:sp>
    </p:spTree>
    <p:extLst>
      <p:ext uri="{BB962C8B-B14F-4D97-AF65-F5344CB8AC3E}">
        <p14:creationId xmlns:p14="http://schemas.microsoft.com/office/powerpoint/2010/main" val="366009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400" b="1" i="1" dirty="0"/>
              <a:t>Combined analysis: </a:t>
            </a:r>
            <a:endParaRPr lang="en-US" dirty="0"/>
          </a:p>
          <a:p>
            <a:r>
              <a:rPr lang="en-US" sz="2800" dirty="0"/>
              <a:t>Combines cross-sectional and time-series </a:t>
            </a:r>
            <a:endParaRPr lang="en-US" dirty="0"/>
          </a:p>
          <a:p>
            <a:r>
              <a:rPr lang="en-US" sz="2800" dirty="0"/>
              <a:t>• </a:t>
            </a:r>
            <a:endParaRPr lang="en-US" dirty="0"/>
          </a:p>
          <a:p>
            <a:r>
              <a:rPr lang="en-US" sz="2800" dirty="0"/>
              <a:t>analysis. </a:t>
            </a:r>
            <a:endParaRPr lang="en-US" dirty="0"/>
          </a:p>
          <a:p>
            <a:r>
              <a:rPr lang="en-US" sz="2800" dirty="0"/>
              <a:t>Combined view makes it possible to assess: </a:t>
            </a:r>
          </a:p>
          <a:p>
            <a:pPr lvl="1"/>
            <a:r>
              <a:rPr lang="en-US" dirty="0"/>
              <a:t>–  The trend in the </a:t>
            </a:r>
            <a:r>
              <a:rPr lang="en-US" dirty="0" err="1"/>
              <a:t>behaviour</a:t>
            </a:r>
            <a:r>
              <a:rPr lang="en-US" dirty="0"/>
              <a:t> of the ratio </a:t>
            </a:r>
          </a:p>
          <a:p>
            <a:pPr lvl="1"/>
            <a:r>
              <a:rPr lang="en-US" dirty="0"/>
              <a:t>–  And the trend for the industry </a:t>
            </a:r>
          </a:p>
          <a:p>
            <a:r>
              <a:rPr lang="en-US" sz="2800" dirty="0"/>
              <a:t>Any significant year-to-year changes may be symptomatic of a major problem </a:t>
            </a:r>
          </a:p>
          <a:p>
            <a:endParaRPr lang="en-US" dirty="0"/>
          </a:p>
        </p:txBody>
      </p:sp>
    </p:spTree>
    <p:extLst>
      <p:ext uri="{BB962C8B-B14F-4D97-AF65-F5344CB8AC3E}">
        <p14:creationId xmlns:p14="http://schemas.microsoft.com/office/powerpoint/2010/main" val="54850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ADA 4 RASIO YANG DIUKUR </a:t>
            </a:r>
            <a:endParaRPr lang="en-US" dirty="0"/>
          </a:p>
        </p:txBody>
      </p:sp>
      <p:sp>
        <p:nvSpPr>
          <p:cNvPr id="3" name="Content Placeholder 2"/>
          <p:cNvSpPr>
            <a:spLocks noGrp="1"/>
          </p:cNvSpPr>
          <p:nvPr>
            <p:ph sz="quarter" idx="1"/>
          </p:nvPr>
        </p:nvSpPr>
        <p:spPr/>
        <p:txBody>
          <a:bodyPr/>
          <a:lstStyle/>
          <a:p>
            <a:r>
              <a:rPr lang="en-US" dirty="0"/>
              <a:t>1. </a:t>
            </a:r>
            <a:r>
              <a:rPr lang="en-US" dirty="0" err="1"/>
              <a:t>RasioLikuiditas</a:t>
            </a:r>
            <a:r>
              <a:rPr lang="en-US" i="1" dirty="0"/>
              <a:t>(</a:t>
            </a:r>
            <a:r>
              <a:rPr lang="en-US" i="1" dirty="0" err="1"/>
              <a:t>LiquidityRatios</a:t>
            </a:r>
            <a:r>
              <a:rPr lang="en-US" i="1" dirty="0"/>
              <a:t>)</a:t>
            </a:r>
            <a:br>
              <a:rPr lang="en-US" i="1" dirty="0"/>
            </a:br>
            <a:r>
              <a:rPr lang="en-US" dirty="0"/>
              <a:t>2. </a:t>
            </a:r>
            <a:r>
              <a:rPr lang="en-US" dirty="0" err="1"/>
              <a:t>RasioAktivitas</a:t>
            </a:r>
            <a:r>
              <a:rPr lang="en-US" i="1" dirty="0"/>
              <a:t>(</a:t>
            </a:r>
            <a:r>
              <a:rPr lang="en-US" i="1" dirty="0" err="1"/>
              <a:t>ActivityRatio</a:t>
            </a:r>
            <a:r>
              <a:rPr lang="en-US" i="1" dirty="0"/>
              <a:t>/Turnover </a:t>
            </a:r>
            <a:endParaRPr lang="en-US" dirty="0"/>
          </a:p>
          <a:p>
            <a:r>
              <a:rPr lang="en-US" i="1" dirty="0"/>
              <a:t>Ratios) </a:t>
            </a:r>
            <a:endParaRPr lang="en-US" dirty="0"/>
          </a:p>
          <a:p>
            <a:r>
              <a:rPr lang="en-US" dirty="0"/>
              <a:t>3. </a:t>
            </a:r>
            <a:r>
              <a:rPr lang="en-US" dirty="0" err="1"/>
              <a:t>RasioFinancialLeverage</a:t>
            </a:r>
            <a:r>
              <a:rPr lang="en-US" i="1" dirty="0"/>
              <a:t>(Capitalization Ratios) </a:t>
            </a:r>
            <a:endParaRPr lang="en-US" dirty="0"/>
          </a:p>
          <a:p>
            <a:r>
              <a:rPr lang="en-US" dirty="0"/>
              <a:t>4. </a:t>
            </a:r>
            <a:r>
              <a:rPr lang="en-US" dirty="0" err="1"/>
              <a:t>RasioProfitabilitas</a:t>
            </a:r>
            <a:r>
              <a:rPr lang="en-US" i="1" dirty="0"/>
              <a:t>(</a:t>
            </a:r>
            <a:r>
              <a:rPr lang="en-US" i="1" dirty="0" err="1"/>
              <a:t>ProfitabilityRatios</a:t>
            </a:r>
            <a:r>
              <a:rPr lang="en-US" i="1" dirty="0"/>
              <a:t> /Performance Ratios) </a:t>
            </a:r>
            <a:endParaRPr lang="en-US" dirty="0"/>
          </a:p>
          <a:p>
            <a:endParaRPr lang="en-US" dirty="0"/>
          </a:p>
        </p:txBody>
      </p:sp>
    </p:spTree>
    <p:extLst>
      <p:ext uri="{BB962C8B-B14F-4D97-AF65-F5344CB8AC3E}">
        <p14:creationId xmlns:p14="http://schemas.microsoft.com/office/powerpoint/2010/main" val="365684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Line 2"/>
          <p:cNvSpPr>
            <a:spLocks noChangeShapeType="1"/>
          </p:cNvSpPr>
          <p:nvPr/>
        </p:nvSpPr>
        <p:spPr bwMode="auto">
          <a:xfrm>
            <a:off x="1905000" y="1676400"/>
            <a:ext cx="51816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3"/>
          <p:cNvSpPr>
            <a:spLocks noGrp="1" noChangeArrowheads="1"/>
          </p:cNvSpPr>
          <p:nvPr>
            <p:ph type="title"/>
          </p:nvPr>
        </p:nvSpPr>
        <p:spPr>
          <a:xfrm>
            <a:off x="1676400" y="76200"/>
            <a:ext cx="7162800" cy="1676400"/>
          </a:xfrm>
          <a:effectLst>
            <a:outerShdw dist="71842" dir="2700000" algn="ctr" rotWithShape="0">
              <a:schemeClr val="bg2"/>
            </a:outerShdw>
          </a:effectLst>
        </p:spPr>
        <p:txBody>
          <a:bodyPr/>
          <a:lstStyle/>
          <a:p>
            <a:r>
              <a:rPr lang="en-US" b="1">
                <a:latin typeface="Arial" charset="0"/>
              </a:rPr>
              <a:t>Financial 		</a:t>
            </a:r>
            <a:br>
              <a:rPr lang="en-US" b="1">
                <a:latin typeface="Arial" charset="0"/>
              </a:rPr>
            </a:br>
            <a:r>
              <a:rPr lang="en-US" b="1">
                <a:latin typeface="Arial" charset="0"/>
              </a:rPr>
              <a:t>Statement Analysis</a:t>
            </a:r>
          </a:p>
        </p:txBody>
      </p:sp>
      <p:sp>
        <p:nvSpPr>
          <p:cNvPr id="6148" name="Rectangle 4"/>
          <p:cNvSpPr>
            <a:spLocks noGrp="1" noChangeArrowheads="1"/>
          </p:cNvSpPr>
          <p:nvPr>
            <p:ph type="body" idx="1"/>
          </p:nvPr>
        </p:nvSpPr>
        <p:spPr>
          <a:xfrm>
            <a:off x="457200" y="1905000"/>
            <a:ext cx="8229600" cy="4495800"/>
          </a:xfrm>
          <a:effectLst>
            <a:outerShdw algn="ctr" rotWithShape="0">
              <a:schemeClr val="bg2"/>
            </a:outerShdw>
          </a:effectLst>
        </p:spPr>
        <p:txBody>
          <a:bodyPr/>
          <a:lstStyle/>
          <a:p>
            <a:pPr>
              <a:lnSpc>
                <a:spcPct val="90000"/>
              </a:lnSpc>
              <a:buFont typeface="Monotype Sorts" charset="0"/>
              <a:buNone/>
            </a:pPr>
            <a:r>
              <a:rPr lang="en-US">
                <a:latin typeface="Arial" charset="0"/>
              </a:rPr>
              <a:t>Adalah alat-alat analitik yang digunakan untuk mengevaluasi kondisi keuangan institusi pelayanan kesehatan. </a:t>
            </a:r>
          </a:p>
          <a:p>
            <a:pPr>
              <a:lnSpc>
                <a:spcPct val="90000"/>
              </a:lnSpc>
            </a:pPr>
            <a:r>
              <a:rPr lang="en-US">
                <a:latin typeface="Arial" charset="0"/>
              </a:rPr>
              <a:t>Analisis Ratio</a:t>
            </a:r>
          </a:p>
          <a:p>
            <a:pPr>
              <a:lnSpc>
                <a:spcPct val="90000"/>
              </a:lnSpc>
            </a:pPr>
            <a:r>
              <a:rPr lang="en-US">
                <a:latin typeface="Arial" charset="0"/>
              </a:rPr>
              <a:t>Analisis Trend</a:t>
            </a:r>
          </a:p>
          <a:p>
            <a:pPr>
              <a:lnSpc>
                <a:spcPct val="90000"/>
              </a:lnSpc>
            </a:pPr>
            <a:r>
              <a:rPr lang="en-US">
                <a:latin typeface="Arial" charset="0"/>
              </a:rPr>
              <a:t>Analisis standar yg lazim</a:t>
            </a:r>
          </a:p>
        </p:txBody>
      </p:sp>
      <p:sp>
        <p:nvSpPr>
          <p:cNvPr id="3077" name="Line 5"/>
          <p:cNvSpPr>
            <a:spLocks noChangeShapeType="1"/>
          </p:cNvSpPr>
          <p:nvPr/>
        </p:nvSpPr>
        <p:spPr bwMode="auto">
          <a:xfrm>
            <a:off x="1828800" y="1600200"/>
            <a:ext cx="51816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73700218"/>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wipe(left)">
                                      <p:cBhvr>
                                        <p:cTn id="7" dur="500"/>
                                        <p:tgtEl>
                                          <p:spTgt spid="6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wipe(left)">
                                      <p:cBhvr>
                                        <p:cTn id="12" dur="500"/>
                                        <p:tgtEl>
                                          <p:spTgt spid="61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8">
                                            <p:txEl>
                                              <p:pRg st="2" end="2"/>
                                            </p:txEl>
                                          </p:spTgt>
                                        </p:tgtEl>
                                        <p:attrNameLst>
                                          <p:attrName>style.visibility</p:attrName>
                                        </p:attrNameLst>
                                      </p:cBhvr>
                                      <p:to>
                                        <p:strVal val="visible"/>
                                      </p:to>
                                    </p:set>
                                    <p:animEffect transition="in" filter="wipe(left)">
                                      <p:cBhvr>
                                        <p:cTn id="17" dur="500"/>
                                        <p:tgtEl>
                                          <p:spTgt spid="614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8">
                                            <p:txEl>
                                              <p:pRg st="3" end="3"/>
                                            </p:txEl>
                                          </p:spTgt>
                                        </p:tgtEl>
                                        <p:attrNameLst>
                                          <p:attrName>style.visibility</p:attrName>
                                        </p:attrNameLst>
                                      </p:cBhvr>
                                      <p:to>
                                        <p:strVal val="visible"/>
                                      </p:to>
                                    </p:set>
                                    <p:animEffect transition="in" filter="wipe(left)">
                                      <p:cBhvr>
                                        <p:cTn id="22" dur="500"/>
                                        <p:tgtEl>
                                          <p:spTgt spid="61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905000" y="1676400"/>
            <a:ext cx="51816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899" name="Rectangle 3"/>
          <p:cNvSpPr>
            <a:spLocks noGrp="1" noChangeArrowheads="1"/>
          </p:cNvSpPr>
          <p:nvPr>
            <p:ph type="title"/>
          </p:nvPr>
        </p:nvSpPr>
        <p:spPr>
          <a:xfrm>
            <a:off x="1676400" y="76200"/>
            <a:ext cx="7162800" cy="1676400"/>
          </a:xfrm>
          <a:solidFill>
            <a:schemeClr val="hlink"/>
          </a:solidFill>
          <a:effectLst>
            <a:outerShdw dist="71842" dir="2700000" algn="ctr" rotWithShape="0">
              <a:schemeClr val="bg2"/>
            </a:outerShdw>
          </a:effectLst>
        </p:spPr>
        <p:txBody>
          <a:bodyPr/>
          <a:lstStyle/>
          <a:p>
            <a:r>
              <a:rPr lang="en-US" b="1">
                <a:solidFill>
                  <a:schemeClr val="bg1"/>
                </a:solidFill>
                <a:latin typeface="Arial" charset="0"/>
              </a:rPr>
              <a:t>Financial 		</a:t>
            </a:r>
            <a:br>
              <a:rPr lang="en-US" b="1">
                <a:solidFill>
                  <a:schemeClr val="bg1"/>
                </a:solidFill>
                <a:latin typeface="Arial" charset="0"/>
              </a:rPr>
            </a:br>
            <a:r>
              <a:rPr lang="en-US" b="1">
                <a:solidFill>
                  <a:schemeClr val="bg1"/>
                </a:solidFill>
                <a:latin typeface="Arial" charset="0"/>
              </a:rPr>
              <a:t>Statement Analysis</a:t>
            </a:r>
          </a:p>
        </p:txBody>
      </p:sp>
      <p:sp>
        <p:nvSpPr>
          <p:cNvPr id="80900" name="Rectangle 4"/>
          <p:cNvSpPr>
            <a:spLocks noGrp="1" noChangeArrowheads="1"/>
          </p:cNvSpPr>
          <p:nvPr>
            <p:ph type="body" idx="1"/>
          </p:nvPr>
        </p:nvSpPr>
        <p:spPr>
          <a:xfrm>
            <a:off x="0" y="1905000"/>
            <a:ext cx="9144000" cy="4495800"/>
          </a:xfrm>
          <a:solidFill>
            <a:schemeClr val="accent1"/>
          </a:solidFill>
          <a:effectLst>
            <a:outerShdw algn="ctr" rotWithShape="0">
              <a:schemeClr val="bg2"/>
            </a:outerShdw>
          </a:effectLst>
        </p:spPr>
        <p:txBody>
          <a:bodyPr/>
          <a:lstStyle/>
          <a:p>
            <a:pPr>
              <a:lnSpc>
                <a:spcPct val="80000"/>
              </a:lnSpc>
              <a:buFont typeface="Monotype Sorts" charset="0"/>
              <a:buNone/>
            </a:pPr>
            <a:r>
              <a:rPr lang="en-US" sz="2800">
                <a:solidFill>
                  <a:schemeClr val="tx2"/>
                </a:solidFill>
                <a:latin typeface="Arial" charset="0"/>
              </a:rPr>
              <a:t>SIAPA YANG BUTUH INFORMASI KEUANGAN ?</a:t>
            </a:r>
          </a:p>
          <a:p>
            <a:pPr>
              <a:lnSpc>
                <a:spcPct val="80000"/>
              </a:lnSpc>
            </a:pPr>
            <a:r>
              <a:rPr lang="en-US" sz="2800">
                <a:solidFill>
                  <a:schemeClr val="tx2"/>
                </a:solidFill>
                <a:latin typeface="Arial" charset="0"/>
              </a:rPr>
              <a:t> Dewan Komisaris</a:t>
            </a:r>
          </a:p>
          <a:p>
            <a:pPr>
              <a:lnSpc>
                <a:spcPct val="80000"/>
              </a:lnSpc>
            </a:pPr>
            <a:r>
              <a:rPr lang="en-US" sz="2800">
                <a:solidFill>
                  <a:schemeClr val="tx2"/>
                </a:solidFill>
                <a:latin typeface="Arial" charset="0"/>
              </a:rPr>
              <a:t> Kreditors</a:t>
            </a:r>
          </a:p>
          <a:p>
            <a:pPr>
              <a:lnSpc>
                <a:spcPct val="80000"/>
              </a:lnSpc>
            </a:pPr>
            <a:r>
              <a:rPr lang="en-US" sz="2800">
                <a:solidFill>
                  <a:schemeClr val="tx2"/>
                </a:solidFill>
                <a:latin typeface="Arial" charset="0"/>
              </a:rPr>
              <a:t> Serikat buruh, spy tau kapasitas memenuhi kebutuhan pegawai</a:t>
            </a:r>
          </a:p>
          <a:p>
            <a:pPr>
              <a:lnSpc>
                <a:spcPct val="80000"/>
              </a:lnSpc>
            </a:pPr>
            <a:r>
              <a:rPr lang="en-US" sz="2800">
                <a:solidFill>
                  <a:schemeClr val="tx2"/>
                </a:solidFill>
                <a:latin typeface="Arial" charset="0"/>
              </a:rPr>
              <a:t> manajer di departemen – memahami operasi &amp; aktivitas dibawah kendali departemen/unit</a:t>
            </a:r>
          </a:p>
          <a:p>
            <a:pPr>
              <a:lnSpc>
                <a:spcPct val="80000"/>
              </a:lnSpc>
            </a:pPr>
            <a:r>
              <a:rPr lang="en-US" sz="2800">
                <a:solidFill>
                  <a:schemeClr val="tx2"/>
                </a:solidFill>
                <a:latin typeface="Arial" charset="0"/>
              </a:rPr>
              <a:t> rate regulating agencies – kecukupan tarif</a:t>
            </a:r>
          </a:p>
          <a:p>
            <a:pPr>
              <a:lnSpc>
                <a:spcPct val="80000"/>
              </a:lnSpc>
            </a:pPr>
            <a:r>
              <a:rPr lang="en-US" sz="2800">
                <a:solidFill>
                  <a:schemeClr val="tx2"/>
                </a:solidFill>
                <a:latin typeface="Arial" charset="0"/>
              </a:rPr>
              <a:t> publik - </a:t>
            </a:r>
          </a:p>
        </p:txBody>
      </p:sp>
      <p:sp>
        <p:nvSpPr>
          <p:cNvPr id="4101" name="Line 5"/>
          <p:cNvSpPr>
            <a:spLocks noChangeShapeType="1"/>
          </p:cNvSpPr>
          <p:nvPr/>
        </p:nvSpPr>
        <p:spPr bwMode="auto">
          <a:xfrm>
            <a:off x="1828800" y="1600200"/>
            <a:ext cx="51816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173559211"/>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Effect transition="in" filter="wipe(left)">
                                      <p:cBhvr>
                                        <p:cTn id="7" dur="500"/>
                                        <p:tgtEl>
                                          <p:spTgt spid="80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900">
                                            <p:txEl>
                                              <p:pRg st="1" end="1"/>
                                            </p:txEl>
                                          </p:spTgt>
                                        </p:tgtEl>
                                        <p:attrNameLst>
                                          <p:attrName>style.visibility</p:attrName>
                                        </p:attrNameLst>
                                      </p:cBhvr>
                                      <p:to>
                                        <p:strVal val="visible"/>
                                      </p:to>
                                    </p:set>
                                    <p:animEffect transition="in" filter="wipe(left)">
                                      <p:cBhvr>
                                        <p:cTn id="12" dur="500"/>
                                        <p:tgtEl>
                                          <p:spTgt spid="80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0900">
                                            <p:txEl>
                                              <p:pRg st="2" end="2"/>
                                            </p:txEl>
                                          </p:spTgt>
                                        </p:tgtEl>
                                        <p:attrNameLst>
                                          <p:attrName>style.visibility</p:attrName>
                                        </p:attrNameLst>
                                      </p:cBhvr>
                                      <p:to>
                                        <p:strVal val="visible"/>
                                      </p:to>
                                    </p:set>
                                    <p:animEffect transition="in" filter="wipe(left)">
                                      <p:cBhvr>
                                        <p:cTn id="17" dur="500"/>
                                        <p:tgtEl>
                                          <p:spTgt spid="80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0900">
                                            <p:txEl>
                                              <p:pRg st="3" end="3"/>
                                            </p:txEl>
                                          </p:spTgt>
                                        </p:tgtEl>
                                        <p:attrNameLst>
                                          <p:attrName>style.visibility</p:attrName>
                                        </p:attrNameLst>
                                      </p:cBhvr>
                                      <p:to>
                                        <p:strVal val="visible"/>
                                      </p:to>
                                    </p:set>
                                    <p:animEffect transition="in" filter="wipe(left)">
                                      <p:cBhvr>
                                        <p:cTn id="22" dur="500"/>
                                        <p:tgtEl>
                                          <p:spTgt spid="80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0900">
                                            <p:txEl>
                                              <p:pRg st="4" end="4"/>
                                            </p:txEl>
                                          </p:spTgt>
                                        </p:tgtEl>
                                        <p:attrNameLst>
                                          <p:attrName>style.visibility</p:attrName>
                                        </p:attrNameLst>
                                      </p:cBhvr>
                                      <p:to>
                                        <p:strVal val="visible"/>
                                      </p:to>
                                    </p:set>
                                    <p:animEffect transition="in" filter="wipe(left)">
                                      <p:cBhvr>
                                        <p:cTn id="27" dur="500"/>
                                        <p:tgtEl>
                                          <p:spTgt spid="8090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0900">
                                            <p:txEl>
                                              <p:pRg st="5" end="5"/>
                                            </p:txEl>
                                          </p:spTgt>
                                        </p:tgtEl>
                                        <p:attrNameLst>
                                          <p:attrName>style.visibility</p:attrName>
                                        </p:attrNameLst>
                                      </p:cBhvr>
                                      <p:to>
                                        <p:strVal val="visible"/>
                                      </p:to>
                                    </p:set>
                                    <p:animEffect transition="in" filter="wipe(left)">
                                      <p:cBhvr>
                                        <p:cTn id="32" dur="500"/>
                                        <p:tgtEl>
                                          <p:spTgt spid="8090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0900">
                                            <p:txEl>
                                              <p:pRg st="6" end="6"/>
                                            </p:txEl>
                                          </p:spTgt>
                                        </p:tgtEl>
                                        <p:attrNameLst>
                                          <p:attrName>style.visibility</p:attrName>
                                        </p:attrNameLst>
                                      </p:cBhvr>
                                      <p:to>
                                        <p:strVal val="visible"/>
                                      </p:to>
                                    </p:set>
                                    <p:animEffect transition="in" filter="wipe(left)">
                                      <p:cBhvr>
                                        <p:cTn id="37" dur="500"/>
                                        <p:tgtEl>
                                          <p:spTgt spid="809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solidFill>
            <a:srgbClr val="51DC00"/>
          </a:solidFill>
        </p:spPr>
        <p:txBody>
          <a:bodyPr/>
          <a:lstStyle/>
          <a:p>
            <a:r>
              <a:rPr lang="en-US" sz="4000" b="1">
                <a:latin typeface="Arial" charset="0"/>
              </a:rPr>
              <a:t>Kriteria Sukses sebuah Organisasi :</a:t>
            </a:r>
          </a:p>
        </p:txBody>
      </p:sp>
      <p:sp>
        <p:nvSpPr>
          <p:cNvPr id="5123" name="Rectangle 3"/>
          <p:cNvSpPr>
            <a:spLocks noGrp="1" noChangeArrowheads="1"/>
          </p:cNvSpPr>
          <p:nvPr>
            <p:ph type="body" idx="1"/>
          </p:nvPr>
        </p:nvSpPr>
        <p:spPr>
          <a:xfrm>
            <a:off x="685800" y="2209800"/>
            <a:ext cx="7924800" cy="4267200"/>
          </a:xfrm>
          <a:solidFill>
            <a:schemeClr val="accent1"/>
          </a:solidFill>
        </p:spPr>
        <p:txBody>
          <a:bodyPr/>
          <a:lstStyle/>
          <a:p>
            <a:pPr>
              <a:lnSpc>
                <a:spcPct val="90000"/>
              </a:lnSpc>
            </a:pPr>
            <a:r>
              <a:rPr lang="en-US">
                <a:latin typeface="Arial" charset="0"/>
              </a:rPr>
              <a:t> </a:t>
            </a:r>
            <a:r>
              <a:rPr lang="en-US" sz="4000">
                <a:latin typeface="Arial" charset="0"/>
              </a:rPr>
              <a:t>Mampu menghasilkan sumber daya yang memenuhi misi nya</a:t>
            </a:r>
          </a:p>
          <a:p>
            <a:pPr>
              <a:lnSpc>
                <a:spcPct val="90000"/>
              </a:lnSpc>
              <a:buFont typeface="Monotype Sorts" charset="0"/>
              <a:buNone/>
            </a:pPr>
            <a:r>
              <a:rPr lang="en-US" sz="4000">
                <a:latin typeface="Arial" charset="0"/>
              </a:rPr>
              <a:t>	- Sumber daya manusia (SDM)</a:t>
            </a:r>
          </a:p>
          <a:p>
            <a:pPr>
              <a:lnSpc>
                <a:spcPct val="90000"/>
              </a:lnSpc>
              <a:buFont typeface="Monotype Sorts" charset="0"/>
              <a:buNone/>
            </a:pPr>
            <a:r>
              <a:rPr lang="en-US" sz="4000">
                <a:latin typeface="Arial" charset="0"/>
              </a:rPr>
              <a:t>   - Aktiva Tetap</a:t>
            </a:r>
          </a:p>
          <a:p>
            <a:pPr>
              <a:lnSpc>
                <a:spcPct val="90000"/>
              </a:lnSpc>
              <a:buFont typeface="Monotype Sorts" charset="0"/>
              <a:buNone/>
            </a:pPr>
            <a:r>
              <a:rPr lang="en-US" sz="4000">
                <a:latin typeface="Arial" charset="0"/>
              </a:rPr>
              <a:t>   - Aktiva Lancar (modal kerja)</a:t>
            </a:r>
          </a:p>
        </p:txBody>
      </p:sp>
    </p:spTree>
    <p:extLst>
      <p:ext uri="{BB962C8B-B14F-4D97-AF65-F5344CB8AC3E}">
        <p14:creationId xmlns:p14="http://schemas.microsoft.com/office/powerpoint/2010/main" val="37798096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1999</TotalTime>
  <Words>701</Words>
  <Application>Microsoft Macintosh PowerPoint</Application>
  <PresentationFormat>On-screen Show (4:3)</PresentationFormat>
  <Paragraphs>216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Equity</vt:lpstr>
      <vt:lpstr>Microsoft Graph Chart</vt:lpstr>
      <vt:lpstr>PowerPoint Presentation</vt:lpstr>
      <vt:lpstr>PowerPoint Presentation</vt:lpstr>
      <vt:lpstr>Ratio-Ratio Keuangan </vt:lpstr>
      <vt:lpstr>Financial Ratios </vt:lpstr>
      <vt:lpstr>PowerPoint Presentation</vt:lpstr>
      <vt:lpstr>ADA 4 RASIO YANG DIUKUR </vt:lpstr>
      <vt:lpstr>Financial    Statement Analysis</vt:lpstr>
      <vt:lpstr>Financial    Statement Analysis</vt:lpstr>
      <vt:lpstr>Kriteria Sukses sebuah Organisasi :</vt:lpstr>
      <vt:lpstr>Neraca Bina Wisaha  (Sisi Aktiva)</vt:lpstr>
      <vt:lpstr>Neraca Bina Wisaha (Sisi Pasiva)</vt:lpstr>
      <vt:lpstr>Rasio Likuiditas</vt:lpstr>
      <vt:lpstr>Perbandingan Rasio Likuiditas</vt:lpstr>
      <vt:lpstr>Rasio Likuiditas</vt:lpstr>
      <vt:lpstr>Lperbandingan Rasio Likuiditas</vt:lpstr>
      <vt:lpstr>Ringkasan perbandingan Rasio Likuiditas</vt:lpstr>
      <vt:lpstr>Current Ratio – Analisis Perbandingan Trend</vt:lpstr>
      <vt:lpstr>Acid-Test Ratio – Analisis Perbandingan Trend</vt:lpstr>
      <vt:lpstr>Ringkasan Analisis Trend Likuiditas</vt:lpstr>
      <vt:lpstr>Raio Leverage Keuangan</vt:lpstr>
      <vt:lpstr>Perbandingan Rasio  Leverage Keuangan</vt:lpstr>
      <vt:lpstr>Rasio Leverage Keuangan</vt:lpstr>
      <vt:lpstr>Perbandingan Rasio Leverage Keuangan</vt:lpstr>
      <vt:lpstr>Rasio Leverage Keuangan</vt:lpstr>
      <vt:lpstr>Perbandingan Leverage  Keuangan</vt:lpstr>
    </vt:vector>
  </TitlesOfParts>
  <Company>HMDC Comp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Wicoxon Match Pairs Test</dc:title>
  <dc:creator>HMDC</dc:creator>
  <cp:lastModifiedBy>anggun nabila</cp:lastModifiedBy>
  <cp:revision>73</cp:revision>
  <dcterms:created xsi:type="dcterms:W3CDTF">2007-08-11T09:53:13Z</dcterms:created>
  <dcterms:modified xsi:type="dcterms:W3CDTF">2017-11-06T15:12:08Z</dcterms:modified>
</cp:coreProperties>
</file>