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6" d="100"/>
          <a:sy n="26" d="100"/>
        </p:scale>
        <p:origin x="-3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solidFill>
                <a:srgbClr val="696464"/>
              </a:solidFill>
              <a:latin typeface="Perpetua"/>
            </a:endParaRPr>
          </a:p>
        </p:txBody>
      </p:sp>
      <p:sp>
        <p:nvSpPr>
          <p:cNvPr id="17" name="Footer Placeholder 16"/>
          <p:cNvSpPr>
            <a:spLocks noGrp="1"/>
          </p:cNvSpPr>
          <p:nvPr>
            <p:ph type="ftr" sz="quarter" idx="11"/>
          </p:nvPr>
        </p:nvSpPr>
        <p:spPr/>
        <p:txBody>
          <a:bodyPr/>
          <a:lstStyle/>
          <a:p>
            <a:endParaRPr lang="en-US">
              <a:solidFill>
                <a:srgbClr val="696464"/>
              </a:solidFill>
              <a:latin typeface="Perpetua"/>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F56B7F-1C83-4A44-9F80-7D2359C2F3FB}" type="slidenum">
              <a:rPr lang="en-US" smtClean="0">
                <a:latin typeface="Franklin Gothic Book"/>
              </a:rPr>
              <a:pPr/>
              <a:t>‹#›</a:t>
            </a:fld>
            <a:endParaRPr lang="en-US">
              <a:latin typeface="Franklin Gothic Book"/>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497351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p:txBody>
          <a:bodyPr/>
          <a:lstStyle/>
          <a:p>
            <a:endParaRPr lang="en-US">
              <a:solidFill>
                <a:srgbClr val="696464"/>
              </a:solidFill>
              <a:latin typeface="Perpetua"/>
            </a:endParaRPr>
          </a:p>
        </p:txBody>
      </p:sp>
      <p:sp>
        <p:nvSpPr>
          <p:cNvPr id="6" name="Slide Number Placeholder 5"/>
          <p:cNvSpPr>
            <a:spLocks noGrp="1"/>
          </p:cNvSpPr>
          <p:nvPr>
            <p:ph type="sldNum" sz="quarter" idx="12"/>
          </p:nvPr>
        </p:nvSpPr>
        <p:spPr/>
        <p:txBody>
          <a:bodyPr/>
          <a:lstStyle/>
          <a:p>
            <a:fld id="{C9D4A08F-D976-4716-A217-518B17045A91}"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82217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p:txBody>
          <a:bodyPr/>
          <a:lstStyle/>
          <a:p>
            <a:endParaRPr lang="en-US">
              <a:solidFill>
                <a:srgbClr val="696464"/>
              </a:solidFill>
              <a:latin typeface="Perpetua"/>
            </a:endParaRPr>
          </a:p>
        </p:txBody>
      </p:sp>
      <p:sp>
        <p:nvSpPr>
          <p:cNvPr id="6" name="Slide Number Placeholder 5"/>
          <p:cNvSpPr>
            <a:spLocks noGrp="1"/>
          </p:cNvSpPr>
          <p:nvPr>
            <p:ph type="sldNum" sz="quarter" idx="12"/>
          </p:nvPr>
        </p:nvSpPr>
        <p:spPr/>
        <p:txBody>
          <a:bodyPr/>
          <a:lstStyle/>
          <a:p>
            <a:fld id="{0DA222F4-A287-4452-B4E6-7CE9DDBB61B1}"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57907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p:txBody>
          <a:bodyPr/>
          <a:lstStyle/>
          <a:p>
            <a:endParaRPr lang="en-US">
              <a:solidFill>
                <a:srgbClr val="696464"/>
              </a:solidFill>
              <a:latin typeface="Perpetua"/>
            </a:endParaRPr>
          </a:p>
        </p:txBody>
      </p:sp>
      <p:sp>
        <p:nvSpPr>
          <p:cNvPr id="6" name="Slide Number Placeholder 5"/>
          <p:cNvSpPr>
            <a:spLocks noGrp="1"/>
          </p:cNvSpPr>
          <p:nvPr>
            <p:ph type="sldNum" sz="quarter" idx="12"/>
          </p:nvPr>
        </p:nvSpPr>
        <p:spPr/>
        <p:txBody>
          <a:bodyPr/>
          <a:lstStyle/>
          <a:p>
            <a:fld id="{3CB26632-1CF0-4E9E-9381-F5CFC73F494C}" type="slidenum">
              <a:rPr lang="en-US" smtClean="0">
                <a:latin typeface="Franklin Gothic Book"/>
              </a:rPr>
              <a:pPr/>
              <a:t>‹#›</a:t>
            </a:fld>
            <a:endParaRPr lang="en-US">
              <a:latin typeface="Franklin Gothic Book"/>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4878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latin typeface="Perpetua"/>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6" name="Slide Number Placeholder 5"/>
          <p:cNvSpPr>
            <a:spLocks noGrp="1"/>
          </p:cNvSpPr>
          <p:nvPr>
            <p:ph type="sldNum" sz="quarter" idx="12"/>
          </p:nvPr>
        </p:nvSpPr>
        <p:spPr>
          <a:xfrm>
            <a:off x="146304" y="6208776"/>
            <a:ext cx="457200" cy="457200"/>
          </a:xfrm>
        </p:spPr>
        <p:txBody>
          <a:bodyPr/>
          <a:lstStyle/>
          <a:p>
            <a:fld id="{1780B47F-59A5-4F0F-BEEF-C0DE4441F894}"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810545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696464"/>
              </a:solidFill>
              <a:latin typeface="Perpetua"/>
            </a:endParaRPr>
          </a:p>
        </p:txBody>
      </p:sp>
      <p:sp>
        <p:nvSpPr>
          <p:cNvPr id="6" name="Footer Placeholder 5"/>
          <p:cNvSpPr>
            <a:spLocks noGrp="1"/>
          </p:cNvSpPr>
          <p:nvPr>
            <p:ph type="ftr" sz="quarter" idx="11"/>
          </p:nvPr>
        </p:nvSpPr>
        <p:spPr/>
        <p:txBody>
          <a:bodyPr/>
          <a:lstStyle/>
          <a:p>
            <a:endParaRPr lang="en-US">
              <a:solidFill>
                <a:srgbClr val="696464"/>
              </a:solidFill>
              <a:latin typeface="Perpetua"/>
            </a:endParaRPr>
          </a:p>
        </p:txBody>
      </p:sp>
      <p:sp>
        <p:nvSpPr>
          <p:cNvPr id="7" name="Slide Number Placeholder 6"/>
          <p:cNvSpPr>
            <a:spLocks noGrp="1"/>
          </p:cNvSpPr>
          <p:nvPr>
            <p:ph type="sldNum" sz="quarter" idx="12"/>
          </p:nvPr>
        </p:nvSpPr>
        <p:spPr/>
        <p:txBody>
          <a:bodyPr/>
          <a:lstStyle/>
          <a:p>
            <a:fld id="{AA3A11DC-60C4-4023-AEE2-F016D8F2F051}" type="slidenum">
              <a:rPr lang="en-US" smtClean="0">
                <a:latin typeface="Franklin Gothic Book"/>
              </a:rPr>
              <a:pPr/>
              <a:t>‹#›</a:t>
            </a:fld>
            <a:endParaRPr lang="en-US">
              <a:latin typeface="Franklin Gothic Book"/>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791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solidFill>
                <a:srgbClr val="696464"/>
              </a:solidFill>
              <a:latin typeface="Perpetua"/>
            </a:endParaRPr>
          </a:p>
        </p:txBody>
      </p:sp>
      <p:sp>
        <p:nvSpPr>
          <p:cNvPr id="8" name="Footer Placeholder 7"/>
          <p:cNvSpPr>
            <a:spLocks noGrp="1"/>
          </p:cNvSpPr>
          <p:nvPr>
            <p:ph type="ftr" sz="quarter" idx="11"/>
          </p:nvPr>
        </p:nvSpPr>
        <p:spPr/>
        <p:txBody>
          <a:bodyPr/>
          <a:lstStyle/>
          <a:p>
            <a:endParaRPr lang="en-US">
              <a:solidFill>
                <a:srgbClr val="696464"/>
              </a:solidFill>
              <a:latin typeface="Perpetua"/>
            </a:endParaRPr>
          </a:p>
        </p:txBody>
      </p:sp>
      <p:sp>
        <p:nvSpPr>
          <p:cNvPr id="9" name="Slide Number Placeholder 8"/>
          <p:cNvSpPr>
            <a:spLocks noGrp="1"/>
          </p:cNvSpPr>
          <p:nvPr>
            <p:ph type="sldNum" sz="quarter" idx="12"/>
          </p:nvPr>
        </p:nvSpPr>
        <p:spPr/>
        <p:txBody>
          <a:bodyPr/>
          <a:lstStyle/>
          <a:p>
            <a:fld id="{2F80CB35-6DE7-4DCD-AA16-EA14491AF860}" type="slidenum">
              <a:rPr lang="en-US" smtClean="0">
                <a:latin typeface="Franklin Gothic Book"/>
              </a:rPr>
              <a:pPr/>
              <a:t>‹#›</a:t>
            </a:fld>
            <a:endParaRPr lang="en-US">
              <a:latin typeface="Franklin Gothic Book"/>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2024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696464"/>
              </a:solidFill>
              <a:latin typeface="Perpetua"/>
            </a:endParaRPr>
          </a:p>
        </p:txBody>
      </p:sp>
      <p:sp>
        <p:nvSpPr>
          <p:cNvPr id="4" name="Footer Placeholder 3"/>
          <p:cNvSpPr>
            <a:spLocks noGrp="1"/>
          </p:cNvSpPr>
          <p:nvPr>
            <p:ph type="ftr" sz="quarter" idx="11"/>
          </p:nvPr>
        </p:nvSpPr>
        <p:spPr/>
        <p:txBody>
          <a:bodyPr/>
          <a:lstStyle/>
          <a:p>
            <a:endParaRPr lang="en-US">
              <a:solidFill>
                <a:srgbClr val="696464"/>
              </a:solidFill>
              <a:latin typeface="Perpetua"/>
            </a:endParaRPr>
          </a:p>
        </p:txBody>
      </p:sp>
      <p:sp>
        <p:nvSpPr>
          <p:cNvPr id="5" name="Slide Number Placeholder 4"/>
          <p:cNvSpPr>
            <a:spLocks noGrp="1"/>
          </p:cNvSpPr>
          <p:nvPr>
            <p:ph type="sldNum" sz="quarter" idx="12"/>
          </p:nvPr>
        </p:nvSpPr>
        <p:spPr/>
        <p:txBody>
          <a:bodyPr/>
          <a:lstStyle/>
          <a:p>
            <a:fld id="{D100DE38-2690-48BA-A8EF-CF5DA60C289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75307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latin typeface="Perpetua"/>
            </a:endParaRPr>
          </a:p>
        </p:txBody>
      </p:sp>
      <p:sp>
        <p:nvSpPr>
          <p:cNvPr id="3" name="Footer Placeholder 2"/>
          <p:cNvSpPr>
            <a:spLocks noGrp="1"/>
          </p:cNvSpPr>
          <p:nvPr>
            <p:ph type="ftr" sz="quarter" idx="11"/>
          </p:nvPr>
        </p:nvSpPr>
        <p:spPr/>
        <p:txBody>
          <a:bodyPr/>
          <a:lstStyle/>
          <a:p>
            <a:endParaRPr lang="en-US">
              <a:solidFill>
                <a:srgbClr val="696464"/>
              </a:solidFill>
              <a:latin typeface="Perpetua"/>
            </a:endParaRPr>
          </a:p>
        </p:txBody>
      </p:sp>
      <p:sp>
        <p:nvSpPr>
          <p:cNvPr id="4" name="Slide Number Placeholder 3"/>
          <p:cNvSpPr>
            <a:spLocks noGrp="1"/>
          </p:cNvSpPr>
          <p:nvPr>
            <p:ph type="sldNum" sz="quarter" idx="12"/>
          </p:nvPr>
        </p:nvSpPr>
        <p:spPr/>
        <p:txBody>
          <a:bodyPr/>
          <a:lstStyle/>
          <a:p>
            <a:fld id="{04ABD011-01D3-40B6-8303-5D1E9F9B1FC4}"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53869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696464"/>
              </a:solidFill>
              <a:latin typeface="Perpetua"/>
            </a:endParaRPr>
          </a:p>
        </p:txBody>
      </p:sp>
      <p:sp>
        <p:nvSpPr>
          <p:cNvPr id="6" name="Footer Placeholder 5"/>
          <p:cNvSpPr>
            <a:spLocks noGrp="1"/>
          </p:cNvSpPr>
          <p:nvPr>
            <p:ph type="ftr" sz="quarter" idx="11"/>
          </p:nvPr>
        </p:nvSpPr>
        <p:spPr/>
        <p:txBody>
          <a:bodyPr/>
          <a:lstStyle/>
          <a:p>
            <a:endParaRPr lang="en-US">
              <a:solidFill>
                <a:srgbClr val="696464"/>
              </a:solidFill>
              <a:latin typeface="Perpetua"/>
            </a:endParaRPr>
          </a:p>
        </p:txBody>
      </p:sp>
      <p:sp>
        <p:nvSpPr>
          <p:cNvPr id="7" name="Slide Number Placeholder 6"/>
          <p:cNvSpPr>
            <a:spLocks noGrp="1"/>
          </p:cNvSpPr>
          <p:nvPr>
            <p:ph type="sldNum" sz="quarter" idx="12"/>
          </p:nvPr>
        </p:nvSpPr>
        <p:spPr/>
        <p:txBody>
          <a:bodyPr/>
          <a:lstStyle/>
          <a:p>
            <a:fld id="{212765AD-B52A-4C61-9290-E7913F5354AB}" type="slidenum">
              <a:rPr lang="en-US" smtClean="0">
                <a:latin typeface="Franklin Gothic Book"/>
              </a:rPr>
              <a:pPr/>
              <a:t>‹#›</a:t>
            </a:fld>
            <a:endParaRPr lang="en-US">
              <a:latin typeface="Franklin Gothic Book"/>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0057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696464"/>
              </a:solidFill>
              <a:latin typeface="Perpetua"/>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latin typeface="Perpetua"/>
            </a:endParaRPr>
          </a:p>
        </p:txBody>
      </p:sp>
      <p:sp>
        <p:nvSpPr>
          <p:cNvPr id="7" name="Slide Number Placeholder 6"/>
          <p:cNvSpPr>
            <a:spLocks noGrp="1"/>
          </p:cNvSpPr>
          <p:nvPr>
            <p:ph type="sldNum" sz="quarter" idx="12"/>
          </p:nvPr>
        </p:nvSpPr>
        <p:spPr>
          <a:xfrm>
            <a:off x="146304" y="6208776"/>
            <a:ext cx="457200" cy="457200"/>
          </a:xfrm>
        </p:spPr>
        <p:txBody>
          <a:bodyPr/>
          <a:lstStyle/>
          <a:p>
            <a:fld id="{FADF8A60-FFDE-4804-813A-BFE6211258AC}" type="slidenum">
              <a:rPr lang="en-US" smtClean="0">
                <a:latin typeface="Franklin Gothic Book"/>
              </a:rPr>
              <a:pPr/>
              <a:t>‹#›</a:t>
            </a:fld>
            <a:endParaRPr lang="en-US">
              <a:latin typeface="Franklin Gothic Book"/>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9025236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defTabSz="914400" fontAlgn="base">
              <a:spcBef>
                <a:spcPct val="0"/>
              </a:spcBef>
              <a:spcAft>
                <a:spcPct val="0"/>
              </a:spcAft>
            </a:pPr>
            <a:endParaRPr lang="en-US">
              <a:solidFill>
                <a:srgbClr val="696464"/>
              </a:solidFill>
              <a:latin typeface="Arial"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defTabSz="914400" fontAlgn="base">
              <a:spcBef>
                <a:spcPct val="0"/>
              </a:spcBef>
              <a:spcAft>
                <a:spcPct val="0"/>
              </a:spcAft>
            </a:pPr>
            <a:endParaRPr lang="en-US">
              <a:solidFill>
                <a:srgbClr val="696464"/>
              </a:solidFill>
              <a:latin typeface="Arial" charset="0"/>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fontAlgn="base">
              <a:spcBef>
                <a:spcPct val="0"/>
              </a:spcBef>
              <a:spcAft>
                <a:spcPct val="0"/>
              </a:spcAft>
            </a:pPr>
            <a:fld id="{F0CF1BDF-C02E-44E3-9BDE-2621F66FBADF}" type="slidenum">
              <a:rPr lang="en-US" smtClean="0">
                <a:latin typeface="Franklin Gothic Book"/>
              </a:rPr>
              <a:pPr defTabSz="914400" fontAlgn="base">
                <a:spcBef>
                  <a:spcPct val="0"/>
                </a:spcBef>
                <a:spcAft>
                  <a:spcPct val="0"/>
                </a:spcAft>
              </a:pPr>
              <a:t>‹#›</a:t>
            </a:fld>
            <a:endParaRPr lang="en-US">
              <a:latin typeface="Franklin Gothic Book"/>
            </a:endParaRPr>
          </a:p>
        </p:txBody>
      </p:sp>
    </p:spTree>
    <p:extLst>
      <p:ext uri="{BB962C8B-B14F-4D97-AF65-F5344CB8AC3E}">
        <p14:creationId xmlns:p14="http://schemas.microsoft.com/office/powerpoint/2010/main" val="3837227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8584"/>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5814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2000" b="1" dirty="0" err="1" smtClean="0">
                <a:solidFill>
                  <a:prstClr val="black"/>
                </a:solidFill>
              </a:rPr>
              <a:t>Manajemen</a:t>
            </a:r>
            <a:r>
              <a:rPr lang="en-US" sz="2000" b="1" dirty="0" smtClean="0">
                <a:solidFill>
                  <a:prstClr val="black"/>
                </a:solidFill>
              </a:rPr>
              <a:t> </a:t>
            </a:r>
            <a:r>
              <a:rPr lang="en-US" sz="2000" b="1" dirty="0" err="1" smtClean="0">
                <a:solidFill>
                  <a:prstClr val="black"/>
                </a:solidFill>
              </a:rPr>
              <a:t>Keuangan</a:t>
            </a:r>
            <a:r>
              <a:rPr lang="en-US" sz="2000" b="1" dirty="0" smtClean="0">
                <a:solidFill>
                  <a:prstClr val="black"/>
                </a:solidFill>
              </a:rPr>
              <a:t> </a:t>
            </a:r>
            <a:r>
              <a:rPr lang="en-US" sz="2000" b="1" dirty="0" err="1" smtClean="0">
                <a:solidFill>
                  <a:prstClr val="black"/>
                </a:solidFill>
              </a:rPr>
              <a:t>Pelayanan</a:t>
            </a:r>
            <a:r>
              <a:rPr lang="en-US" sz="2000" b="1" dirty="0" smtClean="0">
                <a:solidFill>
                  <a:prstClr val="black"/>
                </a:solidFill>
              </a:rPr>
              <a:t> </a:t>
            </a:r>
            <a:r>
              <a:rPr lang="en-US" sz="2000" b="1" dirty="0" err="1" smtClean="0">
                <a:solidFill>
                  <a:prstClr val="black"/>
                </a:solidFill>
              </a:rPr>
              <a:t>Kesehatan</a:t>
            </a:r>
            <a:endParaRPr lang="en-US" sz="2000" b="1" dirty="0" smtClean="0">
              <a:solidFill>
                <a:prstClr val="black"/>
              </a:solidFill>
            </a:endParaRPr>
          </a:p>
          <a:p>
            <a:pPr algn="ctr" defTabSz="914400" eaLnBrk="1" fontAlgn="base" hangingPunct="1">
              <a:spcBef>
                <a:spcPct val="0"/>
              </a:spcBef>
              <a:spcAft>
                <a:spcPct val="0"/>
              </a:spcAft>
            </a:pPr>
            <a:r>
              <a:rPr lang="en-US" sz="2000" b="1" dirty="0" smtClean="0">
                <a:solidFill>
                  <a:prstClr val="white"/>
                </a:solidFill>
              </a:rPr>
              <a:t>Anggun Nabila, SKM, MKM</a:t>
            </a:r>
            <a:endParaRPr lang="en-US" sz="2000" b="1" dirty="0">
              <a:solidFill>
                <a:prstClr val="white"/>
              </a:solidFill>
            </a:endParaRPr>
          </a:p>
        </p:txBody>
      </p:sp>
    </p:spTree>
    <p:extLst>
      <p:ext uri="{BB962C8B-B14F-4D97-AF65-F5344CB8AC3E}">
        <p14:creationId xmlns:p14="http://schemas.microsoft.com/office/powerpoint/2010/main" val="287753250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7"/>
            <a:ext cx="8229600" cy="1143000"/>
          </a:xfrm>
          <a:prstGeom prst="rect">
            <a:avLst/>
          </a:prstGeom>
          <a:solidFill>
            <a:srgbClr val="333399"/>
          </a:solidFill>
        </p:spPr>
        <p:txBody>
          <a:bodyPr vert="horz" wrap="square" lIns="0" tIns="221615" rIns="0" bIns="0" rtlCol="0">
            <a:spAutoFit/>
          </a:bodyPr>
          <a:lstStyle/>
          <a:p>
            <a:pPr marL="260985">
              <a:lnSpc>
                <a:spcPct val="100000"/>
              </a:lnSpc>
              <a:spcBef>
                <a:spcPts val="1745"/>
              </a:spcBef>
            </a:pPr>
            <a:r>
              <a:rPr sz="4400" b="0" dirty="0">
                <a:solidFill>
                  <a:srgbClr val="FFFFFF"/>
                </a:solidFill>
                <a:latin typeface="Arial"/>
                <a:cs typeface="Arial"/>
              </a:rPr>
              <a:t>ADA 4 RASIO YANG</a:t>
            </a:r>
            <a:r>
              <a:rPr sz="4400" b="0" spc="-65" dirty="0">
                <a:solidFill>
                  <a:srgbClr val="FFFFFF"/>
                </a:solidFill>
                <a:latin typeface="Arial"/>
                <a:cs typeface="Arial"/>
              </a:rPr>
              <a:t> </a:t>
            </a:r>
            <a:r>
              <a:rPr sz="4400" b="0" dirty="0">
                <a:solidFill>
                  <a:srgbClr val="FFFFFF"/>
                </a:solidFill>
                <a:latin typeface="Arial"/>
                <a:cs typeface="Arial"/>
              </a:rPr>
              <a:t>DIUKUR:</a:t>
            </a:r>
            <a:endParaRPr sz="4400">
              <a:latin typeface="Arial"/>
              <a:cs typeface="Arial"/>
            </a:endParaRPr>
          </a:p>
        </p:txBody>
      </p:sp>
      <p:sp>
        <p:nvSpPr>
          <p:cNvPr id="3" name="object 3"/>
          <p:cNvSpPr/>
          <p:nvPr/>
        </p:nvSpPr>
        <p:spPr>
          <a:xfrm>
            <a:off x="457200" y="1600200"/>
            <a:ext cx="8229600" cy="4526280"/>
          </a:xfrm>
          <a:custGeom>
            <a:avLst/>
            <a:gdLst/>
            <a:ahLst/>
            <a:cxnLst/>
            <a:rect l="l" t="t" r="r" b="b"/>
            <a:pathLst>
              <a:path w="8229600" h="4526280">
                <a:moveTo>
                  <a:pt x="0" y="0"/>
                </a:moveTo>
                <a:lnTo>
                  <a:pt x="8229600" y="0"/>
                </a:lnTo>
                <a:lnTo>
                  <a:pt x="8229600" y="4525962"/>
                </a:lnTo>
                <a:lnTo>
                  <a:pt x="0" y="4525962"/>
                </a:lnTo>
                <a:lnTo>
                  <a:pt x="0" y="0"/>
                </a:lnTo>
                <a:close/>
              </a:path>
            </a:pathLst>
          </a:custGeom>
          <a:solidFill>
            <a:srgbClr val="BBE0E3"/>
          </a:solidFill>
        </p:spPr>
        <p:txBody>
          <a:bodyPr wrap="square" lIns="0" tIns="0" rIns="0" bIns="0" rtlCol="0"/>
          <a:lstStyle/>
          <a:p>
            <a:endParaRPr/>
          </a:p>
        </p:txBody>
      </p:sp>
      <p:sp>
        <p:nvSpPr>
          <p:cNvPr id="4" name="object 4"/>
          <p:cNvSpPr txBox="1"/>
          <p:nvPr/>
        </p:nvSpPr>
        <p:spPr>
          <a:xfrm>
            <a:off x="535940" y="1524177"/>
            <a:ext cx="7897495" cy="3828415"/>
          </a:xfrm>
          <a:prstGeom prst="rect">
            <a:avLst/>
          </a:prstGeom>
        </p:spPr>
        <p:txBody>
          <a:bodyPr vert="horz" wrap="square" lIns="0" tIns="109855" rIns="0" bIns="0" rtlCol="0">
            <a:spAutoFit/>
          </a:bodyPr>
          <a:lstStyle/>
          <a:p>
            <a:pPr marL="621665" indent="-608965">
              <a:lnSpc>
                <a:spcPct val="100000"/>
              </a:lnSpc>
              <a:spcBef>
                <a:spcPts val="865"/>
              </a:spcBef>
              <a:buAutoNum type="arabicPeriod"/>
              <a:tabLst>
                <a:tab pos="621665" algn="l"/>
                <a:tab pos="622300" algn="l"/>
              </a:tabLst>
            </a:pPr>
            <a:r>
              <a:rPr sz="3200" spc="-5" dirty="0">
                <a:latin typeface="Arial"/>
                <a:cs typeface="Arial"/>
              </a:rPr>
              <a:t>Rasio Likuiditas </a:t>
            </a:r>
            <a:r>
              <a:rPr sz="3200" i="1" spc="-5" dirty="0">
                <a:latin typeface="Arial"/>
                <a:cs typeface="Arial"/>
              </a:rPr>
              <a:t>(Liquidity</a:t>
            </a:r>
            <a:r>
              <a:rPr sz="3200" i="1" spc="-25" dirty="0">
                <a:latin typeface="Arial"/>
                <a:cs typeface="Arial"/>
              </a:rPr>
              <a:t> </a:t>
            </a:r>
            <a:r>
              <a:rPr sz="3200" i="1" spc="-5" dirty="0">
                <a:latin typeface="Arial"/>
                <a:cs typeface="Arial"/>
              </a:rPr>
              <a:t>Ratios)</a:t>
            </a:r>
            <a:endParaRPr sz="3200">
              <a:latin typeface="Arial"/>
              <a:cs typeface="Arial"/>
            </a:endParaRPr>
          </a:p>
          <a:p>
            <a:pPr marL="621665" marR="269875" indent="-608965">
              <a:lnSpc>
                <a:spcPct val="100000"/>
              </a:lnSpc>
              <a:spcBef>
                <a:spcPts val="770"/>
              </a:spcBef>
              <a:buAutoNum type="arabicPeriod"/>
              <a:tabLst>
                <a:tab pos="621665" algn="l"/>
                <a:tab pos="622300" algn="l"/>
              </a:tabLst>
            </a:pPr>
            <a:r>
              <a:rPr sz="3200" spc="-5" dirty="0">
                <a:latin typeface="Arial"/>
                <a:cs typeface="Arial"/>
              </a:rPr>
              <a:t>Rasio Aktivitas </a:t>
            </a:r>
            <a:r>
              <a:rPr sz="3200" i="1" spc="-5" dirty="0">
                <a:latin typeface="Arial"/>
                <a:cs typeface="Arial"/>
              </a:rPr>
              <a:t>(Activity Ratio/Turnover  Ratios)</a:t>
            </a:r>
            <a:endParaRPr sz="3200">
              <a:latin typeface="Arial"/>
              <a:cs typeface="Arial"/>
            </a:endParaRPr>
          </a:p>
          <a:p>
            <a:pPr marL="621665" marR="5080" indent="-608965">
              <a:lnSpc>
                <a:spcPct val="100000"/>
              </a:lnSpc>
              <a:spcBef>
                <a:spcPts val="765"/>
              </a:spcBef>
              <a:buAutoNum type="arabicPeriod"/>
              <a:tabLst>
                <a:tab pos="621665" algn="l"/>
                <a:tab pos="622300" algn="l"/>
              </a:tabLst>
            </a:pPr>
            <a:r>
              <a:rPr sz="3200" spc="-5" dirty="0">
                <a:latin typeface="Arial"/>
                <a:cs typeface="Arial"/>
              </a:rPr>
              <a:t>Rasio Financial Leverage </a:t>
            </a:r>
            <a:r>
              <a:rPr sz="3200" i="1" spc="-5" dirty="0">
                <a:latin typeface="Arial"/>
                <a:cs typeface="Arial"/>
              </a:rPr>
              <a:t>(Capitalization  Ratios)</a:t>
            </a:r>
            <a:endParaRPr sz="3200">
              <a:latin typeface="Arial"/>
              <a:cs typeface="Arial"/>
            </a:endParaRPr>
          </a:p>
          <a:p>
            <a:pPr marL="621665" indent="-608965">
              <a:lnSpc>
                <a:spcPts val="3840"/>
              </a:lnSpc>
              <a:spcBef>
                <a:spcPts val="765"/>
              </a:spcBef>
              <a:buAutoNum type="arabicPeriod"/>
              <a:tabLst>
                <a:tab pos="621665" algn="l"/>
                <a:tab pos="622300" algn="l"/>
              </a:tabLst>
            </a:pPr>
            <a:r>
              <a:rPr sz="3200" spc="-5" dirty="0">
                <a:latin typeface="Arial"/>
                <a:cs typeface="Arial"/>
              </a:rPr>
              <a:t>Rasio Profitabilitas </a:t>
            </a:r>
            <a:r>
              <a:rPr sz="3200" i="1" spc="-5" dirty="0">
                <a:latin typeface="Arial"/>
                <a:cs typeface="Arial"/>
              </a:rPr>
              <a:t>(Profitability</a:t>
            </a:r>
            <a:r>
              <a:rPr sz="3200" i="1" spc="-20" dirty="0">
                <a:latin typeface="Arial"/>
                <a:cs typeface="Arial"/>
              </a:rPr>
              <a:t> </a:t>
            </a:r>
            <a:r>
              <a:rPr sz="3200" i="1" spc="-5" dirty="0">
                <a:latin typeface="Arial"/>
                <a:cs typeface="Arial"/>
              </a:rPr>
              <a:t>Ratios</a:t>
            </a:r>
            <a:endParaRPr sz="3200">
              <a:latin typeface="Arial"/>
              <a:cs typeface="Arial"/>
            </a:endParaRPr>
          </a:p>
          <a:p>
            <a:pPr marL="621665">
              <a:lnSpc>
                <a:spcPct val="100000"/>
              </a:lnSpc>
            </a:pPr>
            <a:r>
              <a:rPr sz="3200" i="1" spc="-5" dirty="0">
                <a:latin typeface="Arial"/>
                <a:cs typeface="Arial"/>
              </a:rPr>
              <a:t>/Performance</a:t>
            </a:r>
            <a:r>
              <a:rPr sz="3200" i="1" spc="-40" dirty="0">
                <a:latin typeface="Arial"/>
                <a:cs typeface="Arial"/>
              </a:rPr>
              <a:t> </a:t>
            </a:r>
            <a:r>
              <a:rPr sz="3200" i="1" spc="-5" dirty="0">
                <a:latin typeface="Arial"/>
                <a:cs typeface="Arial"/>
              </a:rPr>
              <a:t>Ratios)</a:t>
            </a:r>
            <a:endParaRPr sz="3200">
              <a:latin typeface="Arial"/>
              <a:cs typeface="Arial"/>
            </a:endParaRPr>
          </a:p>
        </p:txBody>
      </p:sp>
    </p:spTree>
    <p:extLst>
      <p:ext uri="{BB962C8B-B14F-4D97-AF65-F5344CB8AC3E}">
        <p14:creationId xmlns:p14="http://schemas.microsoft.com/office/powerpoint/2010/main" val="88065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690687" y="914400"/>
            <a:ext cx="7072630" cy="3352800"/>
          </a:xfrm>
          <a:custGeom>
            <a:avLst/>
            <a:gdLst/>
            <a:ahLst/>
            <a:cxnLst/>
            <a:rect l="l" t="t" r="r" b="b"/>
            <a:pathLst>
              <a:path w="7072630" h="3352800">
                <a:moveTo>
                  <a:pt x="4976812" y="0"/>
                </a:moveTo>
                <a:lnTo>
                  <a:pt x="4976812" y="838200"/>
                </a:lnTo>
                <a:lnTo>
                  <a:pt x="0" y="838200"/>
                </a:lnTo>
                <a:lnTo>
                  <a:pt x="0" y="2514600"/>
                </a:lnTo>
                <a:lnTo>
                  <a:pt x="4976812" y="2514600"/>
                </a:lnTo>
                <a:lnTo>
                  <a:pt x="4976812" y="3352800"/>
                </a:lnTo>
                <a:lnTo>
                  <a:pt x="7072312" y="1676400"/>
                </a:lnTo>
                <a:lnTo>
                  <a:pt x="4976812" y="0"/>
                </a:lnTo>
                <a:close/>
              </a:path>
            </a:pathLst>
          </a:custGeom>
          <a:solidFill>
            <a:srgbClr val="FCA2FA"/>
          </a:solidFill>
        </p:spPr>
        <p:txBody>
          <a:bodyPr wrap="square" lIns="0" tIns="0" rIns="0" bIns="0" rtlCol="0"/>
          <a:lstStyle/>
          <a:p>
            <a:endParaRPr/>
          </a:p>
        </p:txBody>
      </p:sp>
      <p:sp>
        <p:nvSpPr>
          <p:cNvPr id="4" name="object 4"/>
          <p:cNvSpPr/>
          <p:nvPr/>
        </p:nvSpPr>
        <p:spPr>
          <a:xfrm>
            <a:off x="904875" y="1752600"/>
            <a:ext cx="523875" cy="1676400"/>
          </a:xfrm>
          <a:custGeom>
            <a:avLst/>
            <a:gdLst/>
            <a:ahLst/>
            <a:cxnLst/>
            <a:rect l="l" t="t" r="r" b="b"/>
            <a:pathLst>
              <a:path w="523875" h="1676400">
                <a:moveTo>
                  <a:pt x="0" y="1676400"/>
                </a:moveTo>
                <a:lnTo>
                  <a:pt x="523875" y="1676400"/>
                </a:lnTo>
                <a:lnTo>
                  <a:pt x="523875" y="0"/>
                </a:lnTo>
                <a:lnTo>
                  <a:pt x="0" y="0"/>
                </a:lnTo>
                <a:lnTo>
                  <a:pt x="0" y="1676400"/>
                </a:lnTo>
                <a:close/>
              </a:path>
            </a:pathLst>
          </a:custGeom>
          <a:solidFill>
            <a:srgbClr val="FCA2FA"/>
          </a:solidFill>
        </p:spPr>
        <p:txBody>
          <a:bodyPr wrap="square" lIns="0" tIns="0" rIns="0" bIns="0" rtlCol="0"/>
          <a:lstStyle/>
          <a:p>
            <a:endParaRPr/>
          </a:p>
        </p:txBody>
      </p:sp>
      <p:sp>
        <p:nvSpPr>
          <p:cNvPr id="5" name="object 5"/>
          <p:cNvSpPr/>
          <p:nvPr/>
        </p:nvSpPr>
        <p:spPr>
          <a:xfrm>
            <a:off x="381000" y="1752600"/>
            <a:ext cx="262255" cy="1676400"/>
          </a:xfrm>
          <a:custGeom>
            <a:avLst/>
            <a:gdLst/>
            <a:ahLst/>
            <a:cxnLst/>
            <a:rect l="l" t="t" r="r" b="b"/>
            <a:pathLst>
              <a:path w="262255" h="1676400">
                <a:moveTo>
                  <a:pt x="0" y="1676400"/>
                </a:moveTo>
                <a:lnTo>
                  <a:pt x="261937" y="1676400"/>
                </a:lnTo>
                <a:lnTo>
                  <a:pt x="261937" y="0"/>
                </a:lnTo>
                <a:lnTo>
                  <a:pt x="0" y="0"/>
                </a:lnTo>
                <a:lnTo>
                  <a:pt x="0" y="1676400"/>
                </a:lnTo>
                <a:close/>
              </a:path>
            </a:pathLst>
          </a:custGeom>
          <a:solidFill>
            <a:srgbClr val="FCA2FA"/>
          </a:solidFill>
        </p:spPr>
        <p:txBody>
          <a:bodyPr wrap="square" lIns="0" tIns="0" rIns="0" bIns="0" rtlCol="0"/>
          <a:lstStyle/>
          <a:p>
            <a:endParaRPr/>
          </a:p>
        </p:txBody>
      </p:sp>
      <p:sp>
        <p:nvSpPr>
          <p:cNvPr id="6" name="object 6"/>
          <p:cNvSpPr/>
          <p:nvPr/>
        </p:nvSpPr>
        <p:spPr>
          <a:xfrm>
            <a:off x="1690687" y="914400"/>
            <a:ext cx="7072630" cy="3352800"/>
          </a:xfrm>
          <a:custGeom>
            <a:avLst/>
            <a:gdLst/>
            <a:ahLst/>
            <a:cxnLst/>
            <a:rect l="l" t="t" r="r" b="b"/>
            <a:pathLst>
              <a:path w="7072630" h="3352800">
                <a:moveTo>
                  <a:pt x="4976812" y="0"/>
                </a:moveTo>
                <a:lnTo>
                  <a:pt x="4976812" y="838200"/>
                </a:lnTo>
                <a:lnTo>
                  <a:pt x="0" y="838200"/>
                </a:lnTo>
                <a:lnTo>
                  <a:pt x="0" y="2514600"/>
                </a:lnTo>
                <a:lnTo>
                  <a:pt x="4976812" y="2514600"/>
                </a:lnTo>
                <a:lnTo>
                  <a:pt x="4976812" y="3352800"/>
                </a:lnTo>
                <a:lnTo>
                  <a:pt x="7072312" y="1676400"/>
                </a:lnTo>
                <a:lnTo>
                  <a:pt x="4976812" y="0"/>
                </a:lnTo>
                <a:close/>
              </a:path>
            </a:pathLst>
          </a:custGeom>
          <a:ln w="9525">
            <a:solidFill>
              <a:srgbClr val="000000"/>
            </a:solidFill>
          </a:ln>
        </p:spPr>
        <p:txBody>
          <a:bodyPr wrap="square" lIns="0" tIns="0" rIns="0" bIns="0" rtlCol="0"/>
          <a:lstStyle/>
          <a:p>
            <a:endParaRPr/>
          </a:p>
        </p:txBody>
      </p:sp>
      <p:sp>
        <p:nvSpPr>
          <p:cNvPr id="7" name="object 7"/>
          <p:cNvSpPr/>
          <p:nvPr/>
        </p:nvSpPr>
        <p:spPr>
          <a:xfrm>
            <a:off x="904875" y="1752600"/>
            <a:ext cx="523875" cy="1676400"/>
          </a:xfrm>
          <a:custGeom>
            <a:avLst/>
            <a:gdLst/>
            <a:ahLst/>
            <a:cxnLst/>
            <a:rect l="l" t="t" r="r" b="b"/>
            <a:pathLst>
              <a:path w="523875" h="1676400">
                <a:moveTo>
                  <a:pt x="0" y="1676400"/>
                </a:moveTo>
                <a:lnTo>
                  <a:pt x="523875" y="1676400"/>
                </a:lnTo>
                <a:lnTo>
                  <a:pt x="523875" y="0"/>
                </a:lnTo>
                <a:lnTo>
                  <a:pt x="0" y="0"/>
                </a:lnTo>
                <a:lnTo>
                  <a:pt x="0" y="1676400"/>
                </a:lnTo>
                <a:close/>
              </a:path>
            </a:pathLst>
          </a:custGeom>
          <a:ln w="9525">
            <a:solidFill>
              <a:srgbClr val="000000"/>
            </a:solidFill>
          </a:ln>
        </p:spPr>
        <p:txBody>
          <a:bodyPr wrap="square" lIns="0" tIns="0" rIns="0" bIns="0" rtlCol="0"/>
          <a:lstStyle/>
          <a:p>
            <a:endParaRPr/>
          </a:p>
        </p:txBody>
      </p:sp>
      <p:sp>
        <p:nvSpPr>
          <p:cNvPr id="8" name="object 8"/>
          <p:cNvSpPr/>
          <p:nvPr/>
        </p:nvSpPr>
        <p:spPr>
          <a:xfrm>
            <a:off x="381000" y="1752600"/>
            <a:ext cx="262255" cy="1676400"/>
          </a:xfrm>
          <a:custGeom>
            <a:avLst/>
            <a:gdLst/>
            <a:ahLst/>
            <a:cxnLst/>
            <a:rect l="l" t="t" r="r" b="b"/>
            <a:pathLst>
              <a:path w="262255" h="1676400">
                <a:moveTo>
                  <a:pt x="0" y="1676400"/>
                </a:moveTo>
                <a:lnTo>
                  <a:pt x="261937" y="1676400"/>
                </a:lnTo>
                <a:lnTo>
                  <a:pt x="261937" y="0"/>
                </a:lnTo>
                <a:lnTo>
                  <a:pt x="0" y="0"/>
                </a:lnTo>
                <a:lnTo>
                  <a:pt x="0" y="1676400"/>
                </a:lnTo>
                <a:close/>
              </a:path>
            </a:pathLst>
          </a:custGeom>
          <a:ln w="9525">
            <a:solidFill>
              <a:srgbClr val="000000"/>
            </a:solidFill>
          </a:ln>
        </p:spPr>
        <p:txBody>
          <a:bodyPr wrap="square" lIns="0" tIns="0" rIns="0" bIns="0" rtlCol="0"/>
          <a:lstStyle/>
          <a:p>
            <a:endParaRPr/>
          </a:p>
        </p:txBody>
      </p:sp>
      <p:sp>
        <p:nvSpPr>
          <p:cNvPr id="9" name="object 9"/>
          <p:cNvSpPr txBox="1"/>
          <p:nvPr/>
        </p:nvSpPr>
        <p:spPr>
          <a:xfrm>
            <a:off x="2945104" y="1936495"/>
            <a:ext cx="3518535" cy="1243965"/>
          </a:xfrm>
          <a:prstGeom prst="rect">
            <a:avLst/>
          </a:prstGeom>
        </p:spPr>
        <p:txBody>
          <a:bodyPr vert="horz" wrap="square" lIns="0" tIns="12065" rIns="0" bIns="0" rtlCol="0">
            <a:spAutoFit/>
          </a:bodyPr>
          <a:lstStyle/>
          <a:p>
            <a:pPr marL="12700" marR="5080" indent="194310">
              <a:lnSpc>
                <a:spcPct val="100000"/>
              </a:lnSpc>
              <a:spcBef>
                <a:spcPts val="95"/>
              </a:spcBef>
            </a:pPr>
            <a:r>
              <a:rPr sz="4000" b="1" spc="-5" dirty="0">
                <a:latin typeface="Arial Black"/>
                <a:cs typeface="Arial Black"/>
              </a:rPr>
              <a:t>FINANCIAL  </a:t>
            </a:r>
            <a:r>
              <a:rPr sz="4000" b="1" spc="-10" dirty="0">
                <a:latin typeface="Arial Black"/>
                <a:cs typeface="Arial Black"/>
              </a:rPr>
              <a:t>ST</a:t>
            </a:r>
            <a:r>
              <a:rPr sz="4000" b="1" spc="-5" dirty="0">
                <a:latin typeface="Arial Black"/>
                <a:cs typeface="Arial Black"/>
              </a:rPr>
              <a:t>A</a:t>
            </a:r>
            <a:r>
              <a:rPr sz="4000" b="1" spc="-10" dirty="0">
                <a:latin typeface="Arial Black"/>
                <a:cs typeface="Arial Black"/>
              </a:rPr>
              <a:t>TEME</a:t>
            </a:r>
            <a:r>
              <a:rPr sz="4000" b="1" dirty="0">
                <a:latin typeface="Arial Black"/>
                <a:cs typeface="Arial Black"/>
              </a:rPr>
              <a:t>N</a:t>
            </a:r>
            <a:r>
              <a:rPr sz="4000" b="1" spc="-5" dirty="0">
                <a:latin typeface="Arial Black"/>
                <a:cs typeface="Arial Black"/>
              </a:rPr>
              <a:t>T</a:t>
            </a:r>
            <a:endParaRPr sz="4000">
              <a:latin typeface="Arial Black"/>
              <a:cs typeface="Arial Black"/>
            </a:endParaRPr>
          </a:p>
        </p:txBody>
      </p:sp>
    </p:spTree>
    <p:extLst>
      <p:ext uri="{BB962C8B-B14F-4D97-AF65-F5344CB8AC3E}">
        <p14:creationId xmlns:p14="http://schemas.microsoft.com/office/powerpoint/2010/main" val="63516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1291" y="355104"/>
            <a:ext cx="7623048" cy="13746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7931" y="278891"/>
            <a:ext cx="5439143" cy="167944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8787" y="354584"/>
            <a:ext cx="4711700" cy="1243965"/>
          </a:xfrm>
          <a:prstGeom prst="rect">
            <a:avLst/>
          </a:prstGeom>
        </p:spPr>
        <p:txBody>
          <a:bodyPr vert="horz" wrap="square" lIns="0" tIns="12065" rIns="0" bIns="0" rtlCol="0">
            <a:spAutoFit/>
          </a:bodyPr>
          <a:lstStyle/>
          <a:p>
            <a:pPr marL="12700" marR="5080" indent="-635">
              <a:lnSpc>
                <a:spcPct val="100000"/>
              </a:lnSpc>
              <a:spcBef>
                <a:spcPts val="95"/>
              </a:spcBef>
            </a:pPr>
            <a:r>
              <a:rPr spc="-5" dirty="0"/>
              <a:t>Financial  Statement</a:t>
            </a:r>
            <a:r>
              <a:rPr spc="-45" dirty="0"/>
              <a:t> </a:t>
            </a:r>
            <a:r>
              <a:rPr spc="-5" dirty="0"/>
              <a:t>Analysis</a:t>
            </a:r>
          </a:p>
        </p:txBody>
      </p:sp>
      <p:sp>
        <p:nvSpPr>
          <p:cNvPr id="5" name="object 5"/>
          <p:cNvSpPr/>
          <p:nvPr/>
        </p:nvSpPr>
        <p:spPr>
          <a:xfrm>
            <a:off x="457200" y="1905000"/>
            <a:ext cx="8232648" cy="449884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20040" y="1827276"/>
            <a:ext cx="5396484" cy="3197352"/>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34987" y="1827707"/>
            <a:ext cx="4836160" cy="2951480"/>
          </a:xfrm>
          <a:prstGeom prst="rect">
            <a:avLst/>
          </a:prstGeom>
        </p:spPr>
        <p:txBody>
          <a:bodyPr vert="horz" wrap="square" lIns="0" tIns="109855" rIns="0" bIns="0" rtlCol="0">
            <a:spAutoFit/>
          </a:bodyPr>
          <a:lstStyle/>
          <a:p>
            <a:pPr marL="355600" indent="-342900">
              <a:lnSpc>
                <a:spcPct val="100000"/>
              </a:lnSpc>
              <a:spcBef>
                <a:spcPts val="865"/>
              </a:spcBef>
              <a:buChar char="•"/>
              <a:tabLst>
                <a:tab pos="355600" algn="l"/>
                <a:tab pos="356235" algn="l"/>
              </a:tabLst>
            </a:pPr>
            <a:r>
              <a:rPr sz="3200" spc="-10" dirty="0">
                <a:latin typeface="Arial"/>
                <a:cs typeface="Arial"/>
              </a:rPr>
              <a:t>Laporan</a:t>
            </a:r>
            <a:r>
              <a:rPr sz="3200" spc="-30" dirty="0">
                <a:latin typeface="Arial"/>
                <a:cs typeface="Arial"/>
              </a:rPr>
              <a:t> </a:t>
            </a:r>
            <a:r>
              <a:rPr sz="3200" spc="-10" dirty="0">
                <a:latin typeface="Arial"/>
                <a:cs typeface="Arial"/>
              </a:rPr>
              <a:t>Keuangan</a:t>
            </a:r>
            <a:endParaRPr sz="3200">
              <a:latin typeface="Arial"/>
              <a:cs typeface="Arial"/>
            </a:endParaRPr>
          </a:p>
          <a:p>
            <a:pPr marL="355600" indent="-342900">
              <a:lnSpc>
                <a:spcPct val="100000"/>
              </a:lnSpc>
              <a:spcBef>
                <a:spcPts val="770"/>
              </a:spcBef>
              <a:buChar char="•"/>
              <a:tabLst>
                <a:tab pos="355600" algn="l"/>
                <a:tab pos="356235" algn="l"/>
              </a:tabLst>
            </a:pPr>
            <a:r>
              <a:rPr sz="3200" spc="-5" dirty="0">
                <a:latin typeface="Arial"/>
                <a:cs typeface="Arial"/>
              </a:rPr>
              <a:t>Kerangka</a:t>
            </a:r>
            <a:r>
              <a:rPr sz="3200" spc="-30" dirty="0">
                <a:latin typeface="Arial"/>
                <a:cs typeface="Arial"/>
              </a:rPr>
              <a:t> </a:t>
            </a:r>
            <a:r>
              <a:rPr sz="3200" spc="-5" dirty="0">
                <a:latin typeface="Arial"/>
                <a:cs typeface="Arial"/>
              </a:rPr>
              <a:t>Analisis</a:t>
            </a:r>
            <a:endParaRPr sz="3200">
              <a:latin typeface="Arial"/>
              <a:cs typeface="Arial"/>
            </a:endParaRPr>
          </a:p>
          <a:p>
            <a:pPr marL="355600" indent="-342900">
              <a:lnSpc>
                <a:spcPct val="100000"/>
              </a:lnSpc>
              <a:spcBef>
                <a:spcPts val="765"/>
              </a:spcBef>
              <a:buChar char="•"/>
              <a:tabLst>
                <a:tab pos="355600" algn="l"/>
                <a:tab pos="356235" algn="l"/>
              </a:tabLst>
            </a:pPr>
            <a:r>
              <a:rPr sz="3200" spc="-5" dirty="0">
                <a:latin typeface="Arial"/>
                <a:cs typeface="Arial"/>
              </a:rPr>
              <a:t>Analisis Ratio</a:t>
            </a:r>
            <a:endParaRPr sz="3200">
              <a:latin typeface="Arial"/>
              <a:cs typeface="Arial"/>
            </a:endParaRPr>
          </a:p>
          <a:p>
            <a:pPr marL="356235" indent="-342900">
              <a:lnSpc>
                <a:spcPct val="100000"/>
              </a:lnSpc>
              <a:spcBef>
                <a:spcPts val="765"/>
              </a:spcBef>
              <a:buChar char="•"/>
              <a:tabLst>
                <a:tab pos="356235" algn="l"/>
                <a:tab pos="356870" algn="l"/>
              </a:tabLst>
            </a:pPr>
            <a:r>
              <a:rPr sz="3200" spc="-5" dirty="0">
                <a:latin typeface="Arial"/>
                <a:cs typeface="Arial"/>
              </a:rPr>
              <a:t>Analisis </a:t>
            </a:r>
            <a:r>
              <a:rPr sz="3200" spc="-10" dirty="0">
                <a:latin typeface="Arial"/>
                <a:cs typeface="Arial"/>
              </a:rPr>
              <a:t>Trend</a:t>
            </a:r>
            <a:endParaRPr sz="3200">
              <a:latin typeface="Arial"/>
              <a:cs typeface="Arial"/>
            </a:endParaRPr>
          </a:p>
          <a:p>
            <a:pPr marL="356235" indent="-342900">
              <a:lnSpc>
                <a:spcPct val="100000"/>
              </a:lnSpc>
              <a:spcBef>
                <a:spcPts val="770"/>
              </a:spcBef>
              <a:buChar char="•"/>
              <a:tabLst>
                <a:tab pos="356235" algn="l"/>
                <a:tab pos="356870" algn="l"/>
              </a:tabLst>
            </a:pPr>
            <a:r>
              <a:rPr sz="3200" spc="-5" dirty="0">
                <a:latin typeface="Arial"/>
                <a:cs typeface="Arial"/>
              </a:rPr>
              <a:t>Analisis standar </a:t>
            </a:r>
            <a:r>
              <a:rPr sz="3200" dirty="0">
                <a:latin typeface="Arial"/>
                <a:cs typeface="Arial"/>
              </a:rPr>
              <a:t>yg</a:t>
            </a:r>
            <a:r>
              <a:rPr sz="3200" spc="-85" dirty="0">
                <a:latin typeface="Arial"/>
                <a:cs typeface="Arial"/>
              </a:rPr>
              <a:t> </a:t>
            </a:r>
            <a:r>
              <a:rPr sz="3200" spc="-5" dirty="0">
                <a:latin typeface="Arial"/>
                <a:cs typeface="Arial"/>
              </a:rPr>
              <a:t>lazim</a:t>
            </a:r>
            <a:endParaRPr sz="3200">
              <a:latin typeface="Arial"/>
              <a:cs typeface="Arial"/>
            </a:endParaRPr>
          </a:p>
        </p:txBody>
      </p:sp>
    </p:spTree>
    <p:extLst>
      <p:ext uri="{BB962C8B-B14F-4D97-AF65-F5344CB8AC3E}">
        <p14:creationId xmlns:p14="http://schemas.microsoft.com/office/powerpoint/2010/main" val="302100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810004"/>
            <a:ext cx="8440420" cy="3695700"/>
          </a:xfrm>
          <a:prstGeom prst="rect">
            <a:avLst/>
          </a:prstGeom>
        </p:spPr>
        <p:txBody>
          <a:bodyPr vert="horz" wrap="square" lIns="0" tIns="59690" rIns="0" bIns="0" rtlCol="0">
            <a:spAutoFit/>
          </a:bodyPr>
          <a:lstStyle/>
          <a:p>
            <a:pPr marL="622300" marR="5080" indent="-609600">
              <a:lnSpc>
                <a:spcPts val="3030"/>
              </a:lnSpc>
              <a:spcBef>
                <a:spcPts val="470"/>
              </a:spcBef>
              <a:buFont typeface="Arial"/>
              <a:buChar char="•"/>
              <a:tabLst>
                <a:tab pos="622300" algn="l"/>
                <a:tab pos="622935" algn="l"/>
                <a:tab pos="2047239" algn="l"/>
              </a:tabLst>
            </a:pPr>
            <a:r>
              <a:rPr sz="2800" spc="-5" dirty="0">
                <a:latin typeface="Arial"/>
                <a:cs typeface="Arial"/>
              </a:rPr>
              <a:t>Meliputi	kalkulasi dan interpretasi ratio keuangan  dalam rangka analisis dan monitor kinerja  keuangan</a:t>
            </a:r>
            <a:endParaRPr sz="2800">
              <a:latin typeface="Arial"/>
              <a:cs typeface="Arial"/>
            </a:endParaRPr>
          </a:p>
          <a:p>
            <a:pPr>
              <a:lnSpc>
                <a:spcPct val="100000"/>
              </a:lnSpc>
              <a:spcBef>
                <a:spcPts val="40"/>
              </a:spcBef>
              <a:buChar char="•"/>
            </a:pPr>
            <a:endParaRPr sz="3750">
              <a:latin typeface="Times New Roman"/>
              <a:cs typeface="Times New Roman"/>
            </a:endParaRPr>
          </a:p>
          <a:p>
            <a:pPr marL="622935" marR="241935" indent="-609600">
              <a:lnSpc>
                <a:spcPts val="3030"/>
              </a:lnSpc>
              <a:buFont typeface="Arial"/>
              <a:buChar char="•"/>
              <a:tabLst>
                <a:tab pos="622935" algn="l"/>
                <a:tab pos="623570" algn="l"/>
              </a:tabLst>
            </a:pPr>
            <a:r>
              <a:rPr sz="2800" i="1" spc="-10" dirty="0">
                <a:solidFill>
                  <a:srgbClr val="009999"/>
                </a:solidFill>
                <a:latin typeface="Arial"/>
                <a:cs typeface="Arial"/>
              </a:rPr>
              <a:t>The </a:t>
            </a:r>
            <a:r>
              <a:rPr sz="2800" i="1" spc="-5" dirty="0">
                <a:solidFill>
                  <a:srgbClr val="009999"/>
                </a:solidFill>
                <a:latin typeface="Arial"/>
                <a:cs typeface="Arial"/>
              </a:rPr>
              <a:t>management should be the most interested  party of all. Managers not only have to worry  about the financial situation of the firm, but they  are also critically interested in what the other  parties think about the firm </a:t>
            </a:r>
            <a:r>
              <a:rPr sz="2800" i="1" spc="-5" dirty="0">
                <a:latin typeface="Arial"/>
                <a:cs typeface="Arial"/>
              </a:rPr>
              <a:t>(Pierre A</a:t>
            </a:r>
            <a:r>
              <a:rPr sz="2800" i="1" spc="75" dirty="0">
                <a:latin typeface="Arial"/>
                <a:cs typeface="Arial"/>
              </a:rPr>
              <a:t> </a:t>
            </a:r>
            <a:r>
              <a:rPr sz="2800" i="1" spc="-5" dirty="0">
                <a:latin typeface="Arial"/>
                <a:cs typeface="Arial"/>
              </a:rPr>
              <a:t>Bultez)</a:t>
            </a:r>
            <a:endParaRPr sz="2800">
              <a:latin typeface="Arial"/>
              <a:cs typeface="Arial"/>
            </a:endParaRPr>
          </a:p>
        </p:txBody>
      </p:sp>
      <p:sp>
        <p:nvSpPr>
          <p:cNvPr id="3" name="object 3"/>
          <p:cNvSpPr txBox="1">
            <a:spLocks noGrp="1"/>
          </p:cNvSpPr>
          <p:nvPr>
            <p:ph type="title"/>
          </p:nvPr>
        </p:nvSpPr>
        <p:spPr>
          <a:xfrm>
            <a:off x="1808162" y="482917"/>
            <a:ext cx="5526405" cy="696595"/>
          </a:xfrm>
          <a:prstGeom prst="rect">
            <a:avLst/>
          </a:prstGeom>
        </p:spPr>
        <p:txBody>
          <a:bodyPr vert="horz" wrap="square" lIns="0" tIns="13335" rIns="0" bIns="0" rtlCol="0">
            <a:spAutoFit/>
          </a:bodyPr>
          <a:lstStyle/>
          <a:p>
            <a:pPr marL="12700">
              <a:lnSpc>
                <a:spcPct val="100000"/>
              </a:lnSpc>
              <a:spcBef>
                <a:spcPts val="105"/>
              </a:spcBef>
            </a:pPr>
            <a:r>
              <a:rPr sz="4400" b="0" dirty="0">
                <a:latin typeface="Arial"/>
                <a:cs typeface="Arial"/>
              </a:rPr>
              <a:t>Ratio-Ratio</a:t>
            </a:r>
            <a:r>
              <a:rPr sz="4400" b="0" spc="-90" dirty="0">
                <a:latin typeface="Arial"/>
                <a:cs typeface="Arial"/>
              </a:rPr>
              <a:t> </a:t>
            </a:r>
            <a:r>
              <a:rPr sz="4400" b="0" dirty="0">
                <a:latin typeface="Arial"/>
                <a:cs typeface="Arial"/>
              </a:rPr>
              <a:t>Keuangan</a:t>
            </a:r>
            <a:endParaRPr sz="4400">
              <a:latin typeface="Arial"/>
              <a:cs typeface="Arial"/>
            </a:endParaRPr>
          </a:p>
        </p:txBody>
      </p:sp>
    </p:spTree>
    <p:extLst>
      <p:ext uri="{BB962C8B-B14F-4D97-AF65-F5344CB8AC3E}">
        <p14:creationId xmlns:p14="http://schemas.microsoft.com/office/powerpoint/2010/main" val="31850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891" y="355091"/>
            <a:ext cx="8689848" cy="12984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011" y="318528"/>
            <a:ext cx="8807196" cy="151179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06387" y="378967"/>
            <a:ext cx="8155940" cy="1122680"/>
          </a:xfrm>
          <a:prstGeom prst="rect">
            <a:avLst/>
          </a:prstGeom>
        </p:spPr>
        <p:txBody>
          <a:bodyPr vert="horz" wrap="square" lIns="0" tIns="12700" rIns="0" bIns="0" rtlCol="0">
            <a:spAutoFit/>
          </a:bodyPr>
          <a:lstStyle/>
          <a:p>
            <a:pPr marL="12700" marR="5080">
              <a:lnSpc>
                <a:spcPct val="100000"/>
              </a:lnSpc>
              <a:spcBef>
                <a:spcPts val="100"/>
              </a:spcBef>
            </a:pPr>
            <a:r>
              <a:rPr sz="3600" spc="-5" dirty="0"/>
              <a:t>Pemanfaatan Analisis Keuangan oleh  Pihak External</a:t>
            </a:r>
            <a:endParaRPr sz="3600"/>
          </a:p>
        </p:txBody>
      </p:sp>
      <p:sp>
        <p:nvSpPr>
          <p:cNvPr id="5" name="object 5"/>
          <p:cNvSpPr/>
          <p:nvPr/>
        </p:nvSpPr>
        <p:spPr>
          <a:xfrm>
            <a:off x="533400" y="1981200"/>
            <a:ext cx="8308848" cy="449884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8620" y="1847088"/>
            <a:ext cx="8715756" cy="501091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8620" y="1882152"/>
            <a:ext cx="647687" cy="84428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14755" y="1847088"/>
            <a:ext cx="1438656" cy="90220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616963" y="1847088"/>
            <a:ext cx="649224" cy="90220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729739" y="1847088"/>
            <a:ext cx="1711452" cy="90220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958596" y="2406395"/>
            <a:ext cx="2238743" cy="7924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8620" y="2857500"/>
            <a:ext cx="647687" cy="84429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14755" y="2822448"/>
            <a:ext cx="2499360" cy="902207"/>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677667" y="2822448"/>
            <a:ext cx="647687" cy="902207"/>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788920" y="2822448"/>
            <a:ext cx="1822704" cy="902207"/>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958596" y="3381755"/>
            <a:ext cx="3409175" cy="79248"/>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388620" y="3832859"/>
            <a:ext cx="647687" cy="844295"/>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714754" y="3797808"/>
            <a:ext cx="2500884" cy="902207"/>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958594" y="4357115"/>
            <a:ext cx="2013204" cy="79248"/>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388620" y="5247144"/>
            <a:ext cx="647687" cy="844283"/>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714754" y="5212079"/>
            <a:ext cx="1845564" cy="902208"/>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958594" y="5771388"/>
            <a:ext cx="1357884" cy="79248"/>
          </a:xfrm>
          <a:prstGeom prst="rect">
            <a:avLst/>
          </a:prstGeom>
          <a:blipFill>
            <a:blip r:embed="rId17" cstate="print"/>
            <a:stretch>
              <a:fillRect/>
            </a:stretch>
          </a:blipFill>
        </p:spPr>
        <p:txBody>
          <a:bodyPr wrap="square" lIns="0" tIns="0" rIns="0" bIns="0" rtlCol="0"/>
          <a:lstStyle/>
          <a:p>
            <a:endParaRPr/>
          </a:p>
        </p:txBody>
      </p:sp>
      <p:sp>
        <p:nvSpPr>
          <p:cNvPr id="23" name="object 23"/>
          <p:cNvSpPr txBox="1"/>
          <p:nvPr/>
        </p:nvSpPr>
        <p:spPr>
          <a:xfrm>
            <a:off x="611187" y="1951989"/>
            <a:ext cx="8146415" cy="4756785"/>
          </a:xfrm>
          <a:prstGeom prst="rect">
            <a:avLst/>
          </a:prstGeom>
        </p:spPr>
        <p:txBody>
          <a:bodyPr vert="horz" wrap="square" lIns="0" tIns="67945" rIns="0" bIns="0" rtlCol="0">
            <a:spAutoFit/>
          </a:bodyPr>
          <a:lstStyle/>
          <a:p>
            <a:pPr marL="355600" marR="203835" indent="-342900">
              <a:lnSpc>
                <a:spcPts val="3460"/>
              </a:lnSpc>
              <a:spcBef>
                <a:spcPts val="535"/>
              </a:spcBef>
              <a:buFont typeface="Arial"/>
              <a:buChar char="•"/>
              <a:tabLst>
                <a:tab pos="354965" algn="l"/>
                <a:tab pos="355600" algn="l"/>
              </a:tabLst>
            </a:pPr>
            <a:r>
              <a:rPr sz="3200" i="1" u="heavy" spc="-5" dirty="0">
                <a:solidFill>
                  <a:srgbClr val="FF0000"/>
                </a:solidFill>
                <a:uFill>
                  <a:solidFill>
                    <a:srgbClr val="FF0000"/>
                  </a:solidFill>
                </a:uFill>
                <a:latin typeface="Arial"/>
                <a:cs typeface="Arial"/>
              </a:rPr>
              <a:t>Mitra Usaha</a:t>
            </a:r>
            <a:r>
              <a:rPr sz="3200" i="1" spc="-5" dirty="0">
                <a:solidFill>
                  <a:srgbClr val="FF0000"/>
                </a:solidFill>
                <a:latin typeface="Arial"/>
                <a:cs typeface="Arial"/>
              </a:rPr>
              <a:t> </a:t>
            </a:r>
            <a:r>
              <a:rPr sz="3200" dirty="0">
                <a:latin typeface="Arial"/>
                <a:cs typeface="Arial"/>
              </a:rPr>
              <a:t>-- </a:t>
            </a:r>
            <a:r>
              <a:rPr sz="3200" spc="-5" dirty="0">
                <a:latin typeface="Arial"/>
                <a:cs typeface="Arial"/>
              </a:rPr>
              <a:t>Focus </a:t>
            </a:r>
            <a:r>
              <a:rPr sz="3200" spc="-10" dirty="0">
                <a:latin typeface="Arial"/>
                <a:cs typeface="Arial"/>
              </a:rPr>
              <a:t>pada </a:t>
            </a:r>
            <a:r>
              <a:rPr sz="3200" spc="-5" dirty="0">
                <a:latin typeface="Arial"/>
                <a:cs typeface="Arial"/>
              </a:rPr>
              <a:t>likuiditas suatu  institusi.</a:t>
            </a:r>
            <a:endParaRPr sz="3200">
              <a:latin typeface="Arial"/>
              <a:cs typeface="Arial"/>
            </a:endParaRPr>
          </a:p>
          <a:p>
            <a:pPr marL="355600" marR="5080" indent="-342900">
              <a:lnSpc>
                <a:spcPts val="3460"/>
              </a:lnSpc>
              <a:spcBef>
                <a:spcPts val="760"/>
              </a:spcBef>
              <a:buFont typeface="Arial"/>
              <a:buChar char="•"/>
              <a:tabLst>
                <a:tab pos="354965" algn="l"/>
                <a:tab pos="355600" algn="l"/>
              </a:tabLst>
            </a:pPr>
            <a:r>
              <a:rPr sz="3200" i="1" u="heavy" spc="-10" dirty="0">
                <a:solidFill>
                  <a:srgbClr val="FF0000"/>
                </a:solidFill>
                <a:uFill>
                  <a:solidFill>
                    <a:srgbClr val="FF0000"/>
                  </a:solidFill>
                </a:uFill>
                <a:latin typeface="Arial"/>
                <a:cs typeface="Arial"/>
              </a:rPr>
              <a:t>Pemegang </a:t>
            </a:r>
            <a:r>
              <a:rPr sz="3200" i="1" u="heavy" spc="-5" dirty="0">
                <a:solidFill>
                  <a:srgbClr val="FF0000"/>
                </a:solidFill>
                <a:uFill>
                  <a:solidFill>
                    <a:srgbClr val="FF0000"/>
                  </a:solidFill>
                </a:uFill>
                <a:latin typeface="Arial"/>
                <a:cs typeface="Arial"/>
              </a:rPr>
              <a:t>Saham</a:t>
            </a:r>
            <a:r>
              <a:rPr sz="3200" i="1" spc="-5" dirty="0">
                <a:solidFill>
                  <a:srgbClr val="FF0000"/>
                </a:solidFill>
                <a:latin typeface="Arial"/>
                <a:cs typeface="Arial"/>
              </a:rPr>
              <a:t> </a:t>
            </a:r>
            <a:r>
              <a:rPr sz="3200" dirty="0">
                <a:latin typeface="Arial"/>
                <a:cs typeface="Arial"/>
              </a:rPr>
              <a:t>-- </a:t>
            </a:r>
            <a:r>
              <a:rPr sz="3200" spc="-5" dirty="0">
                <a:latin typeface="Arial"/>
                <a:cs typeface="Arial"/>
              </a:rPr>
              <a:t>Focus </a:t>
            </a:r>
            <a:r>
              <a:rPr sz="3200" spc="-10" dirty="0">
                <a:latin typeface="Arial"/>
                <a:cs typeface="Arial"/>
              </a:rPr>
              <a:t>pada </a:t>
            </a:r>
            <a:r>
              <a:rPr sz="3200" spc="-5" dirty="0">
                <a:latin typeface="Arial"/>
                <a:cs typeface="Arial"/>
              </a:rPr>
              <a:t>profit </a:t>
            </a:r>
            <a:r>
              <a:rPr sz="3200" spc="-10" dirty="0">
                <a:latin typeface="Arial"/>
                <a:cs typeface="Arial"/>
              </a:rPr>
              <a:t>dan  </a:t>
            </a:r>
            <a:r>
              <a:rPr sz="3200" spc="-5" dirty="0">
                <a:latin typeface="Arial"/>
                <a:cs typeface="Arial"/>
              </a:rPr>
              <a:t>kesehatan institusi </a:t>
            </a:r>
            <a:r>
              <a:rPr sz="3200" spc="-10" dirty="0">
                <a:latin typeface="Arial"/>
                <a:cs typeface="Arial"/>
              </a:rPr>
              <a:t>dalam </a:t>
            </a:r>
            <a:r>
              <a:rPr sz="3200" spc="-5" dirty="0">
                <a:latin typeface="Arial"/>
                <a:cs typeface="Arial"/>
              </a:rPr>
              <a:t>jangka</a:t>
            </a:r>
            <a:r>
              <a:rPr sz="3200" spc="-40" dirty="0">
                <a:latin typeface="Arial"/>
                <a:cs typeface="Arial"/>
              </a:rPr>
              <a:t> </a:t>
            </a:r>
            <a:r>
              <a:rPr sz="3200" spc="-10" dirty="0">
                <a:latin typeface="Arial"/>
                <a:cs typeface="Arial"/>
              </a:rPr>
              <a:t>panjang.</a:t>
            </a:r>
            <a:endParaRPr sz="3200">
              <a:latin typeface="Arial"/>
              <a:cs typeface="Arial"/>
            </a:endParaRPr>
          </a:p>
          <a:p>
            <a:pPr marL="354965" marR="161290" indent="-342265" algn="just">
              <a:lnSpc>
                <a:spcPts val="3460"/>
              </a:lnSpc>
              <a:spcBef>
                <a:spcPts val="760"/>
              </a:spcBef>
              <a:buFont typeface="Arial"/>
              <a:buChar char="•"/>
              <a:tabLst>
                <a:tab pos="355600" algn="l"/>
              </a:tabLst>
            </a:pPr>
            <a:r>
              <a:rPr sz="3200" i="1" u="heavy" spc="-5" dirty="0">
                <a:solidFill>
                  <a:srgbClr val="FF0000"/>
                </a:solidFill>
                <a:uFill>
                  <a:solidFill>
                    <a:srgbClr val="FF0000"/>
                  </a:solidFill>
                </a:uFill>
                <a:latin typeface="Arial"/>
                <a:cs typeface="Arial"/>
              </a:rPr>
              <a:t>Perencana</a:t>
            </a:r>
            <a:r>
              <a:rPr sz="3200" i="1" spc="-5" dirty="0">
                <a:solidFill>
                  <a:srgbClr val="FF0000"/>
                </a:solidFill>
                <a:latin typeface="Arial"/>
                <a:cs typeface="Arial"/>
              </a:rPr>
              <a:t> </a:t>
            </a:r>
            <a:r>
              <a:rPr sz="3200" dirty="0">
                <a:latin typeface="Arial"/>
                <a:cs typeface="Arial"/>
              </a:rPr>
              <a:t>-- </a:t>
            </a:r>
            <a:r>
              <a:rPr sz="3200" spc="-5" dirty="0">
                <a:latin typeface="Arial"/>
                <a:cs typeface="Arial"/>
              </a:rPr>
              <a:t>Focus </a:t>
            </a:r>
            <a:r>
              <a:rPr sz="3200" spc="-10" dirty="0">
                <a:latin typeface="Arial"/>
                <a:cs typeface="Arial"/>
              </a:rPr>
              <a:t>pada </a:t>
            </a:r>
            <a:r>
              <a:rPr sz="3200" spc="-5" dirty="0">
                <a:latin typeface="Arial"/>
                <a:cs typeface="Arial"/>
              </a:rPr>
              <a:t>posisi </a:t>
            </a:r>
            <a:r>
              <a:rPr sz="3200" spc="-10" dirty="0">
                <a:latin typeface="Arial"/>
                <a:cs typeface="Arial"/>
              </a:rPr>
              <a:t>keuangan  </a:t>
            </a:r>
            <a:r>
              <a:rPr sz="3200" spc="-5" dirty="0">
                <a:latin typeface="Arial"/>
                <a:cs typeface="Arial"/>
              </a:rPr>
              <a:t>saat ini dan </a:t>
            </a:r>
            <a:r>
              <a:rPr sz="3200" spc="-10" dirty="0">
                <a:latin typeface="Arial"/>
                <a:cs typeface="Arial"/>
              </a:rPr>
              <a:t>mengevaluasi </a:t>
            </a:r>
            <a:r>
              <a:rPr sz="3200" spc="-5" dirty="0">
                <a:latin typeface="Arial"/>
                <a:cs typeface="Arial"/>
              </a:rPr>
              <a:t>potensi-potensi  </a:t>
            </a:r>
            <a:r>
              <a:rPr sz="3200" spc="-10" dirty="0">
                <a:latin typeface="Arial"/>
                <a:cs typeface="Arial"/>
              </a:rPr>
              <a:t>perusahaan.</a:t>
            </a:r>
            <a:endParaRPr sz="3200">
              <a:latin typeface="Arial"/>
              <a:cs typeface="Arial"/>
            </a:endParaRPr>
          </a:p>
          <a:p>
            <a:pPr marL="354965" marR="497840" indent="-342265">
              <a:lnSpc>
                <a:spcPts val="3460"/>
              </a:lnSpc>
              <a:spcBef>
                <a:spcPts val="755"/>
              </a:spcBef>
              <a:buFont typeface="Arial"/>
              <a:buChar char="•"/>
              <a:tabLst>
                <a:tab pos="354965" algn="l"/>
                <a:tab pos="355600" algn="l"/>
              </a:tabLst>
            </a:pPr>
            <a:r>
              <a:rPr sz="3200" i="1" u="heavy" spc="-5" dirty="0">
                <a:solidFill>
                  <a:srgbClr val="FF0000"/>
                </a:solidFill>
                <a:uFill>
                  <a:solidFill>
                    <a:srgbClr val="FF0000"/>
                  </a:solidFill>
                </a:uFill>
                <a:latin typeface="Arial"/>
                <a:cs typeface="Arial"/>
              </a:rPr>
              <a:t>Control</a:t>
            </a:r>
            <a:r>
              <a:rPr sz="3200" i="1" spc="-5" dirty="0">
                <a:solidFill>
                  <a:srgbClr val="FF0000"/>
                </a:solidFill>
                <a:latin typeface="Arial"/>
                <a:cs typeface="Arial"/>
              </a:rPr>
              <a:t> </a:t>
            </a:r>
            <a:r>
              <a:rPr sz="3200" dirty="0">
                <a:latin typeface="Arial"/>
                <a:cs typeface="Arial"/>
              </a:rPr>
              <a:t>-- </a:t>
            </a:r>
            <a:r>
              <a:rPr sz="3200" spc="-5" dirty="0">
                <a:latin typeface="Arial"/>
                <a:cs typeface="Arial"/>
              </a:rPr>
              <a:t>Focus </a:t>
            </a:r>
            <a:r>
              <a:rPr sz="3200" spc="-10" dirty="0">
                <a:latin typeface="Arial"/>
                <a:cs typeface="Arial"/>
              </a:rPr>
              <a:t>pada </a:t>
            </a:r>
            <a:r>
              <a:rPr sz="3200" spc="-5" dirty="0">
                <a:latin typeface="Arial"/>
                <a:cs typeface="Arial"/>
              </a:rPr>
              <a:t>“return </a:t>
            </a:r>
            <a:r>
              <a:rPr sz="3200" spc="-10" dirty="0">
                <a:latin typeface="Arial"/>
                <a:cs typeface="Arial"/>
              </a:rPr>
              <a:t>on  </a:t>
            </a:r>
            <a:r>
              <a:rPr sz="3200" spc="-5" dirty="0">
                <a:latin typeface="Arial"/>
                <a:cs typeface="Arial"/>
              </a:rPr>
              <a:t>investment” </a:t>
            </a:r>
            <a:r>
              <a:rPr sz="3200" dirty="0">
                <a:latin typeface="Arial"/>
                <a:cs typeface="Arial"/>
              </a:rPr>
              <a:t>(ROI) </a:t>
            </a:r>
            <a:r>
              <a:rPr sz="3200" spc="-10" dirty="0">
                <a:latin typeface="Arial"/>
                <a:cs typeface="Arial"/>
              </a:rPr>
              <a:t>untuk berbagai </a:t>
            </a:r>
            <a:r>
              <a:rPr sz="3200" spc="-5" dirty="0">
                <a:latin typeface="Arial"/>
                <a:cs typeface="Arial"/>
              </a:rPr>
              <a:t>assets  and efisiensi</a:t>
            </a:r>
            <a:r>
              <a:rPr sz="3200" spc="-20" dirty="0">
                <a:latin typeface="Arial"/>
                <a:cs typeface="Arial"/>
              </a:rPr>
              <a:t> </a:t>
            </a:r>
            <a:r>
              <a:rPr sz="3200" spc="-5" dirty="0">
                <a:latin typeface="Arial"/>
                <a:cs typeface="Arial"/>
              </a:rPr>
              <a:t>asset.</a:t>
            </a:r>
            <a:endParaRPr sz="3200">
              <a:latin typeface="Arial"/>
              <a:cs typeface="Arial"/>
            </a:endParaRPr>
          </a:p>
        </p:txBody>
      </p:sp>
    </p:spTree>
    <p:extLst>
      <p:ext uri="{BB962C8B-B14F-4D97-AF65-F5344CB8AC3E}">
        <p14:creationId xmlns:p14="http://schemas.microsoft.com/office/powerpoint/2010/main" val="147003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891" y="278891"/>
            <a:ext cx="8613648" cy="13746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5531" y="202692"/>
            <a:ext cx="6850380" cy="167944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06387" y="278384"/>
            <a:ext cx="6118860" cy="1243965"/>
          </a:xfrm>
          <a:prstGeom prst="rect">
            <a:avLst/>
          </a:prstGeom>
        </p:spPr>
        <p:txBody>
          <a:bodyPr vert="horz" wrap="square" lIns="0" tIns="12065" rIns="0" bIns="0" rtlCol="0">
            <a:spAutoFit/>
          </a:bodyPr>
          <a:lstStyle/>
          <a:p>
            <a:pPr marL="12700" marR="5080">
              <a:lnSpc>
                <a:spcPct val="100000"/>
              </a:lnSpc>
              <a:spcBef>
                <a:spcPts val="95"/>
              </a:spcBef>
            </a:pPr>
            <a:r>
              <a:rPr spc="-5" dirty="0"/>
              <a:t>Type Utama dari </a:t>
            </a:r>
            <a:r>
              <a:rPr spc="-10" dirty="0"/>
              <a:t>Laporan  </a:t>
            </a:r>
            <a:r>
              <a:rPr spc="-5" dirty="0"/>
              <a:t>Keuangan</a:t>
            </a:r>
          </a:p>
        </p:txBody>
      </p:sp>
      <p:sp>
        <p:nvSpPr>
          <p:cNvPr id="5" name="object 5"/>
          <p:cNvSpPr/>
          <p:nvPr/>
        </p:nvSpPr>
        <p:spPr>
          <a:xfrm>
            <a:off x="304800" y="4114800"/>
            <a:ext cx="8461235" cy="251764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75260" y="4046220"/>
            <a:ext cx="8529828" cy="189585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75260" y="4046220"/>
            <a:ext cx="1776983" cy="78943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482852" y="4046220"/>
            <a:ext cx="569976" cy="78943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583436" y="4046220"/>
            <a:ext cx="1261872" cy="78943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2375916" y="4046220"/>
            <a:ext cx="568451" cy="78943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474976" y="4046220"/>
            <a:ext cx="1200912" cy="789432"/>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8618" y="4536909"/>
            <a:ext cx="3073908" cy="6857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04800" y="1981200"/>
            <a:ext cx="8461235" cy="2136648"/>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43255" y="1895855"/>
            <a:ext cx="8593836" cy="207111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43254" y="1895855"/>
            <a:ext cx="1891283" cy="902208"/>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387094" y="2455164"/>
            <a:ext cx="1403604" cy="91439"/>
          </a:xfrm>
          <a:prstGeom prst="rect">
            <a:avLst/>
          </a:prstGeom>
          <a:blipFill>
            <a:blip r:embed="rId15" cstate="print"/>
            <a:stretch>
              <a:fillRect/>
            </a:stretch>
          </a:blipFill>
        </p:spPr>
        <p:txBody>
          <a:bodyPr wrap="square" lIns="0" tIns="0" rIns="0" bIns="0" rtlCol="0"/>
          <a:lstStyle/>
          <a:p>
            <a:endParaRPr/>
          </a:p>
        </p:txBody>
      </p:sp>
      <p:sp>
        <p:nvSpPr>
          <p:cNvPr id="17" name="object 17"/>
          <p:cNvSpPr txBox="1"/>
          <p:nvPr/>
        </p:nvSpPr>
        <p:spPr>
          <a:xfrm>
            <a:off x="382587" y="1767599"/>
            <a:ext cx="8097520" cy="3994150"/>
          </a:xfrm>
          <a:prstGeom prst="rect">
            <a:avLst/>
          </a:prstGeom>
        </p:spPr>
        <p:txBody>
          <a:bodyPr vert="horz" wrap="square" lIns="0" tIns="246380" rIns="0" bIns="0" rtlCol="0">
            <a:spAutoFit/>
          </a:bodyPr>
          <a:lstStyle/>
          <a:p>
            <a:pPr marL="12700">
              <a:lnSpc>
                <a:spcPct val="100000"/>
              </a:lnSpc>
              <a:spcBef>
                <a:spcPts val="1940"/>
              </a:spcBef>
            </a:pPr>
            <a:r>
              <a:rPr sz="3200" b="1" i="1" u="heavy" spc="-5" dirty="0">
                <a:solidFill>
                  <a:srgbClr val="009999"/>
                </a:solidFill>
                <a:uFill>
                  <a:solidFill>
                    <a:srgbClr val="009999"/>
                  </a:solidFill>
                </a:uFill>
                <a:latin typeface="Arial"/>
                <a:cs typeface="Arial"/>
              </a:rPr>
              <a:t>Neraca</a:t>
            </a:r>
            <a:endParaRPr sz="3200">
              <a:latin typeface="Arial"/>
              <a:cs typeface="Arial"/>
            </a:endParaRPr>
          </a:p>
          <a:p>
            <a:pPr marL="927100" marR="5080" indent="-457200">
              <a:lnSpc>
                <a:spcPct val="100000"/>
              </a:lnSpc>
              <a:spcBef>
                <a:spcPts val="1375"/>
              </a:spcBef>
              <a:buSzPct val="75000"/>
              <a:buFont typeface="Wingdings"/>
              <a:buChar char=""/>
              <a:tabLst>
                <a:tab pos="926465" algn="l"/>
                <a:tab pos="927100" algn="l"/>
              </a:tabLst>
            </a:pPr>
            <a:r>
              <a:rPr sz="2400" b="1" spc="-5" dirty="0">
                <a:latin typeface="Arial"/>
                <a:cs typeface="Arial"/>
              </a:rPr>
              <a:t>Ringkasan posisi laporan keuangan pada tanggal  tertentu </a:t>
            </a:r>
            <a:r>
              <a:rPr sz="2400" b="1" spc="-10" dirty="0">
                <a:latin typeface="Arial"/>
                <a:cs typeface="Arial"/>
              </a:rPr>
              <a:t>yang </a:t>
            </a:r>
            <a:r>
              <a:rPr sz="2400" b="1" spc="-5" dirty="0">
                <a:latin typeface="Arial"/>
                <a:cs typeface="Arial"/>
              </a:rPr>
              <a:t>menjabarkan total asset </a:t>
            </a:r>
            <a:r>
              <a:rPr sz="2400" b="1" dirty="0">
                <a:latin typeface="Arial"/>
                <a:cs typeface="Arial"/>
              </a:rPr>
              <a:t>= </a:t>
            </a:r>
            <a:r>
              <a:rPr sz="2400" b="1" spc="-5" dirty="0">
                <a:latin typeface="Arial"/>
                <a:cs typeface="Arial"/>
              </a:rPr>
              <a:t>total  </a:t>
            </a:r>
            <a:r>
              <a:rPr sz="2400" b="1" dirty="0">
                <a:latin typeface="Arial"/>
                <a:cs typeface="Arial"/>
              </a:rPr>
              <a:t>kewajiban </a:t>
            </a:r>
            <a:r>
              <a:rPr sz="2400" b="1" spc="-5" dirty="0">
                <a:latin typeface="Arial"/>
                <a:cs typeface="Arial"/>
              </a:rPr>
              <a:t>dan</a:t>
            </a:r>
            <a:r>
              <a:rPr sz="2400" b="1" spc="-55" dirty="0">
                <a:latin typeface="Arial"/>
                <a:cs typeface="Arial"/>
              </a:rPr>
              <a:t> </a:t>
            </a:r>
            <a:r>
              <a:rPr sz="2400" b="1" spc="-5" dirty="0">
                <a:latin typeface="Arial"/>
                <a:cs typeface="Arial"/>
              </a:rPr>
              <a:t>ekuitas</a:t>
            </a:r>
            <a:endParaRPr sz="2400">
              <a:latin typeface="Arial"/>
              <a:cs typeface="Arial"/>
            </a:endParaRPr>
          </a:p>
          <a:p>
            <a:pPr>
              <a:lnSpc>
                <a:spcPct val="100000"/>
              </a:lnSpc>
              <a:spcBef>
                <a:spcPts val="25"/>
              </a:spcBef>
            </a:pPr>
            <a:endParaRPr sz="2550">
              <a:latin typeface="Times New Roman"/>
              <a:cs typeface="Times New Roman"/>
            </a:endParaRPr>
          </a:p>
          <a:p>
            <a:pPr marL="12700">
              <a:lnSpc>
                <a:spcPct val="100000"/>
              </a:lnSpc>
            </a:pPr>
            <a:r>
              <a:rPr sz="2800" i="1" u="heavy" spc="-5" dirty="0">
                <a:solidFill>
                  <a:srgbClr val="42B200"/>
                </a:solidFill>
                <a:uFill>
                  <a:solidFill>
                    <a:srgbClr val="42B200"/>
                  </a:solidFill>
                </a:uFill>
                <a:latin typeface="Arial"/>
                <a:cs typeface="Arial"/>
              </a:rPr>
              <a:t>Laporan</a:t>
            </a:r>
            <a:r>
              <a:rPr sz="2800" i="1" u="heavy" spc="5" dirty="0">
                <a:solidFill>
                  <a:srgbClr val="42B200"/>
                </a:solidFill>
                <a:uFill>
                  <a:solidFill>
                    <a:srgbClr val="42B200"/>
                  </a:solidFill>
                </a:uFill>
                <a:latin typeface="Arial"/>
                <a:cs typeface="Arial"/>
              </a:rPr>
              <a:t> </a:t>
            </a:r>
            <a:r>
              <a:rPr sz="2800" i="1" u="heavy" spc="-5" dirty="0">
                <a:solidFill>
                  <a:srgbClr val="42B200"/>
                </a:solidFill>
                <a:uFill>
                  <a:solidFill>
                    <a:srgbClr val="42B200"/>
                  </a:solidFill>
                </a:uFill>
                <a:latin typeface="Arial"/>
                <a:cs typeface="Arial"/>
              </a:rPr>
              <a:t>Laba/Rugi</a:t>
            </a:r>
            <a:endParaRPr sz="2800">
              <a:latin typeface="Arial"/>
              <a:cs typeface="Arial"/>
            </a:endParaRPr>
          </a:p>
          <a:p>
            <a:pPr marL="927100" marR="33655" indent="-457200">
              <a:lnSpc>
                <a:spcPct val="100000"/>
              </a:lnSpc>
              <a:spcBef>
                <a:spcPts val="595"/>
              </a:spcBef>
              <a:buFont typeface="Wingdings"/>
              <a:buChar char=""/>
              <a:tabLst>
                <a:tab pos="926465" algn="l"/>
                <a:tab pos="927100" algn="l"/>
              </a:tabLst>
            </a:pPr>
            <a:r>
              <a:rPr sz="2400" b="1" spc="-5" dirty="0">
                <a:latin typeface="Arial"/>
                <a:cs typeface="Arial"/>
              </a:rPr>
              <a:t>Ringkasan pendapatan dan pengeluaran  perusahaan dalam periode tertentu, </a:t>
            </a:r>
            <a:r>
              <a:rPr sz="2400" b="1" spc="-10" dirty="0">
                <a:latin typeface="Arial"/>
                <a:cs typeface="Arial"/>
              </a:rPr>
              <a:t>yang </a:t>
            </a:r>
            <a:r>
              <a:rPr sz="2400" b="1" spc="-5" dirty="0">
                <a:latin typeface="Arial"/>
                <a:cs typeface="Arial"/>
              </a:rPr>
              <a:t>diakhiri  dengan SHU (laba/rugi) untuk periode</a:t>
            </a:r>
            <a:r>
              <a:rPr sz="2400" b="1" spc="-30" dirty="0">
                <a:latin typeface="Arial"/>
                <a:cs typeface="Arial"/>
              </a:rPr>
              <a:t> </a:t>
            </a:r>
            <a:r>
              <a:rPr sz="2400" b="1" spc="-5" dirty="0">
                <a:latin typeface="Arial"/>
                <a:cs typeface="Arial"/>
              </a:rPr>
              <a:t>tersebut.</a:t>
            </a:r>
            <a:endParaRPr sz="2400">
              <a:latin typeface="Arial"/>
              <a:cs typeface="Arial"/>
            </a:endParaRPr>
          </a:p>
        </p:txBody>
      </p:sp>
    </p:spTree>
    <p:extLst>
      <p:ext uri="{BB962C8B-B14F-4D97-AF65-F5344CB8AC3E}">
        <p14:creationId xmlns:p14="http://schemas.microsoft.com/office/powerpoint/2010/main" val="199531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1083" y="514921"/>
            <a:ext cx="7562215" cy="635000"/>
          </a:xfrm>
          <a:prstGeom prst="rect">
            <a:avLst/>
          </a:prstGeom>
        </p:spPr>
        <p:txBody>
          <a:bodyPr vert="horz" wrap="square" lIns="0" tIns="12065" rIns="0" bIns="0" rtlCol="0">
            <a:spAutoFit/>
          </a:bodyPr>
          <a:lstStyle/>
          <a:p>
            <a:pPr marL="12700">
              <a:lnSpc>
                <a:spcPct val="100000"/>
              </a:lnSpc>
              <a:spcBef>
                <a:spcPts val="95"/>
              </a:spcBef>
            </a:pPr>
            <a:r>
              <a:rPr b="0" spc="-5" dirty="0">
                <a:latin typeface="Arial"/>
                <a:cs typeface="Arial"/>
              </a:rPr>
              <a:t>Manfaat Analisa Rasio</a:t>
            </a:r>
            <a:r>
              <a:rPr b="0" spc="-10" dirty="0">
                <a:latin typeface="Arial"/>
                <a:cs typeface="Arial"/>
              </a:rPr>
              <a:t> </a:t>
            </a:r>
            <a:r>
              <a:rPr b="0" spc="-5" dirty="0">
                <a:latin typeface="Arial"/>
                <a:cs typeface="Arial"/>
              </a:rPr>
              <a:t>Keuangan</a:t>
            </a:r>
          </a:p>
        </p:txBody>
      </p:sp>
      <p:sp>
        <p:nvSpPr>
          <p:cNvPr id="3" name="object 3"/>
          <p:cNvSpPr txBox="1"/>
          <p:nvPr/>
        </p:nvSpPr>
        <p:spPr>
          <a:xfrm>
            <a:off x="535940" y="1624075"/>
            <a:ext cx="7644130" cy="4292600"/>
          </a:xfrm>
          <a:prstGeom prst="rect">
            <a:avLst/>
          </a:prstGeom>
        </p:spPr>
        <p:txBody>
          <a:bodyPr vert="horz" wrap="square" lIns="0" tIns="12065" rIns="0" bIns="0" rtlCol="0">
            <a:spAutoFit/>
          </a:bodyPr>
          <a:lstStyle/>
          <a:p>
            <a:pPr marL="355600" marR="1176020" indent="-342900">
              <a:lnSpc>
                <a:spcPct val="100000"/>
              </a:lnSpc>
              <a:spcBef>
                <a:spcPts val="95"/>
              </a:spcBef>
              <a:buChar char="•"/>
              <a:tabLst>
                <a:tab pos="355600" algn="l"/>
                <a:tab pos="356235" algn="l"/>
              </a:tabLst>
            </a:pPr>
            <a:r>
              <a:rPr sz="2800" spc="-5" dirty="0">
                <a:latin typeface="Arial"/>
                <a:cs typeface="Arial"/>
              </a:rPr>
              <a:t>Menganalisa kelemahan dan kekuatan  perusahaan di bidang</a:t>
            </a:r>
            <a:r>
              <a:rPr sz="2800" spc="50" dirty="0">
                <a:latin typeface="Arial"/>
                <a:cs typeface="Arial"/>
              </a:rPr>
              <a:t> </a:t>
            </a:r>
            <a:r>
              <a:rPr sz="2800" spc="-5" dirty="0">
                <a:latin typeface="Arial"/>
                <a:cs typeface="Arial"/>
              </a:rPr>
              <a:t>finansial</a:t>
            </a:r>
            <a:endParaRPr sz="2800">
              <a:latin typeface="Arial"/>
              <a:cs typeface="Arial"/>
            </a:endParaRPr>
          </a:p>
          <a:p>
            <a:pPr marL="355600" marR="89535" indent="-342900">
              <a:lnSpc>
                <a:spcPct val="100000"/>
              </a:lnSpc>
              <a:spcBef>
                <a:spcPts val="670"/>
              </a:spcBef>
              <a:buChar char="•"/>
              <a:tabLst>
                <a:tab pos="355600" algn="l"/>
                <a:tab pos="356235" algn="l"/>
              </a:tabLst>
            </a:pPr>
            <a:r>
              <a:rPr sz="2800" spc="-5" dirty="0">
                <a:latin typeface="Arial"/>
                <a:cs typeface="Arial"/>
              </a:rPr>
              <a:t>Membantu menilai prestasi manajemen masa  lalu dan prospeknya di masa</a:t>
            </a:r>
            <a:r>
              <a:rPr sz="2800" spc="60" dirty="0">
                <a:latin typeface="Arial"/>
                <a:cs typeface="Arial"/>
              </a:rPr>
              <a:t> </a:t>
            </a:r>
            <a:r>
              <a:rPr sz="2800" spc="-5" dirty="0">
                <a:latin typeface="Arial"/>
                <a:cs typeface="Arial"/>
              </a:rPr>
              <a:t>depan</a:t>
            </a:r>
            <a:endParaRPr sz="2800">
              <a:latin typeface="Arial"/>
              <a:cs typeface="Arial"/>
            </a:endParaRPr>
          </a:p>
          <a:p>
            <a:pPr>
              <a:lnSpc>
                <a:spcPct val="100000"/>
              </a:lnSpc>
              <a:spcBef>
                <a:spcPts val="50"/>
              </a:spcBef>
              <a:buFont typeface="Arial"/>
              <a:buChar char="•"/>
            </a:pPr>
            <a:endParaRPr sz="4050">
              <a:latin typeface="Times New Roman"/>
              <a:cs typeface="Times New Roman"/>
            </a:endParaRPr>
          </a:p>
          <a:p>
            <a:pPr marL="12700">
              <a:lnSpc>
                <a:spcPct val="100000"/>
              </a:lnSpc>
            </a:pPr>
            <a:r>
              <a:rPr sz="2800" b="1" i="1" spc="-5" dirty="0">
                <a:solidFill>
                  <a:srgbClr val="FF0000"/>
                </a:solidFill>
                <a:latin typeface="Arial"/>
                <a:cs typeface="Arial"/>
              </a:rPr>
              <a:t>Dilakukan </a:t>
            </a:r>
            <a:r>
              <a:rPr sz="2800" b="1" i="1" spc="-10" dirty="0">
                <a:solidFill>
                  <a:srgbClr val="FF0000"/>
                </a:solidFill>
                <a:latin typeface="Arial"/>
                <a:cs typeface="Arial"/>
              </a:rPr>
              <a:t>dengan</a:t>
            </a:r>
            <a:r>
              <a:rPr sz="2800" b="1" i="1" spc="50" dirty="0">
                <a:solidFill>
                  <a:srgbClr val="FF0000"/>
                </a:solidFill>
                <a:latin typeface="Arial"/>
                <a:cs typeface="Arial"/>
              </a:rPr>
              <a:t> </a:t>
            </a:r>
            <a:r>
              <a:rPr sz="2800" b="1" i="1" spc="-5" dirty="0">
                <a:solidFill>
                  <a:srgbClr val="FF0000"/>
                </a:solidFill>
                <a:latin typeface="Arial"/>
                <a:cs typeface="Arial"/>
              </a:rPr>
              <a:t>cara</a:t>
            </a:r>
            <a:r>
              <a:rPr sz="2800" spc="-5" dirty="0">
                <a:latin typeface="Arial"/>
                <a:cs typeface="Arial"/>
              </a:rPr>
              <a:t>:</a:t>
            </a:r>
            <a:endParaRPr sz="2800">
              <a:latin typeface="Arial"/>
              <a:cs typeface="Arial"/>
            </a:endParaRPr>
          </a:p>
          <a:p>
            <a:pPr marL="356235" marR="5080" indent="-342900">
              <a:lnSpc>
                <a:spcPct val="100000"/>
              </a:lnSpc>
              <a:spcBef>
                <a:spcPts val="670"/>
              </a:spcBef>
              <a:buChar char="•"/>
              <a:tabLst>
                <a:tab pos="356235" algn="l"/>
                <a:tab pos="356870" algn="l"/>
              </a:tabLst>
            </a:pPr>
            <a:r>
              <a:rPr sz="2800" spc="-5" dirty="0">
                <a:latin typeface="Arial"/>
                <a:cs typeface="Arial"/>
              </a:rPr>
              <a:t>Membandingkan satu periode dengan periode  sebelumnya</a:t>
            </a:r>
            <a:endParaRPr sz="2800">
              <a:latin typeface="Arial"/>
              <a:cs typeface="Arial"/>
            </a:endParaRPr>
          </a:p>
          <a:p>
            <a:pPr marL="356235" indent="-342900">
              <a:lnSpc>
                <a:spcPct val="100000"/>
              </a:lnSpc>
              <a:spcBef>
                <a:spcPts val="675"/>
              </a:spcBef>
              <a:buChar char="•"/>
              <a:tabLst>
                <a:tab pos="356235" algn="l"/>
                <a:tab pos="356870" algn="l"/>
              </a:tabLst>
            </a:pPr>
            <a:r>
              <a:rPr sz="2800" spc="-5" dirty="0">
                <a:latin typeface="Arial"/>
                <a:cs typeface="Arial"/>
              </a:rPr>
              <a:t>Membandingkan dengan perusahaan</a:t>
            </a:r>
            <a:r>
              <a:rPr sz="2800" spc="150" dirty="0">
                <a:latin typeface="Arial"/>
                <a:cs typeface="Arial"/>
              </a:rPr>
              <a:t> </a:t>
            </a:r>
            <a:r>
              <a:rPr sz="2800" spc="-5" dirty="0">
                <a:latin typeface="Arial"/>
                <a:cs typeface="Arial"/>
              </a:rPr>
              <a:t>sejenis</a:t>
            </a:r>
            <a:endParaRPr sz="2800">
              <a:latin typeface="Arial"/>
              <a:cs typeface="Arial"/>
            </a:endParaRPr>
          </a:p>
        </p:txBody>
      </p:sp>
    </p:spTree>
    <p:extLst>
      <p:ext uri="{BB962C8B-B14F-4D97-AF65-F5344CB8AC3E}">
        <p14:creationId xmlns:p14="http://schemas.microsoft.com/office/powerpoint/2010/main" val="29844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739" y="1014475"/>
            <a:ext cx="7816215" cy="4886960"/>
          </a:xfrm>
          <a:prstGeom prst="rect">
            <a:avLst/>
          </a:prstGeom>
        </p:spPr>
        <p:txBody>
          <a:bodyPr vert="horz" wrap="square" lIns="0" tIns="12065" rIns="0" bIns="0" rtlCol="0">
            <a:spAutoFit/>
          </a:bodyPr>
          <a:lstStyle/>
          <a:p>
            <a:pPr marL="546100" indent="-533400">
              <a:lnSpc>
                <a:spcPct val="100000"/>
              </a:lnSpc>
              <a:spcBef>
                <a:spcPts val="95"/>
              </a:spcBef>
              <a:buFont typeface="Arial"/>
              <a:buChar char="–"/>
              <a:tabLst>
                <a:tab pos="545465" algn="l"/>
                <a:tab pos="546100" algn="l"/>
              </a:tabLst>
            </a:pPr>
            <a:r>
              <a:rPr sz="2800" b="1" i="1" u="heavy" spc="-10" dirty="0">
                <a:uFill>
                  <a:solidFill>
                    <a:srgbClr val="000000"/>
                  </a:solidFill>
                </a:uFill>
                <a:latin typeface="Arial"/>
                <a:cs typeface="Arial"/>
              </a:rPr>
              <a:t>Cross </a:t>
            </a:r>
            <a:r>
              <a:rPr sz="2800" b="1" i="1" u="heavy" spc="-5" dirty="0">
                <a:uFill>
                  <a:solidFill>
                    <a:srgbClr val="000000"/>
                  </a:solidFill>
                </a:uFill>
                <a:latin typeface="Arial"/>
                <a:cs typeface="Arial"/>
              </a:rPr>
              <a:t>sectional</a:t>
            </a:r>
            <a:r>
              <a:rPr sz="2800" b="1" i="1" u="heavy" spc="35" dirty="0">
                <a:uFill>
                  <a:solidFill>
                    <a:srgbClr val="000000"/>
                  </a:solidFill>
                </a:uFill>
                <a:latin typeface="Arial"/>
                <a:cs typeface="Arial"/>
              </a:rPr>
              <a:t> </a:t>
            </a:r>
            <a:r>
              <a:rPr sz="2800" b="1" i="1" u="heavy" spc="-5" dirty="0">
                <a:uFill>
                  <a:solidFill>
                    <a:srgbClr val="000000"/>
                  </a:solidFill>
                </a:uFill>
                <a:latin typeface="Arial"/>
                <a:cs typeface="Arial"/>
              </a:rPr>
              <a:t>analysis</a:t>
            </a:r>
            <a:r>
              <a:rPr sz="2800" i="1" u="heavy" spc="-5" dirty="0">
                <a:uFill>
                  <a:solidFill>
                    <a:srgbClr val="000000"/>
                  </a:solidFill>
                </a:uFill>
                <a:latin typeface="Arial"/>
                <a:cs typeface="Arial"/>
              </a:rPr>
              <a:t>:</a:t>
            </a:r>
            <a:endParaRPr sz="2800">
              <a:latin typeface="Arial"/>
              <a:cs typeface="Arial"/>
            </a:endParaRPr>
          </a:p>
          <a:p>
            <a:pPr marL="972185" lvl="1" indent="-502284">
              <a:lnSpc>
                <a:spcPct val="100000"/>
              </a:lnSpc>
              <a:spcBef>
                <a:spcPts val="20"/>
              </a:spcBef>
              <a:buChar char="•"/>
              <a:tabLst>
                <a:tab pos="972185" algn="l"/>
                <a:tab pos="972819" algn="l"/>
              </a:tabLst>
            </a:pPr>
            <a:r>
              <a:rPr sz="2000" dirty="0">
                <a:latin typeface="Arial"/>
                <a:cs typeface="Arial"/>
              </a:rPr>
              <a:t>Perbandingan </a:t>
            </a:r>
            <a:r>
              <a:rPr sz="2000" spc="-5" dirty="0">
                <a:latin typeface="Arial"/>
                <a:cs typeface="Arial"/>
              </a:rPr>
              <a:t>ratio </a:t>
            </a:r>
            <a:r>
              <a:rPr sz="2000" dirty="0">
                <a:latin typeface="Arial"/>
                <a:cs typeface="Arial"/>
              </a:rPr>
              <a:t>finansial </a:t>
            </a:r>
            <a:r>
              <a:rPr sz="2000" spc="-5" dirty="0">
                <a:latin typeface="Arial"/>
                <a:cs typeface="Arial"/>
              </a:rPr>
              <a:t>antar </a:t>
            </a:r>
            <a:r>
              <a:rPr sz="2000" dirty="0">
                <a:latin typeface="Arial"/>
                <a:cs typeface="Arial"/>
              </a:rPr>
              <a:t>perush pd periode</a:t>
            </a:r>
            <a:r>
              <a:rPr sz="2000" spc="-160" dirty="0">
                <a:latin typeface="Arial"/>
                <a:cs typeface="Arial"/>
              </a:rPr>
              <a:t> </a:t>
            </a:r>
            <a:r>
              <a:rPr sz="2000" spc="-10" dirty="0">
                <a:latin typeface="Arial"/>
                <a:cs typeface="Arial"/>
              </a:rPr>
              <a:t>ttn</a:t>
            </a:r>
            <a:endParaRPr sz="2000">
              <a:latin typeface="Arial"/>
              <a:cs typeface="Arial"/>
            </a:endParaRPr>
          </a:p>
          <a:p>
            <a:pPr marL="972185" marR="439420" lvl="1" indent="-502920">
              <a:lnSpc>
                <a:spcPct val="100000"/>
              </a:lnSpc>
              <a:buChar char="•"/>
              <a:tabLst>
                <a:tab pos="972185" algn="l"/>
                <a:tab pos="972819" algn="l"/>
              </a:tabLst>
            </a:pPr>
            <a:r>
              <a:rPr sz="2000" dirty="0">
                <a:latin typeface="Arial"/>
                <a:cs typeface="Arial"/>
              </a:rPr>
              <a:t>Membandingkan </a:t>
            </a:r>
            <a:r>
              <a:rPr sz="2000" spc="-5" dirty="0">
                <a:latin typeface="Arial"/>
                <a:cs typeface="Arial"/>
              </a:rPr>
              <a:t>ratio2 </a:t>
            </a:r>
            <a:r>
              <a:rPr sz="2000" dirty="0">
                <a:latin typeface="Arial"/>
                <a:cs typeface="Arial"/>
              </a:rPr>
              <a:t>finansial sebuah perusahaan</a:t>
            </a:r>
            <a:r>
              <a:rPr sz="2000" spc="-165" dirty="0">
                <a:latin typeface="Arial"/>
                <a:cs typeface="Arial"/>
              </a:rPr>
              <a:t> </a:t>
            </a:r>
            <a:r>
              <a:rPr sz="2000" dirty="0">
                <a:latin typeface="Arial"/>
                <a:cs typeface="Arial"/>
              </a:rPr>
              <a:t>dgn  </a:t>
            </a:r>
            <a:r>
              <a:rPr sz="2000" spc="-5" dirty="0">
                <a:latin typeface="Arial"/>
                <a:cs typeface="Arial"/>
              </a:rPr>
              <a:t>ratio2 yg </a:t>
            </a:r>
            <a:r>
              <a:rPr sz="2000" dirty="0">
                <a:latin typeface="Arial"/>
                <a:cs typeface="Arial"/>
              </a:rPr>
              <a:t>sama pada perush </a:t>
            </a:r>
            <a:r>
              <a:rPr sz="2000" spc="-5" dirty="0">
                <a:latin typeface="Arial"/>
                <a:cs typeface="Arial"/>
              </a:rPr>
              <a:t>(rata2</a:t>
            </a:r>
            <a:r>
              <a:rPr sz="2000" spc="-130" dirty="0">
                <a:latin typeface="Arial"/>
                <a:cs typeface="Arial"/>
              </a:rPr>
              <a:t> </a:t>
            </a:r>
            <a:r>
              <a:rPr sz="2000" spc="-5" dirty="0">
                <a:latin typeface="Arial"/>
                <a:cs typeface="Arial"/>
              </a:rPr>
              <a:t>industri)</a:t>
            </a:r>
            <a:endParaRPr sz="2000">
              <a:latin typeface="Arial"/>
              <a:cs typeface="Arial"/>
            </a:endParaRPr>
          </a:p>
          <a:p>
            <a:pPr lvl="1">
              <a:lnSpc>
                <a:spcPct val="100000"/>
              </a:lnSpc>
              <a:spcBef>
                <a:spcPts val="45"/>
              </a:spcBef>
              <a:buFont typeface="Arial"/>
              <a:buChar char="•"/>
            </a:pPr>
            <a:endParaRPr sz="2050">
              <a:latin typeface="Times New Roman"/>
              <a:cs typeface="Times New Roman"/>
            </a:endParaRPr>
          </a:p>
          <a:p>
            <a:pPr marL="697230" marR="5080" indent="-228600" algn="just">
              <a:lnSpc>
                <a:spcPct val="100000"/>
              </a:lnSpc>
            </a:pPr>
            <a:r>
              <a:rPr sz="2000" dirty="0">
                <a:latin typeface="Wingdings"/>
                <a:cs typeface="Wingdings"/>
              </a:rPr>
              <a:t></a:t>
            </a:r>
            <a:r>
              <a:rPr sz="2000" dirty="0">
                <a:latin typeface="Arial"/>
                <a:cs typeface="Arial"/>
              </a:rPr>
              <a:t>Benchmarking </a:t>
            </a:r>
            <a:r>
              <a:rPr sz="2000" spc="-5" dirty="0">
                <a:latin typeface="Arial"/>
                <a:cs typeface="Arial"/>
              </a:rPr>
              <a:t>is </a:t>
            </a:r>
            <a:r>
              <a:rPr sz="2000" dirty="0">
                <a:latin typeface="Arial"/>
                <a:cs typeface="Arial"/>
              </a:rPr>
              <a:t>a </a:t>
            </a:r>
            <a:r>
              <a:rPr sz="2000" spc="-5" dirty="0">
                <a:latin typeface="Arial"/>
                <a:cs typeface="Arial"/>
              </a:rPr>
              <a:t>type </a:t>
            </a:r>
            <a:r>
              <a:rPr sz="2000" dirty="0">
                <a:latin typeface="Arial"/>
                <a:cs typeface="Arial"/>
              </a:rPr>
              <a:t>of </a:t>
            </a:r>
            <a:r>
              <a:rPr sz="2000" spc="-5" dirty="0">
                <a:latin typeface="Arial"/>
                <a:cs typeface="Arial"/>
              </a:rPr>
              <a:t>cross-sectional analysis in </a:t>
            </a:r>
            <a:r>
              <a:rPr sz="2000" dirty="0">
                <a:latin typeface="Arial"/>
                <a:cs typeface="Arial"/>
              </a:rPr>
              <a:t>which </a:t>
            </a:r>
            <a:r>
              <a:rPr sz="2000" spc="-5" dirty="0">
                <a:latin typeface="Arial"/>
                <a:cs typeface="Arial"/>
              </a:rPr>
              <a:t>the  firm’s ratio </a:t>
            </a:r>
            <a:r>
              <a:rPr sz="2000" dirty="0">
                <a:latin typeface="Arial"/>
                <a:cs typeface="Arial"/>
              </a:rPr>
              <a:t>values are compared </a:t>
            </a:r>
            <a:r>
              <a:rPr sz="2000" spc="-5" dirty="0">
                <a:latin typeface="Arial"/>
                <a:cs typeface="Arial"/>
              </a:rPr>
              <a:t>to those </a:t>
            </a:r>
            <a:r>
              <a:rPr sz="2000" dirty="0">
                <a:latin typeface="Arial"/>
                <a:cs typeface="Arial"/>
              </a:rPr>
              <a:t>of a key </a:t>
            </a:r>
            <a:r>
              <a:rPr sz="2000" spc="-5" dirty="0">
                <a:latin typeface="Arial"/>
                <a:cs typeface="Arial"/>
              </a:rPr>
              <a:t>competitor </a:t>
            </a:r>
            <a:r>
              <a:rPr sz="2000" dirty="0">
                <a:latin typeface="Arial"/>
                <a:cs typeface="Arial"/>
              </a:rPr>
              <a:t>or  group of </a:t>
            </a:r>
            <a:r>
              <a:rPr sz="2000" spc="-5" dirty="0">
                <a:latin typeface="Arial"/>
                <a:cs typeface="Arial"/>
              </a:rPr>
              <a:t>competitors that </a:t>
            </a:r>
            <a:r>
              <a:rPr sz="2000" dirty="0">
                <a:latin typeface="Arial"/>
                <a:cs typeface="Arial"/>
              </a:rPr>
              <a:t>it wishes </a:t>
            </a:r>
            <a:r>
              <a:rPr sz="2000" spc="-5" dirty="0">
                <a:latin typeface="Arial"/>
                <a:cs typeface="Arial"/>
              </a:rPr>
              <a:t>to</a:t>
            </a:r>
            <a:r>
              <a:rPr sz="2000" spc="-145" dirty="0">
                <a:latin typeface="Arial"/>
                <a:cs typeface="Arial"/>
              </a:rPr>
              <a:t> </a:t>
            </a:r>
            <a:r>
              <a:rPr sz="2000" spc="-5" dirty="0">
                <a:latin typeface="Arial"/>
                <a:cs typeface="Arial"/>
              </a:rPr>
              <a:t>imitate</a:t>
            </a:r>
            <a:endParaRPr sz="2000">
              <a:latin typeface="Arial"/>
              <a:cs typeface="Arial"/>
            </a:endParaRPr>
          </a:p>
          <a:p>
            <a:pPr>
              <a:lnSpc>
                <a:spcPct val="100000"/>
              </a:lnSpc>
              <a:spcBef>
                <a:spcPts val="10"/>
              </a:spcBef>
            </a:pPr>
            <a:endParaRPr sz="2350">
              <a:latin typeface="Times New Roman"/>
              <a:cs typeface="Times New Roman"/>
            </a:endParaRPr>
          </a:p>
          <a:p>
            <a:pPr marL="545465" indent="-532765">
              <a:lnSpc>
                <a:spcPct val="100000"/>
              </a:lnSpc>
              <a:buFont typeface="Arial"/>
              <a:buChar char="–"/>
              <a:tabLst>
                <a:tab pos="545465" algn="l"/>
                <a:tab pos="546100" algn="l"/>
              </a:tabLst>
            </a:pPr>
            <a:r>
              <a:rPr sz="2800" b="1" i="1" u="heavy" spc="-10" dirty="0">
                <a:uFill>
                  <a:solidFill>
                    <a:srgbClr val="000000"/>
                  </a:solidFill>
                </a:uFill>
                <a:latin typeface="Arial"/>
                <a:cs typeface="Arial"/>
              </a:rPr>
              <a:t>Time </a:t>
            </a:r>
            <a:r>
              <a:rPr sz="2800" b="1" i="1" u="heavy" spc="-5" dirty="0">
                <a:uFill>
                  <a:solidFill>
                    <a:srgbClr val="000000"/>
                  </a:solidFill>
                </a:uFill>
                <a:latin typeface="Arial"/>
                <a:cs typeface="Arial"/>
              </a:rPr>
              <a:t>series</a:t>
            </a:r>
            <a:r>
              <a:rPr sz="2800" b="1" i="1" u="heavy" spc="10" dirty="0">
                <a:uFill>
                  <a:solidFill>
                    <a:srgbClr val="000000"/>
                  </a:solidFill>
                </a:uFill>
                <a:latin typeface="Arial"/>
                <a:cs typeface="Arial"/>
              </a:rPr>
              <a:t> </a:t>
            </a:r>
            <a:r>
              <a:rPr sz="2800" b="1" i="1" u="heavy" spc="-5" dirty="0">
                <a:uFill>
                  <a:solidFill>
                    <a:srgbClr val="000000"/>
                  </a:solidFill>
                </a:uFill>
                <a:latin typeface="Arial"/>
                <a:cs typeface="Arial"/>
              </a:rPr>
              <a:t>analysis</a:t>
            </a:r>
            <a:r>
              <a:rPr sz="2800" i="1" u="heavy" spc="-5" dirty="0">
                <a:uFill>
                  <a:solidFill>
                    <a:srgbClr val="000000"/>
                  </a:solidFill>
                </a:uFill>
                <a:latin typeface="Arial"/>
                <a:cs typeface="Arial"/>
              </a:rPr>
              <a:t>:</a:t>
            </a:r>
            <a:endParaRPr sz="2800">
              <a:latin typeface="Arial"/>
              <a:cs typeface="Arial"/>
            </a:endParaRPr>
          </a:p>
          <a:p>
            <a:pPr marL="946785" lvl="1" indent="-533400">
              <a:lnSpc>
                <a:spcPct val="100000"/>
              </a:lnSpc>
              <a:spcBef>
                <a:spcPts val="20"/>
              </a:spcBef>
              <a:buChar char="•"/>
              <a:tabLst>
                <a:tab pos="946785" algn="l"/>
                <a:tab pos="947419" algn="l"/>
              </a:tabLst>
            </a:pPr>
            <a:r>
              <a:rPr sz="2000" spc="-5" dirty="0">
                <a:latin typeface="Arial"/>
                <a:cs typeface="Arial"/>
              </a:rPr>
              <a:t>Evaluasi </a:t>
            </a:r>
            <a:r>
              <a:rPr sz="2000" dirty="0">
                <a:latin typeface="Arial"/>
                <a:cs typeface="Arial"/>
              </a:rPr>
              <a:t>kinerja keuangan selama bbrp</a:t>
            </a:r>
            <a:r>
              <a:rPr sz="2000" spc="-125" dirty="0">
                <a:latin typeface="Arial"/>
                <a:cs typeface="Arial"/>
              </a:rPr>
              <a:t> </a:t>
            </a:r>
            <a:r>
              <a:rPr sz="2000" dirty="0">
                <a:latin typeface="Arial"/>
                <a:cs typeface="Arial"/>
              </a:rPr>
              <a:t>periode</a:t>
            </a:r>
            <a:endParaRPr sz="2000">
              <a:latin typeface="Arial"/>
              <a:cs typeface="Arial"/>
            </a:endParaRPr>
          </a:p>
          <a:p>
            <a:pPr marL="971550" marR="368300" lvl="2" indent="-502284">
              <a:lnSpc>
                <a:spcPct val="100000"/>
              </a:lnSpc>
              <a:buChar char="•"/>
              <a:tabLst>
                <a:tab pos="972185" algn="l"/>
                <a:tab pos="972819" algn="l"/>
                <a:tab pos="3583940" algn="l"/>
              </a:tabLst>
            </a:pPr>
            <a:r>
              <a:rPr sz="2000" dirty="0">
                <a:latin typeface="Arial"/>
                <a:cs typeface="Arial"/>
              </a:rPr>
              <a:t>Membandingkan </a:t>
            </a:r>
            <a:r>
              <a:rPr sz="2000" spc="-5" dirty="0">
                <a:latin typeface="Arial"/>
                <a:cs typeface="Arial"/>
              </a:rPr>
              <a:t>situasi </a:t>
            </a:r>
            <a:r>
              <a:rPr sz="2000" dirty="0">
                <a:latin typeface="Arial"/>
                <a:cs typeface="Arial"/>
              </a:rPr>
              <a:t>keuangan saat ini dengan</a:t>
            </a:r>
            <a:r>
              <a:rPr sz="2000" spc="-150" dirty="0">
                <a:latin typeface="Arial"/>
                <a:cs typeface="Arial"/>
              </a:rPr>
              <a:t> </a:t>
            </a:r>
            <a:r>
              <a:rPr sz="2000" dirty="0">
                <a:latin typeface="Arial"/>
                <a:cs typeface="Arial"/>
              </a:rPr>
              <a:t>kinerja  keuangan</a:t>
            </a:r>
            <a:r>
              <a:rPr sz="2000" spc="-20" dirty="0">
                <a:latin typeface="Arial"/>
                <a:cs typeface="Arial"/>
              </a:rPr>
              <a:t> </a:t>
            </a:r>
            <a:r>
              <a:rPr sz="2000" dirty="0">
                <a:latin typeface="Arial"/>
                <a:cs typeface="Arial"/>
              </a:rPr>
              <a:t>dimasa</a:t>
            </a:r>
            <a:r>
              <a:rPr sz="2000" spc="-10" dirty="0">
                <a:latin typeface="Arial"/>
                <a:cs typeface="Arial"/>
              </a:rPr>
              <a:t> </a:t>
            </a:r>
            <a:r>
              <a:rPr sz="2000" spc="-5" dirty="0">
                <a:latin typeface="Arial"/>
                <a:cs typeface="Arial"/>
              </a:rPr>
              <a:t>lalu	untuk </a:t>
            </a:r>
            <a:r>
              <a:rPr sz="2000" dirty="0">
                <a:latin typeface="Arial"/>
                <a:cs typeface="Arial"/>
              </a:rPr>
              <a:t>menilai progres</a:t>
            </a:r>
            <a:r>
              <a:rPr sz="2000" spc="-95" dirty="0">
                <a:latin typeface="Arial"/>
                <a:cs typeface="Arial"/>
              </a:rPr>
              <a:t> </a:t>
            </a:r>
            <a:r>
              <a:rPr sz="2000" dirty="0">
                <a:latin typeface="Arial"/>
                <a:cs typeface="Arial"/>
              </a:rPr>
              <a:t>perush</a:t>
            </a:r>
            <a:endParaRPr sz="2000">
              <a:latin typeface="Arial"/>
              <a:cs typeface="Arial"/>
            </a:endParaRPr>
          </a:p>
          <a:p>
            <a:pPr marL="970280" marR="739775" lvl="2" indent="-501650">
              <a:lnSpc>
                <a:spcPct val="100000"/>
              </a:lnSpc>
              <a:spcBef>
                <a:spcPts val="5"/>
              </a:spcBef>
              <a:buChar char="•"/>
              <a:tabLst>
                <a:tab pos="971550" algn="l"/>
                <a:tab pos="972185" algn="l"/>
              </a:tabLst>
            </a:pPr>
            <a:r>
              <a:rPr sz="2000" dirty="0">
                <a:latin typeface="Arial"/>
                <a:cs typeface="Arial"/>
              </a:rPr>
              <a:t>Masalah2 kecil </a:t>
            </a:r>
            <a:r>
              <a:rPr sz="2000" spc="-5" dirty="0">
                <a:latin typeface="Arial"/>
                <a:cs typeface="Arial"/>
              </a:rPr>
              <a:t>yg terjadi </a:t>
            </a:r>
            <a:r>
              <a:rPr sz="2000" dirty="0">
                <a:latin typeface="Arial"/>
                <a:cs typeface="Arial"/>
              </a:rPr>
              <a:t>dari </a:t>
            </a:r>
            <a:r>
              <a:rPr sz="2000" spc="-5" dirty="0">
                <a:latin typeface="Arial"/>
                <a:cs typeface="Arial"/>
              </a:rPr>
              <a:t>tahun </a:t>
            </a:r>
            <a:r>
              <a:rPr sz="2000" dirty="0">
                <a:latin typeface="Arial"/>
                <a:cs typeface="Arial"/>
              </a:rPr>
              <a:t>ke </a:t>
            </a:r>
            <a:r>
              <a:rPr sz="2000" spc="-5" dirty="0">
                <a:latin typeface="Arial"/>
                <a:cs typeface="Arial"/>
              </a:rPr>
              <a:t>tahun </a:t>
            </a:r>
            <a:r>
              <a:rPr sz="2000" dirty="0">
                <a:latin typeface="Arial"/>
                <a:cs typeface="Arial"/>
              </a:rPr>
              <a:t>bisa</a:t>
            </a:r>
            <a:r>
              <a:rPr sz="2000" spc="-100" dirty="0">
                <a:latin typeface="Arial"/>
                <a:cs typeface="Arial"/>
              </a:rPr>
              <a:t> </a:t>
            </a:r>
            <a:r>
              <a:rPr sz="2000" dirty="0">
                <a:latin typeface="Arial"/>
                <a:cs typeface="Arial"/>
              </a:rPr>
              <a:t>saja  merupakan </a:t>
            </a:r>
            <a:r>
              <a:rPr sz="2000" spc="-5" dirty="0">
                <a:latin typeface="Arial"/>
                <a:cs typeface="Arial"/>
              </a:rPr>
              <a:t>simptom </a:t>
            </a:r>
            <a:r>
              <a:rPr sz="2000" dirty="0">
                <a:latin typeface="Arial"/>
                <a:cs typeface="Arial"/>
              </a:rPr>
              <a:t>masalah besar </a:t>
            </a:r>
            <a:r>
              <a:rPr sz="2000" spc="-5" dirty="0">
                <a:latin typeface="Arial"/>
                <a:cs typeface="Arial"/>
              </a:rPr>
              <a:t>yang </a:t>
            </a:r>
            <a:r>
              <a:rPr sz="2000" dirty="0">
                <a:latin typeface="Arial"/>
                <a:cs typeface="Arial"/>
              </a:rPr>
              <a:t>akan</a:t>
            </a:r>
            <a:r>
              <a:rPr sz="2000" spc="-135" dirty="0">
                <a:latin typeface="Arial"/>
                <a:cs typeface="Arial"/>
              </a:rPr>
              <a:t> </a:t>
            </a:r>
            <a:r>
              <a:rPr sz="2000" spc="-5" dirty="0">
                <a:latin typeface="Arial"/>
                <a:cs typeface="Arial"/>
              </a:rPr>
              <a:t>terjadi</a:t>
            </a:r>
            <a:endParaRPr sz="2000">
              <a:latin typeface="Arial"/>
              <a:cs typeface="Arial"/>
            </a:endParaRPr>
          </a:p>
        </p:txBody>
      </p:sp>
      <p:sp>
        <p:nvSpPr>
          <p:cNvPr id="3" name="object 3"/>
          <p:cNvSpPr txBox="1">
            <a:spLocks noGrp="1"/>
          </p:cNvSpPr>
          <p:nvPr>
            <p:ph type="title"/>
          </p:nvPr>
        </p:nvSpPr>
        <p:spPr>
          <a:xfrm>
            <a:off x="774890" y="225196"/>
            <a:ext cx="7590790" cy="635000"/>
          </a:xfrm>
          <a:prstGeom prst="rect">
            <a:avLst/>
          </a:prstGeom>
        </p:spPr>
        <p:txBody>
          <a:bodyPr vert="horz" wrap="square" lIns="0" tIns="12065" rIns="0" bIns="0" rtlCol="0">
            <a:spAutoFit/>
          </a:bodyPr>
          <a:lstStyle/>
          <a:p>
            <a:pPr marL="12700">
              <a:lnSpc>
                <a:spcPct val="100000"/>
              </a:lnSpc>
              <a:spcBef>
                <a:spcPts val="95"/>
              </a:spcBef>
            </a:pPr>
            <a:r>
              <a:rPr b="0" spc="-5" dirty="0">
                <a:latin typeface="Arial"/>
                <a:cs typeface="Arial"/>
              </a:rPr>
              <a:t>Financial Ratios – Pierre A</a:t>
            </a:r>
            <a:r>
              <a:rPr b="0" spc="15" dirty="0">
                <a:latin typeface="Arial"/>
                <a:cs typeface="Arial"/>
              </a:rPr>
              <a:t> </a:t>
            </a:r>
            <a:r>
              <a:rPr b="0" spc="-5" dirty="0">
                <a:latin typeface="Arial"/>
                <a:cs typeface="Arial"/>
              </a:rPr>
              <a:t>Bultez</a:t>
            </a:r>
          </a:p>
        </p:txBody>
      </p:sp>
    </p:spTree>
    <p:extLst>
      <p:ext uri="{BB962C8B-B14F-4D97-AF65-F5344CB8AC3E}">
        <p14:creationId xmlns:p14="http://schemas.microsoft.com/office/powerpoint/2010/main" val="236399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1587499"/>
            <a:ext cx="3921125" cy="452120"/>
          </a:xfrm>
          <a:prstGeom prst="rect">
            <a:avLst/>
          </a:prstGeom>
        </p:spPr>
        <p:txBody>
          <a:bodyPr vert="horz" wrap="square" lIns="0" tIns="12065" rIns="0" bIns="0" rtlCol="0">
            <a:spAutoFit/>
          </a:bodyPr>
          <a:lstStyle/>
          <a:p>
            <a:pPr marL="12700">
              <a:lnSpc>
                <a:spcPct val="100000"/>
              </a:lnSpc>
              <a:spcBef>
                <a:spcPts val="95"/>
              </a:spcBef>
              <a:tabLst>
                <a:tab pos="545465" algn="l"/>
              </a:tabLst>
            </a:pPr>
            <a:r>
              <a:rPr sz="2800" b="0" spc="-5" dirty="0">
                <a:latin typeface="Arial"/>
                <a:cs typeface="Arial"/>
              </a:rPr>
              <a:t>–	</a:t>
            </a:r>
            <a:r>
              <a:rPr sz="2800" i="1" u="heavy" spc="-10" dirty="0">
                <a:uFill>
                  <a:solidFill>
                    <a:srgbClr val="000000"/>
                  </a:solidFill>
                </a:uFill>
                <a:latin typeface="Arial"/>
                <a:cs typeface="Arial"/>
              </a:rPr>
              <a:t>Combined</a:t>
            </a:r>
            <a:r>
              <a:rPr sz="2800" i="1" u="heavy" spc="5" dirty="0">
                <a:uFill>
                  <a:solidFill>
                    <a:srgbClr val="000000"/>
                  </a:solidFill>
                </a:uFill>
                <a:latin typeface="Arial"/>
                <a:cs typeface="Arial"/>
              </a:rPr>
              <a:t> </a:t>
            </a:r>
            <a:r>
              <a:rPr sz="2800" i="1" u="heavy" spc="-5" dirty="0">
                <a:uFill>
                  <a:solidFill>
                    <a:srgbClr val="000000"/>
                  </a:solidFill>
                </a:uFill>
                <a:latin typeface="Arial"/>
                <a:cs typeface="Arial"/>
              </a:rPr>
              <a:t>analysis:</a:t>
            </a:r>
            <a:endParaRPr sz="2800">
              <a:latin typeface="Arial"/>
              <a:cs typeface="Arial"/>
            </a:endParaRPr>
          </a:p>
        </p:txBody>
      </p:sp>
      <p:sp>
        <p:nvSpPr>
          <p:cNvPr id="3" name="object 3"/>
          <p:cNvSpPr txBox="1"/>
          <p:nvPr/>
        </p:nvSpPr>
        <p:spPr>
          <a:xfrm>
            <a:off x="1393952" y="2088896"/>
            <a:ext cx="7087870" cy="2525395"/>
          </a:xfrm>
          <a:prstGeom prst="rect">
            <a:avLst/>
          </a:prstGeom>
        </p:spPr>
        <p:txBody>
          <a:bodyPr vert="horz" wrap="square" lIns="0" tIns="12700" rIns="0" bIns="0" rtlCol="0">
            <a:spAutoFit/>
          </a:bodyPr>
          <a:lstStyle/>
          <a:p>
            <a:pPr marL="546100" marR="870585" indent="-533400">
              <a:lnSpc>
                <a:spcPct val="100000"/>
              </a:lnSpc>
              <a:spcBef>
                <a:spcPts val="100"/>
              </a:spcBef>
              <a:buChar char="•"/>
              <a:tabLst>
                <a:tab pos="545465" algn="l"/>
                <a:tab pos="546100" algn="l"/>
              </a:tabLst>
            </a:pPr>
            <a:r>
              <a:rPr sz="2400" spc="-5" dirty="0">
                <a:latin typeface="Arial"/>
                <a:cs typeface="Arial"/>
              </a:rPr>
              <a:t>Combines cross-sectional and time-series  analysis.</a:t>
            </a:r>
            <a:endParaRPr sz="2400">
              <a:latin typeface="Arial"/>
              <a:cs typeface="Arial"/>
            </a:endParaRPr>
          </a:p>
          <a:p>
            <a:pPr marL="571500" indent="-502920">
              <a:lnSpc>
                <a:spcPct val="100000"/>
              </a:lnSpc>
              <a:spcBef>
                <a:spcPts val="484"/>
              </a:spcBef>
              <a:buChar char="•"/>
              <a:tabLst>
                <a:tab pos="571500" algn="l"/>
                <a:tab pos="572135" algn="l"/>
              </a:tabLst>
            </a:pPr>
            <a:r>
              <a:rPr sz="2000" dirty="0">
                <a:latin typeface="Arial"/>
                <a:cs typeface="Arial"/>
              </a:rPr>
              <a:t>Combined </a:t>
            </a:r>
            <a:r>
              <a:rPr sz="2000" spc="-5" dirty="0">
                <a:latin typeface="Arial"/>
                <a:cs typeface="Arial"/>
              </a:rPr>
              <a:t>view </a:t>
            </a:r>
            <a:r>
              <a:rPr sz="2000" dirty="0">
                <a:latin typeface="Arial"/>
                <a:cs typeface="Arial"/>
              </a:rPr>
              <a:t>makes it possible </a:t>
            </a:r>
            <a:r>
              <a:rPr sz="2000" spc="-5" dirty="0">
                <a:latin typeface="Arial"/>
                <a:cs typeface="Arial"/>
              </a:rPr>
              <a:t>to</a:t>
            </a:r>
            <a:r>
              <a:rPr sz="2000" spc="-105" dirty="0">
                <a:latin typeface="Arial"/>
                <a:cs typeface="Arial"/>
              </a:rPr>
              <a:t> </a:t>
            </a:r>
            <a:r>
              <a:rPr sz="2000" dirty="0">
                <a:latin typeface="Arial"/>
                <a:cs typeface="Arial"/>
              </a:rPr>
              <a:t>assess:</a:t>
            </a:r>
            <a:endParaRPr sz="2000">
              <a:latin typeface="Arial"/>
              <a:cs typeface="Arial"/>
            </a:endParaRPr>
          </a:p>
          <a:p>
            <a:pPr marL="1144905" lvl="1" indent="-381000">
              <a:lnSpc>
                <a:spcPct val="100000"/>
              </a:lnSpc>
              <a:spcBef>
                <a:spcPts val="475"/>
              </a:spcBef>
              <a:buChar char="–"/>
              <a:tabLst>
                <a:tab pos="1144905" algn="l"/>
                <a:tab pos="1145540" algn="l"/>
              </a:tabLst>
            </a:pPr>
            <a:r>
              <a:rPr sz="2000" dirty="0">
                <a:latin typeface="Arial"/>
                <a:cs typeface="Arial"/>
              </a:rPr>
              <a:t>The </a:t>
            </a:r>
            <a:r>
              <a:rPr sz="2000" spc="-5" dirty="0">
                <a:latin typeface="Arial"/>
                <a:cs typeface="Arial"/>
              </a:rPr>
              <a:t>trend in the </a:t>
            </a:r>
            <a:r>
              <a:rPr sz="2000" dirty="0">
                <a:latin typeface="Arial"/>
                <a:cs typeface="Arial"/>
              </a:rPr>
              <a:t>behaviour of </a:t>
            </a:r>
            <a:r>
              <a:rPr sz="2000" spc="-5" dirty="0">
                <a:latin typeface="Arial"/>
                <a:cs typeface="Arial"/>
              </a:rPr>
              <a:t>the</a:t>
            </a:r>
            <a:r>
              <a:rPr sz="2000" spc="-110" dirty="0">
                <a:latin typeface="Arial"/>
                <a:cs typeface="Arial"/>
              </a:rPr>
              <a:t> </a:t>
            </a:r>
            <a:r>
              <a:rPr sz="2000" spc="-5" dirty="0">
                <a:latin typeface="Arial"/>
                <a:cs typeface="Arial"/>
              </a:rPr>
              <a:t>ratio</a:t>
            </a:r>
            <a:endParaRPr sz="2000">
              <a:latin typeface="Arial"/>
              <a:cs typeface="Arial"/>
            </a:endParaRPr>
          </a:p>
          <a:p>
            <a:pPr marL="1144905" lvl="1" indent="-381000">
              <a:lnSpc>
                <a:spcPct val="100000"/>
              </a:lnSpc>
              <a:spcBef>
                <a:spcPts val="480"/>
              </a:spcBef>
              <a:buChar char="–"/>
              <a:tabLst>
                <a:tab pos="1144905" algn="l"/>
                <a:tab pos="1145540" algn="l"/>
              </a:tabLst>
            </a:pPr>
            <a:r>
              <a:rPr sz="2000" dirty="0">
                <a:latin typeface="Arial"/>
                <a:cs typeface="Arial"/>
              </a:rPr>
              <a:t>And </a:t>
            </a:r>
            <a:r>
              <a:rPr sz="2000" spc="-5" dirty="0">
                <a:latin typeface="Arial"/>
                <a:cs typeface="Arial"/>
              </a:rPr>
              <a:t>the trend for the</a:t>
            </a:r>
            <a:r>
              <a:rPr sz="2000" spc="-80" dirty="0">
                <a:latin typeface="Arial"/>
                <a:cs typeface="Arial"/>
              </a:rPr>
              <a:t> </a:t>
            </a:r>
            <a:r>
              <a:rPr sz="2000" dirty="0">
                <a:latin typeface="Arial"/>
                <a:cs typeface="Arial"/>
              </a:rPr>
              <a:t>industry</a:t>
            </a:r>
            <a:endParaRPr sz="2000">
              <a:latin typeface="Arial"/>
              <a:cs typeface="Arial"/>
            </a:endParaRPr>
          </a:p>
          <a:p>
            <a:pPr marL="571500" marR="5080" indent="-502920">
              <a:lnSpc>
                <a:spcPct val="100000"/>
              </a:lnSpc>
              <a:spcBef>
                <a:spcPts val="480"/>
              </a:spcBef>
              <a:buChar char="•"/>
              <a:tabLst>
                <a:tab pos="571500" algn="l"/>
                <a:tab pos="572135" algn="l"/>
              </a:tabLst>
            </a:pPr>
            <a:r>
              <a:rPr sz="2000" dirty="0">
                <a:latin typeface="Arial"/>
                <a:cs typeface="Arial"/>
              </a:rPr>
              <a:t>Any </a:t>
            </a:r>
            <a:r>
              <a:rPr sz="2000" spc="-5" dirty="0">
                <a:latin typeface="Arial"/>
                <a:cs typeface="Arial"/>
              </a:rPr>
              <a:t>significant year-to-year </a:t>
            </a:r>
            <a:r>
              <a:rPr sz="2000" dirty="0">
                <a:latin typeface="Arial"/>
                <a:cs typeface="Arial"/>
              </a:rPr>
              <a:t>changes may be </a:t>
            </a:r>
            <a:r>
              <a:rPr sz="2000" spc="-5" dirty="0">
                <a:latin typeface="Arial"/>
                <a:cs typeface="Arial"/>
              </a:rPr>
              <a:t>symptomatic  </a:t>
            </a:r>
            <a:r>
              <a:rPr sz="2000" dirty="0">
                <a:latin typeface="Arial"/>
                <a:cs typeface="Arial"/>
              </a:rPr>
              <a:t>of a </a:t>
            </a:r>
            <a:r>
              <a:rPr sz="2000" spc="-5" dirty="0">
                <a:latin typeface="Arial"/>
                <a:cs typeface="Arial"/>
              </a:rPr>
              <a:t>major</a:t>
            </a:r>
            <a:r>
              <a:rPr sz="2000" spc="-60" dirty="0">
                <a:latin typeface="Arial"/>
                <a:cs typeface="Arial"/>
              </a:rPr>
              <a:t> </a:t>
            </a:r>
            <a:r>
              <a:rPr sz="2000" dirty="0">
                <a:latin typeface="Arial"/>
                <a:cs typeface="Arial"/>
              </a:rPr>
              <a:t>problem</a:t>
            </a:r>
            <a:endParaRPr sz="2000">
              <a:latin typeface="Arial"/>
              <a:cs typeface="Arial"/>
            </a:endParaRPr>
          </a:p>
        </p:txBody>
      </p:sp>
    </p:spTree>
    <p:extLst>
      <p:ext uri="{BB962C8B-B14F-4D97-AF65-F5344CB8AC3E}">
        <p14:creationId xmlns:p14="http://schemas.microsoft.com/office/powerpoint/2010/main" val="1416504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354</Words>
  <Application>Microsoft Macintosh PowerPoint</Application>
  <PresentationFormat>On-screen Show (4:3)</PresentationFormat>
  <Paragraphs>54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PowerPoint Presentation</vt:lpstr>
      <vt:lpstr>PowerPoint Presentation</vt:lpstr>
      <vt:lpstr>Financial  Statement Analysis</vt:lpstr>
      <vt:lpstr>Ratio-Ratio Keuangan</vt:lpstr>
      <vt:lpstr>Pemanfaatan Analisis Keuangan oleh  Pihak External</vt:lpstr>
      <vt:lpstr>Type Utama dari Laporan  Keuangan</vt:lpstr>
      <vt:lpstr>Manfaat Analisa Rasio Keuangan</vt:lpstr>
      <vt:lpstr>Financial Ratios – Pierre A Bultez</vt:lpstr>
      <vt:lpstr>– Combined analysis:</vt:lpstr>
      <vt:lpstr>ADA 4 RASIO YANG DIUKUR: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anggun nabila</dc:creator>
  <cp:lastModifiedBy>anggun nabila</cp:lastModifiedBy>
  <cp:revision>3</cp:revision>
  <dcterms:created xsi:type="dcterms:W3CDTF">2017-11-04T16:59:32Z</dcterms:created>
  <dcterms:modified xsi:type="dcterms:W3CDTF">2017-12-08T09:44:08Z</dcterms:modified>
</cp:coreProperties>
</file>